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3" name="Shape 3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Green Title">
    <p:bg>
      <p:bgPr>
        <a:solidFill>
          <a:srgbClr val="33B4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834826"/>
            <a:ext cx="10464800" cy="3978474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025132"/>
            <a:ext cx="10464800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15672866500_8e237d7e95_h.jpg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9" name="タイトルテキスト"/>
          <p:cNvSpPr txBox="1"/>
          <p:nvPr>
            <p:ph type="title"/>
          </p:nvPr>
        </p:nvSpPr>
        <p:spPr>
          <a:xfrm>
            <a:off x="1270000" y="6718300"/>
            <a:ext cx="10464800" cy="13081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464E70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90" name="本文レベル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1" name="スライド番号"/>
          <p:cNvSpPr txBox="1"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15672866500_8e237d7e95_h.jpg"/>
          <p:cNvSpPr/>
          <p:nvPr>
            <p:ph type="pic" idx="13"/>
          </p:nvPr>
        </p:nvSpPr>
        <p:spPr>
          <a:xfrm>
            <a:off x="0" y="0"/>
            <a:ext cx="12999418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ckground Imag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タイトルテキスト"/>
          <p:cNvSpPr txBox="1"/>
          <p:nvPr>
            <p:ph type="title"/>
          </p:nvPr>
        </p:nvSpPr>
        <p:spPr>
          <a:xfrm>
            <a:off x="932160" y="596900"/>
            <a:ext cx="11140481" cy="199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07" name="本文レベル1…"/>
          <p:cNvSpPr txBox="1"/>
          <p:nvPr>
            <p:ph type="body" idx="1"/>
          </p:nvPr>
        </p:nvSpPr>
        <p:spPr>
          <a:xfrm>
            <a:off x="875903" y="2945606"/>
            <a:ext cx="11140480" cy="5918994"/>
          </a:xfrm>
          <a:prstGeom prst="rect">
            <a:avLst/>
          </a:prstGeom>
        </p:spPr>
        <p:txBody>
          <a:bodyPr/>
          <a:lstStyle>
            <a:lvl1pPr marL="493888" indent="-493888">
              <a:defRPr>
                <a:solidFill>
                  <a:srgbClr val="FFF5E3"/>
                </a:solidFill>
              </a:defRPr>
            </a:lvl1pPr>
            <a:lvl2pPr marL="938388" indent="-493888">
              <a:defRPr>
                <a:solidFill>
                  <a:srgbClr val="FFF5E3"/>
                </a:solidFill>
              </a:defRPr>
            </a:lvl2pPr>
            <a:lvl3pPr marL="1382888" indent="-493888">
              <a:defRPr>
                <a:solidFill>
                  <a:srgbClr val="FFF5E3"/>
                </a:solidFill>
              </a:defRPr>
            </a:lvl3pPr>
            <a:lvl4pPr marL="1827388" indent="-493888">
              <a:defRPr>
                <a:solidFill>
                  <a:srgbClr val="FFF5E3"/>
                </a:solidFill>
              </a:defRPr>
            </a:lvl4pPr>
            <a:lvl5pPr marL="2271888" indent="-493888"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08" name="スライド番号"/>
          <p:cNvSpPr txBox="1"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rple Title">
    <p:bg>
      <p:bgPr>
        <a:solidFill>
          <a:srgbClr val="B967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タイトルテキスト"/>
          <p:cNvSpPr txBox="1"/>
          <p:nvPr>
            <p:ph type="title"/>
          </p:nvPr>
        </p:nvSpPr>
        <p:spPr>
          <a:xfrm>
            <a:off x="1270000" y="834826"/>
            <a:ext cx="10464800" cy="3978474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16" name="本文レベル1…"/>
          <p:cNvSpPr txBox="1"/>
          <p:nvPr>
            <p:ph type="body" sz="quarter" idx="1"/>
          </p:nvPr>
        </p:nvSpPr>
        <p:spPr>
          <a:xfrm>
            <a:off x="1270000" y="5025132"/>
            <a:ext cx="10464800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1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rple Heading">
    <p:bg>
      <p:bgPr>
        <a:solidFill>
          <a:srgbClr val="B967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タイトルテキスト"/>
          <p:cNvSpPr txBox="1"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2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rple White Heading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タイトルテキスト"/>
          <p:cNvSpPr txBox="1"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B967C7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3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rple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967C7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41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4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rple Heading &amp; Body">
    <p:bg>
      <p:bgPr>
        <a:solidFill>
          <a:srgbClr val="B967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50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5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ue Title">
    <p:bg>
      <p:bgPr>
        <a:solidFill>
          <a:srgbClr val="02A8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タイトルテキスト"/>
          <p:cNvSpPr txBox="1"/>
          <p:nvPr>
            <p:ph type="title"/>
          </p:nvPr>
        </p:nvSpPr>
        <p:spPr>
          <a:xfrm>
            <a:off x="1270000" y="834826"/>
            <a:ext cx="10464800" cy="3978474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59" name="本文レベル1…"/>
          <p:cNvSpPr txBox="1"/>
          <p:nvPr>
            <p:ph type="body" sz="quarter" idx="1"/>
          </p:nvPr>
        </p:nvSpPr>
        <p:spPr>
          <a:xfrm>
            <a:off x="1270000" y="5025132"/>
            <a:ext cx="10464800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6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ue Heading">
    <p:bg>
      <p:bgPr>
        <a:solidFill>
          <a:srgbClr val="02A8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タイトルテキスト"/>
          <p:cNvSpPr txBox="1"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6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reen Heading">
    <p:bg>
      <p:bgPr>
        <a:solidFill>
          <a:srgbClr val="33B4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ue White Heading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タイトルテキスト"/>
          <p:cNvSpPr txBox="1"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2A8F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ue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A8F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84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8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ue Heading &amp; Body">
    <p:bg>
      <p:bgPr>
        <a:solidFill>
          <a:srgbClr val="02A8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93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9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an Title">
    <p:bg>
      <p:bgPr>
        <a:solidFill>
          <a:srgbClr val="00B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タイトルテキスト"/>
          <p:cNvSpPr txBox="1"/>
          <p:nvPr>
            <p:ph type="title"/>
          </p:nvPr>
        </p:nvSpPr>
        <p:spPr>
          <a:xfrm>
            <a:off x="1270000" y="834826"/>
            <a:ext cx="10464800" cy="3978474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02" name="本文レベル1…"/>
          <p:cNvSpPr txBox="1"/>
          <p:nvPr>
            <p:ph type="body" sz="quarter" idx="1"/>
          </p:nvPr>
        </p:nvSpPr>
        <p:spPr>
          <a:xfrm>
            <a:off x="1270000" y="5025132"/>
            <a:ext cx="10464800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an Heading">
    <p:bg>
      <p:bgPr>
        <a:solidFill>
          <a:srgbClr val="00B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タイトルテキスト"/>
          <p:cNvSpPr txBox="1"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1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an White Heading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タイトルテキスト"/>
          <p:cNvSpPr txBox="1"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BBD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1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an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BD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2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an Heading &amp; Body">
    <p:bg>
      <p:bgPr>
        <a:solidFill>
          <a:srgbClr val="00B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36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Yellow Title">
    <p:bg>
      <p:bgPr>
        <a:solidFill>
          <a:srgbClr val="FF9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タイトルテキスト"/>
          <p:cNvSpPr txBox="1"/>
          <p:nvPr>
            <p:ph type="title"/>
          </p:nvPr>
        </p:nvSpPr>
        <p:spPr>
          <a:xfrm>
            <a:off x="1270000" y="834826"/>
            <a:ext cx="10464800" cy="3978474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45" name="本文レベル1…"/>
          <p:cNvSpPr txBox="1"/>
          <p:nvPr>
            <p:ph type="body" sz="quarter" idx="1"/>
          </p:nvPr>
        </p:nvSpPr>
        <p:spPr>
          <a:xfrm>
            <a:off x="1270000" y="5025132"/>
            <a:ext cx="10464800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4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Yellow Heading">
    <p:bg>
      <p:bgPr>
        <a:solidFill>
          <a:srgbClr val="FF9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タイトルテキスト"/>
          <p:cNvSpPr txBox="1"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5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reen White Heading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テキスト"/>
          <p:cNvSpPr txBox="1"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タイトルテキスト</a:t>
            </a:r>
          </a:p>
        </p:txBody>
      </p:sp>
      <p:sp>
        <p:nvSpPr>
          <p:cNvPr id="2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Yellow White Heading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タイトルテキスト"/>
          <p:cNvSpPr txBox="1"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9000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6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Yellow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000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70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7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Yellow Heading &amp; Body">
    <p:bg>
      <p:bgPr>
        <a:solidFill>
          <a:srgbClr val="FF9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79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8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nk Title">
    <p:bg>
      <p:bgPr>
        <a:solidFill>
          <a:srgbClr val="FF3F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タイトルテキスト"/>
          <p:cNvSpPr txBox="1"/>
          <p:nvPr>
            <p:ph type="title"/>
          </p:nvPr>
        </p:nvSpPr>
        <p:spPr>
          <a:xfrm>
            <a:off x="1270000" y="834826"/>
            <a:ext cx="10464800" cy="3978474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88" name="本文レベル1…"/>
          <p:cNvSpPr txBox="1"/>
          <p:nvPr>
            <p:ph type="body" sz="quarter" idx="1"/>
          </p:nvPr>
        </p:nvSpPr>
        <p:spPr>
          <a:xfrm>
            <a:off x="1270000" y="5025132"/>
            <a:ext cx="10464800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8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nk Heading">
    <p:bg>
      <p:bgPr>
        <a:solidFill>
          <a:srgbClr val="FF3F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タイトルテキスト"/>
          <p:cNvSpPr txBox="1"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9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nk White Heading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タイトルテキスト"/>
          <p:cNvSpPr txBox="1"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3F80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0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nk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3F80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13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nk Heading &amp; Body">
    <p:bg>
      <p:bgPr>
        <a:solidFill>
          <a:srgbClr val="FF3F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22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ed Title">
    <p:bg>
      <p:bgPr>
        <a:solidFill>
          <a:srgbClr val="FF51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タイトルテキスト"/>
          <p:cNvSpPr txBox="1"/>
          <p:nvPr>
            <p:ph type="title"/>
          </p:nvPr>
        </p:nvSpPr>
        <p:spPr>
          <a:xfrm>
            <a:off x="1270000" y="834826"/>
            <a:ext cx="10464800" cy="3978474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31" name="本文レベル1…"/>
          <p:cNvSpPr txBox="1"/>
          <p:nvPr>
            <p:ph type="body" sz="quarter" idx="1"/>
          </p:nvPr>
        </p:nvSpPr>
        <p:spPr>
          <a:xfrm>
            <a:off x="1270000" y="5025132"/>
            <a:ext cx="10464800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3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ed Heading">
    <p:bg>
      <p:bgPr>
        <a:solidFill>
          <a:srgbClr val="FF51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タイトルテキスト"/>
          <p:cNvSpPr txBox="1"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4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reen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ed White Heading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タイトルテキスト"/>
          <p:cNvSpPr txBox="1"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5151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4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ed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5151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56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5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ed Heading &amp; Body">
    <p:bg>
      <p:bgPr>
        <a:solidFill>
          <a:srgbClr val="FF51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65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6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reen Heading &amp; Body">
    <p:bg>
      <p:bgPr>
        <a:solidFill>
          <a:srgbClr val="33B4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6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ck Heading &amp; Body">
    <p:bg>
      <p:bgPr>
        <a:solidFill>
          <a:srgbClr val="464E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55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ck Heading">
    <p:bg>
      <p:bgPr>
        <a:solidFill>
          <a:srgbClr val="464E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タイトルテキスト"/>
          <p:cNvSpPr txBox="1"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6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ck White Heading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タイトルテキスト"/>
          <p:cNvSpPr txBox="1"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64E70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7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urce Code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タイトルテキスト"/>
          <p:cNvSpPr txBox="1"/>
          <p:nvPr>
            <p:ph type="title"/>
          </p:nvPr>
        </p:nvSpPr>
        <p:spPr>
          <a:xfrm>
            <a:off x="937617" y="533400"/>
            <a:ext cx="11129566" cy="20520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E70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80" name="本文レベル1…"/>
          <p:cNvSpPr txBox="1"/>
          <p:nvPr>
            <p:ph type="body" idx="1"/>
          </p:nvPr>
        </p:nvSpPr>
        <p:spPr>
          <a:xfrm>
            <a:off x="1066800" y="2987178"/>
            <a:ext cx="10871200" cy="5633940"/>
          </a:xfrm>
          <a:prstGeom prst="rect">
            <a:avLst/>
          </a:prstGeom>
          <a:solidFill>
            <a:srgbClr val="464E70"/>
          </a:solidFill>
          <a:ln w="254000">
            <a:solidFill>
              <a:srgbClr val="464E70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1pPr>
            <a:lvl2pPr marL="0" indent="22860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2pPr>
            <a:lvl3pPr marL="0" indent="45720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3pPr>
            <a:lvl4pPr marL="0" indent="68580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4pPr>
            <a:lvl5pPr marL="0" indent="91440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5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52500" y="2977653"/>
            <a:ext cx="11099800" cy="591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2pPr marL="889000" indent="-444500"/>
            <a:lvl3pPr marL="1333500" indent="-444500"/>
            <a:lvl4pPr marL="1778000" indent="-444500"/>
            <a:lvl5pPr marL="2222500" indent="-444500"/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b="0" sz="18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l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l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l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l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l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l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l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l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9383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828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8273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718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7163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608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6053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498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シェルタス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シェルタス</a:t>
            </a:r>
          </a:p>
        </p:txBody>
      </p:sp>
      <p:sp>
        <p:nvSpPr>
          <p:cNvPr id="376" name="SNS投稿による被害者の二次被害を防ぐ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SNS投稿による被害者の二次被害を防ぐ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しかし電話相談がほとんど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しかし電話相談がほとんど</a:t>
            </a:r>
          </a:p>
          <a:p>
            <a:pPr/>
          </a:p>
          <a:p>
            <a:pPr>
              <a:defRPr sz="3900"/>
            </a:pPr>
            <a:r>
              <a:t>文部科学省がSNS相談事業を推進しているが、昨年度の実施団体は５０団体にも満たない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いじめ・虐待に関して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いじめ・虐待に関して</a:t>
            </a:r>
          </a:p>
          <a:p>
            <a:pPr>
              <a:defRPr sz="4600"/>
            </a:pPr>
            <a:r>
              <a:t>「ココに連絡すれば！」</a:t>
            </a:r>
          </a:p>
          <a:p>
            <a:pPr>
              <a:defRPr sz="4600"/>
            </a:pPr>
            <a:r>
              <a:t>といった場所がない</a:t>
            </a:r>
          </a:p>
          <a:p>
            <a:pPr>
              <a:defRPr sz="4600"/>
            </a:pPr>
          </a:p>
          <a:p>
            <a:pPr>
              <a:defRPr sz="4600"/>
            </a:pPr>
            <a:r>
              <a:t>「すぐに助けてほしい」</a:t>
            </a:r>
          </a:p>
          <a:p>
            <a:pPr>
              <a:defRPr sz="4600"/>
            </a:pPr>
            <a:r>
              <a:t>「とりあえず話を聞いてほしい」</a:t>
            </a:r>
          </a:p>
          <a:p>
            <a:pPr>
              <a:defRPr sz="4600"/>
            </a:pPr>
          </a:p>
          <a:p>
            <a:pPr>
              <a:defRPr sz="4600"/>
            </a:pPr>
            <a:r>
              <a:t>これらのいろいろな思いを迷いなく</a:t>
            </a:r>
          </a:p>
          <a:p>
            <a:pPr>
              <a:defRPr sz="4600"/>
            </a:pPr>
            <a:r>
              <a:t>また手軽に通報・相談できる</a:t>
            </a:r>
          </a:p>
          <a:p>
            <a:pPr>
              <a:defRPr sz="4600"/>
            </a:pPr>
            <a:r>
              <a:t>そんな場所があればいいと思う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実はネット上だとこういうのがある"/>
          <p:cNvSpPr txBox="1"/>
          <p:nvPr>
            <p:ph type="title"/>
          </p:nvPr>
        </p:nvSpPr>
        <p:spPr>
          <a:xfrm>
            <a:off x="393699" y="88900"/>
            <a:ext cx="11099801" cy="2159000"/>
          </a:xfrm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/>
            <a:r>
              <a:t>実はネット上だとこういうのがある</a:t>
            </a:r>
          </a:p>
        </p:txBody>
      </p:sp>
      <p:pic>
        <p:nvPicPr>
          <p:cNvPr id="420" name="img-figure01.png" descr="img-figure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9499" y="2379198"/>
            <a:ext cx="10505802" cy="6612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図形"/>
          <p:cNvSpPr/>
          <p:nvPr/>
        </p:nvSpPr>
        <p:spPr>
          <a:xfrm>
            <a:off x="1743052" y="2637148"/>
            <a:ext cx="894051" cy="1213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0" h="21580" fill="norm" stroke="1" extrusionOk="0">
                <a:moveTo>
                  <a:pt x="12691" y="1"/>
                </a:moveTo>
                <a:cubicBezTo>
                  <a:pt x="12206" y="-5"/>
                  <a:pt x="12047" y="52"/>
                  <a:pt x="12047" y="52"/>
                </a:cubicBezTo>
                <a:lnTo>
                  <a:pt x="11979" y="80"/>
                </a:lnTo>
                <a:cubicBezTo>
                  <a:pt x="11926" y="71"/>
                  <a:pt x="11850" y="63"/>
                  <a:pt x="11739" y="68"/>
                </a:cubicBezTo>
                <a:cubicBezTo>
                  <a:pt x="11629" y="74"/>
                  <a:pt x="11483" y="93"/>
                  <a:pt x="11290" y="141"/>
                </a:cubicBezTo>
                <a:cubicBezTo>
                  <a:pt x="10895" y="259"/>
                  <a:pt x="9805" y="725"/>
                  <a:pt x="10063" y="2169"/>
                </a:cubicBezTo>
                <a:cubicBezTo>
                  <a:pt x="10192" y="2894"/>
                  <a:pt x="10653" y="3103"/>
                  <a:pt x="11107" y="3479"/>
                </a:cubicBezTo>
                <a:cubicBezTo>
                  <a:pt x="11312" y="3648"/>
                  <a:pt x="11403" y="3856"/>
                  <a:pt x="11403" y="3901"/>
                </a:cubicBezTo>
                <a:cubicBezTo>
                  <a:pt x="11399" y="3991"/>
                  <a:pt x="11390" y="4062"/>
                  <a:pt x="11377" y="4121"/>
                </a:cubicBezTo>
                <a:cubicBezTo>
                  <a:pt x="11363" y="4179"/>
                  <a:pt x="11346" y="4224"/>
                  <a:pt x="11327" y="4261"/>
                </a:cubicBezTo>
                <a:cubicBezTo>
                  <a:pt x="11263" y="4252"/>
                  <a:pt x="11210" y="4235"/>
                  <a:pt x="11153" y="4230"/>
                </a:cubicBezTo>
                <a:cubicBezTo>
                  <a:pt x="11096" y="4225"/>
                  <a:pt x="11035" y="4232"/>
                  <a:pt x="10956" y="4271"/>
                </a:cubicBezTo>
                <a:cubicBezTo>
                  <a:pt x="10948" y="4274"/>
                  <a:pt x="10931" y="4287"/>
                  <a:pt x="10909" y="4305"/>
                </a:cubicBezTo>
                <a:cubicBezTo>
                  <a:pt x="10888" y="4324"/>
                  <a:pt x="10861" y="4348"/>
                  <a:pt x="10835" y="4373"/>
                </a:cubicBezTo>
                <a:cubicBezTo>
                  <a:pt x="10744" y="4404"/>
                  <a:pt x="10268" y="4617"/>
                  <a:pt x="9613" y="4983"/>
                </a:cubicBezTo>
                <a:cubicBezTo>
                  <a:pt x="8957" y="5348"/>
                  <a:pt x="8122" y="5865"/>
                  <a:pt x="7311" y="6503"/>
                </a:cubicBezTo>
                <a:cubicBezTo>
                  <a:pt x="7307" y="6506"/>
                  <a:pt x="7306" y="6507"/>
                  <a:pt x="7305" y="6508"/>
                </a:cubicBezTo>
                <a:cubicBezTo>
                  <a:pt x="7304" y="6509"/>
                  <a:pt x="7304" y="6511"/>
                  <a:pt x="7304" y="6513"/>
                </a:cubicBezTo>
                <a:cubicBezTo>
                  <a:pt x="7293" y="6519"/>
                  <a:pt x="7283" y="6526"/>
                  <a:pt x="7277" y="6532"/>
                </a:cubicBezTo>
                <a:cubicBezTo>
                  <a:pt x="7270" y="6538"/>
                  <a:pt x="7266" y="6544"/>
                  <a:pt x="7266" y="6547"/>
                </a:cubicBezTo>
                <a:cubicBezTo>
                  <a:pt x="7232" y="6578"/>
                  <a:pt x="7046" y="6694"/>
                  <a:pt x="6864" y="6833"/>
                </a:cubicBezTo>
                <a:cubicBezTo>
                  <a:pt x="6682" y="6971"/>
                  <a:pt x="6504" y="7131"/>
                  <a:pt x="6485" y="7249"/>
                </a:cubicBezTo>
                <a:cubicBezTo>
                  <a:pt x="6454" y="7485"/>
                  <a:pt x="6615" y="8176"/>
                  <a:pt x="6812" y="8794"/>
                </a:cubicBezTo>
                <a:cubicBezTo>
                  <a:pt x="7046" y="9519"/>
                  <a:pt x="7485" y="10352"/>
                  <a:pt x="7463" y="10610"/>
                </a:cubicBezTo>
                <a:cubicBezTo>
                  <a:pt x="7455" y="10683"/>
                  <a:pt x="7333" y="10986"/>
                  <a:pt x="7394" y="11126"/>
                </a:cubicBezTo>
                <a:cubicBezTo>
                  <a:pt x="7508" y="11385"/>
                  <a:pt x="7866" y="11492"/>
                  <a:pt x="7858" y="11627"/>
                </a:cubicBezTo>
                <a:cubicBezTo>
                  <a:pt x="7851" y="11722"/>
                  <a:pt x="7867" y="11794"/>
                  <a:pt x="7900" y="11848"/>
                </a:cubicBezTo>
                <a:cubicBezTo>
                  <a:pt x="7933" y="11901"/>
                  <a:pt x="7981" y="11936"/>
                  <a:pt x="8038" y="11959"/>
                </a:cubicBezTo>
                <a:cubicBezTo>
                  <a:pt x="8034" y="12077"/>
                  <a:pt x="8033" y="12185"/>
                  <a:pt x="8032" y="12273"/>
                </a:cubicBezTo>
                <a:cubicBezTo>
                  <a:pt x="8031" y="12362"/>
                  <a:pt x="8031" y="12430"/>
                  <a:pt x="8031" y="12470"/>
                </a:cubicBezTo>
                <a:cubicBezTo>
                  <a:pt x="8035" y="12517"/>
                  <a:pt x="8042" y="12683"/>
                  <a:pt x="8046" y="12849"/>
                </a:cubicBezTo>
                <a:cubicBezTo>
                  <a:pt x="8050" y="13015"/>
                  <a:pt x="8050" y="13180"/>
                  <a:pt x="8038" y="13228"/>
                </a:cubicBezTo>
                <a:cubicBezTo>
                  <a:pt x="7841" y="14251"/>
                  <a:pt x="7243" y="14958"/>
                  <a:pt x="7205" y="15009"/>
                </a:cubicBezTo>
                <a:cubicBezTo>
                  <a:pt x="7167" y="15059"/>
                  <a:pt x="7099" y="15168"/>
                  <a:pt x="7122" y="15212"/>
                </a:cubicBezTo>
                <a:cubicBezTo>
                  <a:pt x="7175" y="15308"/>
                  <a:pt x="7349" y="15381"/>
                  <a:pt x="7501" y="15465"/>
                </a:cubicBezTo>
                <a:cubicBezTo>
                  <a:pt x="7561" y="15499"/>
                  <a:pt x="7668" y="15550"/>
                  <a:pt x="7790" y="15606"/>
                </a:cubicBezTo>
                <a:lnTo>
                  <a:pt x="7766" y="15667"/>
                </a:lnTo>
                <a:cubicBezTo>
                  <a:pt x="7758" y="15684"/>
                  <a:pt x="7745" y="15699"/>
                  <a:pt x="7729" y="15711"/>
                </a:cubicBezTo>
                <a:cubicBezTo>
                  <a:pt x="7712" y="15723"/>
                  <a:pt x="7691" y="15731"/>
                  <a:pt x="7669" y="15734"/>
                </a:cubicBezTo>
                <a:cubicBezTo>
                  <a:pt x="7093" y="15796"/>
                  <a:pt x="6555" y="15835"/>
                  <a:pt x="5850" y="16020"/>
                </a:cubicBezTo>
                <a:cubicBezTo>
                  <a:pt x="4562" y="16363"/>
                  <a:pt x="3978" y="16757"/>
                  <a:pt x="2637" y="17077"/>
                </a:cubicBezTo>
                <a:cubicBezTo>
                  <a:pt x="2625" y="17072"/>
                  <a:pt x="2614" y="17066"/>
                  <a:pt x="2602" y="17061"/>
                </a:cubicBezTo>
                <a:cubicBezTo>
                  <a:pt x="2589" y="17055"/>
                  <a:pt x="2576" y="17050"/>
                  <a:pt x="2561" y="17044"/>
                </a:cubicBezTo>
                <a:cubicBezTo>
                  <a:pt x="2538" y="17038"/>
                  <a:pt x="2510" y="17038"/>
                  <a:pt x="2487" y="17040"/>
                </a:cubicBezTo>
                <a:cubicBezTo>
                  <a:pt x="2464" y="17041"/>
                  <a:pt x="2447" y="17044"/>
                  <a:pt x="2447" y="17044"/>
                </a:cubicBezTo>
                <a:cubicBezTo>
                  <a:pt x="2341" y="16974"/>
                  <a:pt x="2271" y="16933"/>
                  <a:pt x="2186" y="16903"/>
                </a:cubicBezTo>
                <a:cubicBezTo>
                  <a:pt x="2101" y="16872"/>
                  <a:pt x="2001" y="16853"/>
                  <a:pt x="1834" y="16824"/>
                </a:cubicBezTo>
                <a:cubicBezTo>
                  <a:pt x="1701" y="16805"/>
                  <a:pt x="1565" y="16805"/>
                  <a:pt x="1461" y="16810"/>
                </a:cubicBezTo>
                <a:cubicBezTo>
                  <a:pt x="1357" y="16815"/>
                  <a:pt x="1287" y="16824"/>
                  <a:pt x="1287" y="16824"/>
                </a:cubicBezTo>
                <a:cubicBezTo>
                  <a:pt x="1207" y="16805"/>
                  <a:pt x="1137" y="16787"/>
                  <a:pt x="1069" y="16778"/>
                </a:cubicBezTo>
                <a:cubicBezTo>
                  <a:pt x="1000" y="16770"/>
                  <a:pt x="932" y="16771"/>
                  <a:pt x="856" y="16791"/>
                </a:cubicBezTo>
                <a:cubicBezTo>
                  <a:pt x="735" y="16828"/>
                  <a:pt x="660" y="16865"/>
                  <a:pt x="609" y="16911"/>
                </a:cubicBezTo>
                <a:cubicBezTo>
                  <a:pt x="557" y="16957"/>
                  <a:pt x="529" y="17010"/>
                  <a:pt x="498" y="17077"/>
                </a:cubicBezTo>
                <a:lnTo>
                  <a:pt x="318" y="17453"/>
                </a:lnTo>
                <a:cubicBezTo>
                  <a:pt x="288" y="17520"/>
                  <a:pt x="274" y="17589"/>
                  <a:pt x="278" y="17656"/>
                </a:cubicBezTo>
                <a:cubicBezTo>
                  <a:pt x="281" y="17723"/>
                  <a:pt x="302" y="17787"/>
                  <a:pt x="340" y="17846"/>
                </a:cubicBezTo>
                <a:cubicBezTo>
                  <a:pt x="393" y="17964"/>
                  <a:pt x="439" y="18112"/>
                  <a:pt x="370" y="18303"/>
                </a:cubicBezTo>
                <a:cubicBezTo>
                  <a:pt x="302" y="18500"/>
                  <a:pt x="151" y="18442"/>
                  <a:pt x="29" y="18881"/>
                </a:cubicBezTo>
                <a:cubicBezTo>
                  <a:pt x="-35" y="19100"/>
                  <a:pt x="16" y="19381"/>
                  <a:pt x="87" y="19617"/>
                </a:cubicBezTo>
                <a:cubicBezTo>
                  <a:pt x="158" y="19853"/>
                  <a:pt x="249" y="20044"/>
                  <a:pt x="264" y="20083"/>
                </a:cubicBezTo>
                <a:cubicBezTo>
                  <a:pt x="302" y="20162"/>
                  <a:pt x="567" y="20382"/>
                  <a:pt x="908" y="20270"/>
                </a:cubicBezTo>
                <a:cubicBezTo>
                  <a:pt x="1241" y="20157"/>
                  <a:pt x="1136" y="19785"/>
                  <a:pt x="1273" y="19476"/>
                </a:cubicBezTo>
                <a:cubicBezTo>
                  <a:pt x="1409" y="19167"/>
                  <a:pt x="1613" y="19060"/>
                  <a:pt x="1704" y="18853"/>
                </a:cubicBezTo>
                <a:cubicBezTo>
                  <a:pt x="1768" y="18715"/>
                  <a:pt x="2026" y="18593"/>
                  <a:pt x="2279" y="18473"/>
                </a:cubicBezTo>
                <a:cubicBezTo>
                  <a:pt x="2532" y="18353"/>
                  <a:pt x="2781" y="18236"/>
                  <a:pt x="2826" y="18106"/>
                </a:cubicBezTo>
                <a:cubicBezTo>
                  <a:pt x="3728" y="17898"/>
                  <a:pt x="5416" y="17678"/>
                  <a:pt x="6144" y="17537"/>
                </a:cubicBezTo>
                <a:cubicBezTo>
                  <a:pt x="6924" y="17391"/>
                  <a:pt x="8834" y="17016"/>
                  <a:pt x="8834" y="17016"/>
                </a:cubicBezTo>
                <a:cubicBezTo>
                  <a:pt x="8891" y="17005"/>
                  <a:pt x="8946" y="16989"/>
                  <a:pt x="8999" y="16971"/>
                </a:cubicBezTo>
                <a:cubicBezTo>
                  <a:pt x="9051" y="16952"/>
                  <a:pt x="9101" y="16931"/>
                  <a:pt x="9146" y="16909"/>
                </a:cubicBezTo>
                <a:cubicBezTo>
                  <a:pt x="9218" y="16875"/>
                  <a:pt x="9304" y="16805"/>
                  <a:pt x="9372" y="16742"/>
                </a:cubicBezTo>
                <a:cubicBezTo>
                  <a:pt x="9440" y="16680"/>
                  <a:pt x="9491" y="16625"/>
                  <a:pt x="9495" y="16622"/>
                </a:cubicBezTo>
                <a:lnTo>
                  <a:pt x="9781" y="16319"/>
                </a:lnTo>
                <a:cubicBezTo>
                  <a:pt x="9887" y="16347"/>
                  <a:pt x="10222" y="16240"/>
                  <a:pt x="10290" y="16155"/>
                </a:cubicBezTo>
                <a:cubicBezTo>
                  <a:pt x="10624" y="15734"/>
                  <a:pt x="11502" y="14549"/>
                  <a:pt x="11555" y="14487"/>
                </a:cubicBezTo>
                <a:cubicBezTo>
                  <a:pt x="11608" y="14431"/>
                  <a:pt x="11676" y="14357"/>
                  <a:pt x="11775" y="14419"/>
                </a:cubicBezTo>
                <a:cubicBezTo>
                  <a:pt x="11828" y="14452"/>
                  <a:pt x="12177" y="14712"/>
                  <a:pt x="12753" y="15162"/>
                </a:cubicBezTo>
                <a:cubicBezTo>
                  <a:pt x="13503" y="15752"/>
                  <a:pt x="14047" y="15959"/>
                  <a:pt x="14100" y="15982"/>
                </a:cubicBezTo>
                <a:cubicBezTo>
                  <a:pt x="14203" y="16021"/>
                  <a:pt x="14364" y="15902"/>
                  <a:pt x="14516" y="15754"/>
                </a:cubicBezTo>
                <a:cubicBezTo>
                  <a:pt x="14668" y="15606"/>
                  <a:pt x="14810" y="15429"/>
                  <a:pt x="14875" y="15353"/>
                </a:cubicBezTo>
                <a:lnTo>
                  <a:pt x="14906" y="15363"/>
                </a:lnTo>
                <a:cubicBezTo>
                  <a:pt x="14928" y="15372"/>
                  <a:pt x="14945" y="15386"/>
                  <a:pt x="14955" y="15402"/>
                </a:cubicBezTo>
                <a:cubicBezTo>
                  <a:pt x="14965" y="15418"/>
                  <a:pt x="14969" y="15436"/>
                  <a:pt x="14965" y="15453"/>
                </a:cubicBezTo>
                <a:cubicBezTo>
                  <a:pt x="14866" y="15846"/>
                  <a:pt x="14867" y="16437"/>
                  <a:pt x="15064" y="17039"/>
                </a:cubicBezTo>
                <a:cubicBezTo>
                  <a:pt x="15398" y="18033"/>
                  <a:pt x="16101" y="18713"/>
                  <a:pt x="16260" y="18921"/>
                </a:cubicBezTo>
                <a:cubicBezTo>
                  <a:pt x="16487" y="19213"/>
                  <a:pt x="16618" y="19657"/>
                  <a:pt x="16618" y="19657"/>
                </a:cubicBezTo>
                <a:cubicBezTo>
                  <a:pt x="16648" y="19758"/>
                  <a:pt x="16669" y="19839"/>
                  <a:pt x="16682" y="19894"/>
                </a:cubicBezTo>
                <a:cubicBezTo>
                  <a:pt x="16695" y="19949"/>
                  <a:pt x="16701" y="19977"/>
                  <a:pt x="16701" y="19971"/>
                </a:cubicBezTo>
                <a:cubicBezTo>
                  <a:pt x="16704" y="19977"/>
                  <a:pt x="16706" y="19985"/>
                  <a:pt x="16708" y="19994"/>
                </a:cubicBezTo>
                <a:cubicBezTo>
                  <a:pt x="16709" y="20003"/>
                  <a:pt x="16711" y="20011"/>
                  <a:pt x="16715" y="20017"/>
                </a:cubicBezTo>
                <a:cubicBezTo>
                  <a:pt x="16715" y="20022"/>
                  <a:pt x="16711" y="20025"/>
                  <a:pt x="16704" y="20029"/>
                </a:cubicBezTo>
                <a:cubicBezTo>
                  <a:pt x="16698" y="20033"/>
                  <a:pt x="16688" y="20039"/>
                  <a:pt x="16677" y="20050"/>
                </a:cubicBezTo>
                <a:cubicBezTo>
                  <a:pt x="16654" y="20064"/>
                  <a:pt x="16645" y="20079"/>
                  <a:pt x="16645" y="20099"/>
                </a:cubicBezTo>
                <a:cubicBezTo>
                  <a:pt x="16645" y="20120"/>
                  <a:pt x="16655" y="20145"/>
                  <a:pt x="16670" y="20178"/>
                </a:cubicBezTo>
                <a:cubicBezTo>
                  <a:pt x="16677" y="20190"/>
                  <a:pt x="16648" y="20207"/>
                  <a:pt x="16611" y="20280"/>
                </a:cubicBezTo>
                <a:cubicBezTo>
                  <a:pt x="16573" y="20353"/>
                  <a:pt x="16611" y="20668"/>
                  <a:pt x="16648" y="20809"/>
                </a:cubicBezTo>
                <a:cubicBezTo>
                  <a:pt x="16667" y="20870"/>
                  <a:pt x="16712" y="20952"/>
                  <a:pt x="16757" y="21024"/>
                </a:cubicBezTo>
                <a:cubicBezTo>
                  <a:pt x="16802" y="21096"/>
                  <a:pt x="16847" y="21159"/>
                  <a:pt x="16866" y="21184"/>
                </a:cubicBezTo>
                <a:cubicBezTo>
                  <a:pt x="16870" y="21187"/>
                  <a:pt x="16872" y="21192"/>
                  <a:pt x="16874" y="21196"/>
                </a:cubicBezTo>
                <a:cubicBezTo>
                  <a:pt x="16875" y="21200"/>
                  <a:pt x="16876" y="21204"/>
                  <a:pt x="16876" y="21207"/>
                </a:cubicBezTo>
                <a:cubicBezTo>
                  <a:pt x="16906" y="21331"/>
                  <a:pt x="16952" y="21437"/>
                  <a:pt x="17065" y="21499"/>
                </a:cubicBezTo>
                <a:cubicBezTo>
                  <a:pt x="17186" y="21566"/>
                  <a:pt x="17406" y="21595"/>
                  <a:pt x="17603" y="21573"/>
                </a:cubicBezTo>
                <a:lnTo>
                  <a:pt x="18079" y="21499"/>
                </a:lnTo>
                <a:cubicBezTo>
                  <a:pt x="18177" y="21485"/>
                  <a:pt x="18269" y="21457"/>
                  <a:pt x="18348" y="21418"/>
                </a:cubicBezTo>
                <a:cubicBezTo>
                  <a:pt x="18428" y="21379"/>
                  <a:pt x="18497" y="21330"/>
                  <a:pt x="18550" y="21274"/>
                </a:cubicBezTo>
                <a:cubicBezTo>
                  <a:pt x="18611" y="21226"/>
                  <a:pt x="18679" y="21174"/>
                  <a:pt x="18765" y="21128"/>
                </a:cubicBezTo>
                <a:cubicBezTo>
                  <a:pt x="18852" y="21082"/>
                  <a:pt x="18958" y="21041"/>
                  <a:pt x="19095" y="21016"/>
                </a:cubicBezTo>
                <a:cubicBezTo>
                  <a:pt x="19367" y="20960"/>
                  <a:pt x="19384" y="21090"/>
                  <a:pt x="19990" y="20944"/>
                </a:cubicBezTo>
                <a:cubicBezTo>
                  <a:pt x="20596" y="20798"/>
                  <a:pt x="21261" y="20219"/>
                  <a:pt x="21337" y="20157"/>
                </a:cubicBezTo>
                <a:cubicBezTo>
                  <a:pt x="21436" y="20118"/>
                  <a:pt x="21565" y="19820"/>
                  <a:pt x="21254" y="19652"/>
                </a:cubicBezTo>
                <a:cubicBezTo>
                  <a:pt x="20936" y="19483"/>
                  <a:pt x="20542" y="19747"/>
                  <a:pt x="20087" y="19820"/>
                </a:cubicBezTo>
                <a:cubicBezTo>
                  <a:pt x="19863" y="19854"/>
                  <a:pt x="19682" y="19844"/>
                  <a:pt x="19518" y="19824"/>
                </a:cubicBezTo>
                <a:cubicBezTo>
                  <a:pt x="19354" y="19803"/>
                  <a:pt x="19208" y="19772"/>
                  <a:pt x="19057" y="19764"/>
                </a:cubicBezTo>
                <a:cubicBezTo>
                  <a:pt x="18905" y="19758"/>
                  <a:pt x="18726" y="19709"/>
                  <a:pt x="18572" y="19658"/>
                </a:cubicBezTo>
                <a:cubicBezTo>
                  <a:pt x="18417" y="19607"/>
                  <a:pt x="18289" y="19553"/>
                  <a:pt x="18240" y="19539"/>
                </a:cubicBezTo>
                <a:cubicBezTo>
                  <a:pt x="18217" y="19528"/>
                  <a:pt x="18187" y="19527"/>
                  <a:pt x="18164" y="19527"/>
                </a:cubicBezTo>
                <a:cubicBezTo>
                  <a:pt x="18103" y="19527"/>
                  <a:pt x="18056" y="19499"/>
                  <a:pt x="18041" y="19460"/>
                </a:cubicBezTo>
                <a:cubicBezTo>
                  <a:pt x="17935" y="19067"/>
                  <a:pt x="17504" y="17460"/>
                  <a:pt x="17413" y="17156"/>
                </a:cubicBezTo>
                <a:cubicBezTo>
                  <a:pt x="17178" y="16386"/>
                  <a:pt x="16754" y="15514"/>
                  <a:pt x="16738" y="15430"/>
                </a:cubicBezTo>
                <a:cubicBezTo>
                  <a:pt x="16708" y="15262"/>
                  <a:pt x="16760" y="15077"/>
                  <a:pt x="16753" y="14881"/>
                </a:cubicBezTo>
                <a:cubicBezTo>
                  <a:pt x="16749" y="14847"/>
                  <a:pt x="16740" y="14757"/>
                  <a:pt x="16705" y="14657"/>
                </a:cubicBezTo>
                <a:cubicBezTo>
                  <a:pt x="16670" y="14556"/>
                  <a:pt x="16610" y="14445"/>
                  <a:pt x="16504" y="14370"/>
                </a:cubicBezTo>
                <a:lnTo>
                  <a:pt x="16397" y="14278"/>
                </a:lnTo>
                <a:cubicBezTo>
                  <a:pt x="16405" y="14256"/>
                  <a:pt x="16348" y="14166"/>
                  <a:pt x="16285" y="14077"/>
                </a:cubicBezTo>
                <a:cubicBezTo>
                  <a:pt x="16221" y="13988"/>
                  <a:pt x="16151" y="13899"/>
                  <a:pt x="16132" y="13880"/>
                </a:cubicBezTo>
                <a:cubicBezTo>
                  <a:pt x="15768" y="13526"/>
                  <a:pt x="15260" y="13094"/>
                  <a:pt x="14624" y="12600"/>
                </a:cubicBezTo>
                <a:cubicBezTo>
                  <a:pt x="14116" y="12206"/>
                  <a:pt x="13655" y="11885"/>
                  <a:pt x="13321" y="11660"/>
                </a:cubicBezTo>
                <a:cubicBezTo>
                  <a:pt x="13359" y="11646"/>
                  <a:pt x="13537" y="11610"/>
                  <a:pt x="13708" y="11566"/>
                </a:cubicBezTo>
                <a:cubicBezTo>
                  <a:pt x="13879" y="11522"/>
                  <a:pt x="14044" y="11470"/>
                  <a:pt x="14055" y="11425"/>
                </a:cubicBezTo>
                <a:cubicBezTo>
                  <a:pt x="14055" y="11425"/>
                  <a:pt x="14056" y="11199"/>
                  <a:pt x="14086" y="10227"/>
                </a:cubicBezTo>
                <a:cubicBezTo>
                  <a:pt x="14124" y="8974"/>
                  <a:pt x="14276" y="8575"/>
                  <a:pt x="14276" y="8575"/>
                </a:cubicBezTo>
                <a:cubicBezTo>
                  <a:pt x="14287" y="8536"/>
                  <a:pt x="14329" y="8512"/>
                  <a:pt x="14374" y="8508"/>
                </a:cubicBezTo>
                <a:cubicBezTo>
                  <a:pt x="14420" y="8503"/>
                  <a:pt x="14469" y="8517"/>
                  <a:pt x="14496" y="8554"/>
                </a:cubicBezTo>
                <a:lnTo>
                  <a:pt x="14586" y="8687"/>
                </a:lnTo>
                <a:cubicBezTo>
                  <a:pt x="14616" y="8732"/>
                  <a:pt x="14661" y="8778"/>
                  <a:pt x="14707" y="8812"/>
                </a:cubicBezTo>
                <a:cubicBezTo>
                  <a:pt x="14714" y="8818"/>
                  <a:pt x="14723" y="8829"/>
                  <a:pt x="14730" y="8840"/>
                </a:cubicBezTo>
                <a:cubicBezTo>
                  <a:pt x="14780" y="8933"/>
                  <a:pt x="14884" y="9003"/>
                  <a:pt x="15014" y="9043"/>
                </a:cubicBezTo>
                <a:cubicBezTo>
                  <a:pt x="15145" y="9083"/>
                  <a:pt x="15302" y="9093"/>
                  <a:pt x="15457" y="9065"/>
                </a:cubicBezTo>
                <a:cubicBezTo>
                  <a:pt x="15457" y="9065"/>
                  <a:pt x="16466" y="8930"/>
                  <a:pt x="17262" y="8789"/>
                </a:cubicBezTo>
                <a:cubicBezTo>
                  <a:pt x="17807" y="8694"/>
                  <a:pt x="18997" y="8418"/>
                  <a:pt x="19232" y="8368"/>
                </a:cubicBezTo>
                <a:cubicBezTo>
                  <a:pt x="19353" y="8323"/>
                  <a:pt x="19519" y="8345"/>
                  <a:pt x="19549" y="8345"/>
                </a:cubicBezTo>
                <a:cubicBezTo>
                  <a:pt x="19724" y="8345"/>
                  <a:pt x="19937" y="8316"/>
                  <a:pt x="20058" y="8294"/>
                </a:cubicBezTo>
                <a:cubicBezTo>
                  <a:pt x="20058" y="8294"/>
                  <a:pt x="20155" y="8272"/>
                  <a:pt x="20262" y="8245"/>
                </a:cubicBezTo>
                <a:cubicBezTo>
                  <a:pt x="20370" y="8219"/>
                  <a:pt x="20489" y="8188"/>
                  <a:pt x="20534" y="8171"/>
                </a:cubicBezTo>
                <a:cubicBezTo>
                  <a:pt x="20891" y="8076"/>
                  <a:pt x="20754" y="7857"/>
                  <a:pt x="20762" y="7655"/>
                </a:cubicBezTo>
                <a:cubicBezTo>
                  <a:pt x="20769" y="7458"/>
                  <a:pt x="20731" y="7300"/>
                  <a:pt x="20731" y="7300"/>
                </a:cubicBezTo>
                <a:cubicBezTo>
                  <a:pt x="20731" y="7300"/>
                  <a:pt x="20792" y="7137"/>
                  <a:pt x="20686" y="7047"/>
                </a:cubicBezTo>
                <a:cubicBezTo>
                  <a:pt x="20572" y="6952"/>
                  <a:pt x="20057" y="7081"/>
                  <a:pt x="19694" y="7126"/>
                </a:cubicBezTo>
                <a:cubicBezTo>
                  <a:pt x="19679" y="7132"/>
                  <a:pt x="19647" y="7140"/>
                  <a:pt x="19614" y="7147"/>
                </a:cubicBezTo>
                <a:cubicBezTo>
                  <a:pt x="19581" y="7154"/>
                  <a:pt x="19547" y="7160"/>
                  <a:pt x="19528" y="7160"/>
                </a:cubicBezTo>
                <a:cubicBezTo>
                  <a:pt x="19448" y="7157"/>
                  <a:pt x="19378" y="7159"/>
                  <a:pt x="19322" y="7173"/>
                </a:cubicBezTo>
                <a:cubicBezTo>
                  <a:pt x="19266" y="7187"/>
                  <a:pt x="19224" y="7212"/>
                  <a:pt x="19201" y="7254"/>
                </a:cubicBezTo>
                <a:cubicBezTo>
                  <a:pt x="19160" y="7285"/>
                  <a:pt x="19127" y="7365"/>
                  <a:pt x="19099" y="7443"/>
                </a:cubicBezTo>
                <a:cubicBezTo>
                  <a:pt x="19070" y="7521"/>
                  <a:pt x="19045" y="7597"/>
                  <a:pt x="19019" y="7620"/>
                </a:cubicBezTo>
                <a:cubicBezTo>
                  <a:pt x="18970" y="7682"/>
                  <a:pt x="18811" y="7708"/>
                  <a:pt x="18500" y="7729"/>
                </a:cubicBezTo>
                <a:cubicBezTo>
                  <a:pt x="18190" y="7750"/>
                  <a:pt x="17728" y="7764"/>
                  <a:pt x="17072" y="7801"/>
                </a:cubicBezTo>
                <a:cubicBezTo>
                  <a:pt x="16826" y="7812"/>
                  <a:pt x="16586" y="7820"/>
                  <a:pt x="16384" y="7826"/>
                </a:cubicBezTo>
                <a:cubicBezTo>
                  <a:pt x="16182" y="7832"/>
                  <a:pt x="16019" y="7836"/>
                  <a:pt x="15929" y="7839"/>
                </a:cubicBezTo>
                <a:cubicBezTo>
                  <a:pt x="15906" y="7839"/>
                  <a:pt x="15883" y="7835"/>
                  <a:pt x="15863" y="7828"/>
                </a:cubicBezTo>
                <a:cubicBezTo>
                  <a:pt x="15843" y="7820"/>
                  <a:pt x="15826" y="7809"/>
                  <a:pt x="15815" y="7795"/>
                </a:cubicBezTo>
                <a:lnTo>
                  <a:pt x="15443" y="7261"/>
                </a:lnTo>
                <a:cubicBezTo>
                  <a:pt x="15413" y="7197"/>
                  <a:pt x="15392" y="7108"/>
                  <a:pt x="15330" y="6950"/>
                </a:cubicBezTo>
                <a:cubicBezTo>
                  <a:pt x="15268" y="6792"/>
                  <a:pt x="15165" y="6565"/>
                  <a:pt x="14972" y="6222"/>
                </a:cubicBezTo>
                <a:cubicBezTo>
                  <a:pt x="14957" y="6199"/>
                  <a:pt x="14857" y="5939"/>
                  <a:pt x="14746" y="5666"/>
                </a:cubicBezTo>
                <a:cubicBezTo>
                  <a:pt x="14636" y="5392"/>
                  <a:pt x="14515" y="5106"/>
                  <a:pt x="14458" y="5030"/>
                </a:cubicBezTo>
                <a:cubicBezTo>
                  <a:pt x="14435" y="5002"/>
                  <a:pt x="14422" y="4965"/>
                  <a:pt x="14383" y="4916"/>
                </a:cubicBezTo>
                <a:cubicBezTo>
                  <a:pt x="14344" y="4866"/>
                  <a:pt x="14280" y="4805"/>
                  <a:pt x="14155" y="4726"/>
                </a:cubicBezTo>
                <a:cubicBezTo>
                  <a:pt x="14072" y="4675"/>
                  <a:pt x="13942" y="4646"/>
                  <a:pt x="13807" y="4630"/>
                </a:cubicBezTo>
                <a:cubicBezTo>
                  <a:pt x="13671" y="4614"/>
                  <a:pt x="13528" y="4611"/>
                  <a:pt x="13418" y="4614"/>
                </a:cubicBezTo>
                <a:cubicBezTo>
                  <a:pt x="13403" y="4580"/>
                  <a:pt x="13394" y="4544"/>
                  <a:pt x="13395" y="4510"/>
                </a:cubicBezTo>
                <a:cubicBezTo>
                  <a:pt x="13395" y="4477"/>
                  <a:pt x="13405" y="4446"/>
                  <a:pt x="13428" y="4424"/>
                </a:cubicBezTo>
                <a:cubicBezTo>
                  <a:pt x="13466" y="4385"/>
                  <a:pt x="13536" y="4376"/>
                  <a:pt x="13629" y="4380"/>
                </a:cubicBezTo>
                <a:cubicBezTo>
                  <a:pt x="13723" y="4385"/>
                  <a:pt x="13840" y="4403"/>
                  <a:pt x="13973" y="4417"/>
                </a:cubicBezTo>
                <a:cubicBezTo>
                  <a:pt x="14117" y="4434"/>
                  <a:pt x="14517" y="4452"/>
                  <a:pt x="14631" y="4429"/>
                </a:cubicBezTo>
                <a:cubicBezTo>
                  <a:pt x="14775" y="4401"/>
                  <a:pt x="14881" y="4311"/>
                  <a:pt x="14896" y="4227"/>
                </a:cubicBezTo>
                <a:cubicBezTo>
                  <a:pt x="14900" y="4199"/>
                  <a:pt x="14904" y="4167"/>
                  <a:pt x="14909" y="4137"/>
                </a:cubicBezTo>
                <a:cubicBezTo>
                  <a:pt x="14915" y="4106"/>
                  <a:pt x="14923" y="4078"/>
                  <a:pt x="14934" y="4059"/>
                </a:cubicBezTo>
                <a:cubicBezTo>
                  <a:pt x="14957" y="4022"/>
                  <a:pt x="14999" y="3997"/>
                  <a:pt x="15044" y="3979"/>
                </a:cubicBezTo>
                <a:cubicBezTo>
                  <a:pt x="15089" y="3962"/>
                  <a:pt x="15137" y="3952"/>
                  <a:pt x="15171" y="3946"/>
                </a:cubicBezTo>
                <a:cubicBezTo>
                  <a:pt x="15243" y="3935"/>
                  <a:pt x="15256" y="3898"/>
                  <a:pt x="15247" y="3860"/>
                </a:cubicBezTo>
                <a:cubicBezTo>
                  <a:pt x="15239" y="3821"/>
                  <a:pt x="15211" y="3780"/>
                  <a:pt x="15199" y="3760"/>
                </a:cubicBezTo>
                <a:cubicBezTo>
                  <a:pt x="15184" y="3738"/>
                  <a:pt x="15192" y="3724"/>
                  <a:pt x="15208" y="3712"/>
                </a:cubicBezTo>
                <a:cubicBezTo>
                  <a:pt x="15224" y="3701"/>
                  <a:pt x="15249" y="3692"/>
                  <a:pt x="15268" y="3681"/>
                </a:cubicBezTo>
                <a:cubicBezTo>
                  <a:pt x="15287" y="3673"/>
                  <a:pt x="15306" y="3660"/>
                  <a:pt x="15320" y="3645"/>
                </a:cubicBezTo>
                <a:cubicBezTo>
                  <a:pt x="15334" y="3629"/>
                  <a:pt x="15344" y="3611"/>
                  <a:pt x="15344" y="3592"/>
                </a:cubicBezTo>
                <a:cubicBezTo>
                  <a:pt x="15351" y="3558"/>
                  <a:pt x="15307" y="3552"/>
                  <a:pt x="15292" y="3456"/>
                </a:cubicBezTo>
                <a:cubicBezTo>
                  <a:pt x="15284" y="3411"/>
                  <a:pt x="15254" y="3350"/>
                  <a:pt x="15322" y="3339"/>
                </a:cubicBezTo>
                <a:cubicBezTo>
                  <a:pt x="15341" y="3336"/>
                  <a:pt x="15387" y="3329"/>
                  <a:pt x="15434" y="3311"/>
                </a:cubicBezTo>
                <a:cubicBezTo>
                  <a:pt x="15481" y="3293"/>
                  <a:pt x="15530" y="3264"/>
                  <a:pt x="15557" y="3216"/>
                </a:cubicBezTo>
                <a:cubicBezTo>
                  <a:pt x="15579" y="3168"/>
                  <a:pt x="15572" y="3120"/>
                  <a:pt x="15554" y="3080"/>
                </a:cubicBezTo>
                <a:cubicBezTo>
                  <a:pt x="15536" y="3040"/>
                  <a:pt x="15507" y="3008"/>
                  <a:pt x="15488" y="2991"/>
                </a:cubicBezTo>
                <a:cubicBezTo>
                  <a:pt x="15473" y="2977"/>
                  <a:pt x="15450" y="2953"/>
                  <a:pt x="15429" y="2929"/>
                </a:cubicBezTo>
                <a:cubicBezTo>
                  <a:pt x="15408" y="2906"/>
                  <a:pt x="15389" y="2883"/>
                  <a:pt x="15382" y="2872"/>
                </a:cubicBezTo>
                <a:cubicBezTo>
                  <a:pt x="15370" y="2860"/>
                  <a:pt x="15347" y="2841"/>
                  <a:pt x="15325" y="2821"/>
                </a:cubicBezTo>
                <a:cubicBezTo>
                  <a:pt x="15303" y="2801"/>
                  <a:pt x="15283" y="2780"/>
                  <a:pt x="15275" y="2766"/>
                </a:cubicBezTo>
                <a:cubicBezTo>
                  <a:pt x="15260" y="2744"/>
                  <a:pt x="15216" y="2664"/>
                  <a:pt x="15209" y="2619"/>
                </a:cubicBezTo>
                <a:cubicBezTo>
                  <a:pt x="15201" y="2574"/>
                  <a:pt x="15184" y="2558"/>
                  <a:pt x="15237" y="2468"/>
                </a:cubicBezTo>
                <a:cubicBezTo>
                  <a:pt x="15260" y="2423"/>
                  <a:pt x="15281" y="2388"/>
                  <a:pt x="15299" y="2357"/>
                </a:cubicBezTo>
                <a:cubicBezTo>
                  <a:pt x="15317" y="2327"/>
                  <a:pt x="15332" y="2302"/>
                  <a:pt x="15344" y="2276"/>
                </a:cubicBezTo>
                <a:cubicBezTo>
                  <a:pt x="15366" y="2231"/>
                  <a:pt x="15412" y="2108"/>
                  <a:pt x="15419" y="2023"/>
                </a:cubicBezTo>
                <a:cubicBezTo>
                  <a:pt x="15427" y="1945"/>
                  <a:pt x="15443" y="1838"/>
                  <a:pt x="15374" y="1658"/>
                </a:cubicBezTo>
                <a:cubicBezTo>
                  <a:pt x="15344" y="1582"/>
                  <a:pt x="15306" y="1523"/>
                  <a:pt x="15270" y="1478"/>
                </a:cubicBezTo>
                <a:cubicBezTo>
                  <a:pt x="15233" y="1432"/>
                  <a:pt x="15197" y="1400"/>
                  <a:pt x="15171" y="1377"/>
                </a:cubicBezTo>
                <a:cubicBezTo>
                  <a:pt x="15175" y="1374"/>
                  <a:pt x="15233" y="1324"/>
                  <a:pt x="15277" y="1257"/>
                </a:cubicBezTo>
                <a:cubicBezTo>
                  <a:pt x="15322" y="1189"/>
                  <a:pt x="15352" y="1105"/>
                  <a:pt x="15299" y="1035"/>
                </a:cubicBezTo>
                <a:cubicBezTo>
                  <a:pt x="15238" y="951"/>
                  <a:pt x="15103" y="765"/>
                  <a:pt x="14754" y="642"/>
                </a:cubicBezTo>
                <a:cubicBezTo>
                  <a:pt x="14314" y="484"/>
                  <a:pt x="14078" y="12"/>
                  <a:pt x="12691" y="1"/>
                </a:cubicBezTo>
                <a:close/>
                <a:moveTo>
                  <a:pt x="9270" y="7253"/>
                </a:moveTo>
                <a:cubicBezTo>
                  <a:pt x="9280" y="7258"/>
                  <a:pt x="9282" y="7271"/>
                  <a:pt x="9274" y="7283"/>
                </a:cubicBezTo>
                <a:cubicBezTo>
                  <a:pt x="9206" y="7426"/>
                  <a:pt x="9153" y="7541"/>
                  <a:pt x="9098" y="7675"/>
                </a:cubicBezTo>
                <a:cubicBezTo>
                  <a:pt x="9042" y="7809"/>
                  <a:pt x="8985" y="7962"/>
                  <a:pt x="8910" y="8182"/>
                </a:cubicBezTo>
                <a:cubicBezTo>
                  <a:pt x="8822" y="8446"/>
                  <a:pt x="8766" y="8782"/>
                  <a:pt x="8730" y="9109"/>
                </a:cubicBezTo>
                <a:cubicBezTo>
                  <a:pt x="8694" y="9437"/>
                  <a:pt x="8679" y="9756"/>
                  <a:pt x="8675" y="9987"/>
                </a:cubicBezTo>
                <a:cubicBezTo>
                  <a:pt x="8679" y="10037"/>
                  <a:pt x="8643" y="10144"/>
                  <a:pt x="8593" y="10233"/>
                </a:cubicBezTo>
                <a:cubicBezTo>
                  <a:pt x="8544" y="10321"/>
                  <a:pt x="8480" y="10393"/>
                  <a:pt x="8427" y="10373"/>
                </a:cubicBezTo>
                <a:cubicBezTo>
                  <a:pt x="8396" y="10328"/>
                  <a:pt x="8358" y="10284"/>
                  <a:pt x="8358" y="10273"/>
                </a:cubicBezTo>
                <a:cubicBezTo>
                  <a:pt x="8358" y="10222"/>
                  <a:pt x="8152" y="9610"/>
                  <a:pt x="8228" y="8840"/>
                </a:cubicBezTo>
                <a:cubicBezTo>
                  <a:pt x="8288" y="8289"/>
                  <a:pt x="8160" y="7879"/>
                  <a:pt x="8138" y="7727"/>
                </a:cubicBezTo>
                <a:cubicBezTo>
                  <a:pt x="8138" y="7724"/>
                  <a:pt x="8141" y="7717"/>
                  <a:pt x="8149" y="7707"/>
                </a:cubicBezTo>
                <a:cubicBezTo>
                  <a:pt x="8156" y="7697"/>
                  <a:pt x="8167" y="7685"/>
                  <a:pt x="8183" y="7671"/>
                </a:cubicBezTo>
                <a:cubicBezTo>
                  <a:pt x="8221" y="7713"/>
                  <a:pt x="8255" y="7749"/>
                  <a:pt x="8284" y="7778"/>
                </a:cubicBezTo>
                <a:cubicBezTo>
                  <a:pt x="8313" y="7807"/>
                  <a:pt x="8336" y="7828"/>
                  <a:pt x="8351" y="7839"/>
                </a:cubicBezTo>
                <a:cubicBezTo>
                  <a:pt x="8389" y="7876"/>
                  <a:pt x="8424" y="7877"/>
                  <a:pt x="8450" y="7869"/>
                </a:cubicBezTo>
                <a:cubicBezTo>
                  <a:pt x="8476" y="7861"/>
                  <a:pt x="8493" y="7844"/>
                  <a:pt x="8493" y="7844"/>
                </a:cubicBezTo>
                <a:cubicBezTo>
                  <a:pt x="8493" y="7844"/>
                  <a:pt x="8669" y="7706"/>
                  <a:pt x="8847" y="7565"/>
                </a:cubicBezTo>
                <a:cubicBezTo>
                  <a:pt x="9025" y="7424"/>
                  <a:pt x="9205" y="7280"/>
                  <a:pt x="9213" y="7272"/>
                </a:cubicBezTo>
                <a:cubicBezTo>
                  <a:pt x="9239" y="7250"/>
                  <a:pt x="9259" y="7247"/>
                  <a:pt x="9270" y="7253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23" name="被害者"/>
          <p:cNvSpPr txBox="1"/>
          <p:nvPr/>
        </p:nvSpPr>
        <p:spPr>
          <a:xfrm>
            <a:off x="1656629" y="3886667"/>
            <a:ext cx="1288401" cy="475171"/>
          </a:xfrm>
          <a:prstGeom prst="rect">
            <a:avLst/>
          </a:prstGeom>
          <a:solidFill>
            <a:srgbClr val="4BB99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被害者</a:t>
            </a:r>
          </a:p>
        </p:txBody>
      </p:sp>
      <p:sp>
        <p:nvSpPr>
          <p:cNvPr id="424" name="男の人"/>
          <p:cNvSpPr/>
          <p:nvPr/>
        </p:nvSpPr>
        <p:spPr>
          <a:xfrm>
            <a:off x="2886644" y="4720238"/>
            <a:ext cx="503572" cy="1300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25" name="女の人"/>
          <p:cNvSpPr/>
          <p:nvPr/>
        </p:nvSpPr>
        <p:spPr>
          <a:xfrm>
            <a:off x="2203316" y="4719952"/>
            <a:ext cx="519544" cy="1300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26" name="目撃者"/>
          <p:cNvSpPr txBox="1"/>
          <p:nvPr/>
        </p:nvSpPr>
        <p:spPr>
          <a:xfrm>
            <a:off x="2281679" y="6106673"/>
            <a:ext cx="1288401" cy="546459"/>
          </a:xfrm>
          <a:prstGeom prst="rect">
            <a:avLst/>
          </a:prstGeom>
          <a:solidFill>
            <a:srgbClr val="4BB99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目撃者</a:t>
            </a:r>
          </a:p>
        </p:txBody>
      </p:sp>
      <p:sp>
        <p:nvSpPr>
          <p:cNvPr id="427" name="矢印1"/>
          <p:cNvSpPr/>
          <p:nvPr/>
        </p:nvSpPr>
        <p:spPr>
          <a:xfrm>
            <a:off x="4192876" y="3624207"/>
            <a:ext cx="806327" cy="1767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08" fill="norm" stroke="1" extrusionOk="0">
                <a:moveTo>
                  <a:pt x="6851" y="2"/>
                </a:moveTo>
                <a:cubicBezTo>
                  <a:pt x="6743" y="16"/>
                  <a:pt x="6673" y="93"/>
                  <a:pt x="6673" y="230"/>
                </a:cubicBezTo>
                <a:lnTo>
                  <a:pt x="6673" y="2728"/>
                </a:lnTo>
                <a:cubicBezTo>
                  <a:pt x="6673" y="2997"/>
                  <a:pt x="6187" y="3225"/>
                  <a:pt x="5582" y="3225"/>
                </a:cubicBezTo>
                <a:lnTo>
                  <a:pt x="1091" y="3225"/>
                </a:lnTo>
                <a:cubicBezTo>
                  <a:pt x="497" y="3225"/>
                  <a:pt x="0" y="3446"/>
                  <a:pt x="0" y="3721"/>
                </a:cubicBezTo>
                <a:lnTo>
                  <a:pt x="0" y="10753"/>
                </a:lnTo>
                <a:lnTo>
                  <a:pt x="0" y="17783"/>
                </a:lnTo>
                <a:cubicBezTo>
                  <a:pt x="0" y="18053"/>
                  <a:pt x="485" y="18281"/>
                  <a:pt x="1091" y="18281"/>
                </a:cubicBezTo>
                <a:lnTo>
                  <a:pt x="5582" y="18281"/>
                </a:lnTo>
                <a:cubicBezTo>
                  <a:pt x="6175" y="18281"/>
                  <a:pt x="6673" y="18501"/>
                  <a:pt x="6673" y="18777"/>
                </a:cubicBezTo>
                <a:lnTo>
                  <a:pt x="6673" y="21276"/>
                </a:lnTo>
                <a:cubicBezTo>
                  <a:pt x="6673" y="21551"/>
                  <a:pt x="6934" y="21589"/>
                  <a:pt x="7267" y="21352"/>
                </a:cubicBezTo>
                <a:lnTo>
                  <a:pt x="21351" y="11180"/>
                </a:lnTo>
                <a:cubicBezTo>
                  <a:pt x="21517" y="11061"/>
                  <a:pt x="21588" y="10909"/>
                  <a:pt x="21588" y="10753"/>
                </a:cubicBezTo>
                <a:cubicBezTo>
                  <a:pt x="21600" y="10602"/>
                  <a:pt x="21517" y="10445"/>
                  <a:pt x="21351" y="10326"/>
                </a:cubicBezTo>
                <a:lnTo>
                  <a:pt x="7267" y="154"/>
                </a:lnTo>
                <a:cubicBezTo>
                  <a:pt x="7106" y="38"/>
                  <a:pt x="6959" y="-11"/>
                  <a:pt x="6851" y="2"/>
                </a:cubicBezTo>
                <a:close/>
              </a:path>
            </a:pathLst>
          </a:cu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28" name="四角形"/>
          <p:cNvSpPr/>
          <p:nvPr/>
        </p:nvSpPr>
        <p:spPr>
          <a:xfrm>
            <a:off x="9022525" y="2044474"/>
            <a:ext cx="2219199" cy="1286498"/>
          </a:xfrm>
          <a:prstGeom prst="rect">
            <a:avLst/>
          </a:prstGeom>
          <a:ln w="190500">
            <a:solidFill>
              <a:srgbClr val="464E6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29" name="四角形"/>
          <p:cNvSpPr/>
          <p:nvPr/>
        </p:nvSpPr>
        <p:spPr>
          <a:xfrm>
            <a:off x="5135717" y="1307913"/>
            <a:ext cx="2919265" cy="6400424"/>
          </a:xfrm>
          <a:prstGeom prst="rect">
            <a:avLst/>
          </a:prstGeom>
          <a:ln w="190500">
            <a:solidFill>
              <a:srgbClr val="464E6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30" name="ホテル"/>
          <p:cNvSpPr/>
          <p:nvPr/>
        </p:nvSpPr>
        <p:spPr>
          <a:xfrm>
            <a:off x="6112202" y="2242111"/>
            <a:ext cx="966295" cy="1169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45" y="0"/>
                </a:moveTo>
                <a:lnTo>
                  <a:pt x="3845" y="21600"/>
                </a:lnTo>
                <a:lnTo>
                  <a:pt x="9622" y="21600"/>
                </a:lnTo>
                <a:lnTo>
                  <a:pt x="9622" y="17888"/>
                </a:lnTo>
                <a:lnTo>
                  <a:pt x="11892" y="17888"/>
                </a:lnTo>
                <a:lnTo>
                  <a:pt x="11892" y="21600"/>
                </a:lnTo>
                <a:lnTo>
                  <a:pt x="13548" y="21600"/>
                </a:lnTo>
                <a:lnTo>
                  <a:pt x="13548" y="17888"/>
                </a:lnTo>
                <a:lnTo>
                  <a:pt x="15817" y="17888"/>
                </a:lnTo>
                <a:lnTo>
                  <a:pt x="15817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3845" y="0"/>
                </a:lnTo>
                <a:close/>
                <a:moveTo>
                  <a:pt x="0" y="1697"/>
                </a:moveTo>
                <a:lnTo>
                  <a:pt x="0" y="11543"/>
                </a:lnTo>
                <a:lnTo>
                  <a:pt x="2976" y="11543"/>
                </a:lnTo>
                <a:lnTo>
                  <a:pt x="2976" y="1697"/>
                </a:lnTo>
                <a:lnTo>
                  <a:pt x="0" y="1697"/>
                </a:lnTo>
                <a:close/>
                <a:moveTo>
                  <a:pt x="5704" y="1707"/>
                </a:moveTo>
                <a:lnTo>
                  <a:pt x="7975" y="1707"/>
                </a:lnTo>
                <a:lnTo>
                  <a:pt x="7975" y="3582"/>
                </a:lnTo>
                <a:lnTo>
                  <a:pt x="5704" y="3582"/>
                </a:lnTo>
                <a:lnTo>
                  <a:pt x="5704" y="1707"/>
                </a:lnTo>
                <a:close/>
                <a:moveTo>
                  <a:pt x="9622" y="1707"/>
                </a:moveTo>
                <a:lnTo>
                  <a:pt x="11892" y="1707"/>
                </a:lnTo>
                <a:lnTo>
                  <a:pt x="11892" y="3582"/>
                </a:lnTo>
                <a:lnTo>
                  <a:pt x="9622" y="3582"/>
                </a:lnTo>
                <a:lnTo>
                  <a:pt x="9622" y="1707"/>
                </a:lnTo>
                <a:close/>
                <a:moveTo>
                  <a:pt x="13548" y="1707"/>
                </a:moveTo>
                <a:lnTo>
                  <a:pt x="15817" y="1707"/>
                </a:lnTo>
                <a:lnTo>
                  <a:pt x="15817" y="3582"/>
                </a:lnTo>
                <a:lnTo>
                  <a:pt x="13548" y="3582"/>
                </a:lnTo>
                <a:lnTo>
                  <a:pt x="13548" y="1707"/>
                </a:lnTo>
                <a:close/>
                <a:moveTo>
                  <a:pt x="17473" y="1707"/>
                </a:moveTo>
                <a:lnTo>
                  <a:pt x="19742" y="1707"/>
                </a:lnTo>
                <a:lnTo>
                  <a:pt x="19742" y="3582"/>
                </a:lnTo>
                <a:lnTo>
                  <a:pt x="17473" y="3582"/>
                </a:lnTo>
                <a:lnTo>
                  <a:pt x="17473" y="1707"/>
                </a:lnTo>
                <a:close/>
                <a:moveTo>
                  <a:pt x="1490" y="2307"/>
                </a:moveTo>
                <a:lnTo>
                  <a:pt x="1727" y="2906"/>
                </a:lnTo>
                <a:lnTo>
                  <a:pt x="2486" y="2906"/>
                </a:lnTo>
                <a:lnTo>
                  <a:pt x="1871" y="3275"/>
                </a:lnTo>
                <a:lnTo>
                  <a:pt x="2106" y="3874"/>
                </a:lnTo>
                <a:lnTo>
                  <a:pt x="1490" y="3508"/>
                </a:lnTo>
                <a:lnTo>
                  <a:pt x="877" y="3874"/>
                </a:lnTo>
                <a:lnTo>
                  <a:pt x="1112" y="3275"/>
                </a:lnTo>
                <a:lnTo>
                  <a:pt x="497" y="2906"/>
                </a:lnTo>
                <a:lnTo>
                  <a:pt x="1255" y="2906"/>
                </a:lnTo>
                <a:lnTo>
                  <a:pt x="1490" y="2307"/>
                </a:lnTo>
                <a:close/>
                <a:moveTo>
                  <a:pt x="1490" y="4528"/>
                </a:moveTo>
                <a:lnTo>
                  <a:pt x="1727" y="5129"/>
                </a:lnTo>
                <a:lnTo>
                  <a:pt x="2486" y="5129"/>
                </a:lnTo>
                <a:lnTo>
                  <a:pt x="1871" y="5495"/>
                </a:lnTo>
                <a:lnTo>
                  <a:pt x="2106" y="6095"/>
                </a:lnTo>
                <a:lnTo>
                  <a:pt x="1490" y="5728"/>
                </a:lnTo>
                <a:lnTo>
                  <a:pt x="877" y="6095"/>
                </a:lnTo>
                <a:lnTo>
                  <a:pt x="1112" y="5495"/>
                </a:lnTo>
                <a:lnTo>
                  <a:pt x="497" y="5129"/>
                </a:lnTo>
                <a:lnTo>
                  <a:pt x="1255" y="5129"/>
                </a:lnTo>
                <a:lnTo>
                  <a:pt x="1490" y="4528"/>
                </a:lnTo>
                <a:close/>
                <a:moveTo>
                  <a:pt x="5704" y="4987"/>
                </a:moveTo>
                <a:lnTo>
                  <a:pt x="7975" y="4987"/>
                </a:lnTo>
                <a:lnTo>
                  <a:pt x="7975" y="6863"/>
                </a:lnTo>
                <a:lnTo>
                  <a:pt x="5704" y="6863"/>
                </a:lnTo>
                <a:lnTo>
                  <a:pt x="5704" y="4987"/>
                </a:lnTo>
                <a:close/>
                <a:moveTo>
                  <a:pt x="9622" y="4987"/>
                </a:moveTo>
                <a:lnTo>
                  <a:pt x="11892" y="4987"/>
                </a:lnTo>
                <a:lnTo>
                  <a:pt x="11892" y="6863"/>
                </a:lnTo>
                <a:lnTo>
                  <a:pt x="9622" y="6863"/>
                </a:lnTo>
                <a:lnTo>
                  <a:pt x="9622" y="4987"/>
                </a:lnTo>
                <a:close/>
                <a:moveTo>
                  <a:pt x="13548" y="4987"/>
                </a:moveTo>
                <a:lnTo>
                  <a:pt x="15817" y="4987"/>
                </a:lnTo>
                <a:lnTo>
                  <a:pt x="15817" y="6863"/>
                </a:lnTo>
                <a:lnTo>
                  <a:pt x="13548" y="6863"/>
                </a:lnTo>
                <a:lnTo>
                  <a:pt x="13548" y="4987"/>
                </a:lnTo>
                <a:close/>
                <a:moveTo>
                  <a:pt x="17473" y="4987"/>
                </a:moveTo>
                <a:lnTo>
                  <a:pt x="19742" y="4987"/>
                </a:lnTo>
                <a:lnTo>
                  <a:pt x="19742" y="6863"/>
                </a:lnTo>
                <a:lnTo>
                  <a:pt x="17473" y="6863"/>
                </a:lnTo>
                <a:lnTo>
                  <a:pt x="17473" y="4987"/>
                </a:lnTo>
                <a:close/>
                <a:moveTo>
                  <a:pt x="1490" y="6939"/>
                </a:moveTo>
                <a:lnTo>
                  <a:pt x="1727" y="7539"/>
                </a:lnTo>
                <a:lnTo>
                  <a:pt x="2486" y="7539"/>
                </a:lnTo>
                <a:lnTo>
                  <a:pt x="1871" y="7905"/>
                </a:lnTo>
                <a:lnTo>
                  <a:pt x="2106" y="8507"/>
                </a:lnTo>
                <a:lnTo>
                  <a:pt x="1490" y="8138"/>
                </a:lnTo>
                <a:lnTo>
                  <a:pt x="877" y="8507"/>
                </a:lnTo>
                <a:lnTo>
                  <a:pt x="1112" y="7905"/>
                </a:lnTo>
                <a:lnTo>
                  <a:pt x="497" y="7539"/>
                </a:lnTo>
                <a:lnTo>
                  <a:pt x="1255" y="7539"/>
                </a:lnTo>
                <a:lnTo>
                  <a:pt x="1490" y="6939"/>
                </a:lnTo>
                <a:close/>
                <a:moveTo>
                  <a:pt x="5704" y="8274"/>
                </a:moveTo>
                <a:lnTo>
                  <a:pt x="7975" y="8274"/>
                </a:lnTo>
                <a:lnTo>
                  <a:pt x="7975" y="10148"/>
                </a:lnTo>
                <a:lnTo>
                  <a:pt x="5704" y="10148"/>
                </a:lnTo>
                <a:lnTo>
                  <a:pt x="5704" y="8274"/>
                </a:lnTo>
                <a:close/>
                <a:moveTo>
                  <a:pt x="9622" y="8274"/>
                </a:moveTo>
                <a:lnTo>
                  <a:pt x="11892" y="8274"/>
                </a:lnTo>
                <a:lnTo>
                  <a:pt x="11892" y="10148"/>
                </a:lnTo>
                <a:lnTo>
                  <a:pt x="9622" y="10148"/>
                </a:lnTo>
                <a:lnTo>
                  <a:pt x="9622" y="8274"/>
                </a:lnTo>
                <a:close/>
                <a:moveTo>
                  <a:pt x="13548" y="8274"/>
                </a:moveTo>
                <a:lnTo>
                  <a:pt x="15817" y="8274"/>
                </a:lnTo>
                <a:lnTo>
                  <a:pt x="15817" y="10148"/>
                </a:lnTo>
                <a:lnTo>
                  <a:pt x="13548" y="10148"/>
                </a:lnTo>
                <a:lnTo>
                  <a:pt x="13548" y="8274"/>
                </a:lnTo>
                <a:close/>
                <a:moveTo>
                  <a:pt x="17473" y="8274"/>
                </a:moveTo>
                <a:lnTo>
                  <a:pt x="19742" y="8274"/>
                </a:lnTo>
                <a:lnTo>
                  <a:pt x="19742" y="10148"/>
                </a:lnTo>
                <a:lnTo>
                  <a:pt x="17473" y="10148"/>
                </a:lnTo>
                <a:lnTo>
                  <a:pt x="17473" y="8274"/>
                </a:lnTo>
                <a:close/>
                <a:moveTo>
                  <a:pt x="1490" y="9224"/>
                </a:moveTo>
                <a:lnTo>
                  <a:pt x="1727" y="9824"/>
                </a:lnTo>
                <a:lnTo>
                  <a:pt x="2486" y="9824"/>
                </a:lnTo>
                <a:lnTo>
                  <a:pt x="1871" y="10192"/>
                </a:lnTo>
                <a:lnTo>
                  <a:pt x="2106" y="10792"/>
                </a:lnTo>
                <a:lnTo>
                  <a:pt x="1490" y="10425"/>
                </a:lnTo>
                <a:lnTo>
                  <a:pt x="877" y="10792"/>
                </a:lnTo>
                <a:lnTo>
                  <a:pt x="1112" y="10192"/>
                </a:lnTo>
                <a:lnTo>
                  <a:pt x="497" y="9824"/>
                </a:lnTo>
                <a:lnTo>
                  <a:pt x="1255" y="9824"/>
                </a:lnTo>
                <a:lnTo>
                  <a:pt x="1490" y="9224"/>
                </a:lnTo>
                <a:close/>
                <a:moveTo>
                  <a:pt x="5704" y="11553"/>
                </a:moveTo>
                <a:lnTo>
                  <a:pt x="7975" y="11553"/>
                </a:lnTo>
                <a:lnTo>
                  <a:pt x="7975" y="13429"/>
                </a:lnTo>
                <a:lnTo>
                  <a:pt x="5704" y="13429"/>
                </a:lnTo>
                <a:lnTo>
                  <a:pt x="5704" y="11553"/>
                </a:lnTo>
                <a:close/>
                <a:moveTo>
                  <a:pt x="9622" y="11553"/>
                </a:moveTo>
                <a:lnTo>
                  <a:pt x="11892" y="11553"/>
                </a:lnTo>
                <a:lnTo>
                  <a:pt x="11892" y="13429"/>
                </a:lnTo>
                <a:lnTo>
                  <a:pt x="9622" y="13429"/>
                </a:lnTo>
                <a:lnTo>
                  <a:pt x="9622" y="11553"/>
                </a:lnTo>
                <a:close/>
                <a:moveTo>
                  <a:pt x="13548" y="11553"/>
                </a:moveTo>
                <a:lnTo>
                  <a:pt x="15817" y="11553"/>
                </a:lnTo>
                <a:lnTo>
                  <a:pt x="15817" y="13429"/>
                </a:lnTo>
                <a:lnTo>
                  <a:pt x="13548" y="13429"/>
                </a:lnTo>
                <a:lnTo>
                  <a:pt x="13548" y="11553"/>
                </a:lnTo>
                <a:close/>
                <a:moveTo>
                  <a:pt x="17473" y="11553"/>
                </a:moveTo>
                <a:lnTo>
                  <a:pt x="19742" y="11553"/>
                </a:lnTo>
                <a:lnTo>
                  <a:pt x="19742" y="13429"/>
                </a:lnTo>
                <a:lnTo>
                  <a:pt x="17473" y="13429"/>
                </a:lnTo>
                <a:lnTo>
                  <a:pt x="17473" y="11553"/>
                </a:lnTo>
                <a:close/>
                <a:moveTo>
                  <a:pt x="5704" y="14840"/>
                </a:moveTo>
                <a:lnTo>
                  <a:pt x="7975" y="14840"/>
                </a:lnTo>
                <a:lnTo>
                  <a:pt x="7975" y="16714"/>
                </a:lnTo>
                <a:lnTo>
                  <a:pt x="5704" y="16714"/>
                </a:lnTo>
                <a:lnTo>
                  <a:pt x="5704" y="14840"/>
                </a:lnTo>
                <a:close/>
                <a:moveTo>
                  <a:pt x="9622" y="14840"/>
                </a:moveTo>
                <a:lnTo>
                  <a:pt x="11892" y="14840"/>
                </a:lnTo>
                <a:lnTo>
                  <a:pt x="11892" y="16714"/>
                </a:lnTo>
                <a:lnTo>
                  <a:pt x="9622" y="16714"/>
                </a:lnTo>
                <a:lnTo>
                  <a:pt x="9622" y="14840"/>
                </a:lnTo>
                <a:close/>
                <a:moveTo>
                  <a:pt x="13548" y="14840"/>
                </a:moveTo>
                <a:lnTo>
                  <a:pt x="15817" y="14840"/>
                </a:lnTo>
                <a:lnTo>
                  <a:pt x="15817" y="16714"/>
                </a:lnTo>
                <a:lnTo>
                  <a:pt x="13548" y="16714"/>
                </a:lnTo>
                <a:lnTo>
                  <a:pt x="13548" y="14840"/>
                </a:lnTo>
                <a:close/>
                <a:moveTo>
                  <a:pt x="17473" y="14840"/>
                </a:moveTo>
                <a:lnTo>
                  <a:pt x="19742" y="14840"/>
                </a:lnTo>
                <a:lnTo>
                  <a:pt x="19742" y="16714"/>
                </a:lnTo>
                <a:lnTo>
                  <a:pt x="17473" y="16714"/>
                </a:lnTo>
                <a:lnTo>
                  <a:pt x="17473" y="1484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31" name="正方形"/>
          <p:cNvSpPr/>
          <p:nvPr/>
        </p:nvSpPr>
        <p:spPr>
          <a:xfrm>
            <a:off x="6056513" y="707530"/>
            <a:ext cx="1077674" cy="1077674"/>
          </a:xfrm>
          <a:prstGeom prst="rect">
            <a:avLst/>
          </a:prstGeom>
          <a:blipFill>
            <a:blip r:embed="rId7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32" name="世界"/>
          <p:cNvSpPr/>
          <p:nvPr/>
        </p:nvSpPr>
        <p:spPr>
          <a:xfrm>
            <a:off x="6148325" y="799342"/>
            <a:ext cx="894050" cy="894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1993" y="938"/>
                </a:moveTo>
                <a:cubicBezTo>
                  <a:pt x="14122" y="1194"/>
                  <a:pt x="16044" y="2125"/>
                  <a:pt x="17542" y="3512"/>
                </a:cubicBezTo>
                <a:cubicBezTo>
                  <a:pt x="16898" y="4108"/>
                  <a:pt x="16188" y="4611"/>
                  <a:pt x="15429" y="5012"/>
                </a:cubicBezTo>
                <a:cubicBezTo>
                  <a:pt x="15343" y="4850"/>
                  <a:pt x="15255" y="4689"/>
                  <a:pt x="15162" y="4531"/>
                </a:cubicBezTo>
                <a:cubicBezTo>
                  <a:pt x="14347" y="3140"/>
                  <a:pt x="13267" y="1918"/>
                  <a:pt x="11993" y="938"/>
                </a:cubicBezTo>
                <a:close/>
                <a:moveTo>
                  <a:pt x="9560" y="943"/>
                </a:moveTo>
                <a:cubicBezTo>
                  <a:pt x="8289" y="1922"/>
                  <a:pt x="7211" y="3142"/>
                  <a:pt x="6397" y="4531"/>
                </a:cubicBezTo>
                <a:cubicBezTo>
                  <a:pt x="6308" y="4684"/>
                  <a:pt x="6222" y="4839"/>
                  <a:pt x="6139" y="4995"/>
                </a:cubicBezTo>
                <a:cubicBezTo>
                  <a:pt x="5392" y="4597"/>
                  <a:pt x="4693" y="4100"/>
                  <a:pt x="4058" y="3512"/>
                </a:cubicBezTo>
                <a:cubicBezTo>
                  <a:pt x="5545" y="2136"/>
                  <a:pt x="7450" y="1207"/>
                  <a:pt x="9560" y="943"/>
                </a:cubicBezTo>
                <a:close/>
                <a:moveTo>
                  <a:pt x="10366" y="1421"/>
                </a:moveTo>
                <a:lnTo>
                  <a:pt x="10366" y="6141"/>
                </a:lnTo>
                <a:cubicBezTo>
                  <a:pt x="9165" y="6090"/>
                  <a:pt x="8002" y="5827"/>
                  <a:pt x="6920" y="5368"/>
                </a:cubicBezTo>
                <a:cubicBezTo>
                  <a:pt x="6992" y="5234"/>
                  <a:pt x="7066" y="5100"/>
                  <a:pt x="7143" y="4968"/>
                </a:cubicBezTo>
                <a:cubicBezTo>
                  <a:pt x="7960" y="3575"/>
                  <a:pt x="9062" y="2365"/>
                  <a:pt x="10366" y="1421"/>
                </a:cubicBezTo>
                <a:close/>
                <a:moveTo>
                  <a:pt x="11234" y="1451"/>
                </a:moveTo>
                <a:cubicBezTo>
                  <a:pt x="12520" y="2391"/>
                  <a:pt x="13607" y="3589"/>
                  <a:pt x="14415" y="4968"/>
                </a:cubicBezTo>
                <a:cubicBezTo>
                  <a:pt x="14495" y="5104"/>
                  <a:pt x="14572" y="5244"/>
                  <a:pt x="14646" y="5383"/>
                </a:cubicBezTo>
                <a:cubicBezTo>
                  <a:pt x="13574" y="5833"/>
                  <a:pt x="12424" y="6090"/>
                  <a:pt x="11234" y="6141"/>
                </a:cubicBezTo>
                <a:lnTo>
                  <a:pt x="11234" y="1451"/>
                </a:lnTo>
                <a:close/>
                <a:moveTo>
                  <a:pt x="3448" y="4128"/>
                </a:moveTo>
                <a:cubicBezTo>
                  <a:pt x="4152" y="4783"/>
                  <a:pt x="4928" y="5335"/>
                  <a:pt x="5759" y="5775"/>
                </a:cubicBezTo>
                <a:cubicBezTo>
                  <a:pt x="5120" y="7219"/>
                  <a:pt x="4759" y="8779"/>
                  <a:pt x="4701" y="10368"/>
                </a:cubicBezTo>
                <a:lnTo>
                  <a:pt x="876" y="10368"/>
                </a:lnTo>
                <a:cubicBezTo>
                  <a:pt x="979" y="7972"/>
                  <a:pt x="1935" y="5793"/>
                  <a:pt x="3448" y="4128"/>
                </a:cubicBezTo>
                <a:close/>
                <a:moveTo>
                  <a:pt x="18152" y="4128"/>
                </a:moveTo>
                <a:cubicBezTo>
                  <a:pt x="19665" y="5793"/>
                  <a:pt x="20621" y="7972"/>
                  <a:pt x="20724" y="10368"/>
                </a:cubicBezTo>
                <a:lnTo>
                  <a:pt x="16858" y="10368"/>
                </a:lnTo>
                <a:cubicBezTo>
                  <a:pt x="16800" y="8785"/>
                  <a:pt x="16441" y="7231"/>
                  <a:pt x="15807" y="5792"/>
                </a:cubicBezTo>
                <a:cubicBezTo>
                  <a:pt x="16650" y="5349"/>
                  <a:pt x="17439" y="4792"/>
                  <a:pt x="18152" y="4128"/>
                </a:cubicBezTo>
                <a:close/>
                <a:moveTo>
                  <a:pt x="6541" y="6148"/>
                </a:moveTo>
                <a:cubicBezTo>
                  <a:pt x="7739" y="6662"/>
                  <a:pt x="9031" y="6956"/>
                  <a:pt x="10366" y="7008"/>
                </a:cubicBezTo>
                <a:lnTo>
                  <a:pt x="10366" y="10368"/>
                </a:lnTo>
                <a:lnTo>
                  <a:pt x="5569" y="10368"/>
                </a:lnTo>
                <a:cubicBezTo>
                  <a:pt x="5626" y="8908"/>
                  <a:pt x="5956" y="7475"/>
                  <a:pt x="6541" y="6148"/>
                </a:cubicBezTo>
                <a:close/>
                <a:moveTo>
                  <a:pt x="15024" y="6163"/>
                </a:moveTo>
                <a:cubicBezTo>
                  <a:pt x="15604" y="7486"/>
                  <a:pt x="15934" y="8914"/>
                  <a:pt x="15991" y="10368"/>
                </a:cubicBezTo>
                <a:lnTo>
                  <a:pt x="11234" y="10368"/>
                </a:lnTo>
                <a:lnTo>
                  <a:pt x="11234" y="7008"/>
                </a:lnTo>
                <a:cubicBezTo>
                  <a:pt x="12557" y="6956"/>
                  <a:pt x="13835" y="6668"/>
                  <a:pt x="15024" y="6163"/>
                </a:cubicBezTo>
                <a:close/>
                <a:moveTo>
                  <a:pt x="876" y="11234"/>
                </a:moveTo>
                <a:lnTo>
                  <a:pt x="4700" y="11234"/>
                </a:lnTo>
                <a:cubicBezTo>
                  <a:pt x="4753" y="12849"/>
                  <a:pt x="5119" y="14437"/>
                  <a:pt x="5773" y="15903"/>
                </a:cubicBezTo>
                <a:cubicBezTo>
                  <a:pt x="4953" y="16335"/>
                  <a:pt x="4185" y="16876"/>
                  <a:pt x="3488" y="17518"/>
                </a:cubicBezTo>
                <a:cubicBezTo>
                  <a:pt x="1952" y="15847"/>
                  <a:pt x="980" y="13652"/>
                  <a:pt x="876" y="11234"/>
                </a:cubicBezTo>
                <a:close/>
                <a:moveTo>
                  <a:pt x="5567" y="11234"/>
                </a:moveTo>
                <a:lnTo>
                  <a:pt x="10366" y="11234"/>
                </a:lnTo>
                <a:lnTo>
                  <a:pt x="10366" y="14676"/>
                </a:lnTo>
                <a:cubicBezTo>
                  <a:pt x="9036" y="14728"/>
                  <a:pt x="7749" y="15021"/>
                  <a:pt x="6554" y="15532"/>
                </a:cubicBezTo>
                <a:cubicBezTo>
                  <a:pt x="5955" y="14182"/>
                  <a:pt x="5619" y="12720"/>
                  <a:pt x="5567" y="11234"/>
                </a:cubicBezTo>
                <a:close/>
                <a:moveTo>
                  <a:pt x="11234" y="11234"/>
                </a:moveTo>
                <a:lnTo>
                  <a:pt x="15992" y="11234"/>
                </a:lnTo>
                <a:cubicBezTo>
                  <a:pt x="15940" y="12714"/>
                  <a:pt x="15605" y="14169"/>
                  <a:pt x="15010" y="15515"/>
                </a:cubicBezTo>
                <a:cubicBezTo>
                  <a:pt x="13825" y="15013"/>
                  <a:pt x="12552" y="14728"/>
                  <a:pt x="11234" y="14676"/>
                </a:cubicBezTo>
                <a:lnTo>
                  <a:pt x="11234" y="11234"/>
                </a:lnTo>
                <a:close/>
                <a:moveTo>
                  <a:pt x="16860" y="11234"/>
                </a:moveTo>
                <a:lnTo>
                  <a:pt x="20724" y="11234"/>
                </a:lnTo>
                <a:cubicBezTo>
                  <a:pt x="20620" y="13652"/>
                  <a:pt x="19648" y="15847"/>
                  <a:pt x="18112" y="17518"/>
                </a:cubicBezTo>
                <a:cubicBezTo>
                  <a:pt x="17406" y="16867"/>
                  <a:pt x="16627" y="16321"/>
                  <a:pt x="15795" y="15886"/>
                </a:cubicBezTo>
                <a:cubicBezTo>
                  <a:pt x="16444" y="14425"/>
                  <a:pt x="16807" y="12842"/>
                  <a:pt x="16860" y="11234"/>
                </a:cubicBezTo>
                <a:close/>
                <a:moveTo>
                  <a:pt x="10366" y="15544"/>
                </a:moveTo>
                <a:lnTo>
                  <a:pt x="10366" y="20226"/>
                </a:lnTo>
                <a:cubicBezTo>
                  <a:pt x="9026" y="19256"/>
                  <a:pt x="7899" y="18005"/>
                  <a:pt x="7077" y="16566"/>
                </a:cubicBezTo>
                <a:cubicBezTo>
                  <a:pt x="7029" y="16481"/>
                  <a:pt x="6982" y="16396"/>
                  <a:pt x="6936" y="16310"/>
                </a:cubicBezTo>
                <a:cubicBezTo>
                  <a:pt x="8013" y="15855"/>
                  <a:pt x="9170" y="15594"/>
                  <a:pt x="10366" y="15544"/>
                </a:cubicBezTo>
                <a:close/>
                <a:moveTo>
                  <a:pt x="11234" y="15544"/>
                </a:moveTo>
                <a:cubicBezTo>
                  <a:pt x="12418" y="15594"/>
                  <a:pt x="13563" y="15849"/>
                  <a:pt x="14631" y="16295"/>
                </a:cubicBezTo>
                <a:cubicBezTo>
                  <a:pt x="14582" y="16386"/>
                  <a:pt x="14532" y="16476"/>
                  <a:pt x="14480" y="16566"/>
                </a:cubicBezTo>
                <a:cubicBezTo>
                  <a:pt x="13667" y="17990"/>
                  <a:pt x="12556" y="19230"/>
                  <a:pt x="11234" y="20196"/>
                </a:cubicBezTo>
                <a:lnTo>
                  <a:pt x="11234" y="15544"/>
                </a:lnTo>
                <a:close/>
                <a:moveTo>
                  <a:pt x="15415" y="16666"/>
                </a:moveTo>
                <a:cubicBezTo>
                  <a:pt x="16162" y="17059"/>
                  <a:pt x="16861" y="17548"/>
                  <a:pt x="17498" y="18130"/>
                </a:cubicBezTo>
                <a:cubicBezTo>
                  <a:pt x="16023" y="19479"/>
                  <a:pt x="14143" y="20390"/>
                  <a:pt x="12062" y="20655"/>
                </a:cubicBezTo>
                <a:cubicBezTo>
                  <a:pt x="13343" y="19655"/>
                  <a:pt x="14426" y="18410"/>
                  <a:pt x="15233" y="16996"/>
                </a:cubicBezTo>
                <a:cubicBezTo>
                  <a:pt x="15295" y="16887"/>
                  <a:pt x="15356" y="16777"/>
                  <a:pt x="15415" y="16666"/>
                </a:cubicBezTo>
                <a:close/>
                <a:moveTo>
                  <a:pt x="6153" y="16683"/>
                </a:moveTo>
                <a:cubicBezTo>
                  <a:pt x="6209" y="16788"/>
                  <a:pt x="6267" y="16893"/>
                  <a:pt x="6326" y="16996"/>
                </a:cubicBezTo>
                <a:cubicBezTo>
                  <a:pt x="7132" y="18407"/>
                  <a:pt x="8212" y="19649"/>
                  <a:pt x="9489" y="20648"/>
                </a:cubicBezTo>
                <a:cubicBezTo>
                  <a:pt x="7428" y="20375"/>
                  <a:pt x="5565" y="19468"/>
                  <a:pt x="4102" y="18130"/>
                </a:cubicBezTo>
                <a:cubicBezTo>
                  <a:pt x="4730" y="17557"/>
                  <a:pt x="5418" y="17073"/>
                  <a:pt x="6153" y="16683"/>
                </a:cubicBezTo>
                <a:close/>
              </a:path>
            </a:pathLst>
          </a:custGeom>
          <a:blipFill>
            <a:blip r:embed="rId8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33" name="各種団体"/>
          <p:cNvSpPr txBox="1"/>
          <p:nvPr/>
        </p:nvSpPr>
        <p:spPr>
          <a:xfrm>
            <a:off x="5900250" y="3626804"/>
            <a:ext cx="1681969" cy="546458"/>
          </a:xfrm>
          <a:prstGeom prst="rect">
            <a:avLst/>
          </a:prstGeom>
          <a:solidFill>
            <a:srgbClr val="4BB99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各種団体</a:t>
            </a:r>
          </a:p>
        </p:txBody>
      </p:sp>
      <p:sp>
        <p:nvSpPr>
          <p:cNvPr id="434" name="アパート"/>
          <p:cNvSpPr/>
          <p:nvPr/>
        </p:nvSpPr>
        <p:spPr>
          <a:xfrm>
            <a:off x="6002240" y="4998483"/>
            <a:ext cx="1186219" cy="940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35"/>
                </a:lnTo>
                <a:lnTo>
                  <a:pt x="651" y="1535"/>
                </a:lnTo>
                <a:lnTo>
                  <a:pt x="651" y="18128"/>
                </a:lnTo>
                <a:lnTo>
                  <a:pt x="7648" y="18128"/>
                </a:lnTo>
                <a:lnTo>
                  <a:pt x="7648" y="18831"/>
                </a:lnTo>
                <a:lnTo>
                  <a:pt x="651" y="18831"/>
                </a:lnTo>
                <a:lnTo>
                  <a:pt x="651" y="21600"/>
                </a:lnTo>
                <a:lnTo>
                  <a:pt x="6775" y="21600"/>
                </a:lnTo>
                <a:lnTo>
                  <a:pt x="8773" y="21600"/>
                </a:lnTo>
                <a:lnTo>
                  <a:pt x="9152" y="21600"/>
                </a:lnTo>
                <a:lnTo>
                  <a:pt x="9152" y="18128"/>
                </a:lnTo>
                <a:lnTo>
                  <a:pt x="10545" y="18128"/>
                </a:lnTo>
                <a:lnTo>
                  <a:pt x="10545" y="21600"/>
                </a:lnTo>
                <a:lnTo>
                  <a:pt x="11148" y="21600"/>
                </a:lnTo>
                <a:lnTo>
                  <a:pt x="11148" y="18128"/>
                </a:lnTo>
                <a:lnTo>
                  <a:pt x="12549" y="18128"/>
                </a:lnTo>
                <a:lnTo>
                  <a:pt x="12549" y="21600"/>
                </a:lnTo>
                <a:lnTo>
                  <a:pt x="12829" y="21600"/>
                </a:lnTo>
                <a:lnTo>
                  <a:pt x="14896" y="21600"/>
                </a:lnTo>
                <a:lnTo>
                  <a:pt x="20950" y="21600"/>
                </a:lnTo>
                <a:lnTo>
                  <a:pt x="20950" y="18831"/>
                </a:lnTo>
                <a:lnTo>
                  <a:pt x="13969" y="18831"/>
                </a:lnTo>
                <a:lnTo>
                  <a:pt x="13969" y="18128"/>
                </a:lnTo>
                <a:lnTo>
                  <a:pt x="20950" y="18128"/>
                </a:lnTo>
                <a:lnTo>
                  <a:pt x="20950" y="1535"/>
                </a:lnTo>
                <a:lnTo>
                  <a:pt x="21600" y="1535"/>
                </a:lnTo>
                <a:lnTo>
                  <a:pt x="21600" y="0"/>
                </a:lnTo>
                <a:lnTo>
                  <a:pt x="12178" y="0"/>
                </a:lnTo>
                <a:lnTo>
                  <a:pt x="12178" y="1535"/>
                </a:lnTo>
                <a:lnTo>
                  <a:pt x="12829" y="1535"/>
                </a:lnTo>
                <a:lnTo>
                  <a:pt x="12829" y="4086"/>
                </a:lnTo>
                <a:lnTo>
                  <a:pt x="8773" y="4086"/>
                </a:lnTo>
                <a:lnTo>
                  <a:pt x="8773" y="1535"/>
                </a:lnTo>
                <a:lnTo>
                  <a:pt x="9424" y="1535"/>
                </a:lnTo>
                <a:lnTo>
                  <a:pt x="9424" y="0"/>
                </a:lnTo>
                <a:lnTo>
                  <a:pt x="0" y="0"/>
                </a:lnTo>
                <a:close/>
                <a:moveTo>
                  <a:pt x="1764" y="1535"/>
                </a:moveTo>
                <a:lnTo>
                  <a:pt x="2746" y="1535"/>
                </a:lnTo>
                <a:lnTo>
                  <a:pt x="2746" y="3819"/>
                </a:lnTo>
                <a:lnTo>
                  <a:pt x="1764" y="3819"/>
                </a:lnTo>
                <a:lnTo>
                  <a:pt x="1764" y="1535"/>
                </a:lnTo>
                <a:close/>
                <a:moveTo>
                  <a:pt x="4216" y="1535"/>
                </a:moveTo>
                <a:lnTo>
                  <a:pt x="5196" y="1535"/>
                </a:lnTo>
                <a:lnTo>
                  <a:pt x="5196" y="3819"/>
                </a:lnTo>
                <a:lnTo>
                  <a:pt x="4216" y="3819"/>
                </a:lnTo>
                <a:lnTo>
                  <a:pt x="4216" y="1535"/>
                </a:lnTo>
                <a:close/>
                <a:moveTo>
                  <a:pt x="6666" y="1535"/>
                </a:moveTo>
                <a:lnTo>
                  <a:pt x="7648" y="1535"/>
                </a:lnTo>
                <a:lnTo>
                  <a:pt x="7648" y="3819"/>
                </a:lnTo>
                <a:lnTo>
                  <a:pt x="6666" y="3819"/>
                </a:lnTo>
                <a:lnTo>
                  <a:pt x="6666" y="1535"/>
                </a:lnTo>
                <a:close/>
                <a:moveTo>
                  <a:pt x="13967" y="1535"/>
                </a:moveTo>
                <a:lnTo>
                  <a:pt x="14949" y="1535"/>
                </a:lnTo>
                <a:lnTo>
                  <a:pt x="14949" y="3819"/>
                </a:lnTo>
                <a:lnTo>
                  <a:pt x="13967" y="3819"/>
                </a:lnTo>
                <a:lnTo>
                  <a:pt x="13967" y="1535"/>
                </a:lnTo>
                <a:close/>
                <a:moveTo>
                  <a:pt x="16419" y="1535"/>
                </a:moveTo>
                <a:lnTo>
                  <a:pt x="17399" y="1535"/>
                </a:lnTo>
                <a:lnTo>
                  <a:pt x="17399" y="3819"/>
                </a:lnTo>
                <a:lnTo>
                  <a:pt x="16419" y="3819"/>
                </a:lnTo>
                <a:lnTo>
                  <a:pt x="16419" y="1535"/>
                </a:lnTo>
                <a:close/>
                <a:moveTo>
                  <a:pt x="18870" y="1535"/>
                </a:moveTo>
                <a:lnTo>
                  <a:pt x="19852" y="1535"/>
                </a:lnTo>
                <a:lnTo>
                  <a:pt x="19852" y="3819"/>
                </a:lnTo>
                <a:lnTo>
                  <a:pt x="18870" y="3819"/>
                </a:lnTo>
                <a:lnTo>
                  <a:pt x="18870" y="1535"/>
                </a:lnTo>
                <a:close/>
                <a:moveTo>
                  <a:pt x="1764" y="5829"/>
                </a:moveTo>
                <a:lnTo>
                  <a:pt x="2746" y="5829"/>
                </a:lnTo>
                <a:lnTo>
                  <a:pt x="2746" y="8112"/>
                </a:lnTo>
                <a:lnTo>
                  <a:pt x="1764" y="8112"/>
                </a:lnTo>
                <a:lnTo>
                  <a:pt x="1764" y="5829"/>
                </a:lnTo>
                <a:close/>
                <a:moveTo>
                  <a:pt x="4216" y="5829"/>
                </a:moveTo>
                <a:lnTo>
                  <a:pt x="5196" y="5829"/>
                </a:lnTo>
                <a:lnTo>
                  <a:pt x="5196" y="8112"/>
                </a:lnTo>
                <a:lnTo>
                  <a:pt x="4216" y="8112"/>
                </a:lnTo>
                <a:lnTo>
                  <a:pt x="4216" y="5829"/>
                </a:lnTo>
                <a:close/>
                <a:moveTo>
                  <a:pt x="6666" y="5829"/>
                </a:moveTo>
                <a:lnTo>
                  <a:pt x="7648" y="5829"/>
                </a:lnTo>
                <a:lnTo>
                  <a:pt x="7648" y="8112"/>
                </a:lnTo>
                <a:lnTo>
                  <a:pt x="6666" y="8112"/>
                </a:lnTo>
                <a:lnTo>
                  <a:pt x="6666" y="5829"/>
                </a:lnTo>
                <a:close/>
                <a:moveTo>
                  <a:pt x="9152" y="5829"/>
                </a:moveTo>
                <a:lnTo>
                  <a:pt x="10134" y="5829"/>
                </a:lnTo>
                <a:lnTo>
                  <a:pt x="10134" y="8112"/>
                </a:lnTo>
                <a:lnTo>
                  <a:pt x="9152" y="8112"/>
                </a:lnTo>
                <a:lnTo>
                  <a:pt x="9152" y="5829"/>
                </a:lnTo>
                <a:close/>
                <a:moveTo>
                  <a:pt x="11567" y="5829"/>
                </a:moveTo>
                <a:lnTo>
                  <a:pt x="12549" y="5829"/>
                </a:lnTo>
                <a:lnTo>
                  <a:pt x="12549" y="8112"/>
                </a:lnTo>
                <a:lnTo>
                  <a:pt x="11567" y="8112"/>
                </a:lnTo>
                <a:lnTo>
                  <a:pt x="11567" y="5829"/>
                </a:lnTo>
                <a:close/>
                <a:moveTo>
                  <a:pt x="13967" y="5829"/>
                </a:moveTo>
                <a:lnTo>
                  <a:pt x="14949" y="5829"/>
                </a:lnTo>
                <a:lnTo>
                  <a:pt x="14949" y="8112"/>
                </a:lnTo>
                <a:lnTo>
                  <a:pt x="13967" y="8112"/>
                </a:lnTo>
                <a:lnTo>
                  <a:pt x="13967" y="5829"/>
                </a:lnTo>
                <a:close/>
                <a:moveTo>
                  <a:pt x="16419" y="5829"/>
                </a:moveTo>
                <a:lnTo>
                  <a:pt x="17399" y="5829"/>
                </a:lnTo>
                <a:lnTo>
                  <a:pt x="17399" y="8112"/>
                </a:lnTo>
                <a:lnTo>
                  <a:pt x="16419" y="8112"/>
                </a:lnTo>
                <a:lnTo>
                  <a:pt x="16419" y="5829"/>
                </a:lnTo>
                <a:close/>
                <a:moveTo>
                  <a:pt x="18870" y="5829"/>
                </a:moveTo>
                <a:lnTo>
                  <a:pt x="19852" y="5829"/>
                </a:lnTo>
                <a:lnTo>
                  <a:pt x="19852" y="8112"/>
                </a:lnTo>
                <a:lnTo>
                  <a:pt x="18870" y="8112"/>
                </a:lnTo>
                <a:lnTo>
                  <a:pt x="18870" y="5829"/>
                </a:lnTo>
                <a:close/>
                <a:moveTo>
                  <a:pt x="1764" y="10122"/>
                </a:moveTo>
                <a:lnTo>
                  <a:pt x="2746" y="10122"/>
                </a:lnTo>
                <a:lnTo>
                  <a:pt x="2746" y="12408"/>
                </a:lnTo>
                <a:lnTo>
                  <a:pt x="1764" y="12408"/>
                </a:lnTo>
                <a:lnTo>
                  <a:pt x="1764" y="10122"/>
                </a:lnTo>
                <a:close/>
                <a:moveTo>
                  <a:pt x="4216" y="10122"/>
                </a:moveTo>
                <a:lnTo>
                  <a:pt x="5196" y="10122"/>
                </a:lnTo>
                <a:lnTo>
                  <a:pt x="5196" y="12408"/>
                </a:lnTo>
                <a:lnTo>
                  <a:pt x="4216" y="12408"/>
                </a:lnTo>
                <a:lnTo>
                  <a:pt x="4216" y="10122"/>
                </a:lnTo>
                <a:close/>
                <a:moveTo>
                  <a:pt x="6666" y="10122"/>
                </a:moveTo>
                <a:lnTo>
                  <a:pt x="7648" y="10122"/>
                </a:lnTo>
                <a:lnTo>
                  <a:pt x="7648" y="12408"/>
                </a:lnTo>
                <a:lnTo>
                  <a:pt x="6666" y="12408"/>
                </a:lnTo>
                <a:lnTo>
                  <a:pt x="6666" y="10122"/>
                </a:lnTo>
                <a:close/>
                <a:moveTo>
                  <a:pt x="9152" y="10122"/>
                </a:moveTo>
                <a:lnTo>
                  <a:pt x="10134" y="10122"/>
                </a:lnTo>
                <a:lnTo>
                  <a:pt x="10134" y="12408"/>
                </a:lnTo>
                <a:lnTo>
                  <a:pt x="9152" y="12408"/>
                </a:lnTo>
                <a:lnTo>
                  <a:pt x="9152" y="10122"/>
                </a:lnTo>
                <a:close/>
                <a:moveTo>
                  <a:pt x="11567" y="10122"/>
                </a:moveTo>
                <a:lnTo>
                  <a:pt x="12549" y="10122"/>
                </a:lnTo>
                <a:lnTo>
                  <a:pt x="12549" y="12408"/>
                </a:lnTo>
                <a:lnTo>
                  <a:pt x="11567" y="12408"/>
                </a:lnTo>
                <a:lnTo>
                  <a:pt x="11567" y="10122"/>
                </a:lnTo>
                <a:close/>
                <a:moveTo>
                  <a:pt x="13967" y="10122"/>
                </a:moveTo>
                <a:lnTo>
                  <a:pt x="14949" y="10122"/>
                </a:lnTo>
                <a:lnTo>
                  <a:pt x="14949" y="12408"/>
                </a:lnTo>
                <a:lnTo>
                  <a:pt x="13967" y="12408"/>
                </a:lnTo>
                <a:lnTo>
                  <a:pt x="13967" y="10122"/>
                </a:lnTo>
                <a:close/>
                <a:moveTo>
                  <a:pt x="16419" y="10122"/>
                </a:moveTo>
                <a:lnTo>
                  <a:pt x="17399" y="10122"/>
                </a:lnTo>
                <a:lnTo>
                  <a:pt x="17399" y="12408"/>
                </a:lnTo>
                <a:lnTo>
                  <a:pt x="16419" y="12408"/>
                </a:lnTo>
                <a:lnTo>
                  <a:pt x="16419" y="10122"/>
                </a:lnTo>
                <a:close/>
                <a:moveTo>
                  <a:pt x="18870" y="10122"/>
                </a:moveTo>
                <a:lnTo>
                  <a:pt x="19852" y="10122"/>
                </a:lnTo>
                <a:lnTo>
                  <a:pt x="19852" y="12408"/>
                </a:lnTo>
                <a:lnTo>
                  <a:pt x="18870" y="12408"/>
                </a:lnTo>
                <a:lnTo>
                  <a:pt x="18870" y="10122"/>
                </a:lnTo>
                <a:close/>
                <a:moveTo>
                  <a:pt x="1764" y="14418"/>
                </a:moveTo>
                <a:lnTo>
                  <a:pt x="2746" y="14418"/>
                </a:lnTo>
                <a:lnTo>
                  <a:pt x="2746" y="16701"/>
                </a:lnTo>
                <a:lnTo>
                  <a:pt x="1764" y="16701"/>
                </a:lnTo>
                <a:lnTo>
                  <a:pt x="1764" y="14418"/>
                </a:lnTo>
                <a:close/>
                <a:moveTo>
                  <a:pt x="4216" y="14418"/>
                </a:moveTo>
                <a:lnTo>
                  <a:pt x="5196" y="14418"/>
                </a:lnTo>
                <a:lnTo>
                  <a:pt x="5196" y="16701"/>
                </a:lnTo>
                <a:lnTo>
                  <a:pt x="4216" y="16701"/>
                </a:lnTo>
                <a:lnTo>
                  <a:pt x="4216" y="14418"/>
                </a:lnTo>
                <a:close/>
                <a:moveTo>
                  <a:pt x="6666" y="14418"/>
                </a:moveTo>
                <a:lnTo>
                  <a:pt x="7648" y="14418"/>
                </a:lnTo>
                <a:lnTo>
                  <a:pt x="7648" y="16701"/>
                </a:lnTo>
                <a:lnTo>
                  <a:pt x="6666" y="16701"/>
                </a:lnTo>
                <a:lnTo>
                  <a:pt x="6666" y="14418"/>
                </a:lnTo>
                <a:close/>
                <a:moveTo>
                  <a:pt x="9152" y="14418"/>
                </a:moveTo>
                <a:lnTo>
                  <a:pt x="10134" y="14418"/>
                </a:lnTo>
                <a:lnTo>
                  <a:pt x="10134" y="16701"/>
                </a:lnTo>
                <a:lnTo>
                  <a:pt x="9152" y="16701"/>
                </a:lnTo>
                <a:lnTo>
                  <a:pt x="9152" y="14418"/>
                </a:lnTo>
                <a:close/>
                <a:moveTo>
                  <a:pt x="11567" y="14418"/>
                </a:moveTo>
                <a:lnTo>
                  <a:pt x="12549" y="14418"/>
                </a:lnTo>
                <a:lnTo>
                  <a:pt x="12549" y="16701"/>
                </a:lnTo>
                <a:lnTo>
                  <a:pt x="11567" y="16701"/>
                </a:lnTo>
                <a:lnTo>
                  <a:pt x="11567" y="14418"/>
                </a:lnTo>
                <a:close/>
                <a:moveTo>
                  <a:pt x="13967" y="14418"/>
                </a:moveTo>
                <a:lnTo>
                  <a:pt x="14949" y="14418"/>
                </a:lnTo>
                <a:lnTo>
                  <a:pt x="14949" y="16701"/>
                </a:lnTo>
                <a:lnTo>
                  <a:pt x="13967" y="16701"/>
                </a:lnTo>
                <a:lnTo>
                  <a:pt x="13967" y="14418"/>
                </a:lnTo>
                <a:close/>
                <a:moveTo>
                  <a:pt x="16419" y="14418"/>
                </a:moveTo>
                <a:lnTo>
                  <a:pt x="17399" y="14418"/>
                </a:lnTo>
                <a:lnTo>
                  <a:pt x="17399" y="16701"/>
                </a:lnTo>
                <a:lnTo>
                  <a:pt x="16419" y="16701"/>
                </a:lnTo>
                <a:lnTo>
                  <a:pt x="16419" y="14418"/>
                </a:lnTo>
                <a:close/>
                <a:moveTo>
                  <a:pt x="18870" y="14418"/>
                </a:moveTo>
                <a:lnTo>
                  <a:pt x="19852" y="14418"/>
                </a:lnTo>
                <a:lnTo>
                  <a:pt x="19852" y="16701"/>
                </a:lnTo>
                <a:lnTo>
                  <a:pt x="18870" y="16701"/>
                </a:lnTo>
                <a:lnTo>
                  <a:pt x="18870" y="14418"/>
                </a:lnTo>
                <a:close/>
              </a:path>
            </a:pathLst>
          </a:custGeom>
          <a:blipFill>
            <a:blip r:embed="rId9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35" name="各種機関"/>
          <p:cNvSpPr txBox="1"/>
          <p:nvPr/>
        </p:nvSpPr>
        <p:spPr>
          <a:xfrm>
            <a:off x="5900250" y="6106673"/>
            <a:ext cx="1681969" cy="546459"/>
          </a:xfrm>
          <a:prstGeom prst="rect">
            <a:avLst/>
          </a:prstGeom>
          <a:solidFill>
            <a:srgbClr val="4BB99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各種機関</a:t>
            </a:r>
          </a:p>
        </p:txBody>
      </p:sp>
      <p:sp>
        <p:nvSpPr>
          <p:cNvPr id="436" name="矢印1"/>
          <p:cNvSpPr/>
          <p:nvPr/>
        </p:nvSpPr>
        <p:spPr>
          <a:xfrm>
            <a:off x="8105658" y="1805384"/>
            <a:ext cx="806327" cy="1767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08" fill="norm" stroke="1" extrusionOk="0">
                <a:moveTo>
                  <a:pt x="6851" y="2"/>
                </a:moveTo>
                <a:cubicBezTo>
                  <a:pt x="6743" y="16"/>
                  <a:pt x="6673" y="93"/>
                  <a:pt x="6673" y="230"/>
                </a:cubicBezTo>
                <a:lnTo>
                  <a:pt x="6673" y="2728"/>
                </a:lnTo>
                <a:cubicBezTo>
                  <a:pt x="6673" y="2997"/>
                  <a:pt x="6187" y="3225"/>
                  <a:pt x="5582" y="3225"/>
                </a:cubicBezTo>
                <a:lnTo>
                  <a:pt x="1091" y="3225"/>
                </a:lnTo>
                <a:cubicBezTo>
                  <a:pt x="497" y="3225"/>
                  <a:pt x="0" y="3446"/>
                  <a:pt x="0" y="3721"/>
                </a:cubicBezTo>
                <a:lnTo>
                  <a:pt x="0" y="10753"/>
                </a:lnTo>
                <a:lnTo>
                  <a:pt x="0" y="17783"/>
                </a:lnTo>
                <a:cubicBezTo>
                  <a:pt x="0" y="18053"/>
                  <a:pt x="485" y="18281"/>
                  <a:pt x="1091" y="18281"/>
                </a:cubicBezTo>
                <a:lnTo>
                  <a:pt x="5582" y="18281"/>
                </a:lnTo>
                <a:cubicBezTo>
                  <a:pt x="6175" y="18281"/>
                  <a:pt x="6673" y="18501"/>
                  <a:pt x="6673" y="18777"/>
                </a:cubicBezTo>
                <a:lnTo>
                  <a:pt x="6673" y="21276"/>
                </a:lnTo>
                <a:cubicBezTo>
                  <a:pt x="6673" y="21551"/>
                  <a:pt x="6934" y="21589"/>
                  <a:pt x="7267" y="21352"/>
                </a:cubicBezTo>
                <a:lnTo>
                  <a:pt x="21351" y="11180"/>
                </a:lnTo>
                <a:cubicBezTo>
                  <a:pt x="21517" y="11061"/>
                  <a:pt x="21588" y="10909"/>
                  <a:pt x="21588" y="10753"/>
                </a:cubicBezTo>
                <a:cubicBezTo>
                  <a:pt x="21600" y="10602"/>
                  <a:pt x="21517" y="10445"/>
                  <a:pt x="21351" y="10326"/>
                </a:cubicBezTo>
                <a:lnTo>
                  <a:pt x="7267" y="154"/>
                </a:lnTo>
                <a:cubicBezTo>
                  <a:pt x="7106" y="38"/>
                  <a:pt x="6959" y="-11"/>
                  <a:pt x="6851" y="2"/>
                </a:cubicBezTo>
                <a:close/>
              </a:path>
            </a:pathLst>
          </a:custGeom>
          <a:blipFill>
            <a:blip r:embed="rId10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37" name="矢印1"/>
          <p:cNvSpPr/>
          <p:nvPr/>
        </p:nvSpPr>
        <p:spPr>
          <a:xfrm>
            <a:off x="8105658" y="3854110"/>
            <a:ext cx="806327" cy="1767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08" fill="norm" stroke="1" extrusionOk="0">
                <a:moveTo>
                  <a:pt x="6851" y="2"/>
                </a:moveTo>
                <a:cubicBezTo>
                  <a:pt x="6743" y="16"/>
                  <a:pt x="6673" y="93"/>
                  <a:pt x="6673" y="230"/>
                </a:cubicBezTo>
                <a:lnTo>
                  <a:pt x="6673" y="2728"/>
                </a:lnTo>
                <a:cubicBezTo>
                  <a:pt x="6673" y="2997"/>
                  <a:pt x="6187" y="3225"/>
                  <a:pt x="5582" y="3225"/>
                </a:cubicBezTo>
                <a:lnTo>
                  <a:pt x="1091" y="3225"/>
                </a:lnTo>
                <a:cubicBezTo>
                  <a:pt x="497" y="3225"/>
                  <a:pt x="0" y="3446"/>
                  <a:pt x="0" y="3721"/>
                </a:cubicBezTo>
                <a:lnTo>
                  <a:pt x="0" y="10753"/>
                </a:lnTo>
                <a:lnTo>
                  <a:pt x="0" y="17783"/>
                </a:lnTo>
                <a:cubicBezTo>
                  <a:pt x="0" y="18053"/>
                  <a:pt x="485" y="18281"/>
                  <a:pt x="1091" y="18281"/>
                </a:cubicBezTo>
                <a:lnTo>
                  <a:pt x="5582" y="18281"/>
                </a:lnTo>
                <a:cubicBezTo>
                  <a:pt x="6175" y="18281"/>
                  <a:pt x="6673" y="18501"/>
                  <a:pt x="6673" y="18777"/>
                </a:cubicBezTo>
                <a:lnTo>
                  <a:pt x="6673" y="21276"/>
                </a:lnTo>
                <a:cubicBezTo>
                  <a:pt x="6673" y="21551"/>
                  <a:pt x="6934" y="21589"/>
                  <a:pt x="7267" y="21352"/>
                </a:cubicBezTo>
                <a:lnTo>
                  <a:pt x="21351" y="11180"/>
                </a:lnTo>
                <a:cubicBezTo>
                  <a:pt x="21517" y="11061"/>
                  <a:pt x="21588" y="10909"/>
                  <a:pt x="21588" y="10753"/>
                </a:cubicBezTo>
                <a:cubicBezTo>
                  <a:pt x="21600" y="10602"/>
                  <a:pt x="21517" y="10445"/>
                  <a:pt x="21351" y="10326"/>
                </a:cubicBezTo>
                <a:lnTo>
                  <a:pt x="7267" y="154"/>
                </a:lnTo>
                <a:cubicBezTo>
                  <a:pt x="7106" y="38"/>
                  <a:pt x="6959" y="-11"/>
                  <a:pt x="6851" y="2"/>
                </a:cubicBezTo>
                <a:close/>
              </a:path>
            </a:pathLst>
          </a:custGeom>
          <a:blipFill>
            <a:blip r:embed="rId11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38" name="矢印1"/>
          <p:cNvSpPr/>
          <p:nvPr/>
        </p:nvSpPr>
        <p:spPr>
          <a:xfrm>
            <a:off x="8105658" y="5902836"/>
            <a:ext cx="806327" cy="1767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08" fill="norm" stroke="1" extrusionOk="0">
                <a:moveTo>
                  <a:pt x="6851" y="2"/>
                </a:moveTo>
                <a:cubicBezTo>
                  <a:pt x="6743" y="16"/>
                  <a:pt x="6673" y="93"/>
                  <a:pt x="6673" y="230"/>
                </a:cubicBezTo>
                <a:lnTo>
                  <a:pt x="6673" y="2728"/>
                </a:lnTo>
                <a:cubicBezTo>
                  <a:pt x="6673" y="2997"/>
                  <a:pt x="6187" y="3225"/>
                  <a:pt x="5582" y="3225"/>
                </a:cubicBezTo>
                <a:lnTo>
                  <a:pt x="1091" y="3225"/>
                </a:lnTo>
                <a:cubicBezTo>
                  <a:pt x="497" y="3225"/>
                  <a:pt x="0" y="3446"/>
                  <a:pt x="0" y="3721"/>
                </a:cubicBezTo>
                <a:lnTo>
                  <a:pt x="0" y="10753"/>
                </a:lnTo>
                <a:lnTo>
                  <a:pt x="0" y="17783"/>
                </a:lnTo>
                <a:cubicBezTo>
                  <a:pt x="0" y="18053"/>
                  <a:pt x="485" y="18281"/>
                  <a:pt x="1091" y="18281"/>
                </a:cubicBezTo>
                <a:lnTo>
                  <a:pt x="5582" y="18281"/>
                </a:lnTo>
                <a:cubicBezTo>
                  <a:pt x="6175" y="18281"/>
                  <a:pt x="6673" y="18501"/>
                  <a:pt x="6673" y="18777"/>
                </a:cubicBezTo>
                <a:lnTo>
                  <a:pt x="6673" y="21276"/>
                </a:lnTo>
                <a:cubicBezTo>
                  <a:pt x="6673" y="21551"/>
                  <a:pt x="6934" y="21589"/>
                  <a:pt x="7267" y="21352"/>
                </a:cubicBezTo>
                <a:lnTo>
                  <a:pt x="21351" y="11180"/>
                </a:lnTo>
                <a:cubicBezTo>
                  <a:pt x="21517" y="11061"/>
                  <a:pt x="21588" y="10909"/>
                  <a:pt x="21588" y="10753"/>
                </a:cubicBezTo>
                <a:cubicBezTo>
                  <a:pt x="21600" y="10602"/>
                  <a:pt x="21517" y="10445"/>
                  <a:pt x="21351" y="10326"/>
                </a:cubicBezTo>
                <a:lnTo>
                  <a:pt x="7267" y="154"/>
                </a:lnTo>
                <a:cubicBezTo>
                  <a:pt x="7106" y="38"/>
                  <a:pt x="6959" y="-11"/>
                  <a:pt x="6851" y="2"/>
                </a:cubicBezTo>
                <a:close/>
              </a:path>
            </a:pathLst>
          </a:custGeom>
          <a:blipFill>
            <a:blip r:embed="rId1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39" name="四角形"/>
          <p:cNvSpPr/>
          <p:nvPr/>
        </p:nvSpPr>
        <p:spPr>
          <a:xfrm>
            <a:off x="1356676" y="2200586"/>
            <a:ext cx="2919266" cy="4830612"/>
          </a:xfrm>
          <a:prstGeom prst="rect">
            <a:avLst/>
          </a:prstGeom>
          <a:ln w="190500">
            <a:solidFill>
              <a:srgbClr val="464E6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40" name="四角形"/>
          <p:cNvSpPr/>
          <p:nvPr/>
        </p:nvSpPr>
        <p:spPr>
          <a:xfrm>
            <a:off x="9022525" y="6110679"/>
            <a:ext cx="2219199" cy="1286498"/>
          </a:xfrm>
          <a:prstGeom prst="rect">
            <a:avLst/>
          </a:prstGeom>
          <a:ln w="190500">
            <a:solidFill>
              <a:srgbClr val="464E6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41" name="四角形"/>
          <p:cNvSpPr/>
          <p:nvPr/>
        </p:nvSpPr>
        <p:spPr>
          <a:xfrm>
            <a:off x="9022525" y="4080411"/>
            <a:ext cx="2219199" cy="1286498"/>
          </a:xfrm>
          <a:prstGeom prst="rect">
            <a:avLst/>
          </a:prstGeom>
          <a:ln w="190500">
            <a:solidFill>
              <a:srgbClr val="464E6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42" name="警察や消防"/>
          <p:cNvSpPr txBox="1"/>
          <p:nvPr/>
        </p:nvSpPr>
        <p:spPr>
          <a:xfrm>
            <a:off x="9275374" y="2414494"/>
            <a:ext cx="1713501" cy="546459"/>
          </a:xfrm>
          <a:prstGeom prst="rect">
            <a:avLst/>
          </a:prstGeom>
          <a:solidFill>
            <a:srgbClr val="4BB99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pPr/>
            <a:r>
              <a:t>警察や消防</a:t>
            </a:r>
          </a:p>
        </p:txBody>
      </p:sp>
      <p:sp>
        <p:nvSpPr>
          <p:cNvPr id="443" name="学校"/>
          <p:cNvSpPr txBox="1"/>
          <p:nvPr/>
        </p:nvSpPr>
        <p:spPr>
          <a:xfrm>
            <a:off x="9683492" y="4429877"/>
            <a:ext cx="897264" cy="587565"/>
          </a:xfrm>
          <a:prstGeom prst="rect">
            <a:avLst/>
          </a:prstGeom>
          <a:solidFill>
            <a:srgbClr val="4BB99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:r>
              <a:t>学校</a:t>
            </a:r>
          </a:p>
        </p:txBody>
      </p:sp>
      <p:sp>
        <p:nvSpPr>
          <p:cNvPr id="444" name="児童相談所"/>
          <p:cNvSpPr txBox="1"/>
          <p:nvPr/>
        </p:nvSpPr>
        <p:spPr>
          <a:xfrm>
            <a:off x="9275374" y="6486367"/>
            <a:ext cx="1713501" cy="475171"/>
          </a:xfrm>
          <a:prstGeom prst="rect">
            <a:avLst/>
          </a:prstGeom>
          <a:solidFill>
            <a:srgbClr val="4BB99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pPr/>
            <a:r>
              <a:t>児童相談所</a:t>
            </a:r>
          </a:p>
        </p:txBody>
      </p:sp>
      <p:sp>
        <p:nvSpPr>
          <p:cNvPr id="445" name="こういう流れができるといい"/>
          <p:cNvSpPr txBox="1"/>
          <p:nvPr/>
        </p:nvSpPr>
        <p:spPr>
          <a:xfrm>
            <a:off x="3150870" y="8305800"/>
            <a:ext cx="670306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BB997"/>
                </a:solidFill>
              </a:defRPr>
            </a:lvl1pPr>
          </a:lstStyle>
          <a:p>
            <a:pPr/>
            <a:r>
              <a:t>こういう流れができるといい</a:t>
            </a:r>
          </a:p>
        </p:txBody>
      </p:sp>
      <p:sp>
        <p:nvSpPr>
          <p:cNvPr id="446" name="線"/>
          <p:cNvSpPr/>
          <p:nvPr/>
        </p:nvSpPr>
        <p:spPr>
          <a:xfrm flipH="1">
            <a:off x="7380419" y="503369"/>
            <a:ext cx="1442377" cy="380956"/>
          </a:xfrm>
          <a:prstGeom prst="line">
            <a:avLst/>
          </a:prstGeom>
          <a:ln w="25400">
            <a:solidFill>
              <a:srgbClr val="4BB99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b="0" sz="24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</a:p>
        </p:txBody>
      </p:sp>
      <p:sp>
        <p:nvSpPr>
          <p:cNvPr id="447" name="シェルタス"/>
          <p:cNvSpPr txBox="1"/>
          <p:nvPr/>
        </p:nvSpPr>
        <p:spPr>
          <a:xfrm>
            <a:off x="8966623" y="135466"/>
            <a:ext cx="2654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BB997"/>
                </a:solidFill>
              </a:defRPr>
            </a:lvl1pPr>
          </a:lstStyle>
          <a:p>
            <a:pPr/>
            <a:r>
              <a:t>シェルタス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NSのように気軽にアップロードできる環境をつくれば…"/>
          <p:cNvSpPr txBox="1"/>
          <p:nvPr>
            <p:ph type="title"/>
          </p:nvPr>
        </p:nvSpPr>
        <p:spPr>
          <a:xfrm>
            <a:off x="421431" y="147339"/>
            <a:ext cx="12161938" cy="5471618"/>
          </a:xfrm>
          <a:prstGeom prst="rect">
            <a:avLst/>
          </a:prstGeom>
        </p:spPr>
        <p:txBody>
          <a:bodyPr/>
          <a:lstStyle/>
          <a:p>
            <a:pPr/>
            <a:r>
              <a:t>SNSのように気軽にアップロードできる環境をつくれば</a:t>
            </a:r>
          </a:p>
          <a:p>
            <a:pPr/>
            <a:r>
              <a:t>今までよりも気軽に</a:t>
            </a:r>
          </a:p>
          <a:p>
            <a:pPr/>
            <a:r>
              <a:t>相談できるかもしれない</a:t>
            </a:r>
          </a:p>
        </p:txBody>
      </p:sp>
      <p:sp>
        <p:nvSpPr>
          <p:cNvPr id="450" name="なにかいじめや虐待に困れば、「シェルタス」を使おう！という流れを作りたい"/>
          <p:cNvSpPr txBox="1"/>
          <p:nvPr/>
        </p:nvSpPr>
        <p:spPr>
          <a:xfrm>
            <a:off x="1210199" y="5430539"/>
            <a:ext cx="10584402" cy="3772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lnSpc>
                <a:spcPct val="80000"/>
              </a:lnSpc>
              <a:defRPr sz="6000">
                <a:solidFill>
                  <a:srgbClr val="33B490"/>
                </a:solidFill>
              </a:defRPr>
            </a:lvl1pPr>
          </a:lstStyle>
          <a:p>
            <a:pPr/>
            <a:r>
              <a:t>なにかいじめや虐待に困れば、「シェルタス」を使おう！という流れを作りたい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概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概要</a:t>
            </a:r>
          </a:p>
        </p:txBody>
      </p:sp>
      <p:sp>
        <p:nvSpPr>
          <p:cNvPr id="379" name="いじめや虐待の証拠として撮られる画像や動画をSNSに上げてしまう現状をなくすためのサービス。…"/>
          <p:cNvSpPr txBox="1"/>
          <p:nvPr>
            <p:ph type="body" idx="1"/>
          </p:nvPr>
        </p:nvSpPr>
        <p:spPr>
          <a:xfrm>
            <a:off x="591255" y="3188720"/>
            <a:ext cx="11822290" cy="4408288"/>
          </a:xfrm>
          <a:prstGeom prst="rect">
            <a:avLst/>
          </a:prstGeom>
        </p:spPr>
        <p:txBody>
          <a:bodyPr/>
          <a:lstStyle/>
          <a:p>
            <a:pPr marL="0" indent="0" defTabSz="484886">
              <a:spcBef>
                <a:spcPts val="3400"/>
              </a:spcBef>
              <a:buSzTx/>
              <a:buNone/>
              <a:defRPr sz="3320"/>
            </a:pPr>
            <a:r>
              <a:t>　いじめや虐待の証拠として撮られる画像や動画をSNSに上げてしまう現状をなくすためのサービス。</a:t>
            </a:r>
          </a:p>
          <a:p>
            <a:pPr marL="0" indent="0" defTabSz="484886">
              <a:spcBef>
                <a:spcPts val="3400"/>
              </a:spcBef>
              <a:buSzTx/>
              <a:buNone/>
              <a:defRPr sz="3320"/>
            </a:pPr>
            <a:r>
              <a:t>　助けを求める被害者と助けてくれる大人がSNSのような感覚で繋がれる橋渡しを目指す。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2019年3月虐待動画炎上騒ぎ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2019年3月虐待動画炎上騒ぎ</a:t>
            </a:r>
          </a:p>
        </p:txBody>
      </p:sp>
      <p:sp>
        <p:nvSpPr>
          <p:cNvPr id="382" name="7日（2018年3月）の夜にツイッターに投稿された「虐待動画」が瞬く間に拡散、翌8日、福岡県警春日署は春日部市内のマンションに住む39歳の母親を特定、逮捕した。もともとの動画が撮影されたのは5日なので、虐待から4日後に逮捕に至ったことになる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5700"/>
              </a:lnSpc>
              <a:spcBef>
                <a:spcPts val="1600"/>
              </a:spcBef>
              <a:buSzTx/>
              <a:buNone/>
              <a:defRPr sz="192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   </a:t>
            </a:r>
            <a:r>
              <a:rPr>
                <a:solidFill>
                  <a:srgbClr val="FFF5E3"/>
                </a:solidFill>
              </a:rPr>
              <a:t>7日（2018年3月）の夜にツイッターに投稿された「虐待動画」が瞬く間に拡散、翌8日、福岡県警春日署は春日部市内のマンションに住む39歳の母親を特定、逮捕した。もともとの動画が撮影されたのは5日なので、虐待から4日後に逮捕に至ったことになる。</a:t>
            </a:r>
            <a:endParaRPr>
              <a:solidFill>
                <a:srgbClr val="FFF5E3"/>
              </a:solidFill>
            </a:endParaRPr>
          </a:p>
          <a:p>
            <a:pPr marL="0" indent="0" defTabSz="457200">
              <a:lnSpc>
                <a:spcPts val="5700"/>
              </a:lnSpc>
              <a:spcBef>
                <a:spcPts val="1600"/>
              </a:spcBef>
              <a:buSzTx/>
              <a:buNone/>
              <a:defRPr sz="192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FFF5E3"/>
                </a:solidFill>
              </a:rPr>
              <a:t>5日に撮影された動画はまず、「Tik Tok」というSNSに投稿され、7日にはツイッターで拡散された。この間、全国で警察への通報が相次いだという。</a:t>
            </a:r>
            <a:endParaRPr>
              <a:solidFill>
                <a:srgbClr val="FFF5E3"/>
              </a:solidFill>
            </a:endParaRPr>
          </a:p>
          <a:p>
            <a:pPr marL="0" indent="0" defTabSz="457200">
              <a:lnSpc>
                <a:spcPts val="5700"/>
              </a:lnSpc>
              <a:spcBef>
                <a:spcPts val="1600"/>
              </a:spcBef>
              <a:buSzTx/>
              <a:buNone/>
              <a:defRPr sz="192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FFF5E3"/>
                </a:solidFill>
              </a:rPr>
              <a:t>   ツイッターに投稿した女性は110番通報前、SNSを通じて長男とやりとりし、「虐待で助けてほしいです」とメッセージを受けていた。</a:t>
            </a:r>
            <a:endParaRPr>
              <a:solidFill>
                <a:srgbClr val="FFF5E3"/>
              </a:solidFill>
            </a:endParaRPr>
          </a:p>
          <a:p>
            <a:pPr marL="0" indent="0" defTabSz="457200">
              <a:lnSpc>
                <a:spcPts val="5700"/>
              </a:lnSpc>
              <a:spcBef>
                <a:spcPts val="1600"/>
              </a:spcBef>
              <a:buSzTx/>
              <a:buNone/>
              <a:defRPr sz="192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>
              <a:solidFill>
                <a:srgbClr val="FFF5E3"/>
              </a:solidFill>
            </a:endParaRPr>
          </a:p>
          <a:p>
            <a:pPr marL="0" indent="0" defTabSz="457200">
              <a:lnSpc>
                <a:spcPts val="4600"/>
              </a:lnSpc>
              <a:spcBef>
                <a:spcPts val="1600"/>
              </a:spcBef>
              <a:buSzTx/>
              <a:buNone/>
              <a:defRPr sz="102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>
              <a:solidFill>
                <a:srgbClr val="FFF5E3"/>
              </a:solidFill>
            </a:endParaRPr>
          </a:p>
          <a:p>
            <a:pPr marL="0" indent="0" algn="r" defTabSz="457200">
              <a:lnSpc>
                <a:spcPts val="5000"/>
              </a:lnSpc>
              <a:spcBef>
                <a:spcPts val="1600"/>
              </a:spcBef>
              <a:buSzTx/>
              <a:buNone/>
              <a:defRPr sz="102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FFF5E3"/>
                </a:solidFill>
              </a:rPr>
              <a:t> </a:t>
            </a:r>
            <a:r>
              <a:rPr sz="1320">
                <a:solidFill>
                  <a:srgbClr val="FFF5E3"/>
                </a:solidFill>
              </a:rPr>
              <a:t>(引用: https://www.j-cast.com/tv/2019/03/11352337.html)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NSで助けを求められる時代になった"/>
          <p:cNvSpPr txBox="1"/>
          <p:nvPr>
            <p:ph type="title"/>
          </p:nvPr>
        </p:nvSpPr>
        <p:spPr>
          <a:xfrm>
            <a:off x="175035" y="2929359"/>
            <a:ext cx="12654730" cy="195636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SNSで助けを求められる時代になった</a:t>
            </a:r>
          </a:p>
        </p:txBody>
      </p:sp>
      <p:sp>
        <p:nvSpPr>
          <p:cNvPr id="385" name="しかしリスクが生じる"/>
          <p:cNvSpPr txBox="1"/>
          <p:nvPr/>
        </p:nvSpPr>
        <p:spPr>
          <a:xfrm>
            <a:off x="747275" y="5612305"/>
            <a:ext cx="1151025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4800">
                <a:solidFill>
                  <a:srgbClr val="33B490"/>
                </a:solidFill>
              </a:defRPr>
            </a:lvl1pPr>
          </a:lstStyle>
          <a:p>
            <a:pPr/>
            <a:r>
              <a:t>しかしリスクが生じる</a:t>
            </a:r>
          </a:p>
        </p:txBody>
      </p:sp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いじめ・虐待認知及び対応件数"/>
          <p:cNvSpPr txBox="1"/>
          <p:nvPr>
            <p:ph type="title"/>
          </p:nvPr>
        </p:nvSpPr>
        <p:spPr>
          <a:xfrm>
            <a:off x="1270000" y="502939"/>
            <a:ext cx="10464800" cy="910697"/>
          </a:xfrm>
          <a:prstGeom prst="rect">
            <a:avLst/>
          </a:prstGeom>
        </p:spPr>
        <p:txBody>
          <a:bodyPr/>
          <a:lstStyle>
            <a:lvl1pPr defTabSz="566674">
              <a:defRPr sz="5820"/>
            </a:lvl1pPr>
          </a:lstStyle>
          <a:p>
            <a:pPr/>
            <a:r>
              <a:t>いじめ・虐待認知及び対応件数</a:t>
            </a:r>
          </a:p>
        </p:txBody>
      </p:sp>
      <p:pic>
        <p:nvPicPr>
          <p:cNvPr id="388" name="IMG_8228.JPG" descr="IMG_822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449" y="2400746"/>
            <a:ext cx="4595039" cy="2785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IMG_8229.JPG" descr="IMG_8229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2242" y="2400746"/>
            <a:ext cx="4591416" cy="2785460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（引用：文部科学省）"/>
          <p:cNvSpPr txBox="1"/>
          <p:nvPr/>
        </p:nvSpPr>
        <p:spPr>
          <a:xfrm>
            <a:off x="2253284" y="5375275"/>
            <a:ext cx="3289301" cy="42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（引用：文部科学省）</a:t>
            </a:r>
          </a:p>
        </p:txBody>
      </p:sp>
      <p:sp>
        <p:nvSpPr>
          <p:cNvPr id="391" name="（引用：厚生労働省）"/>
          <p:cNvSpPr txBox="1"/>
          <p:nvPr/>
        </p:nvSpPr>
        <p:spPr>
          <a:xfrm>
            <a:off x="8628684" y="5375275"/>
            <a:ext cx="3289301" cy="42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（引用：厚生労働省）</a:t>
            </a:r>
          </a:p>
        </p:txBody>
      </p:sp>
      <p:sp>
        <p:nvSpPr>
          <p:cNvPr id="392" name="いじめ・虐待ともに右肩上がりなのが現状"/>
          <p:cNvSpPr txBox="1"/>
          <p:nvPr/>
        </p:nvSpPr>
        <p:spPr>
          <a:xfrm>
            <a:off x="1753023" y="7128933"/>
            <a:ext cx="9766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いじめ・虐待ともに右肩上がりなのが現状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認知経路（いじめ）"/>
          <p:cNvSpPr txBox="1"/>
          <p:nvPr>
            <p:ph type="title"/>
          </p:nvPr>
        </p:nvSpPr>
        <p:spPr>
          <a:xfrm>
            <a:off x="259500" y="16904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認知経路（いじめ）</a:t>
            </a:r>
          </a:p>
        </p:txBody>
      </p:sp>
      <p:pic>
        <p:nvPicPr>
          <p:cNvPr id="395" name="スクリーンショット_2019-03-17_16.58.40.png" descr="スクリーンショット_2019-03-17_16.58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630" y="1776086"/>
            <a:ext cx="4956924" cy="6826640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(引用：文部科学省)"/>
          <p:cNvSpPr txBox="1"/>
          <p:nvPr/>
        </p:nvSpPr>
        <p:spPr>
          <a:xfrm>
            <a:off x="2313940" y="8775700"/>
            <a:ext cx="29817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(引用：文部科学省)</a:t>
            </a:r>
          </a:p>
        </p:txBody>
      </p:sp>
      <p:sp>
        <p:nvSpPr>
          <p:cNvPr id="397" name="校内で発見"/>
          <p:cNvSpPr txBox="1"/>
          <p:nvPr/>
        </p:nvSpPr>
        <p:spPr>
          <a:xfrm>
            <a:off x="5492749" y="1679299"/>
            <a:ext cx="20193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500" u="sng"/>
            </a:pPr>
            <a:r>
              <a:t>校内で発見</a:t>
            </a:r>
          </a:p>
          <a:p>
            <a:pPr>
              <a:defRPr sz="2500" u="sng"/>
            </a:pPr>
            <a:r>
              <a:t>　　　　　　</a:t>
            </a:r>
          </a:p>
        </p:txBody>
      </p:sp>
      <p:sp>
        <p:nvSpPr>
          <p:cNvPr id="398" name="アンケート調査など 52.8…"/>
          <p:cNvSpPr txBox="1"/>
          <p:nvPr/>
        </p:nvSpPr>
        <p:spPr>
          <a:xfrm>
            <a:off x="5838190" y="2158999"/>
            <a:ext cx="4379596" cy="289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100000"/>
              <a:buAutoNum type="arabicPeriod" startAt="1"/>
              <a:defRPr sz="2500"/>
            </a:pPr>
            <a:r>
              <a:t>アンケート調査など　52.8</a:t>
            </a:r>
          </a:p>
          <a:p>
            <a:pPr marL="228600" indent="-228600">
              <a:buSzPct val="100000"/>
              <a:buAutoNum type="arabicPeriod" startAt="1"/>
              <a:defRPr sz="2500"/>
            </a:pPr>
            <a:r>
              <a:t>学級担任　　　　　　11.1</a:t>
            </a:r>
          </a:p>
          <a:p>
            <a:pPr marL="228600" indent="-228600">
              <a:buSzPct val="100000"/>
              <a:buAutoNum type="arabicPeriod" startAt="1"/>
              <a:defRPr sz="2500"/>
            </a:pPr>
            <a:r>
              <a:t>学級担任以外　　　　  2.3</a:t>
            </a:r>
          </a:p>
          <a:p>
            <a:pPr marL="228600" indent="-228600">
              <a:buSzPct val="100000"/>
              <a:buAutoNum type="arabicPeriod" startAt="1"/>
              <a:defRPr sz="2500"/>
            </a:pPr>
            <a:r>
              <a:t>養護教諭　　　　　　  0.4</a:t>
            </a:r>
          </a:p>
          <a:p>
            <a:pPr marL="228600" indent="-228600">
              <a:buSzPct val="100000"/>
              <a:buAutoNum type="arabicPeriod" startAt="1"/>
              <a:defRPr sz="2500"/>
            </a:pPr>
            <a:r>
              <a:t>相談員　　　　　　　  0.2</a:t>
            </a:r>
          </a:p>
        </p:txBody>
      </p:sp>
      <p:sp>
        <p:nvSpPr>
          <p:cNvPr id="399" name="校外で発見"/>
          <p:cNvSpPr txBox="1"/>
          <p:nvPr/>
        </p:nvSpPr>
        <p:spPr>
          <a:xfrm>
            <a:off x="5651499" y="5155406"/>
            <a:ext cx="1701801" cy="433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u="sng"/>
            </a:lvl1pPr>
          </a:lstStyle>
          <a:p>
            <a:pPr/>
            <a:r>
              <a:t>校外で発見</a:t>
            </a:r>
          </a:p>
        </p:txBody>
      </p:sp>
      <p:sp>
        <p:nvSpPr>
          <p:cNvPr id="400" name="本人                 18.0…"/>
          <p:cNvSpPr txBox="1"/>
          <p:nvPr/>
        </p:nvSpPr>
        <p:spPr>
          <a:xfrm>
            <a:off x="5863590" y="5600699"/>
            <a:ext cx="4379596" cy="4076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100000"/>
              <a:buAutoNum type="arabicPeriod" startAt="1"/>
              <a:defRPr sz="2500"/>
            </a:pPr>
            <a:r>
              <a:t>本人　　　　           　 18.0</a:t>
            </a:r>
          </a:p>
          <a:p>
            <a:pPr marL="228600" indent="-228600">
              <a:buSzPct val="100000"/>
              <a:buAutoNum type="arabicPeriod" startAt="1"/>
              <a:defRPr sz="2500"/>
            </a:pPr>
            <a:r>
              <a:t>本人の保護者　　　    10.2</a:t>
            </a:r>
          </a:p>
          <a:p>
            <a:pPr marL="228600" indent="-228600">
              <a:buSzPct val="100000"/>
              <a:buAutoNum type="arabicPeriod" startAt="1"/>
              <a:defRPr sz="2500"/>
            </a:pPr>
            <a:r>
              <a:t>本人以外の児童生徒　  3.4</a:t>
            </a:r>
          </a:p>
          <a:p>
            <a:pPr marL="228600" indent="-228600">
              <a:buSzPct val="100000"/>
              <a:buAutoNum type="arabicPeriod" startAt="1"/>
              <a:defRPr sz="2500"/>
            </a:pPr>
            <a:r>
              <a:t>知人　　　　　　　  　1.4</a:t>
            </a:r>
          </a:p>
          <a:p>
            <a:pPr marL="228600" indent="-228600">
              <a:buSzPct val="100000"/>
              <a:buAutoNum type="arabicPeriod" startAt="1"/>
              <a:defRPr sz="2500"/>
            </a:pPr>
            <a:r>
              <a:t>学校以外の関係機関　  0.4</a:t>
            </a:r>
          </a:p>
          <a:p>
            <a:pPr marL="228600" indent="-228600">
              <a:buSzPct val="100000"/>
              <a:buAutoNum type="arabicPeriod" startAt="1"/>
              <a:defRPr sz="2500"/>
            </a:pPr>
            <a:r>
              <a:t>地域住民　　　　　　  0.1</a:t>
            </a:r>
          </a:p>
          <a:p>
            <a:pPr marL="228600" indent="-228600">
              <a:buSzPct val="100000"/>
              <a:buAutoNum type="arabicPeriod" startAt="1"/>
              <a:defRPr sz="2500"/>
            </a:pPr>
            <a:r>
              <a:t>その他　　　　　　　  0.1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認知経路（虐待）"/>
          <p:cNvSpPr txBox="1"/>
          <p:nvPr>
            <p:ph type="title"/>
          </p:nvPr>
        </p:nvSpPr>
        <p:spPr>
          <a:xfrm>
            <a:off x="347968" y="16904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認知経路（虐待）</a:t>
            </a:r>
          </a:p>
        </p:txBody>
      </p:sp>
      <p:sp>
        <p:nvSpPr>
          <p:cNvPr id="403" name="平成29年度…"/>
          <p:cNvSpPr txBox="1"/>
          <p:nvPr>
            <p:ph type="body" sz="half" idx="1"/>
          </p:nvPr>
        </p:nvSpPr>
        <p:spPr>
          <a:xfrm>
            <a:off x="6501210" y="2038582"/>
            <a:ext cx="6363948" cy="629175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500">
                <a:latin typeface="+mn-lt"/>
                <a:ea typeface="+mn-ea"/>
                <a:cs typeface="+mn-cs"/>
                <a:sym typeface="Avenir Next"/>
              </a:defRPr>
            </a:pPr>
            <a:r>
              <a:t>平成29年度</a:t>
            </a:r>
          </a:p>
          <a:p>
            <a:pPr marL="440972" indent="-440972">
              <a:buSzPct val="100000"/>
              <a:buAutoNum type="arabicPeriod" startAt="1"/>
              <a:defRPr b="1" sz="2500">
                <a:latin typeface="+mn-lt"/>
                <a:ea typeface="+mn-ea"/>
                <a:cs typeface="+mn-cs"/>
                <a:sym typeface="Avenir Next"/>
              </a:defRPr>
            </a:pPr>
            <a:r>
              <a:t>警察等(49%)</a:t>
            </a:r>
          </a:p>
          <a:p>
            <a:pPr marL="440972" indent="-440972">
              <a:lnSpc>
                <a:spcPct val="50000"/>
              </a:lnSpc>
              <a:spcBef>
                <a:spcPts val="500"/>
              </a:spcBef>
              <a:buSzPct val="100000"/>
              <a:buAutoNum type="arabicPeriod" startAt="1"/>
              <a:defRPr b="1" sz="2500">
                <a:latin typeface="+mn-lt"/>
                <a:ea typeface="+mn-ea"/>
                <a:cs typeface="+mn-cs"/>
                <a:sym typeface="Avenir Next"/>
              </a:defRPr>
            </a:pPr>
            <a:r>
              <a:t>近隣・知人(13%)</a:t>
            </a:r>
          </a:p>
          <a:p>
            <a:pPr marL="440972" indent="-440972">
              <a:lnSpc>
                <a:spcPct val="50000"/>
              </a:lnSpc>
              <a:spcBef>
                <a:spcPts val="500"/>
              </a:spcBef>
              <a:buSzPct val="100000"/>
              <a:buAutoNum type="arabicPeriod" startAt="1"/>
              <a:defRPr b="1" sz="2500">
                <a:latin typeface="+mn-lt"/>
                <a:ea typeface="+mn-ea"/>
                <a:cs typeface="+mn-cs"/>
                <a:sym typeface="Avenir Next"/>
              </a:defRPr>
            </a:pPr>
            <a:r>
              <a:t>学校等・家族(各7%)</a:t>
            </a:r>
          </a:p>
          <a:p>
            <a:pPr marL="440972" indent="-440972">
              <a:lnSpc>
                <a:spcPct val="50000"/>
              </a:lnSpc>
              <a:spcBef>
                <a:spcPts val="500"/>
              </a:spcBef>
              <a:buSzPct val="100000"/>
              <a:buAutoNum type="arabicPeriod" startAt="1"/>
              <a:defRPr b="1" sz="2500">
                <a:latin typeface="+mn-lt"/>
                <a:ea typeface="+mn-ea"/>
                <a:cs typeface="+mn-cs"/>
                <a:sym typeface="Avenir Next"/>
              </a:defRPr>
            </a:pPr>
            <a:r>
              <a:t>福祉事務所(6%)</a:t>
            </a:r>
          </a:p>
          <a:p>
            <a:pPr marL="440972" indent="-440972">
              <a:lnSpc>
                <a:spcPct val="50000"/>
              </a:lnSpc>
              <a:spcBef>
                <a:spcPts val="500"/>
              </a:spcBef>
              <a:buSzPct val="100000"/>
              <a:buAutoNum type="arabicPeriod" startAt="1"/>
              <a:defRPr b="1" sz="2500">
                <a:latin typeface="+mn-lt"/>
                <a:ea typeface="+mn-ea"/>
                <a:cs typeface="+mn-cs"/>
                <a:sym typeface="Avenir Next"/>
              </a:defRPr>
            </a:pPr>
            <a:r>
              <a:t>親戚・児童福祉施設・医療機関(各2%)</a:t>
            </a:r>
          </a:p>
          <a:p>
            <a:pPr marL="440972" indent="-440972">
              <a:lnSpc>
                <a:spcPct val="50000"/>
              </a:lnSpc>
              <a:spcBef>
                <a:spcPts val="500"/>
              </a:spcBef>
              <a:buSzPct val="100000"/>
              <a:buAutoNum type="arabicPeriod" startAt="1"/>
              <a:defRPr b="1" sz="2500">
                <a:latin typeface="+mn-lt"/>
                <a:ea typeface="+mn-ea"/>
                <a:cs typeface="+mn-cs"/>
                <a:sym typeface="Avenir Next"/>
              </a:defRPr>
            </a:pPr>
            <a:r>
              <a:t>児童本人(1%)</a:t>
            </a:r>
          </a:p>
          <a:p>
            <a:pPr marL="440972" indent="-440972">
              <a:lnSpc>
                <a:spcPct val="50000"/>
              </a:lnSpc>
              <a:spcBef>
                <a:spcPts val="500"/>
              </a:spcBef>
              <a:buSzPct val="100000"/>
              <a:buAutoNum type="arabicPeriod" startAt="1"/>
              <a:defRPr b="1" sz="2500">
                <a:latin typeface="+mn-lt"/>
                <a:ea typeface="+mn-ea"/>
                <a:cs typeface="+mn-cs"/>
                <a:sym typeface="Avenir Next"/>
              </a:defRPr>
            </a:pPr>
            <a:r>
              <a:t>その他(13%)</a:t>
            </a:r>
          </a:p>
        </p:txBody>
      </p:sp>
      <p:pic>
        <p:nvPicPr>
          <p:cNvPr id="404" name="スクリーンショット 2019-03-20 12.26.37.png" descr="スクリーンショット 2019-03-20 12.26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64" y="2083530"/>
            <a:ext cx="6184514" cy="4115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（引用：厚生労働省）"/>
          <p:cNvSpPr txBox="1"/>
          <p:nvPr/>
        </p:nvSpPr>
        <p:spPr>
          <a:xfrm>
            <a:off x="2312975" y="6530802"/>
            <a:ext cx="40513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（引用：厚生労働省）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認知経路は様々だが少なくとも…"/>
          <p:cNvSpPr txBox="1"/>
          <p:nvPr>
            <p:ph type="title"/>
          </p:nvPr>
        </p:nvSpPr>
        <p:spPr>
          <a:xfrm>
            <a:off x="626632" y="909339"/>
            <a:ext cx="11751536" cy="7934922"/>
          </a:xfrm>
          <a:prstGeom prst="rect">
            <a:avLst/>
          </a:prstGeom>
        </p:spPr>
        <p:txBody>
          <a:bodyPr/>
          <a:lstStyle/>
          <a:p>
            <a:pPr/>
            <a:r>
              <a:t>認知経路は様々だが少なくとも</a:t>
            </a:r>
          </a:p>
          <a:p>
            <a:pPr/>
            <a:r>
              <a:t>SNSを通じた認知はここ数年で</a:t>
            </a:r>
          </a:p>
          <a:p>
            <a:pPr/>
            <a:r>
              <a:t>かなりの数になると思われる。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相談できる機関・団体は意外とある"/>
          <p:cNvSpPr txBox="1"/>
          <p:nvPr>
            <p:ph type="title"/>
          </p:nvPr>
        </p:nvSpPr>
        <p:spPr>
          <a:xfrm>
            <a:off x="952500" y="-114300"/>
            <a:ext cx="11099801" cy="2159000"/>
          </a:xfrm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相談できる機関・団体は意外とある</a:t>
            </a:r>
          </a:p>
        </p:txBody>
      </p:sp>
      <p:sp>
        <p:nvSpPr>
          <p:cNvPr id="410" name="地方公共団体…"/>
          <p:cNvSpPr txBox="1"/>
          <p:nvPr/>
        </p:nvSpPr>
        <p:spPr>
          <a:xfrm>
            <a:off x="409972" y="3272366"/>
            <a:ext cx="5757995" cy="2878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50661" indent="-350661" defTabSz="414781">
              <a:buSzPct val="75000"/>
              <a:buChar char="•"/>
              <a:defRPr b="0" sz="28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地方公共団体</a:t>
            </a:r>
          </a:p>
          <a:p>
            <a:pPr marL="350661" indent="-350661" defTabSz="414781">
              <a:buSzPct val="75000"/>
              <a:buChar char="•"/>
              <a:defRPr b="0" sz="28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NPO法人</a:t>
            </a:r>
          </a:p>
          <a:p>
            <a:pPr marL="350661" indent="-350661" defTabSz="414781">
              <a:buSzPct val="75000"/>
              <a:buChar char="•"/>
              <a:defRPr b="0" sz="28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いじめから子供を守ろうネットワーク</a:t>
            </a:r>
          </a:p>
          <a:p>
            <a:pPr marL="350661" indent="-350661" defTabSz="414781">
              <a:buSzPct val="75000"/>
              <a:buChar char="•"/>
              <a:defRPr b="0" sz="28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朝日学生新聞社…など</a:t>
            </a:r>
          </a:p>
        </p:txBody>
      </p:sp>
      <p:sp>
        <p:nvSpPr>
          <p:cNvPr id="411" name="いじめ"/>
          <p:cNvSpPr txBox="1"/>
          <p:nvPr/>
        </p:nvSpPr>
        <p:spPr>
          <a:xfrm>
            <a:off x="466089" y="2353733"/>
            <a:ext cx="1638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いじめ</a:t>
            </a:r>
          </a:p>
        </p:txBody>
      </p:sp>
      <p:sp>
        <p:nvSpPr>
          <p:cNvPr id="412" name="虐待"/>
          <p:cNvSpPr txBox="1"/>
          <p:nvPr/>
        </p:nvSpPr>
        <p:spPr>
          <a:xfrm>
            <a:off x="6807623" y="2353733"/>
            <a:ext cx="1130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虐待</a:t>
            </a:r>
          </a:p>
        </p:txBody>
      </p:sp>
      <p:sp>
        <p:nvSpPr>
          <p:cNvPr id="413" name="地方公共団体…"/>
          <p:cNvSpPr txBox="1"/>
          <p:nvPr/>
        </p:nvSpPr>
        <p:spPr>
          <a:xfrm>
            <a:off x="6666838" y="3272366"/>
            <a:ext cx="5757996" cy="2878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09927" indent="-409927" defTabSz="484886">
              <a:buSzPct val="75000"/>
              <a:buChar char="•"/>
              <a:defRPr b="0" sz="332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地方公共団体</a:t>
            </a:r>
          </a:p>
          <a:p>
            <a:pPr marL="409927" indent="-409927" defTabSz="484886">
              <a:buSzPct val="75000"/>
              <a:buChar char="•"/>
              <a:defRPr b="0" sz="332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NPO法人</a:t>
            </a:r>
          </a:p>
          <a:p>
            <a:pPr marL="409927" indent="-409927" defTabSz="484886">
              <a:buSzPct val="75000"/>
              <a:buChar char="•"/>
              <a:defRPr b="0" sz="332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児童相談所共通(tel:189)</a:t>
            </a:r>
          </a:p>
          <a:p>
            <a:pPr marL="409927" indent="-409927" defTabSz="484886">
              <a:buSzPct val="75000"/>
              <a:buChar char="•"/>
              <a:defRPr b="0" sz="332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オレンジリボン運動…など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5E3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000" u="none" kumimoji="0" normalizeH="0">
            <a:ln>
              <a:noFill/>
            </a:ln>
            <a:solidFill>
              <a:srgbClr val="FFF5E3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000" u="none" kumimoji="0" normalizeH="0">
            <a:ln>
              <a:noFill/>
            </a:ln>
            <a:solidFill>
              <a:srgbClr val="FFF5E3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