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88" r:id="rId4"/>
    <p:sldId id="287" r:id="rId5"/>
    <p:sldId id="289" r:id="rId6"/>
    <p:sldId id="290" r:id="rId7"/>
    <p:sldId id="297" r:id="rId8"/>
    <p:sldId id="292" r:id="rId9"/>
    <p:sldId id="293" r:id="rId10"/>
    <p:sldId id="294" r:id="rId11"/>
    <p:sldId id="295" r:id="rId12"/>
    <p:sldId id="296" r:id="rId13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769"/>
    <a:srgbClr val="424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2" autoAdjust="0"/>
    <p:restoredTop sz="94660"/>
  </p:normalViewPr>
  <p:slideViewPr>
    <p:cSldViewPr>
      <p:cViewPr varScale="1">
        <p:scale>
          <a:sx n="95" d="100"/>
          <a:sy n="95" d="100"/>
        </p:scale>
        <p:origin x="-1068" y="-90"/>
      </p:cViewPr>
      <p:guideLst>
        <p:guide orient="horz" pos="1621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2019/4/21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2019/4/21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7" name="PA_半闭框 7"/>
          <p:cNvSpPr/>
          <p:nvPr>
            <p:custDataLst>
              <p:tags r:id="rId1"/>
            </p:custDataLst>
          </p:nvPr>
        </p:nvSpPr>
        <p:spPr>
          <a:xfrm>
            <a:off x="755576" y="2404043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918996" y="2498130"/>
            <a:ext cx="5493812" cy="164352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中文</a:t>
            </a: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题目</a:t>
            </a:r>
            <a:r>
              <a:rPr lang="zh-CN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：在线课程学习与考评系统的设计与实现</a:t>
            </a:r>
            <a:r>
              <a:rPr lang="en-US" altLang="zh-CN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zh-CN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前端设计）</a:t>
            </a:r>
            <a:endParaRPr lang="en-US" altLang="zh-CN" sz="12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汇报人：傅杰</a:t>
            </a:r>
            <a:endParaRPr lang="en-US" altLang="zh-CN" sz="12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专业：</a:t>
            </a: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信息管理与信息系统</a:t>
            </a:r>
            <a:endParaRPr lang="en-US" altLang="zh-CN" sz="12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班级：</a:t>
            </a:r>
            <a:r>
              <a:rPr lang="en-US" altLang="zh-CN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03011503</a:t>
            </a:r>
          </a:p>
          <a:p>
            <a:pPr>
              <a:lnSpc>
                <a:spcPct val="120000"/>
              </a:lnSpc>
            </a:pP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学</a:t>
            </a:r>
            <a:r>
              <a:rPr lang="zh-CN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号：</a:t>
            </a:r>
            <a:r>
              <a:rPr lang="en-US" altLang="zh-CN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2015211004</a:t>
            </a:r>
            <a:endParaRPr lang="en-US" altLang="zh-CN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指导教师</a:t>
            </a:r>
            <a:r>
              <a:rPr lang="zh-CN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武建军</a:t>
            </a:r>
            <a:endParaRPr lang="en-US" altLang="zh-CN" sz="12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时间：</a:t>
            </a:r>
            <a:r>
              <a:rPr lang="en-US" altLang="zh-CN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2019.4.22</a:t>
            </a:r>
          </a:p>
        </p:txBody>
      </p:sp>
      <p:sp>
        <p:nvSpPr>
          <p:cNvPr id="10" name="PA_文本框 6"/>
          <p:cNvSpPr txBox="1"/>
          <p:nvPr>
            <p:custDataLst>
              <p:tags r:id="rId2"/>
            </p:custDataLst>
          </p:nvPr>
        </p:nvSpPr>
        <p:spPr>
          <a:xfrm>
            <a:off x="791580" y="952364"/>
            <a:ext cx="4820550" cy="111793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期</a:t>
            </a:r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中答辩报告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3"/>
            </p:custDataLst>
          </p:nvPr>
        </p:nvSpPr>
        <p:spPr>
          <a:xfrm flipH="1" flipV="1">
            <a:off x="3788296" y="3609787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239852" y="2896580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存在</a:t>
            </a:r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问题及解决措施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6048979" y="1456420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184883" y="1866548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5688938" y="1506508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2727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5" y="121106"/>
            <a:ext cx="144016" cy="504056"/>
          </a:xfrm>
          <a:prstGeom prst="rect">
            <a:avLst/>
          </a:prstGeom>
          <a:solidFill>
            <a:srgbClr val="6B6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222145" y="153742"/>
            <a:ext cx="315749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24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itchFamily="2" charset="-122"/>
                <a:ea typeface="华文宋体" pitchFamily="2" charset="-122"/>
                <a:cs typeface="Times New Roman" panose="02020603050405020304" pitchFamily="18" charset="0"/>
              </a:rPr>
              <a:t>存在</a:t>
            </a:r>
            <a:r>
              <a:rPr lang="zh-CN" altLang="en-US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itchFamily="2" charset="-122"/>
                <a:ea typeface="华文宋体" pitchFamily="2" charset="-122"/>
                <a:cs typeface="Times New Roman" panose="02020603050405020304" pitchFamily="18" charset="0"/>
              </a:rPr>
              <a:t>问题及解决</a:t>
            </a:r>
            <a:r>
              <a:rPr lang="zh-CN" altLang="en-US" sz="24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itchFamily="2" charset="-122"/>
                <a:ea typeface="华文宋体" pitchFamily="2" charset="-122"/>
                <a:cs typeface="Times New Roman" panose="02020603050405020304" pitchFamily="18" charset="0"/>
              </a:rPr>
              <a:t>措施</a:t>
            </a:r>
            <a:endParaRPr lang="zh-CN" altLang="en-US" sz="2400" b="1" kern="100" dirty="0">
              <a:solidFill>
                <a:schemeClr val="tx1">
                  <a:lumMod val="50000"/>
                  <a:lumOff val="50000"/>
                </a:schemeClr>
              </a:solidFill>
              <a:latin typeface="华文宋体" pitchFamily="2" charset="-122"/>
              <a:ea typeface="华文宋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40"/>
          <p:cNvGrpSpPr/>
          <p:nvPr/>
        </p:nvGrpSpPr>
        <p:grpSpPr>
          <a:xfrm>
            <a:off x="-369916" y="2006497"/>
            <a:ext cx="3249728" cy="2294239"/>
            <a:chOff x="-485775" y="2006497"/>
            <a:chExt cx="3249728" cy="2294239"/>
          </a:xfrm>
        </p:grpSpPr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620480" y="2849204"/>
              <a:ext cx="386151" cy="357070"/>
            </a:xfrm>
            <a:custGeom>
              <a:avLst/>
              <a:gdLst>
                <a:gd name="T0" fmla="*/ 0 w 291"/>
                <a:gd name="T1" fmla="*/ 465917 h 269"/>
                <a:gd name="T2" fmla="*/ 342058 w 291"/>
                <a:gd name="T3" fmla="*/ 139579 h 269"/>
                <a:gd name="T4" fmla="*/ 572063 w 291"/>
                <a:gd name="T5" fmla="*/ 139579 h 269"/>
                <a:gd name="T6" fmla="*/ 418727 w 291"/>
                <a:gd name="T7" fmla="*/ 444292 h 269"/>
                <a:gd name="T8" fmla="*/ 161200 w 291"/>
                <a:gd name="T9" fmla="*/ 528826 h 269"/>
                <a:gd name="T10" fmla="*/ 0 w 291"/>
                <a:gd name="T11" fmla="*/ 465917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1" h="269">
                  <a:moveTo>
                    <a:pt x="0" y="237"/>
                  </a:moveTo>
                  <a:cubicBezTo>
                    <a:pt x="0" y="237"/>
                    <a:pt x="147" y="142"/>
                    <a:pt x="174" y="71"/>
                  </a:cubicBezTo>
                  <a:cubicBezTo>
                    <a:pt x="201" y="0"/>
                    <a:pt x="291" y="55"/>
                    <a:pt x="291" y="71"/>
                  </a:cubicBezTo>
                  <a:cubicBezTo>
                    <a:pt x="291" y="87"/>
                    <a:pt x="235" y="206"/>
                    <a:pt x="213" y="226"/>
                  </a:cubicBezTo>
                  <a:cubicBezTo>
                    <a:pt x="191" y="245"/>
                    <a:pt x="82" y="269"/>
                    <a:pt x="82" y="269"/>
                  </a:cubicBezTo>
                  <a:lnTo>
                    <a:pt x="0" y="237"/>
                  </a:ln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1393342" y="2636983"/>
              <a:ext cx="546672" cy="359877"/>
            </a:xfrm>
            <a:custGeom>
              <a:avLst/>
              <a:gdLst>
                <a:gd name="T0" fmla="*/ 699789 w 412"/>
                <a:gd name="T1" fmla="*/ 302876 h 271"/>
                <a:gd name="T2" fmla="*/ 226055 w 412"/>
                <a:gd name="T3" fmla="*/ 501515 h 271"/>
                <a:gd name="T4" fmla="*/ 31451 w 412"/>
                <a:gd name="T5" fmla="*/ 422846 h 271"/>
                <a:gd name="T6" fmla="*/ 112045 w 412"/>
                <a:gd name="T7" fmla="*/ 230107 h 271"/>
                <a:gd name="T8" fmla="*/ 583813 w 412"/>
                <a:gd name="T9" fmla="*/ 31468 h 271"/>
                <a:gd name="T10" fmla="*/ 778417 w 412"/>
                <a:gd name="T11" fmla="*/ 110137 h 271"/>
                <a:gd name="T12" fmla="*/ 699789 w 412"/>
                <a:gd name="T13" fmla="*/ 30287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" h="271">
                  <a:moveTo>
                    <a:pt x="356" y="154"/>
                  </a:moveTo>
                  <a:cubicBezTo>
                    <a:pt x="115" y="255"/>
                    <a:pt x="115" y="255"/>
                    <a:pt x="115" y="255"/>
                  </a:cubicBezTo>
                  <a:cubicBezTo>
                    <a:pt x="77" y="271"/>
                    <a:pt x="32" y="253"/>
                    <a:pt x="16" y="215"/>
                  </a:cubicBezTo>
                  <a:cubicBezTo>
                    <a:pt x="0" y="177"/>
                    <a:pt x="19" y="133"/>
                    <a:pt x="57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80" y="18"/>
                    <a:pt x="396" y="56"/>
                  </a:cubicBezTo>
                  <a:cubicBezTo>
                    <a:pt x="412" y="94"/>
                    <a:pt x="394" y="138"/>
                    <a:pt x="356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1463501" y="2801482"/>
              <a:ext cx="545550" cy="361000"/>
            </a:xfrm>
            <a:custGeom>
              <a:avLst/>
              <a:gdLst>
                <a:gd name="T0" fmla="*/ 698085 w 411"/>
                <a:gd name="T1" fmla="*/ 304670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31942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4670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5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4"/>
                    <a:pt x="56" y="118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9"/>
                    <a:pt x="355" y="155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529730" y="2958121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29976 h 272"/>
                <a:gd name="T8" fmla="*/ 582065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3"/>
                    <a:pt x="56" y="117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34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1594837" y="3114760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2606 h 272"/>
                <a:gd name="T6" fmla="*/ 110120 w 411"/>
                <a:gd name="T7" fmla="*/ 229976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5"/>
                  </a:cubicBezTo>
                  <a:cubicBezTo>
                    <a:pt x="0" y="177"/>
                    <a:pt x="18" y="133"/>
                    <a:pt x="56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1111587" y="3175956"/>
              <a:ext cx="171186" cy="217273"/>
            </a:xfrm>
            <a:custGeom>
              <a:avLst/>
              <a:gdLst>
                <a:gd name="T0" fmla="*/ 200524 w 129"/>
                <a:gd name="T1" fmla="*/ 0 h 164"/>
                <a:gd name="T2" fmla="*/ 0 w 129"/>
                <a:gd name="T3" fmla="*/ 321785 h 164"/>
                <a:gd name="T4" fmla="*/ 253604 w 129"/>
                <a:gd name="T5" fmla="*/ 96143 h 164"/>
                <a:gd name="T6" fmla="*/ 200524 w 129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164">
                  <a:moveTo>
                    <a:pt x="102" y="0"/>
                  </a:moveTo>
                  <a:cubicBezTo>
                    <a:pt x="102" y="0"/>
                    <a:pt x="107" y="116"/>
                    <a:pt x="0" y="164"/>
                  </a:cubicBezTo>
                  <a:cubicBezTo>
                    <a:pt x="0" y="164"/>
                    <a:pt x="89" y="157"/>
                    <a:pt x="129" y="49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1272109" y="3219748"/>
              <a:ext cx="459115" cy="362123"/>
            </a:xfrm>
            <a:custGeom>
              <a:avLst/>
              <a:gdLst>
                <a:gd name="T0" fmla="*/ 0 w 346"/>
                <a:gd name="T1" fmla="*/ 68758 h 273"/>
                <a:gd name="T2" fmla="*/ 601525 w 346"/>
                <a:gd name="T3" fmla="*/ 536309 h 273"/>
                <a:gd name="T4" fmla="*/ 646738 w 346"/>
                <a:gd name="T5" fmla="*/ 516664 h 273"/>
                <a:gd name="T6" fmla="*/ 0 w 346"/>
                <a:gd name="T7" fmla="*/ 0 h 273"/>
                <a:gd name="T8" fmla="*/ 0 w 346"/>
                <a:gd name="T9" fmla="*/ 68758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6" h="273">
                  <a:moveTo>
                    <a:pt x="0" y="35"/>
                  </a:moveTo>
                  <a:cubicBezTo>
                    <a:pt x="0" y="35"/>
                    <a:pt x="99" y="223"/>
                    <a:pt x="306" y="273"/>
                  </a:cubicBezTo>
                  <a:cubicBezTo>
                    <a:pt x="306" y="273"/>
                    <a:pt x="312" y="271"/>
                    <a:pt x="329" y="263"/>
                  </a:cubicBezTo>
                  <a:cubicBezTo>
                    <a:pt x="346" y="256"/>
                    <a:pt x="0" y="0"/>
                    <a:pt x="0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1094749" y="2006497"/>
              <a:ext cx="1008033" cy="1575374"/>
            </a:xfrm>
            <a:custGeom>
              <a:avLst/>
              <a:gdLst>
                <a:gd name="T0" fmla="*/ 1489421 w 760"/>
                <a:gd name="T1" fmla="*/ 141522 h 1187"/>
                <a:gd name="T2" fmla="*/ 139510 w 760"/>
                <a:gd name="T3" fmla="*/ 982794 h 1187"/>
                <a:gd name="T4" fmla="*/ 982468 w 760"/>
                <a:gd name="T5" fmla="*/ 2333153 h 1187"/>
                <a:gd name="T6" fmla="*/ 986398 w 760"/>
                <a:gd name="T7" fmla="*/ 2333153 h 1187"/>
                <a:gd name="T8" fmla="*/ 1493351 w 760"/>
                <a:gd name="T9" fmla="*/ 141522 h 1187"/>
                <a:gd name="T10" fmla="*/ 1489421 w 760"/>
                <a:gd name="T11" fmla="*/ 141522 h 1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0" h="1187">
                  <a:moveTo>
                    <a:pt x="758" y="72"/>
                  </a:moveTo>
                  <a:cubicBezTo>
                    <a:pt x="450" y="0"/>
                    <a:pt x="142" y="192"/>
                    <a:pt x="71" y="500"/>
                  </a:cubicBezTo>
                  <a:cubicBezTo>
                    <a:pt x="0" y="808"/>
                    <a:pt x="192" y="1116"/>
                    <a:pt x="500" y="1187"/>
                  </a:cubicBezTo>
                  <a:cubicBezTo>
                    <a:pt x="501" y="1187"/>
                    <a:pt x="501" y="1187"/>
                    <a:pt x="502" y="1187"/>
                  </a:cubicBezTo>
                  <a:cubicBezTo>
                    <a:pt x="760" y="72"/>
                    <a:pt x="760" y="72"/>
                    <a:pt x="760" y="72"/>
                  </a:cubicBezTo>
                  <a:cubicBezTo>
                    <a:pt x="759" y="72"/>
                    <a:pt x="759" y="72"/>
                    <a:pt x="758" y="7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1760410" y="2101940"/>
              <a:ext cx="1003543" cy="1573129"/>
            </a:xfrm>
            <a:custGeom>
              <a:avLst/>
              <a:gdLst>
                <a:gd name="T0" fmla="*/ 1347075 w 756"/>
                <a:gd name="T1" fmla="*/ 1348744 h 1185"/>
                <a:gd name="T2" fmla="*/ 507366 w 756"/>
                <a:gd name="T3" fmla="*/ 0 h 1185"/>
                <a:gd name="T4" fmla="*/ 0 w 756"/>
                <a:gd name="T5" fmla="*/ 2192200 h 1185"/>
                <a:gd name="T6" fmla="*/ 1347075 w 756"/>
                <a:gd name="T7" fmla="*/ 1348744 h 11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6" h="1185">
                  <a:moveTo>
                    <a:pt x="685" y="686"/>
                  </a:moveTo>
                  <a:cubicBezTo>
                    <a:pt x="756" y="379"/>
                    <a:pt x="565" y="72"/>
                    <a:pt x="258" y="0"/>
                  </a:cubicBezTo>
                  <a:cubicBezTo>
                    <a:pt x="0" y="1115"/>
                    <a:pt x="0" y="1115"/>
                    <a:pt x="0" y="1115"/>
                  </a:cubicBezTo>
                  <a:cubicBezTo>
                    <a:pt x="308" y="1185"/>
                    <a:pt x="614" y="994"/>
                    <a:pt x="685" y="6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36"/>
            <p:cNvSpPr>
              <a:spLocks noChangeArrowheads="1"/>
            </p:cNvSpPr>
            <p:nvPr/>
          </p:nvSpPr>
          <p:spPr bwMode="auto">
            <a:xfrm>
              <a:off x="1844039" y="3219748"/>
              <a:ext cx="561" cy="561"/>
            </a:xfrm>
            <a:prstGeom prst="rect">
              <a:avLst/>
            </a:prstGeom>
            <a:solidFill>
              <a:srgbClr val="0343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31" name="Freeform 38"/>
            <p:cNvSpPr>
              <a:spLocks/>
            </p:cNvSpPr>
            <p:nvPr/>
          </p:nvSpPr>
          <p:spPr bwMode="auto">
            <a:xfrm>
              <a:off x="2012980" y="2429815"/>
              <a:ext cx="14593" cy="17404"/>
            </a:xfrm>
            <a:custGeom>
              <a:avLst/>
              <a:gdLst>
                <a:gd name="T0" fmla="*/ 0 w 26"/>
                <a:gd name="T1" fmla="*/ 1663 h 31"/>
                <a:gd name="T2" fmla="*/ 0 w 26"/>
                <a:gd name="T3" fmla="*/ 15798 h 31"/>
                <a:gd name="T4" fmla="*/ 15799 w 26"/>
                <a:gd name="T5" fmla="*/ 25776 h 31"/>
                <a:gd name="T6" fmla="*/ 21619 w 26"/>
                <a:gd name="T7" fmla="*/ 0 h 31"/>
                <a:gd name="T8" fmla="*/ 0 w 26"/>
                <a:gd name="T9" fmla="*/ 1663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1">
                  <a:moveTo>
                    <a:pt x="0" y="2"/>
                  </a:moveTo>
                  <a:lnTo>
                    <a:pt x="0" y="19"/>
                  </a:lnTo>
                  <a:lnTo>
                    <a:pt x="19" y="31"/>
                  </a:lnTo>
                  <a:lnTo>
                    <a:pt x="2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7B4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9"/>
            <p:cNvSpPr>
              <a:spLocks noEditPoints="1"/>
            </p:cNvSpPr>
            <p:nvPr/>
          </p:nvSpPr>
          <p:spPr bwMode="auto">
            <a:xfrm>
              <a:off x="1154243" y="2306301"/>
              <a:ext cx="229557" cy="488445"/>
            </a:xfrm>
            <a:custGeom>
              <a:avLst/>
              <a:gdLst>
                <a:gd name="T0" fmla="*/ 29487 w 173"/>
                <a:gd name="T1" fmla="*/ 656559 h 368"/>
                <a:gd name="T2" fmla="*/ 0 w 173"/>
                <a:gd name="T3" fmla="*/ 723394 h 368"/>
                <a:gd name="T4" fmla="*/ 25555 w 173"/>
                <a:gd name="T5" fmla="*/ 707668 h 368"/>
                <a:gd name="T6" fmla="*/ 29487 w 173"/>
                <a:gd name="T7" fmla="*/ 656559 h 368"/>
                <a:gd name="T8" fmla="*/ 322386 w 173"/>
                <a:gd name="T9" fmla="*/ 0 h 368"/>
                <a:gd name="T10" fmla="*/ 300763 w 173"/>
                <a:gd name="T11" fmla="*/ 51109 h 368"/>
                <a:gd name="T12" fmla="*/ 340078 w 173"/>
                <a:gd name="T13" fmla="*/ 7863 h 368"/>
                <a:gd name="T14" fmla="*/ 322386 w 173"/>
                <a:gd name="T15" fmla="*/ 0 h 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368">
                  <a:moveTo>
                    <a:pt x="15" y="334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4" y="365"/>
                    <a:pt x="8" y="363"/>
                    <a:pt x="13" y="360"/>
                  </a:cubicBezTo>
                  <a:cubicBezTo>
                    <a:pt x="13" y="351"/>
                    <a:pt x="14" y="343"/>
                    <a:pt x="15" y="334"/>
                  </a:cubicBezTo>
                  <a:moveTo>
                    <a:pt x="164" y="0"/>
                  </a:moveTo>
                  <a:cubicBezTo>
                    <a:pt x="153" y="26"/>
                    <a:pt x="153" y="26"/>
                    <a:pt x="153" y="26"/>
                  </a:cubicBezTo>
                  <a:cubicBezTo>
                    <a:pt x="159" y="19"/>
                    <a:pt x="166" y="12"/>
                    <a:pt x="173" y="4"/>
                  </a:cubicBezTo>
                  <a:cubicBezTo>
                    <a:pt x="168" y="2"/>
                    <a:pt x="164" y="0"/>
                    <a:pt x="164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0"/>
            <p:cNvSpPr>
              <a:spLocks/>
            </p:cNvSpPr>
            <p:nvPr/>
          </p:nvSpPr>
          <p:spPr bwMode="auto">
            <a:xfrm>
              <a:off x="1144702" y="2784078"/>
              <a:ext cx="26940" cy="124638"/>
            </a:xfrm>
            <a:custGeom>
              <a:avLst/>
              <a:gdLst>
                <a:gd name="T0" fmla="*/ 39911 w 20"/>
                <a:gd name="T1" fmla="*/ 0 h 94"/>
                <a:gd name="T2" fmla="*/ 13969 w 20"/>
                <a:gd name="T3" fmla="*/ 15710 h 94"/>
                <a:gd name="T4" fmla="*/ 0 w 20"/>
                <a:gd name="T5" fmla="*/ 45166 h 94"/>
                <a:gd name="T6" fmla="*/ 39911 w 20"/>
                <a:gd name="T7" fmla="*/ 184590 h 94"/>
                <a:gd name="T8" fmla="*/ 39911 w 20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94">
                  <a:moveTo>
                    <a:pt x="20" y="0"/>
                  </a:moveTo>
                  <a:cubicBezTo>
                    <a:pt x="15" y="3"/>
                    <a:pt x="11" y="5"/>
                    <a:pt x="7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0" y="94"/>
                    <a:pt x="20" y="94"/>
                    <a:pt x="20" y="94"/>
                  </a:cubicBezTo>
                  <a:cubicBezTo>
                    <a:pt x="17" y="63"/>
                    <a:pt x="17" y="32"/>
                    <a:pt x="20" y="0"/>
                  </a:cubicBezTo>
                </a:path>
              </a:pathLst>
            </a:custGeom>
            <a:solidFill>
              <a:srgbClr val="C2A9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1"/>
            <p:cNvSpPr>
              <a:spLocks noEditPoints="1"/>
            </p:cNvSpPr>
            <p:nvPr/>
          </p:nvSpPr>
          <p:spPr bwMode="auto">
            <a:xfrm>
              <a:off x="1167714" y="2311915"/>
              <a:ext cx="324973" cy="601292"/>
            </a:xfrm>
            <a:custGeom>
              <a:avLst/>
              <a:gdLst>
                <a:gd name="T0" fmla="*/ 11790 w 245"/>
                <a:gd name="T1" fmla="*/ 646760 h 453"/>
                <a:gd name="T2" fmla="*/ 9825 w 245"/>
                <a:gd name="T3" fmla="*/ 648725 h 453"/>
                <a:gd name="T4" fmla="*/ 5895 w 245"/>
                <a:gd name="T5" fmla="*/ 699837 h 453"/>
                <a:gd name="T6" fmla="*/ 5895 w 245"/>
                <a:gd name="T7" fmla="*/ 884625 h 453"/>
                <a:gd name="T8" fmla="*/ 7860 w 245"/>
                <a:gd name="T9" fmla="*/ 890523 h 453"/>
                <a:gd name="T10" fmla="*/ 11790 w 245"/>
                <a:gd name="T11" fmla="*/ 646760 h 453"/>
                <a:gd name="T12" fmla="*/ 320299 w 245"/>
                <a:gd name="T13" fmla="*/ 0 h 453"/>
                <a:gd name="T14" fmla="*/ 280999 w 245"/>
                <a:gd name="T15" fmla="*/ 43248 h 453"/>
                <a:gd name="T16" fmla="*/ 214188 w 245"/>
                <a:gd name="T17" fmla="*/ 190686 h 453"/>
                <a:gd name="T18" fmla="*/ 245628 w 245"/>
                <a:gd name="T19" fmla="*/ 216242 h 453"/>
                <a:gd name="T20" fmla="*/ 224013 w 245"/>
                <a:gd name="T21" fmla="*/ 302739 h 453"/>
                <a:gd name="T22" fmla="*/ 251523 w 245"/>
                <a:gd name="T23" fmla="*/ 387269 h 453"/>
                <a:gd name="T24" fmla="*/ 284929 w 245"/>
                <a:gd name="T25" fmla="*/ 401030 h 453"/>
                <a:gd name="T26" fmla="*/ 296719 w 245"/>
                <a:gd name="T27" fmla="*/ 377440 h 453"/>
                <a:gd name="T28" fmla="*/ 269208 w 245"/>
                <a:gd name="T29" fmla="*/ 302739 h 453"/>
                <a:gd name="T30" fmla="*/ 275103 w 245"/>
                <a:gd name="T31" fmla="*/ 237866 h 453"/>
                <a:gd name="T32" fmla="*/ 300649 w 245"/>
                <a:gd name="T33" fmla="*/ 243763 h 453"/>
                <a:gd name="T34" fmla="*/ 294754 w 245"/>
                <a:gd name="T35" fmla="*/ 310602 h 453"/>
                <a:gd name="T36" fmla="*/ 336019 w 245"/>
                <a:gd name="T37" fmla="*/ 412825 h 453"/>
                <a:gd name="T38" fmla="*/ 312439 w 245"/>
                <a:gd name="T39" fmla="*/ 438381 h 453"/>
                <a:gd name="T40" fmla="*/ 328159 w 245"/>
                <a:gd name="T41" fmla="*/ 475732 h 453"/>
                <a:gd name="T42" fmla="*/ 391040 w 245"/>
                <a:gd name="T43" fmla="*/ 338124 h 453"/>
                <a:gd name="T44" fmla="*/ 320299 w 245"/>
                <a:gd name="T45" fmla="*/ 0 h 45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5" h="453">
                  <a:moveTo>
                    <a:pt x="6" y="329"/>
                  </a:moveTo>
                  <a:cubicBezTo>
                    <a:pt x="5" y="330"/>
                    <a:pt x="5" y="330"/>
                    <a:pt x="5" y="330"/>
                  </a:cubicBezTo>
                  <a:cubicBezTo>
                    <a:pt x="4" y="339"/>
                    <a:pt x="3" y="347"/>
                    <a:pt x="3" y="356"/>
                  </a:cubicBezTo>
                  <a:cubicBezTo>
                    <a:pt x="0" y="388"/>
                    <a:pt x="0" y="419"/>
                    <a:pt x="3" y="450"/>
                  </a:cubicBezTo>
                  <a:cubicBezTo>
                    <a:pt x="4" y="453"/>
                    <a:pt x="4" y="453"/>
                    <a:pt x="4" y="453"/>
                  </a:cubicBezTo>
                  <a:cubicBezTo>
                    <a:pt x="0" y="412"/>
                    <a:pt x="1" y="371"/>
                    <a:pt x="6" y="329"/>
                  </a:cubicBezTo>
                  <a:moveTo>
                    <a:pt x="163" y="0"/>
                  </a:moveTo>
                  <a:cubicBezTo>
                    <a:pt x="156" y="8"/>
                    <a:pt x="149" y="15"/>
                    <a:pt x="143" y="22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14" y="154"/>
                    <a:pt x="114" y="154"/>
                    <a:pt x="114" y="15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59" y="223"/>
                    <a:pt x="159" y="223"/>
                    <a:pt x="159" y="22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78" y="221"/>
                    <a:pt x="189" y="197"/>
                    <a:pt x="199" y="172"/>
                  </a:cubicBezTo>
                  <a:cubicBezTo>
                    <a:pt x="245" y="59"/>
                    <a:pt x="186" y="13"/>
                    <a:pt x="163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2"/>
            <p:cNvSpPr>
              <a:spLocks/>
            </p:cNvSpPr>
            <p:nvPr/>
          </p:nvSpPr>
          <p:spPr bwMode="auto">
            <a:xfrm>
              <a:off x="1168003" y="2440345"/>
              <a:ext cx="226219" cy="736033"/>
            </a:xfrm>
            <a:custGeom>
              <a:avLst/>
              <a:gdLst>
                <a:gd name="T0" fmla="*/ 109 w 171"/>
                <a:gd name="T1" fmla="*/ 0 h 554"/>
                <a:gd name="T2" fmla="*/ 6 w 171"/>
                <a:gd name="T3" fmla="*/ 232 h 554"/>
                <a:gd name="T4" fmla="*/ 4 w 171"/>
                <a:gd name="T5" fmla="*/ 356 h 554"/>
                <a:gd name="T6" fmla="*/ 60 w 171"/>
                <a:gd name="T7" fmla="*/ 554 h 554"/>
                <a:gd name="T8" fmla="*/ 61 w 171"/>
                <a:gd name="T9" fmla="*/ 302 h 554"/>
                <a:gd name="T10" fmla="*/ 167 w 171"/>
                <a:gd name="T11" fmla="*/ 145 h 554"/>
                <a:gd name="T12" fmla="*/ 159 w 171"/>
                <a:gd name="T13" fmla="*/ 126 h 554"/>
                <a:gd name="T14" fmla="*/ 171 w 171"/>
                <a:gd name="T15" fmla="*/ 113 h 554"/>
                <a:gd name="T16" fmla="*/ 150 w 171"/>
                <a:gd name="T17" fmla="*/ 61 h 554"/>
                <a:gd name="T18" fmla="*/ 153 w 171"/>
                <a:gd name="T19" fmla="*/ 27 h 554"/>
                <a:gd name="T20" fmla="*/ 140 w 171"/>
                <a:gd name="T21" fmla="*/ 24 h 554"/>
                <a:gd name="T22" fmla="*/ 137 w 171"/>
                <a:gd name="T23" fmla="*/ 57 h 554"/>
                <a:gd name="T24" fmla="*/ 151 w 171"/>
                <a:gd name="T25" fmla="*/ 95 h 554"/>
                <a:gd name="T26" fmla="*/ 145 w 171"/>
                <a:gd name="T27" fmla="*/ 107 h 554"/>
                <a:gd name="T28" fmla="*/ 128 w 171"/>
                <a:gd name="T29" fmla="*/ 100 h 554"/>
                <a:gd name="T30" fmla="*/ 114 w 171"/>
                <a:gd name="T31" fmla="*/ 57 h 554"/>
                <a:gd name="T32" fmla="*/ 125 w 171"/>
                <a:gd name="T33" fmla="*/ 13 h 554"/>
                <a:gd name="T34" fmla="*/ 109 w 171"/>
                <a:gd name="T35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554">
                  <a:moveTo>
                    <a:pt x="109" y="0"/>
                  </a:moveTo>
                  <a:cubicBezTo>
                    <a:pt x="6" y="232"/>
                    <a:pt x="6" y="232"/>
                    <a:pt x="6" y="232"/>
                  </a:cubicBezTo>
                  <a:cubicBezTo>
                    <a:pt x="1" y="274"/>
                    <a:pt x="0" y="315"/>
                    <a:pt x="4" y="356"/>
                  </a:cubicBezTo>
                  <a:cubicBezTo>
                    <a:pt x="60" y="554"/>
                    <a:pt x="60" y="554"/>
                    <a:pt x="60" y="554"/>
                  </a:cubicBezTo>
                  <a:cubicBezTo>
                    <a:pt x="113" y="424"/>
                    <a:pt x="61" y="302"/>
                    <a:pt x="61" y="302"/>
                  </a:cubicBezTo>
                  <a:cubicBezTo>
                    <a:pt x="61" y="302"/>
                    <a:pt x="116" y="243"/>
                    <a:pt x="167" y="145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71" y="113"/>
                    <a:pt x="171" y="113"/>
                    <a:pt x="171" y="113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6" name="组合 139"/>
            <p:cNvGrpSpPr/>
            <p:nvPr/>
          </p:nvGrpSpPr>
          <p:grpSpPr>
            <a:xfrm>
              <a:off x="-485775" y="2073581"/>
              <a:ext cx="3175397" cy="2227155"/>
              <a:chOff x="-485775" y="2061610"/>
              <a:chExt cx="3175397" cy="2227155"/>
            </a:xfrm>
          </p:grpSpPr>
          <p:sp>
            <p:nvSpPr>
              <p:cNvPr id="48" name="Freeform 24"/>
              <p:cNvSpPr>
                <a:spLocks/>
              </p:cNvSpPr>
              <p:nvPr/>
            </p:nvSpPr>
            <p:spPr bwMode="auto">
              <a:xfrm>
                <a:off x="-485775" y="3184715"/>
                <a:ext cx="1215628" cy="1104050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25"/>
              <p:cNvSpPr>
                <a:spLocks/>
              </p:cNvSpPr>
              <p:nvPr/>
            </p:nvSpPr>
            <p:spPr bwMode="auto">
              <a:xfrm>
                <a:off x="441436" y="3147885"/>
                <a:ext cx="446206" cy="721999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27"/>
              <p:cNvSpPr>
                <a:spLocks/>
              </p:cNvSpPr>
              <p:nvPr/>
            </p:nvSpPr>
            <p:spPr bwMode="auto">
              <a:xfrm>
                <a:off x="620480" y="2513469"/>
                <a:ext cx="1477251" cy="1267710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37"/>
              <p:cNvSpPr>
                <a:spLocks noEditPoints="1"/>
              </p:cNvSpPr>
              <p:nvPr/>
            </p:nvSpPr>
            <p:spPr bwMode="auto">
              <a:xfrm>
                <a:off x="1094185" y="2061610"/>
                <a:ext cx="1595437" cy="1574492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43"/>
              <p:cNvSpPr>
                <a:spLocks/>
              </p:cNvSpPr>
              <p:nvPr/>
            </p:nvSpPr>
            <p:spPr bwMode="auto">
              <a:xfrm>
                <a:off x="818606" y="2306301"/>
                <a:ext cx="612902" cy="1228971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3419872" y="1242642"/>
            <a:ext cx="813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问题</a:t>
            </a:r>
            <a:r>
              <a:rPr lang="zh-CN" altLang="en-US" b="1" dirty="0" smtClean="0">
                <a:solidFill>
                  <a:schemeClr val="accent5"/>
                </a:solidFill>
              </a:rPr>
              <a:t>：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58" name="Shape 2009"/>
          <p:cNvSpPr/>
          <p:nvPr/>
        </p:nvSpPr>
        <p:spPr>
          <a:xfrm>
            <a:off x="3665115" y="3199651"/>
            <a:ext cx="100534" cy="100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200"/>
            </a:pPr>
            <a:endParaRPr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1920" y="1657403"/>
            <a:ext cx="40684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对于视频播放插件的使用不熟悉；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852428" y="208945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章节</a:t>
            </a:r>
            <a:r>
              <a:rPr lang="zh-CN" altLang="en-US" sz="1400" dirty="0" smtClean="0"/>
              <a:t>测试计分规则</a:t>
            </a:r>
            <a:endParaRPr lang="zh-CN" altLang="en-US" sz="1400" dirty="0"/>
          </a:p>
        </p:txBody>
      </p:sp>
      <p:sp>
        <p:nvSpPr>
          <p:cNvPr id="59" name="Shape 2009"/>
          <p:cNvSpPr/>
          <p:nvPr/>
        </p:nvSpPr>
        <p:spPr>
          <a:xfrm>
            <a:off x="3726053" y="2190496"/>
            <a:ext cx="100534" cy="100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200"/>
            </a:pPr>
            <a:endParaRPr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7902" y="309344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通过查阅相关资料、书籍，以及网络教程，对</a:t>
            </a:r>
            <a:r>
              <a:rPr lang="zh-CN" altLang="en-US" sz="1400" dirty="0" smtClean="0"/>
              <a:t>使用视频插件进行学习，章节测试实现方法进行学习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419872" y="266459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解决方法：</a:t>
            </a:r>
          </a:p>
        </p:txBody>
      </p:sp>
      <p:sp>
        <p:nvSpPr>
          <p:cNvPr id="38" name="Shape 2009"/>
          <p:cNvSpPr/>
          <p:nvPr/>
        </p:nvSpPr>
        <p:spPr>
          <a:xfrm>
            <a:off x="3726053" y="1776152"/>
            <a:ext cx="100534" cy="100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  <a:defRPr sz="3200"/>
            </a:pPr>
            <a:endParaRPr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12098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683568" y="1746310"/>
            <a:ext cx="5077031" cy="7571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汇报</a:t>
            </a:r>
            <a:r>
              <a:rPr lang="zh-CN" altLang="en-US" sz="3600" b="1" dirty="0" smtClean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完毕  谢谢您的观看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647564" y="1672444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914760" y="2490859"/>
            <a:ext cx="3685625" cy="3508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汇报</a:t>
            </a:r>
            <a:r>
              <a:rPr lang="zh-CN" altLang="en-US" sz="1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人：傅</a:t>
            </a:r>
            <a:r>
              <a:rPr lang="zh-CN" altLang="en-US" sz="1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杰</a:t>
            </a:r>
            <a:r>
              <a:rPr lang="en-US" altLang="zh-CN" sz="1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</a:t>
            </a:r>
            <a:r>
              <a:rPr lang="zh-CN" altLang="en-US" sz="1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时间：</a:t>
            </a:r>
            <a:r>
              <a:rPr lang="en-US" altLang="zh-CN" sz="14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2019.4.22</a:t>
            </a:r>
            <a:endParaRPr lang="zh-CN" altLang="en-US" sz="1400" b="1" spc="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" name="PA_半闭框 7"/>
          <p:cNvSpPr/>
          <p:nvPr>
            <p:custDataLst>
              <p:tags r:id="rId3"/>
            </p:custDataLst>
          </p:nvPr>
        </p:nvSpPr>
        <p:spPr>
          <a:xfrm flipH="1" flipV="1">
            <a:off x="4256348" y="2284512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313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517361" y="1708448"/>
            <a:ext cx="3763051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新宋体" pitchFamily="49" charset="-122"/>
                <a:ea typeface="新宋体" pitchFamily="49" charset="-122"/>
                <a:cs typeface="Times New Roman" panose="02020603050405020304" pitchFamily="18" charset="0"/>
              </a:rPr>
              <a:t>01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新宋体" pitchFamily="49" charset="-122"/>
                <a:ea typeface="新宋体" pitchFamily="49" charset="-122"/>
                <a:cs typeface="Times New Roman" panose="02020603050405020304" pitchFamily="18" charset="0"/>
              </a:rPr>
              <a:t>项目介绍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新宋体" pitchFamily="49" charset="-122"/>
              <a:ea typeface="新宋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17363" y="2113140"/>
            <a:ext cx="3091592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新宋体" pitchFamily="49" charset="-122"/>
                <a:ea typeface="新宋体" pitchFamily="49" charset="-122"/>
                <a:cs typeface="Times New Roman" panose="02020603050405020304" pitchFamily="18" charset="0"/>
              </a:rPr>
              <a:t>02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新宋体" pitchFamily="49" charset="-122"/>
                <a:ea typeface="新宋体" pitchFamily="49" charset="-122"/>
                <a:cs typeface="Times New Roman" panose="02020603050405020304" pitchFamily="18" charset="0"/>
              </a:rPr>
              <a:t>完成进度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新宋体" pitchFamily="49" charset="-122"/>
              <a:ea typeface="新宋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17363" y="2517832"/>
            <a:ext cx="3438492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新宋体" pitchFamily="49" charset="-122"/>
                <a:ea typeface="新宋体" pitchFamily="49" charset="-122"/>
                <a:cs typeface="Times New Roman" panose="02020603050405020304" pitchFamily="18" charset="0"/>
              </a:rPr>
              <a:t>03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新宋体" pitchFamily="49" charset="-122"/>
                <a:ea typeface="新宋体" pitchFamily="49" charset="-122"/>
                <a:cs typeface="Times New Roman" panose="02020603050405020304" pitchFamily="18" charset="0"/>
              </a:rPr>
              <a:t>待完成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新宋体" pitchFamily="49" charset="-122"/>
              <a:ea typeface="新宋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17362" y="2922524"/>
            <a:ext cx="327636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新宋体" pitchFamily="49" charset="-122"/>
                <a:ea typeface="新宋体" pitchFamily="49" charset="-122"/>
                <a:cs typeface="Times New Roman" panose="02020603050405020304" pitchFamily="18" charset="0"/>
              </a:rPr>
              <a:t>04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新宋体" pitchFamily="49" charset="-122"/>
                <a:ea typeface="新宋体" pitchFamily="49" charset="-122"/>
                <a:cs typeface="Times New Roman" panose="02020603050405020304" pitchFamily="18" charset="0"/>
              </a:rPr>
              <a:t>存在问题及解决措施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新宋体" pitchFamily="49" charset="-122"/>
              <a:ea typeface="新宋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目录</a:t>
            </a:r>
            <a:endParaRPr lang="en-US" altLang="zh-CN" sz="2700" b="1" kern="0" dirty="0" smtClean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239852" y="2896580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项目介绍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6048979" y="1456420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184883" y="1866548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5688938" y="1506508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3303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5" y="121106"/>
            <a:ext cx="144016" cy="504056"/>
          </a:xfrm>
          <a:prstGeom prst="rect">
            <a:avLst/>
          </a:prstGeom>
          <a:solidFill>
            <a:srgbClr val="6B6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186141" y="153742"/>
            <a:ext cx="179357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24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itchFamily="2" charset="-122"/>
                <a:ea typeface="华文宋体" pitchFamily="2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093B5C"/>
              </a:solidFill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16" name="文本框 12"/>
          <p:cNvSpPr txBox="1">
            <a:spLocks noChangeArrowheads="1"/>
          </p:cNvSpPr>
          <p:nvPr/>
        </p:nvSpPr>
        <p:spPr bwMode="auto">
          <a:xfrm>
            <a:off x="827584" y="1024372"/>
            <a:ext cx="6120680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1400" dirty="0" smtClean="0">
                <a:latin typeface="华文宋体" pitchFamily="2" charset="-122"/>
                <a:ea typeface="华文宋体" pitchFamily="2" charset="-122"/>
              </a:rPr>
              <a:t>实现一个基于</a:t>
            </a:r>
            <a:r>
              <a:rPr lang="en-US" altLang="zh-CN" sz="1400" dirty="0" err="1" smtClean="0">
                <a:latin typeface="华文宋体" pitchFamily="2" charset="-122"/>
                <a:ea typeface="华文宋体" pitchFamily="2" charset="-122"/>
              </a:rPr>
              <a:t>vue</a:t>
            </a:r>
            <a:r>
              <a:rPr lang="zh-CN" altLang="en-US" sz="1400" dirty="0" smtClean="0">
                <a:latin typeface="华文宋体" pitchFamily="2" charset="-122"/>
                <a:ea typeface="华文宋体" pitchFamily="2" charset="-122"/>
              </a:rPr>
              <a:t>的在线学习系统，</a:t>
            </a:r>
            <a:r>
              <a:rPr lang="zh-CN" altLang="en-US" sz="1400" dirty="0">
                <a:latin typeface="华文宋体" pitchFamily="2" charset="-122"/>
                <a:ea typeface="华文宋体" pitchFamily="2" charset="-122"/>
              </a:rPr>
              <a:t>主要</a:t>
            </a:r>
            <a:r>
              <a:rPr lang="zh-CN" altLang="en-US" sz="1400" dirty="0" smtClean="0">
                <a:latin typeface="华文宋体" pitchFamily="2" charset="-122"/>
                <a:ea typeface="华文宋体" pitchFamily="2" charset="-122"/>
              </a:rPr>
              <a:t>包括系统</a:t>
            </a:r>
            <a:r>
              <a:rPr lang="zh-CN" altLang="en-US" sz="1400" dirty="0">
                <a:latin typeface="华文宋体" pitchFamily="2" charset="-122"/>
                <a:ea typeface="华文宋体" pitchFamily="2" charset="-122"/>
              </a:rPr>
              <a:t>登录</a:t>
            </a:r>
            <a:r>
              <a:rPr lang="en-US" altLang="zh-CN" sz="1400" dirty="0">
                <a:latin typeface="华文宋体" pitchFamily="2" charset="-122"/>
                <a:ea typeface="华文宋体" pitchFamily="2" charset="-122"/>
              </a:rPr>
              <a:t>/</a:t>
            </a:r>
            <a:r>
              <a:rPr lang="zh-CN" altLang="en-US" sz="1400" dirty="0">
                <a:latin typeface="华文宋体" pitchFamily="2" charset="-122"/>
                <a:ea typeface="华文宋体" pitchFamily="2" charset="-122"/>
              </a:rPr>
              <a:t>注册</a:t>
            </a:r>
            <a:r>
              <a:rPr lang="zh-CN" altLang="en-US" sz="1400" dirty="0" smtClean="0">
                <a:latin typeface="华文宋体" pitchFamily="2" charset="-122"/>
                <a:ea typeface="华文宋体" pitchFamily="2" charset="-122"/>
              </a:rPr>
              <a:t>、校外课程，校内课程，搜索课程，课程详情，课程学习，个人主页，创建课程等模块</a:t>
            </a:r>
            <a:endParaRPr lang="zh-CN" altLang="en-US" sz="1400" b="1" dirty="0">
              <a:solidFill>
                <a:srgbClr val="093B5C"/>
              </a:solidFill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8204" y="246453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项目采用前后端分离的思想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143385" y="2959296"/>
            <a:ext cx="5603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语言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+ Element-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+ </a:t>
            </a:r>
            <a:r>
              <a:rPr lang="en-US" altLang="zh-CN" dirty="0" err="1"/>
              <a:t>webpack</a:t>
            </a:r>
            <a:r>
              <a:rPr lang="en-US" altLang="zh-CN" dirty="0"/>
              <a:t> + </a:t>
            </a:r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脚手架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143385" y="3607368"/>
            <a:ext cx="296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环境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windows7+webStormi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63365" y="2572544"/>
            <a:ext cx="108012" cy="10801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0" name="椭圆 19"/>
          <p:cNvSpPr/>
          <p:nvPr/>
        </p:nvSpPr>
        <p:spPr>
          <a:xfrm>
            <a:off x="963365" y="3112604"/>
            <a:ext cx="108012" cy="10801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963365" y="3724672"/>
            <a:ext cx="108012" cy="10801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6154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239852" y="2896580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完成进度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6048979" y="1456420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184883" y="1866548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5688938" y="1506508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9238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5" y="121106"/>
            <a:ext cx="144016" cy="504056"/>
          </a:xfrm>
          <a:prstGeom prst="rect">
            <a:avLst/>
          </a:prstGeom>
          <a:solidFill>
            <a:srgbClr val="6B6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186141" y="153742"/>
            <a:ext cx="179357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24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itchFamily="2" charset="-122"/>
                <a:ea typeface="华文宋体" pitchFamily="2" charset="-122"/>
                <a:cs typeface="Times New Roman" panose="02020603050405020304" pitchFamily="18" charset="0"/>
              </a:rPr>
              <a:t>完成进度</a:t>
            </a:r>
            <a:endParaRPr lang="zh-CN" altLang="en-US" sz="2400" b="1" dirty="0">
              <a:solidFill>
                <a:srgbClr val="093B5C"/>
              </a:solidFill>
              <a:latin typeface="华文宋体" pitchFamily="2" charset="-122"/>
              <a:ea typeface="华文宋体" pitchFamily="2" charset="-122"/>
            </a:endParaRPr>
          </a:p>
        </p:txBody>
      </p:sp>
      <p:grpSp>
        <p:nvGrpSpPr>
          <p:cNvPr id="11" name="Group 1"/>
          <p:cNvGrpSpPr>
            <a:grpSpLocks/>
          </p:cNvGrpSpPr>
          <p:nvPr/>
        </p:nvGrpSpPr>
        <p:grpSpPr bwMode="auto">
          <a:xfrm>
            <a:off x="1824080" y="1413944"/>
            <a:ext cx="182565" cy="182622"/>
            <a:chOff x="1066800" y="2209799"/>
            <a:chExt cx="315279" cy="315280"/>
          </a:xfrm>
        </p:grpSpPr>
        <p:sp>
          <p:nvSpPr>
            <p:cNvPr id="12" name="Shape 796"/>
            <p:cNvSpPr/>
            <p:nvPr/>
          </p:nvSpPr>
          <p:spPr>
            <a:xfrm>
              <a:off x="1066800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6B6769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3" name="Shape 797"/>
            <p:cNvSpPr>
              <a:spLocks/>
            </p:cNvSpPr>
            <p:nvPr/>
          </p:nvSpPr>
          <p:spPr bwMode="auto">
            <a:xfrm>
              <a:off x="1139147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5" name="Group 1"/>
          <p:cNvGrpSpPr>
            <a:grpSpLocks/>
          </p:cNvGrpSpPr>
          <p:nvPr/>
        </p:nvGrpSpPr>
        <p:grpSpPr bwMode="auto">
          <a:xfrm>
            <a:off x="1824080" y="1967306"/>
            <a:ext cx="182565" cy="182622"/>
            <a:chOff x="1066800" y="2209799"/>
            <a:chExt cx="315279" cy="315280"/>
          </a:xfrm>
        </p:grpSpPr>
        <p:sp>
          <p:nvSpPr>
            <p:cNvPr id="17" name="Shape 796"/>
            <p:cNvSpPr/>
            <p:nvPr/>
          </p:nvSpPr>
          <p:spPr>
            <a:xfrm>
              <a:off x="1066800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6B6769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8" name="Shape 797"/>
            <p:cNvSpPr>
              <a:spLocks/>
            </p:cNvSpPr>
            <p:nvPr/>
          </p:nvSpPr>
          <p:spPr bwMode="auto">
            <a:xfrm>
              <a:off x="1139147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9" name="Group 1"/>
          <p:cNvGrpSpPr>
            <a:grpSpLocks/>
          </p:cNvGrpSpPr>
          <p:nvPr/>
        </p:nvGrpSpPr>
        <p:grpSpPr bwMode="auto">
          <a:xfrm>
            <a:off x="1824080" y="2484779"/>
            <a:ext cx="182565" cy="182622"/>
            <a:chOff x="1066800" y="2209799"/>
            <a:chExt cx="315279" cy="315280"/>
          </a:xfrm>
        </p:grpSpPr>
        <p:sp>
          <p:nvSpPr>
            <p:cNvPr id="22" name="Shape 796"/>
            <p:cNvSpPr/>
            <p:nvPr/>
          </p:nvSpPr>
          <p:spPr>
            <a:xfrm>
              <a:off x="1066800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6B6769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23" name="Shape 797"/>
            <p:cNvSpPr>
              <a:spLocks/>
            </p:cNvSpPr>
            <p:nvPr/>
          </p:nvSpPr>
          <p:spPr bwMode="auto">
            <a:xfrm>
              <a:off x="1139147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24" name="Group 1"/>
          <p:cNvGrpSpPr>
            <a:grpSpLocks/>
          </p:cNvGrpSpPr>
          <p:nvPr/>
        </p:nvGrpSpPr>
        <p:grpSpPr bwMode="auto">
          <a:xfrm>
            <a:off x="1824080" y="2988835"/>
            <a:ext cx="182565" cy="182622"/>
            <a:chOff x="1066800" y="2209799"/>
            <a:chExt cx="315279" cy="315280"/>
          </a:xfrm>
        </p:grpSpPr>
        <p:sp>
          <p:nvSpPr>
            <p:cNvPr id="25" name="Shape 796"/>
            <p:cNvSpPr/>
            <p:nvPr/>
          </p:nvSpPr>
          <p:spPr>
            <a:xfrm>
              <a:off x="1066800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6B6769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26" name="Shape 797"/>
            <p:cNvSpPr>
              <a:spLocks/>
            </p:cNvSpPr>
            <p:nvPr/>
          </p:nvSpPr>
          <p:spPr bwMode="auto">
            <a:xfrm>
              <a:off x="1139147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2040104" y="135363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accent5"/>
                </a:solidFill>
              </a:rPr>
              <a:t>开</a:t>
            </a:r>
            <a:r>
              <a:rPr lang="zh-CN" altLang="en-US" sz="1600" dirty="0">
                <a:solidFill>
                  <a:schemeClr val="accent5"/>
                </a:solidFill>
              </a:rPr>
              <a:t>题报告</a:t>
            </a:r>
          </a:p>
        </p:txBody>
      </p:sp>
      <p:sp>
        <p:nvSpPr>
          <p:cNvPr id="5" name="矩形 4"/>
          <p:cNvSpPr/>
          <p:nvPr/>
        </p:nvSpPr>
        <p:spPr>
          <a:xfrm>
            <a:off x="2040104" y="187395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5"/>
                </a:solidFill>
              </a:rPr>
              <a:t>需求文档</a:t>
            </a:r>
          </a:p>
        </p:txBody>
      </p:sp>
      <p:sp>
        <p:nvSpPr>
          <p:cNvPr id="27" name="矩形 26"/>
          <p:cNvSpPr/>
          <p:nvPr/>
        </p:nvSpPr>
        <p:spPr>
          <a:xfrm>
            <a:off x="2040104" y="2414010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5"/>
                </a:solidFill>
              </a:rPr>
              <a:t>系统界面设计</a:t>
            </a:r>
          </a:p>
        </p:txBody>
      </p:sp>
      <p:sp>
        <p:nvSpPr>
          <p:cNvPr id="28" name="矩形 27"/>
          <p:cNvSpPr/>
          <p:nvPr/>
        </p:nvSpPr>
        <p:spPr>
          <a:xfrm>
            <a:off x="2076108" y="2918066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5"/>
                </a:solidFill>
              </a:rPr>
              <a:t>前端界面编码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876719" y="1065603"/>
            <a:ext cx="2323573" cy="2299029"/>
            <a:chOff x="4512406" y="1799221"/>
            <a:chExt cx="3841675" cy="3799715"/>
          </a:xfrm>
        </p:grpSpPr>
        <p:sp>
          <p:nvSpPr>
            <p:cNvPr id="30" name="任意多边形 29"/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1" name="任意多边形 30"/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2" name="任意多边形 31"/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3" name="任意多边形 32"/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5" name="任意多边形 34"/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6" name="任意多边形 35"/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96533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752"/>
            <a:ext cx="9144000" cy="379193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228"/>
            <a:ext cx="9072500" cy="218302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83" y="2097799"/>
            <a:ext cx="8964488" cy="296206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3" y="-99025"/>
            <a:ext cx="9143999" cy="515888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" y="-99026"/>
            <a:ext cx="9144001" cy="524411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" y="-99026"/>
            <a:ext cx="9166070" cy="523213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83" y="-85228"/>
            <a:ext cx="9207846" cy="523031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" y="-85228"/>
            <a:ext cx="9155142" cy="521833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" y="0"/>
            <a:ext cx="9144000" cy="520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5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3239852" y="2896580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待</a:t>
            </a:r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完成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6048979" y="1456420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184883" y="1866548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5688938" y="1506508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553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5" y="121106"/>
            <a:ext cx="144016" cy="504056"/>
          </a:xfrm>
          <a:prstGeom prst="rect">
            <a:avLst/>
          </a:prstGeom>
          <a:solidFill>
            <a:srgbClr val="6B6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222145" y="153742"/>
            <a:ext cx="179357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zh-CN" altLang="en-US" sz="24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itchFamily="2" charset="-122"/>
                <a:ea typeface="华文宋体" pitchFamily="2" charset="-122"/>
                <a:cs typeface="Times New Roman" panose="02020603050405020304" pitchFamily="18" charset="0"/>
              </a:rPr>
              <a:t>待完成</a:t>
            </a:r>
            <a:endParaRPr lang="zh-CN" altLang="en-US" sz="2400" b="1" dirty="0">
              <a:solidFill>
                <a:srgbClr val="093B5C"/>
              </a:solidFill>
              <a:latin typeface="华文宋体" pitchFamily="2" charset="-122"/>
              <a:ea typeface="华文宋体" pitchFamily="2" charset="-122"/>
            </a:endParaRPr>
          </a:p>
        </p:txBody>
      </p:sp>
      <p:cxnSp>
        <p:nvCxnSpPr>
          <p:cNvPr id="37" name="Straight Connector 8"/>
          <p:cNvCxnSpPr/>
          <p:nvPr/>
        </p:nvCxnSpPr>
        <p:spPr>
          <a:xfrm>
            <a:off x="556787" y="2166268"/>
            <a:ext cx="1834116" cy="0"/>
          </a:xfrm>
          <a:prstGeom prst="line">
            <a:avLst/>
          </a:prstGeom>
          <a:ln w="508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9"/>
          <p:cNvSpPr/>
          <p:nvPr/>
        </p:nvSpPr>
        <p:spPr>
          <a:xfrm>
            <a:off x="2390903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9" name="Straight Connector 10"/>
          <p:cNvCxnSpPr/>
          <p:nvPr/>
        </p:nvCxnSpPr>
        <p:spPr>
          <a:xfrm>
            <a:off x="2532545" y="2166268"/>
            <a:ext cx="1834116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2"/>
          <p:cNvCxnSpPr/>
          <p:nvPr/>
        </p:nvCxnSpPr>
        <p:spPr>
          <a:xfrm>
            <a:off x="4508303" y="2166268"/>
            <a:ext cx="1834116" cy="0"/>
          </a:xfrm>
          <a:prstGeom prst="line">
            <a:avLst/>
          </a:prstGeom>
          <a:ln w="5080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4"/>
          <p:cNvCxnSpPr/>
          <p:nvPr/>
        </p:nvCxnSpPr>
        <p:spPr>
          <a:xfrm>
            <a:off x="6484060" y="2166268"/>
            <a:ext cx="1834116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16"/>
          <p:cNvSpPr/>
          <p:nvPr/>
        </p:nvSpPr>
        <p:spPr>
          <a:xfrm>
            <a:off x="4363811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Arc 17"/>
          <p:cNvSpPr/>
          <p:nvPr/>
        </p:nvSpPr>
        <p:spPr>
          <a:xfrm>
            <a:off x="633671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Arc 18"/>
          <p:cNvSpPr/>
          <p:nvPr/>
        </p:nvSpPr>
        <p:spPr>
          <a:xfrm>
            <a:off x="830962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4588" y="1744453"/>
            <a:ext cx="66270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4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月底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5556" y="2493992"/>
            <a:ext cx="1692188" cy="623258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教师创建课程页面，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学生个人信息页面的编码</a:t>
            </a:r>
            <a:r>
              <a:rPr lang="zh-CN" altLang="en-US" sz="1200" dirty="0"/>
              <a:t> 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16940" y="1744745"/>
            <a:ext cx="66270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5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月初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55960" y="1744453"/>
            <a:ext cx="66270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5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月初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56929" y="2493992"/>
            <a:ext cx="1858342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测试：前后端对各个功能自测，再进行联调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55947" y="1744453"/>
            <a:ext cx="1052229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5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月中旬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-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8066" y="2569538"/>
            <a:ext cx="1438633" cy="623258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学生学习情况页面的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教师个人信息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11068" y="2484954"/>
            <a:ext cx="1858342" cy="253926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完善毕业论文</a:t>
            </a:r>
          </a:p>
        </p:txBody>
      </p:sp>
    </p:spTree>
    <p:extLst>
      <p:ext uri="{BB962C8B-B14F-4D97-AF65-F5344CB8AC3E}">
        <p14:creationId xmlns:p14="http://schemas.microsoft.com/office/powerpoint/2010/main" val="286252663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286</Words>
  <Application>Microsoft Office PowerPoint</Application>
  <PresentationFormat>自定义</PresentationFormat>
  <Paragraphs>63</Paragraphs>
  <Slides>12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微软用户</cp:lastModifiedBy>
  <cp:revision>294</cp:revision>
  <dcterms:created xsi:type="dcterms:W3CDTF">2017-06-09T15:26:17Z</dcterms:created>
  <dcterms:modified xsi:type="dcterms:W3CDTF">2019-04-21T13:07:55Z</dcterms:modified>
</cp:coreProperties>
</file>