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61" r:id="rId3"/>
    <p:sldId id="263" r:id="rId4"/>
    <p:sldId id="267" r:id="rId5"/>
    <p:sldId id="266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eldung.com/java-email" TargetMode="External"/><Relationship Id="rId3" Type="http://schemas.openxmlformats.org/officeDocument/2006/relationships/hyperlink" Target="https://springframework.guru/gang-of-four-design-patterns/facade-pattern/" TargetMode="External"/><Relationship Id="rId7" Type="http://schemas.openxmlformats.org/officeDocument/2006/relationships/hyperlink" Target="https://javaee.github.io/javamail/docs/JavaMail-1.6.pdf" TargetMode="External"/><Relationship Id="rId2" Type="http://schemas.openxmlformats.org/officeDocument/2006/relationships/hyperlink" Target="https://en.wikipedia.org/wiki/Facade_patter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vaee.github.io/javamail/docs/api/" TargetMode="External"/><Relationship Id="rId5" Type="http://schemas.openxmlformats.org/officeDocument/2006/relationships/hyperlink" Target="https://javaee.github.io/javamail/" TargetMode="External"/><Relationship Id="rId10" Type="http://schemas.openxmlformats.org/officeDocument/2006/relationships/hyperlink" Target="https://support.google.com/accounts/answer/185833" TargetMode="External"/><Relationship Id="rId4" Type="http://schemas.openxmlformats.org/officeDocument/2006/relationships/hyperlink" Target="https://www.baeldung.com/java-facade-pattern" TargetMode="External"/><Relationship Id="rId9" Type="http://schemas.openxmlformats.org/officeDocument/2006/relationships/hyperlink" Target="https://mkyong.com/java/javamail-api-sending-email-via-gmail-smtp-examp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DESIGN PATTERNS, Facade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PROG102 – Marvin </a:t>
            </a:r>
            <a:r>
              <a:rPr lang="en-US" dirty="0" err="1"/>
              <a:t>taboada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8F75-DCA1-4B34-8593-5F3C29C4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Design</a:t>
            </a:r>
            <a:r>
              <a:rPr lang="es-ES_tradnl" dirty="0"/>
              <a:t> </a:t>
            </a:r>
            <a:r>
              <a:rPr lang="es-ES_tradnl" dirty="0" err="1"/>
              <a:t>Pattern</a:t>
            </a:r>
            <a:r>
              <a:rPr lang="es-ES_tradnl" dirty="0"/>
              <a:t> </a:t>
            </a:r>
            <a:r>
              <a:rPr lang="es-ES_tradnl" dirty="0" err="1"/>
              <a:t>CategorY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C5D24-B808-44B8-8982-1ACCC760B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Creational Patterns</a:t>
            </a:r>
          </a:p>
          <a:p>
            <a:r>
              <a:rPr lang="en-US" b="1" dirty="0">
                <a:solidFill>
                  <a:srgbClr val="00B050"/>
                </a:solidFill>
              </a:rPr>
              <a:t>Structural Patterns</a:t>
            </a:r>
          </a:p>
          <a:p>
            <a:r>
              <a:rPr lang="en-US" dirty="0"/>
              <a:t>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116121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48BC-4D9C-4066-A159-C22755F7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Design</a:t>
            </a:r>
            <a:r>
              <a:rPr lang="es-ES_tradnl" dirty="0"/>
              <a:t> </a:t>
            </a:r>
            <a:r>
              <a:rPr lang="es-ES_tradnl" dirty="0" err="1"/>
              <a:t>Pattern</a:t>
            </a:r>
            <a:r>
              <a:rPr lang="es-ES_tradnl" dirty="0"/>
              <a:t>: </a:t>
            </a:r>
            <a:r>
              <a:rPr lang="es-ES_tradnl" dirty="0" err="1"/>
              <a:t>Facade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4866-EC68-45FB-ABA9-2FB9864D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Description of the problem, objective</a:t>
            </a:r>
            <a:r>
              <a:rPr lang="en-US" dirty="0"/>
              <a:t>: A facade provides an alternative and simpler interface to a complex subsystem. It hides much of the complexity and makes the subsystem easy to use.</a:t>
            </a:r>
          </a:p>
          <a:p>
            <a:r>
              <a:rPr lang="en-US" b="1" dirty="0">
                <a:solidFill>
                  <a:srgbClr val="002060"/>
                </a:solidFill>
              </a:rPr>
              <a:t>Participants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Facade</a:t>
            </a:r>
          </a:p>
          <a:p>
            <a:pPr lvl="1"/>
            <a:r>
              <a:rPr lang="en-US" dirty="0"/>
              <a:t>Subsystem classes</a:t>
            </a:r>
          </a:p>
          <a:p>
            <a:pPr lvl="1"/>
            <a:r>
              <a:rPr lang="en-US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3151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48BC-4D9C-4066-A159-C22755F7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Design</a:t>
            </a:r>
            <a:r>
              <a:rPr lang="es-ES_tradnl" dirty="0"/>
              <a:t> </a:t>
            </a:r>
            <a:r>
              <a:rPr lang="es-ES_tradnl" dirty="0" err="1"/>
              <a:t>Pattern</a:t>
            </a:r>
            <a:r>
              <a:rPr lang="es-ES_tradnl" dirty="0"/>
              <a:t>: </a:t>
            </a:r>
            <a:r>
              <a:rPr lang="es-ES_tradnl" dirty="0" err="1"/>
              <a:t>Facade</a:t>
            </a:r>
            <a:r>
              <a:rPr lang="es-ES_tradnl" dirty="0"/>
              <a:t>, </a:t>
            </a:r>
            <a:r>
              <a:rPr lang="es-ES_tradnl" dirty="0" err="1"/>
              <a:t>Additional</a:t>
            </a:r>
            <a:r>
              <a:rPr lang="es-ES_tradnl" dirty="0"/>
              <a:t> </a:t>
            </a:r>
            <a:r>
              <a:rPr lang="es-ES_tradnl" dirty="0" err="1"/>
              <a:t>Considerations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4866-EC68-45FB-ABA9-2FB9864D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A Façade encapsulates Subsystem classes?.</a:t>
            </a:r>
            <a:r>
              <a:rPr lang="en-US" dirty="0"/>
              <a:t> No, it merely provides a simpler interface. Subsystem classes are still available to clients.</a:t>
            </a:r>
          </a:p>
          <a:p>
            <a:r>
              <a:rPr lang="en-US" b="1" dirty="0">
                <a:solidFill>
                  <a:srgbClr val="002060"/>
                </a:solidFill>
              </a:rPr>
              <a:t>A Façade only delegates?</a:t>
            </a:r>
            <a:r>
              <a:rPr lang="en-US" dirty="0"/>
              <a:t>. Not necessarily, it's free to add new behavior.</a:t>
            </a:r>
          </a:p>
          <a:p>
            <a:r>
              <a:rPr lang="en-US" b="1" dirty="0">
                <a:solidFill>
                  <a:srgbClr val="002060"/>
                </a:solidFill>
              </a:rPr>
              <a:t>Only one Façade per Subsystem?</a:t>
            </a:r>
            <a:r>
              <a:rPr lang="en-US" dirty="0"/>
              <a:t>. Not necessarily.</a:t>
            </a:r>
          </a:p>
          <a:p>
            <a:r>
              <a:rPr lang="en-US" b="1" dirty="0">
                <a:solidFill>
                  <a:srgbClr val="002060"/>
                </a:solidFill>
              </a:rPr>
              <a:t>Any other benefit?</a:t>
            </a:r>
            <a:r>
              <a:rPr lang="en-US" dirty="0"/>
              <a:t>. Allows to decouple clients implementations from Subsystems.</a:t>
            </a:r>
          </a:p>
        </p:txBody>
      </p:sp>
    </p:spTree>
    <p:extLst>
      <p:ext uri="{BB962C8B-B14F-4D97-AF65-F5344CB8AC3E}">
        <p14:creationId xmlns:p14="http://schemas.microsoft.com/office/powerpoint/2010/main" val="106040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48BC-4D9C-4066-A159-C22755F7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Design</a:t>
            </a:r>
            <a:r>
              <a:rPr lang="es-ES_tradnl" dirty="0"/>
              <a:t> </a:t>
            </a:r>
            <a:r>
              <a:rPr lang="es-ES_tradnl" dirty="0" err="1"/>
              <a:t>Pattern</a:t>
            </a:r>
            <a:r>
              <a:rPr lang="es-ES_tradnl" dirty="0"/>
              <a:t>: </a:t>
            </a:r>
            <a:r>
              <a:rPr lang="es-ES_tradnl" dirty="0" err="1"/>
              <a:t>Facade</a:t>
            </a:r>
            <a:r>
              <a:rPr lang="es-ES_tradnl" dirty="0"/>
              <a:t>,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4866-EC68-45FB-ABA9-2FB9864D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&lt;Example code/&gt;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1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48BC-4D9C-4066-A159-C22755F7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4866-EC68-45FB-ABA9-2FB9864D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https://en.wikipedia.org/wiki/Facade_pattern</a:t>
            </a:r>
            <a:endParaRPr lang="en-US" dirty="0"/>
          </a:p>
          <a:p>
            <a:r>
              <a:rPr lang="en-US" dirty="0">
                <a:hlinkClick r:id="rId3"/>
              </a:rPr>
              <a:t>https://springframework.guru/gang-of-four-design-patterns/facade-pattern/</a:t>
            </a:r>
            <a:endParaRPr lang="en-US" dirty="0"/>
          </a:p>
          <a:p>
            <a:r>
              <a:rPr lang="en-US" dirty="0">
                <a:hlinkClick r:id="rId4"/>
              </a:rPr>
              <a:t>https://www.baeldung.com/java-facade-pattern</a:t>
            </a:r>
            <a:endParaRPr lang="en-US" dirty="0"/>
          </a:p>
          <a:p>
            <a:r>
              <a:rPr lang="en-US" dirty="0">
                <a:hlinkClick r:id="rId5"/>
              </a:rPr>
              <a:t>https://javaee.github.io/javamail/</a:t>
            </a:r>
            <a:endParaRPr lang="en-US" dirty="0"/>
          </a:p>
          <a:p>
            <a:r>
              <a:rPr lang="en-US" dirty="0">
                <a:hlinkClick r:id="rId6"/>
              </a:rPr>
              <a:t>https://javaee.github.io/javamail/docs/api/</a:t>
            </a:r>
            <a:endParaRPr lang="en-US" dirty="0"/>
          </a:p>
          <a:p>
            <a:r>
              <a:rPr lang="en-US" dirty="0">
                <a:hlinkClick r:id="rId7"/>
              </a:rPr>
              <a:t>https://javaee.github.io/javamail/docs/JavaMail-1.6.pdf</a:t>
            </a:r>
            <a:endParaRPr lang="en-US" dirty="0"/>
          </a:p>
          <a:p>
            <a:r>
              <a:rPr lang="en-US" dirty="0">
                <a:hlinkClick r:id="rId8"/>
              </a:rPr>
              <a:t>https://www.baeldung.com/java-email</a:t>
            </a:r>
            <a:endParaRPr lang="en-US" dirty="0"/>
          </a:p>
          <a:p>
            <a:r>
              <a:rPr lang="en-US" dirty="0">
                <a:hlinkClick r:id="rId9"/>
              </a:rPr>
              <a:t>https://mkyong.com/java/javamail-api-sending-email-via-gmail-smtp-example/</a:t>
            </a:r>
            <a:endParaRPr lang="en-US" dirty="0"/>
          </a:p>
          <a:p>
            <a:r>
              <a:rPr lang="en-US" dirty="0">
                <a:hlinkClick r:id="rId10"/>
              </a:rPr>
              <a:t>https://support.google.com/accounts/answer/185833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062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243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Franklin Gothic Book</vt:lpstr>
      <vt:lpstr>Franklin Gothic Demi</vt:lpstr>
      <vt:lpstr>Wingdings 2</vt:lpstr>
      <vt:lpstr>DividendVTI</vt:lpstr>
      <vt:lpstr>DESIGN PATTERNS, Facade</vt:lpstr>
      <vt:lpstr>Design Pattern CategorY</vt:lpstr>
      <vt:lpstr>Design Pattern: Facade</vt:lpstr>
      <vt:lpstr>Design Pattern: Facade, Additional Considerations</vt:lpstr>
      <vt:lpstr>Design Pattern: Facade, Example Code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2022-04-07T19:03:42Z</dcterms:created>
  <dcterms:modified xsi:type="dcterms:W3CDTF">2022-05-10T15:36:01Z</dcterms:modified>
</cp:coreProperties>
</file>