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9" r:id="rId3"/>
    <p:sldId id="261" r:id="rId4"/>
    <p:sldId id="263" r:id="rId5"/>
    <p:sldId id="267" r:id="rId6"/>
    <p:sldId id="268" r:id="rId7"/>
    <p:sldId id="265" r:id="rId8"/>
    <p:sldId id="269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-ee-glance.html" TargetMode="External"/><Relationship Id="rId2" Type="http://schemas.openxmlformats.org/officeDocument/2006/relationships/hyperlink" Target="https://docs.oracle.com/javase/tutorial/jdbc/basic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mysql.com/doc/connector-j/5.1/en/connector-j-reference-configuration-properties.html" TargetMode="External"/><Relationship Id="rId4" Type="http://schemas.openxmlformats.org/officeDocument/2006/relationships/hyperlink" Target="https://jdbc.postgresql.org/documentation/head/connec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" TargetMode="External"/><Relationship Id="rId2" Type="http://schemas.openxmlformats.org/officeDocument/2006/relationships/hyperlink" Target="https://jdbc.postgresql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JDBC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PROG102 – Marvin </a:t>
            </a:r>
            <a:r>
              <a:rPr lang="en-US" dirty="0" err="1"/>
              <a:t>taboada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F91E-ECCD-4D64-9430-121087CF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DE02F-E850-4C61-9EC2-3B861B675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JDBC Tutorial: </a:t>
            </a:r>
            <a:r>
              <a:rPr lang="en-US" dirty="0">
                <a:hlinkClick r:id="rId2"/>
              </a:rPr>
              <a:t>https://docs.oracle.com/javase/tutorial/jdbc/basics/index.html</a:t>
            </a:r>
            <a:endParaRPr lang="en-US" dirty="0"/>
          </a:p>
          <a:p>
            <a:r>
              <a:rPr lang="en-US" dirty="0"/>
              <a:t>Java EE at Glance: </a:t>
            </a:r>
            <a:r>
              <a:rPr lang="en-US" dirty="0">
                <a:hlinkClick r:id="rId3"/>
              </a:rPr>
              <a:t>https://www.oracle.com/java/technologies/java-ee-glance.html</a:t>
            </a:r>
            <a:endParaRPr lang="en-US" dirty="0"/>
          </a:p>
          <a:p>
            <a:r>
              <a:rPr lang="en-US" dirty="0"/>
              <a:t>PostgreSQL JDBC Driver – Connecting to the Database: </a:t>
            </a:r>
            <a:r>
              <a:rPr lang="en-US" dirty="0">
                <a:hlinkClick r:id="rId4"/>
              </a:rPr>
              <a:t>https://jdbc.postgresql.org/documentation/head/connect.html</a:t>
            </a:r>
            <a:endParaRPr lang="en-US" dirty="0"/>
          </a:p>
          <a:p>
            <a:r>
              <a:rPr lang="en-US" dirty="0" err="1"/>
              <a:t>MySQLJDBC</a:t>
            </a:r>
            <a:r>
              <a:rPr lang="en-US" dirty="0"/>
              <a:t> Driver - Configuration Properties for Connector/J: </a:t>
            </a:r>
            <a:r>
              <a:rPr lang="en-US" dirty="0">
                <a:hlinkClick r:id="rId5"/>
              </a:rPr>
              <a:t>https://dev.mysql.com/doc/connector-j/5.1/en/connector-j-reference-configuration-properties.html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7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0184-3D37-4B2A-8CA5-718080CA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Application</a:t>
            </a:r>
            <a:r>
              <a:rPr lang="es-ES_tradnl" dirty="0"/>
              <a:t> </a:t>
            </a:r>
            <a:r>
              <a:rPr lang="es-ES_tradnl" dirty="0" err="1"/>
              <a:t>Layers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D146-6DDE-4080-96D0-F357FB25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Online store app layers (draft):</a:t>
            </a:r>
          </a:p>
          <a:p>
            <a:r>
              <a:rPr lang="en-US" dirty="0">
                <a:solidFill>
                  <a:schemeClr val="tx1"/>
                </a:solidFill>
              </a:rPr>
              <a:t>RESTful API (Our own API)</a:t>
            </a:r>
          </a:p>
          <a:p>
            <a:r>
              <a:rPr lang="en-US" dirty="0">
                <a:solidFill>
                  <a:schemeClr val="tx1"/>
                </a:solidFill>
              </a:rPr>
              <a:t>Business logic  (Our own API)</a:t>
            </a:r>
          </a:p>
          <a:p>
            <a:r>
              <a:rPr lang="en-US" dirty="0">
                <a:solidFill>
                  <a:schemeClr val="tx1"/>
                </a:solidFill>
              </a:rPr>
              <a:t>Java Persistence API  (Object Relational Mapping layer, part of Java EE)</a:t>
            </a:r>
          </a:p>
          <a:p>
            <a:r>
              <a:rPr lang="en-US" dirty="0">
                <a:solidFill>
                  <a:schemeClr val="tx1"/>
                </a:solidFill>
              </a:rPr>
              <a:t>JDBC (API)   (Included in Java SE, like the Java Collections Framework)</a:t>
            </a:r>
          </a:p>
          <a:p>
            <a:r>
              <a:rPr lang="en-US" dirty="0">
                <a:solidFill>
                  <a:schemeClr val="tx1"/>
                </a:solidFill>
              </a:rPr>
              <a:t>"SQL" (Not really a layer, but the way we communicate with the Database)</a:t>
            </a:r>
          </a:p>
          <a:p>
            <a:r>
              <a:rPr lang="en-US" dirty="0">
                <a:solidFill>
                  <a:schemeClr val="tx1"/>
                </a:solidFill>
              </a:rPr>
              <a:t>SQL Database</a:t>
            </a:r>
          </a:p>
        </p:txBody>
      </p:sp>
    </p:spTree>
    <p:extLst>
      <p:ext uri="{BB962C8B-B14F-4D97-AF65-F5344CB8AC3E}">
        <p14:creationId xmlns:p14="http://schemas.microsoft.com/office/powerpoint/2010/main" val="118471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8F75-DCA1-4B34-8593-5F3C29C4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JDBC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5D24-B808-44B8-8982-1ACCC760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Database Connectivity (JDBC) is a Java application programming interface (API), which defines how a client may access/connect a database, and execute queries.</a:t>
            </a:r>
          </a:p>
          <a:p>
            <a:r>
              <a:rPr lang="en-US" dirty="0"/>
              <a:t>Connecting to an specific Database requires the usage of an specific Database Driver (JAR) in our </a:t>
            </a:r>
            <a:r>
              <a:rPr lang="en-US" dirty="0" err="1"/>
              <a:t>classpath</a:t>
            </a:r>
            <a:r>
              <a:rPr lang="en-US" dirty="0"/>
              <a:t>, e.g.:</a:t>
            </a:r>
          </a:p>
          <a:p>
            <a:pPr lvl="1"/>
            <a:r>
              <a:rPr lang="en-US" dirty="0">
                <a:hlinkClick r:id="rId2"/>
              </a:rPr>
              <a:t>https://jdbc.postgresql.org/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https://dev.mysql.com/downloads/connector/j/</a:t>
            </a:r>
            <a:endParaRPr lang="en-US" dirty="0"/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1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JDBC. </a:t>
            </a:r>
            <a:r>
              <a:rPr lang="es-ES_tradnl" dirty="0" err="1"/>
              <a:t>Establish</a:t>
            </a:r>
            <a:r>
              <a:rPr lang="es-ES_tradnl" dirty="0"/>
              <a:t> a </a:t>
            </a:r>
            <a:r>
              <a:rPr lang="es-ES_tradnl" dirty="0" err="1"/>
              <a:t>Connection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Database connection parameters include:</a:t>
            </a:r>
          </a:p>
          <a:p>
            <a:r>
              <a:rPr lang="en-US" dirty="0"/>
              <a:t>Database URL (URL scheme, path, host, port, database)</a:t>
            </a:r>
          </a:p>
          <a:p>
            <a:r>
              <a:rPr lang="en-US" dirty="0"/>
              <a:t>Driver Class</a:t>
            </a:r>
          </a:p>
          <a:p>
            <a:r>
              <a:rPr lang="en-US" dirty="0"/>
              <a:t>Credentials (username/password)</a:t>
            </a:r>
          </a:p>
          <a:p>
            <a:r>
              <a:rPr lang="en-US" dirty="0"/>
              <a:t>Additional connection parameters (Include vendor specific connection parameters)</a:t>
            </a:r>
          </a:p>
        </p:txBody>
      </p:sp>
    </p:spTree>
    <p:extLst>
      <p:ext uri="{BB962C8B-B14F-4D97-AF65-F5344CB8AC3E}">
        <p14:creationId xmlns:p14="http://schemas.microsoft.com/office/powerpoint/2010/main" val="33151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JDBC. </a:t>
            </a:r>
            <a:r>
              <a:rPr lang="es-ES_tradnl" dirty="0" err="1"/>
              <a:t>Establish</a:t>
            </a:r>
            <a:r>
              <a:rPr lang="es-ES_tradnl" dirty="0"/>
              <a:t> a </a:t>
            </a:r>
            <a:r>
              <a:rPr lang="es-ES_tradnl" dirty="0" err="1"/>
              <a:t>Connection</a:t>
            </a:r>
            <a:r>
              <a:rPr lang="es-ES_tradnl" dirty="0"/>
              <a:t>, </a:t>
            </a:r>
            <a:r>
              <a:rPr lang="es-ES_tradnl" dirty="0" err="1"/>
              <a:t>Plain</a:t>
            </a:r>
            <a:r>
              <a:rPr lang="es-ES_tradnl" dirty="0"/>
              <a:t> JDBC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Exceptions omitted for brevity</a:t>
            </a:r>
          </a:p>
          <a:p>
            <a:pPr marL="0" indent="0">
              <a:buNone/>
            </a:pPr>
            <a:r>
              <a:rPr lang="en-US" dirty="0" err="1"/>
              <a:t>Class.forName</a:t>
            </a:r>
            <a:r>
              <a:rPr lang="en-US" dirty="0"/>
              <a:t> ("org.h2.Driver");</a:t>
            </a:r>
          </a:p>
          <a:p>
            <a:pPr marL="0" indent="0">
              <a:buNone/>
            </a:pPr>
            <a:r>
              <a:rPr lang="en-US" dirty="0"/>
              <a:t>Properties </a:t>
            </a:r>
            <a:r>
              <a:rPr lang="en-US" dirty="0" err="1"/>
              <a:t>properties</a:t>
            </a:r>
            <a:r>
              <a:rPr lang="en-US" dirty="0"/>
              <a:t> = new Properties();</a:t>
            </a:r>
          </a:p>
          <a:p>
            <a:pPr marL="0" indent="0">
              <a:buNone/>
            </a:pPr>
            <a:r>
              <a:rPr lang="en-US" dirty="0" err="1"/>
              <a:t>properties.setProperty</a:t>
            </a:r>
            <a:r>
              <a:rPr lang="en-US" dirty="0"/>
              <a:t>("user", "</a:t>
            </a:r>
            <a:r>
              <a:rPr lang="en-US" dirty="0" err="1"/>
              <a:t>sa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err="1"/>
              <a:t>properties.setProperty</a:t>
            </a:r>
            <a:r>
              <a:rPr lang="en-US" dirty="0"/>
              <a:t>("password", "passwd");</a:t>
            </a:r>
          </a:p>
          <a:p>
            <a:pPr marL="0" indent="0">
              <a:buNone/>
            </a:pPr>
            <a:r>
              <a:rPr lang="en-US" dirty="0"/>
              <a:t>Connection </a:t>
            </a:r>
            <a:r>
              <a:rPr lang="en-US" dirty="0" err="1"/>
              <a:t>connection</a:t>
            </a:r>
            <a:r>
              <a:rPr lang="en-US" dirty="0"/>
              <a:t> = </a:t>
            </a:r>
            <a:r>
              <a:rPr lang="en-US" dirty="0" err="1"/>
              <a:t>DriverManager.getConnection</a:t>
            </a:r>
            <a:r>
              <a:rPr lang="en-US" dirty="0"/>
              <a:t>("jdbc:h2:mem:jdbcpocdb", properties);</a:t>
            </a:r>
          </a:p>
        </p:txBody>
      </p:sp>
    </p:spTree>
    <p:extLst>
      <p:ext uri="{BB962C8B-B14F-4D97-AF65-F5344CB8AC3E}">
        <p14:creationId xmlns:p14="http://schemas.microsoft.com/office/powerpoint/2010/main" val="110000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Establish</a:t>
            </a:r>
            <a:r>
              <a:rPr lang="es-ES_tradnl" dirty="0"/>
              <a:t> a </a:t>
            </a:r>
            <a:r>
              <a:rPr lang="es-ES_tradnl" dirty="0" err="1"/>
              <a:t>Connection</a:t>
            </a:r>
            <a:r>
              <a:rPr lang="es-ES_tradnl" dirty="0"/>
              <a:t> (</a:t>
            </a:r>
            <a:r>
              <a:rPr lang="es-ES_tradnl" dirty="0" err="1"/>
              <a:t>SpringBoot</a:t>
            </a:r>
            <a:r>
              <a:rPr lang="es-ES_tradnl" dirty="0"/>
              <a:t> App)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application.properties</a:t>
            </a:r>
            <a:r>
              <a:rPr lang="en-US" dirty="0"/>
              <a:t>:</a:t>
            </a:r>
          </a:p>
          <a:p>
            <a:r>
              <a:rPr lang="en-US" dirty="0"/>
              <a:t>spring.datasource.url=jdbc:h2:mem:jdbcpocdb</a:t>
            </a:r>
          </a:p>
          <a:p>
            <a:r>
              <a:rPr lang="en-US" dirty="0" err="1"/>
              <a:t>spring.datasource.driverClassName</a:t>
            </a:r>
            <a:r>
              <a:rPr lang="en-US" dirty="0"/>
              <a:t>=org.h2.Driver</a:t>
            </a:r>
          </a:p>
          <a:p>
            <a:r>
              <a:rPr lang="en-US" dirty="0" err="1"/>
              <a:t>spring.datasource.username</a:t>
            </a:r>
            <a:r>
              <a:rPr lang="en-US" dirty="0"/>
              <a:t>=</a:t>
            </a:r>
            <a:r>
              <a:rPr lang="en-US" dirty="0" err="1"/>
              <a:t>sa</a:t>
            </a:r>
            <a:endParaRPr lang="en-US" dirty="0"/>
          </a:p>
          <a:p>
            <a:r>
              <a:rPr lang="en-US" dirty="0" err="1"/>
              <a:t>spring.datasource.password</a:t>
            </a:r>
            <a:r>
              <a:rPr lang="en-US" dirty="0"/>
              <a:t>=passwd</a:t>
            </a:r>
          </a:p>
        </p:txBody>
      </p:sp>
    </p:spTree>
    <p:extLst>
      <p:ext uri="{BB962C8B-B14F-4D97-AF65-F5344CB8AC3E}">
        <p14:creationId xmlns:p14="http://schemas.microsoft.com/office/powerpoint/2010/main" val="1695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9504-E3CB-45D2-BD34-62701A21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JDBC. Queries THAT DO NOT RETURN DATA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A110-C143-4096-8203-EF3F12FFF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connection.createStatement</a:t>
            </a:r>
            <a:r>
              <a:rPr lang="en-US" dirty="0"/>
              <a:t>().execute("CREATE TABLE IF NOT EXISTS product (id INTEGER PRIMARY KEY, name VARCHAR(20))");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5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9504-E3CB-45D2-BD34-62701A21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JDBC. Queries THAT DO NOT RETURN DATA RESULTS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A110-C143-4096-8203-EF3F12FFF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4103"/>
            <a:ext cx="11029615" cy="38712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// Create some objects</a:t>
            </a:r>
          </a:p>
          <a:p>
            <a:pPr marL="0" indent="0">
              <a:buNone/>
            </a:pPr>
            <a:r>
              <a:rPr lang="en-US" dirty="0"/>
              <a:t>Product p1 = new Product();</a:t>
            </a:r>
          </a:p>
          <a:p>
            <a:pPr marL="0" indent="0">
              <a:buNone/>
            </a:pPr>
            <a:r>
              <a:rPr lang="en-US" dirty="0"/>
              <a:t>p1.setId(1);</a:t>
            </a:r>
          </a:p>
          <a:p>
            <a:pPr marL="0" indent="0">
              <a:buNone/>
            </a:pPr>
            <a:r>
              <a:rPr lang="en-US" dirty="0"/>
              <a:t>p1.setName("My Product");</a:t>
            </a:r>
          </a:p>
          <a:p>
            <a:pPr marL="0" indent="0">
              <a:buNone/>
            </a:pPr>
            <a:r>
              <a:rPr lang="en-US" dirty="0"/>
              <a:t>// Insert</a:t>
            </a:r>
          </a:p>
          <a:p>
            <a:pPr marL="0" indent="0">
              <a:buNone/>
            </a:pPr>
            <a:r>
              <a:rPr lang="en-US" dirty="0" err="1"/>
              <a:t>PreparedStatement</a:t>
            </a:r>
            <a:r>
              <a:rPr lang="en-US" dirty="0"/>
              <a:t> statement;</a:t>
            </a:r>
          </a:p>
          <a:p>
            <a:pPr marL="0" indent="0">
              <a:buNone/>
            </a:pPr>
            <a:r>
              <a:rPr lang="en-US" dirty="0"/>
              <a:t>statement = </a:t>
            </a:r>
            <a:r>
              <a:rPr lang="en-US" dirty="0" err="1"/>
              <a:t>connection.prepareStatement</a:t>
            </a:r>
            <a:r>
              <a:rPr lang="en-US" dirty="0"/>
              <a:t>("INSERT INTO product VALUES(?, ?)");</a:t>
            </a:r>
          </a:p>
          <a:p>
            <a:pPr marL="0" indent="0">
              <a:buNone/>
            </a:pPr>
            <a:r>
              <a:rPr lang="en-US" dirty="0" err="1"/>
              <a:t>statement.setInt</a:t>
            </a:r>
            <a:r>
              <a:rPr lang="en-US" dirty="0"/>
              <a:t>(1, </a:t>
            </a:r>
            <a:r>
              <a:rPr lang="en-US" dirty="0" err="1"/>
              <a:t>p.getId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 err="1"/>
              <a:t>statement.setString</a:t>
            </a:r>
            <a:r>
              <a:rPr lang="en-US" dirty="0"/>
              <a:t>(2, </a:t>
            </a:r>
            <a:r>
              <a:rPr lang="en-US" dirty="0" err="1"/>
              <a:t>p.getName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 err="1"/>
              <a:t>statement.execute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9413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0441-CFB4-4F14-8481-AB96B38D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JDBC. Queries THAT RETURN DATA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EECF-2EB4-47F7-BAEA-05807C25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stmt</a:t>
            </a:r>
            <a:r>
              <a:rPr lang="en-US" dirty="0"/>
              <a:t> = </a:t>
            </a:r>
            <a:r>
              <a:rPr lang="en-US" dirty="0" err="1"/>
              <a:t>connection.createStatement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sql</a:t>
            </a:r>
            <a:r>
              <a:rPr lang="en-US" dirty="0"/>
              <a:t> = "SELECT id, name FROM product";</a:t>
            </a:r>
          </a:p>
          <a:p>
            <a:pPr marL="0" indent="0">
              <a:buNone/>
            </a:pP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connection.createStatement</a:t>
            </a:r>
            <a:r>
              <a:rPr lang="en-US" dirty="0"/>
              <a:t>().</a:t>
            </a:r>
            <a:r>
              <a:rPr lang="en-US" dirty="0" err="1"/>
              <a:t>executeQuery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while(</a:t>
            </a:r>
            <a:r>
              <a:rPr lang="en-US" dirty="0" err="1"/>
              <a:t>rs.next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  // Retrieve by column name</a:t>
            </a:r>
          </a:p>
          <a:p>
            <a:pPr marL="0" indent="0">
              <a:buNone/>
            </a:pPr>
            <a:r>
              <a:rPr lang="en-US" dirty="0"/>
              <a:t>  int id  = </a:t>
            </a:r>
            <a:r>
              <a:rPr lang="en-US" dirty="0" err="1"/>
              <a:t>rs.getInt</a:t>
            </a:r>
            <a:r>
              <a:rPr lang="en-US" dirty="0"/>
              <a:t>("id");</a:t>
            </a:r>
          </a:p>
          <a:p>
            <a:pPr marL="0" indent="0">
              <a:buNone/>
            </a:pPr>
            <a:r>
              <a:rPr lang="en-US" dirty="0"/>
              <a:t>  String name = </a:t>
            </a:r>
            <a:r>
              <a:rPr lang="en-US" dirty="0" err="1"/>
              <a:t>rs.getString</a:t>
            </a:r>
            <a:r>
              <a:rPr lang="en-US" dirty="0"/>
              <a:t>("name");</a:t>
            </a:r>
          </a:p>
          <a:p>
            <a:pPr marL="0" indent="0">
              <a:buNone/>
            </a:pPr>
            <a:r>
              <a:rPr lang="en-US" dirty="0"/>
              <a:t>  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48894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590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Franklin Gothic Book</vt:lpstr>
      <vt:lpstr>Franklin Gothic Demi</vt:lpstr>
      <vt:lpstr>Wingdings 2</vt:lpstr>
      <vt:lpstr>DividendVTI</vt:lpstr>
      <vt:lpstr>JDBC Overview</vt:lpstr>
      <vt:lpstr>Application Layers</vt:lpstr>
      <vt:lpstr>JDBC</vt:lpstr>
      <vt:lpstr>JDBC. Establish a Connection</vt:lpstr>
      <vt:lpstr>JDBC. Establish a Connection, Plain JDBC</vt:lpstr>
      <vt:lpstr>Establish a Connection (SpringBoot App)</vt:lpstr>
      <vt:lpstr>JDBC. Queries THAT DO NOT RETURN DATA RESULTS</vt:lpstr>
      <vt:lpstr>JDBC. Queries THAT DO NOT RETURN DATA RESULTS (cont)</vt:lpstr>
      <vt:lpstr>JDBC. Queries THAT RETURN DATA 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2022-04-07T19:03:42Z</dcterms:created>
  <dcterms:modified xsi:type="dcterms:W3CDTF">2022-04-25T12:08:22Z</dcterms:modified>
</cp:coreProperties>
</file>