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12" r:id="rId1"/>
  </p:sldMasterIdLst>
  <p:sldIdLst>
    <p:sldId id="257" r:id="rId2"/>
    <p:sldId id="259" r:id="rId3"/>
    <p:sldId id="261" r:id="rId4"/>
    <p:sldId id="272" r:id="rId5"/>
    <p:sldId id="267" r:id="rId6"/>
    <p:sldId id="270" r:id="rId7"/>
    <p:sldId id="26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3" autoAdjust="0"/>
    <p:restoredTop sz="94660"/>
  </p:normalViewPr>
  <p:slideViewPr>
    <p:cSldViewPr snapToGrid="0">
      <p:cViewPr varScale="1">
        <p:scale>
          <a:sx n="97" d="100"/>
          <a:sy n="97" d="100"/>
        </p:scale>
        <p:origin x="1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4/25/2022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4/25/2022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4/25/2022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4/25/2022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4/25/2022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4/25/2022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en-US" dirty="0"/>
              <a:t>JPA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r>
              <a:rPr lang="en-US" dirty="0"/>
              <a:t>PROG102 – Marvin </a:t>
            </a:r>
            <a:r>
              <a:rPr lang="en-US" dirty="0" err="1"/>
              <a:t>taboada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90184-3D37-4B2A-8CA5-718080CA6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Define </a:t>
            </a:r>
            <a:r>
              <a:rPr lang="es-ES_tradnl" dirty="0" err="1"/>
              <a:t>Entities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8D146-6DDE-4080-96D0-F357FB254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90875"/>
            <a:ext cx="11029615" cy="470656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@Entity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@Table(name="product")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public class Product {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@Id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@</a:t>
            </a:r>
            <a:r>
              <a:rPr lang="en-US" dirty="0" err="1">
                <a:solidFill>
                  <a:schemeClr val="tx1"/>
                </a:solidFill>
              </a:rPr>
              <a:t>GeneratedValue</a:t>
            </a:r>
            <a:r>
              <a:rPr lang="en-US" dirty="0">
                <a:solidFill>
                  <a:schemeClr val="tx1"/>
                </a:solidFill>
              </a:rPr>
              <a:t>(strategy=</a:t>
            </a:r>
            <a:r>
              <a:rPr lang="en-US" dirty="0" err="1">
                <a:solidFill>
                  <a:schemeClr val="tx1"/>
                </a:solidFill>
              </a:rPr>
              <a:t>GenerationType.AUTO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private Long id;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@Column(name="PRODUCT_NAME", length=150, nullable=false)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private String name;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@Transient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private Integer position;  // let’s assume UI sort is not persisted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84715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78F75-DCA1-4B34-8593-5F3C29C46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Define </a:t>
            </a:r>
            <a:r>
              <a:rPr lang="es-ES_tradnl" dirty="0" err="1"/>
              <a:t>Relationships</a:t>
            </a:r>
            <a:r>
              <a:rPr lang="es-ES_tradnl" dirty="0"/>
              <a:t> (</a:t>
            </a:r>
            <a:r>
              <a:rPr lang="es-ES_tradnl" dirty="0" err="1"/>
              <a:t>Example</a:t>
            </a:r>
            <a:r>
              <a:rPr lang="es-ES_tradnl" dirty="0"/>
              <a:t> </a:t>
            </a:r>
            <a:r>
              <a:rPr lang="es-ES_tradnl" dirty="0" err="1"/>
              <a:t>Many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many</a:t>
            </a:r>
            <a:r>
              <a:rPr lang="es-ES_tradnl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C5D24-B808-44B8-8982-1ACCC760B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90876"/>
            <a:ext cx="11029615" cy="4765562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@Entity</a:t>
            </a:r>
          </a:p>
          <a:p>
            <a:pPr marL="0" indent="0">
              <a:buNone/>
            </a:pPr>
            <a:r>
              <a:rPr lang="en-US" dirty="0"/>
              <a:t>class Student 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@Id</a:t>
            </a:r>
          </a:p>
          <a:p>
            <a:pPr marL="0" indent="0">
              <a:buNone/>
            </a:pPr>
            <a:r>
              <a:rPr lang="en-US" dirty="0"/>
              <a:t>    Long id;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@</a:t>
            </a:r>
            <a:r>
              <a:rPr lang="en-US" dirty="0" err="1"/>
              <a:t>ManyToMany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Set&lt;Course&gt; </a:t>
            </a:r>
            <a:r>
              <a:rPr lang="en-US" dirty="0" err="1"/>
              <a:t>enrolledCourses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@Entity</a:t>
            </a:r>
          </a:p>
          <a:p>
            <a:pPr marL="0" indent="0">
              <a:buNone/>
            </a:pPr>
            <a:r>
              <a:rPr lang="en-US" dirty="0"/>
              <a:t>class Course 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@Id</a:t>
            </a:r>
          </a:p>
          <a:p>
            <a:pPr marL="0" indent="0">
              <a:buNone/>
            </a:pPr>
            <a:r>
              <a:rPr lang="en-US" dirty="0"/>
              <a:t>    Long id;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@</a:t>
            </a:r>
            <a:r>
              <a:rPr lang="en-US" dirty="0" err="1"/>
              <a:t>ManyToMany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Set&lt;Student&gt; </a:t>
            </a:r>
            <a:r>
              <a:rPr lang="en-US" dirty="0" err="1"/>
              <a:t>enrolledStudents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61219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78F75-DCA1-4B34-8593-5F3C29C46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Define </a:t>
            </a:r>
            <a:r>
              <a:rPr lang="es-ES_tradnl" dirty="0" err="1"/>
              <a:t>Relationships</a:t>
            </a:r>
            <a:r>
              <a:rPr lang="es-ES_tradnl" dirty="0"/>
              <a:t> (</a:t>
            </a:r>
            <a:r>
              <a:rPr lang="es-ES_tradnl" dirty="0" err="1"/>
              <a:t>Example</a:t>
            </a:r>
            <a:r>
              <a:rPr lang="es-ES_tradnl" dirty="0"/>
              <a:t> </a:t>
            </a:r>
            <a:r>
              <a:rPr lang="es-ES_tradnl" dirty="0" err="1"/>
              <a:t>Many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many</a:t>
            </a:r>
            <a:r>
              <a:rPr lang="es-ES_tradnl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C5D24-B808-44B8-8982-1ACCC760B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90875"/>
            <a:ext cx="11029615" cy="4765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@</a:t>
            </a:r>
            <a:r>
              <a:rPr lang="en-US" dirty="0" err="1"/>
              <a:t>ManyToMany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@</a:t>
            </a:r>
            <a:r>
              <a:rPr lang="en-US" dirty="0" err="1"/>
              <a:t>JoinTable</a:t>
            </a:r>
            <a:r>
              <a:rPr lang="en-US" dirty="0"/>
              <a:t>(</a:t>
            </a:r>
          </a:p>
          <a:p>
            <a:pPr marL="0" indent="0">
              <a:buNone/>
            </a:pPr>
            <a:r>
              <a:rPr lang="en-US" dirty="0"/>
              <a:t>  name = "enrollments", 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joinColumns</a:t>
            </a:r>
            <a:r>
              <a:rPr lang="en-US" dirty="0"/>
              <a:t> = @</a:t>
            </a:r>
            <a:r>
              <a:rPr lang="en-US" dirty="0" err="1"/>
              <a:t>JoinColumn</a:t>
            </a:r>
            <a:r>
              <a:rPr lang="en-US" dirty="0"/>
              <a:t>(name = "</a:t>
            </a:r>
            <a:r>
              <a:rPr lang="en-US" dirty="0" err="1"/>
              <a:t>student_id</a:t>
            </a:r>
            <a:r>
              <a:rPr lang="en-US" dirty="0"/>
              <a:t>"), 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inverseJoinColumns</a:t>
            </a:r>
            <a:r>
              <a:rPr lang="en-US" dirty="0"/>
              <a:t> = @</a:t>
            </a:r>
            <a:r>
              <a:rPr lang="en-US" dirty="0" err="1"/>
              <a:t>JoinColumn</a:t>
            </a:r>
            <a:r>
              <a:rPr lang="en-US" dirty="0"/>
              <a:t>(name = "</a:t>
            </a:r>
            <a:r>
              <a:rPr lang="en-US" dirty="0" err="1"/>
              <a:t>course_id</a:t>
            </a:r>
            <a:r>
              <a:rPr lang="en-US" dirty="0"/>
              <a:t>"))</a:t>
            </a:r>
          </a:p>
          <a:p>
            <a:pPr marL="0" indent="0">
              <a:buNone/>
            </a:pPr>
            <a:r>
              <a:rPr lang="en-US" dirty="0"/>
              <a:t>Set&lt;Course&gt; </a:t>
            </a:r>
            <a:r>
              <a:rPr lang="en-US" dirty="0" err="1"/>
              <a:t>enrolledCourses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@</a:t>
            </a:r>
            <a:r>
              <a:rPr lang="en-US" dirty="0" err="1"/>
              <a:t>ManyToMany</a:t>
            </a:r>
            <a:r>
              <a:rPr lang="en-US" dirty="0"/>
              <a:t>(</a:t>
            </a:r>
            <a:r>
              <a:rPr lang="en-US" dirty="0" err="1"/>
              <a:t>mappedBy</a:t>
            </a:r>
            <a:r>
              <a:rPr lang="en-US" dirty="0"/>
              <a:t> = "</a:t>
            </a:r>
            <a:r>
              <a:rPr lang="en-US" dirty="0" err="1"/>
              <a:t>enrolledCourses</a:t>
            </a:r>
            <a:r>
              <a:rPr lang="en-US" dirty="0"/>
              <a:t>")</a:t>
            </a:r>
          </a:p>
          <a:p>
            <a:pPr marL="0" indent="0">
              <a:buNone/>
            </a:pPr>
            <a:r>
              <a:rPr lang="en-US" dirty="0"/>
              <a:t>Set&lt;Student&gt; </a:t>
            </a:r>
            <a:r>
              <a:rPr lang="en-US" dirty="0" err="1"/>
              <a:t>enrolledStudents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208452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F48BC-4D9C-4066-A159-C22755F70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Queries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B4866-EC68-45FB-ABA9-2FB9864DD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Query. JPQL. Subtypes include </a:t>
            </a:r>
            <a:r>
              <a:rPr lang="en-US" dirty="0" err="1"/>
              <a:t>TypedQuery</a:t>
            </a:r>
            <a:r>
              <a:rPr lang="en-US" dirty="0"/>
              <a:t> and </a:t>
            </a:r>
            <a:r>
              <a:rPr lang="en-US" dirty="0" err="1"/>
              <a:t>NamedQuery</a:t>
            </a:r>
            <a:r>
              <a:rPr lang="en-US" dirty="0"/>
              <a:t>.</a:t>
            </a:r>
          </a:p>
          <a:p>
            <a:r>
              <a:rPr lang="en-US" dirty="0" err="1"/>
              <a:t>NativeQuery</a:t>
            </a:r>
            <a:r>
              <a:rPr lang="en-US" dirty="0"/>
              <a:t>. SQL</a:t>
            </a:r>
          </a:p>
          <a:p>
            <a:r>
              <a:rPr lang="en-US" dirty="0"/>
              <a:t>Criteria API Query.</a:t>
            </a:r>
          </a:p>
        </p:txBody>
      </p:sp>
    </p:spTree>
    <p:extLst>
      <p:ext uri="{BB962C8B-B14F-4D97-AF65-F5344CB8AC3E}">
        <p14:creationId xmlns:p14="http://schemas.microsoft.com/office/powerpoint/2010/main" val="1100001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F48BC-4D9C-4066-A159-C22755F70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Queries</a:t>
            </a:r>
            <a:r>
              <a:rPr lang="es-ES_tradnl" dirty="0"/>
              <a:t>. JPQL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B4866-EC68-45FB-ABA9-2FB9864DD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// Persistence Layer</a:t>
            </a:r>
          </a:p>
          <a:p>
            <a:pPr marL="0" indent="0">
              <a:buNone/>
            </a:pPr>
            <a:r>
              <a:rPr lang="en-US" dirty="0"/>
              <a:t>public </a:t>
            </a:r>
            <a:r>
              <a:rPr lang="en-US" dirty="0" err="1"/>
              <a:t>ProductModel</a:t>
            </a:r>
            <a:r>
              <a:rPr lang="en-US" dirty="0"/>
              <a:t> </a:t>
            </a:r>
            <a:r>
              <a:rPr lang="en-US" dirty="0" err="1"/>
              <a:t>getProductById</a:t>
            </a:r>
            <a:r>
              <a:rPr lang="en-US" dirty="0"/>
              <a:t>(Long id) {</a:t>
            </a:r>
          </a:p>
          <a:p>
            <a:pPr marL="0" indent="0">
              <a:buNone/>
            </a:pPr>
            <a:r>
              <a:rPr lang="en-US" dirty="0"/>
              <a:t>    Query </a:t>
            </a:r>
            <a:r>
              <a:rPr lang="en-US" dirty="0" err="1"/>
              <a:t>jpqlQuery</a:t>
            </a:r>
            <a:r>
              <a:rPr lang="en-US" dirty="0"/>
              <a:t> = </a:t>
            </a:r>
            <a:r>
              <a:rPr lang="en-US" dirty="0" err="1"/>
              <a:t>getEntityManager</a:t>
            </a:r>
            <a:r>
              <a:rPr lang="en-US" dirty="0"/>
              <a:t>().</a:t>
            </a:r>
            <a:r>
              <a:rPr lang="en-US" dirty="0" err="1"/>
              <a:t>createQuery</a:t>
            </a:r>
            <a:r>
              <a:rPr lang="en-US" dirty="0"/>
              <a:t>("SELECT p FROM Product p WHERE p.id=:id");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jpqlQuery.setParameter</a:t>
            </a:r>
            <a:r>
              <a:rPr lang="en-US" dirty="0"/>
              <a:t>("id", id);</a:t>
            </a:r>
          </a:p>
          <a:p>
            <a:pPr marL="0" indent="0">
              <a:buNone/>
            </a:pPr>
            <a:r>
              <a:rPr lang="en-US" dirty="0"/>
              <a:t>    return (</a:t>
            </a:r>
            <a:r>
              <a:rPr lang="en-US" dirty="0" err="1"/>
              <a:t>ProductModel</a:t>
            </a:r>
            <a:r>
              <a:rPr lang="en-US" dirty="0"/>
              <a:t>) </a:t>
            </a:r>
            <a:r>
              <a:rPr lang="en-US" dirty="0" err="1"/>
              <a:t>jpqlQuery.getSingleResult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22703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F48BC-4D9C-4066-A159-C22755F70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Additional</a:t>
            </a:r>
            <a:r>
              <a:rPr lang="es-ES_tradnl" dirty="0"/>
              <a:t> </a:t>
            </a:r>
            <a:r>
              <a:rPr lang="es-ES_tradnl" dirty="0" err="1"/>
              <a:t>Topics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B4866-EC68-45FB-ABA9-2FB9864DD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Entity Identifiers</a:t>
            </a:r>
          </a:p>
          <a:p>
            <a:r>
              <a:rPr lang="en-US" dirty="0"/>
              <a:t>Fetch Mode</a:t>
            </a:r>
          </a:p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6952224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OUR.pptx" id="{C8B94E25-33BD-45D5-BF09-DFDE6F66F827}" vid="{3906A810-667D-48F7-952C-A904CEA9ED6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0</TotalTime>
  <Words>278</Words>
  <Application>Microsoft Office PowerPoint</Application>
  <PresentationFormat>Widescreen</PresentationFormat>
  <Paragraphs>62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Franklin Gothic Book</vt:lpstr>
      <vt:lpstr>Franklin Gothic Demi</vt:lpstr>
      <vt:lpstr>Wingdings 2</vt:lpstr>
      <vt:lpstr>DividendVTI</vt:lpstr>
      <vt:lpstr>JPA Overview</vt:lpstr>
      <vt:lpstr>Define Entities</vt:lpstr>
      <vt:lpstr>Define Relationships (Example Many to many)</vt:lpstr>
      <vt:lpstr>Define Relationships (Example Many to many)</vt:lpstr>
      <vt:lpstr>Queries</vt:lpstr>
      <vt:lpstr>Queries. JPQL</vt:lpstr>
      <vt:lpstr>Additional Topics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2022-04-07T19:03:42Z</dcterms:created>
  <dcterms:modified xsi:type="dcterms:W3CDTF">2022-04-27T21:55:52Z</dcterms:modified>
</cp:coreProperties>
</file>