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presentational_state_transfer" TargetMode="External"/><Relationship Id="rId2" Type="http://schemas.openxmlformats.org/officeDocument/2006/relationships/hyperlink" Target="https://en.wikipedia.org/wiki/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hauer.com/2015/restful-api-design-best-practices/" TargetMode="External"/><Relationship Id="rId4" Type="http://schemas.openxmlformats.org/officeDocument/2006/relationships/hyperlink" Target="https://developer.mozilla.org/en-US/docs/Web/HTTP/Overvie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RESTful API Design, </a:t>
            </a:r>
            <a:r>
              <a:rPr lang="en-US"/>
              <a:t>best practices (day 1)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PROG102 – Marvin </a:t>
            </a:r>
            <a:r>
              <a:rPr lang="en-US" dirty="0" err="1"/>
              <a:t>taboada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42D9-C897-48B8-B436-C82CBC0A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Pokemon</a:t>
            </a:r>
            <a:r>
              <a:rPr lang="en-US" dirty="0"/>
              <a:t>, non restful endpoint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8C46-C4C9-4359-B0B6-3F3607C7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Endpoints (Paths):</a:t>
            </a:r>
          </a:p>
          <a:p>
            <a:r>
              <a:rPr lang="en-US" dirty="0"/>
              <a:t>/create-</a:t>
            </a:r>
            <a:r>
              <a:rPr lang="en-US" dirty="0" err="1"/>
              <a:t>pokemon</a:t>
            </a: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POST</a:t>
            </a:r>
            <a:r>
              <a:rPr lang="en-US" dirty="0"/>
              <a:t>		{</a:t>
            </a:r>
            <a:r>
              <a:rPr lang="en-US" dirty="0" err="1"/>
              <a:t>name:Pikachu</a:t>
            </a:r>
            <a:r>
              <a:rPr lang="en-US" dirty="0"/>
              <a:t>, </a:t>
            </a:r>
            <a:r>
              <a:rPr lang="en-US" dirty="0" err="1"/>
              <a:t>hitPoints</a:t>
            </a:r>
            <a:r>
              <a:rPr lang="en-US" dirty="0"/>
              <a:t>: 200}	</a:t>
            </a:r>
            <a:r>
              <a:rPr lang="en-US" dirty="0">
                <a:solidFill>
                  <a:srgbClr val="00B050"/>
                </a:solidFill>
              </a:rPr>
              <a:t># URL: http://localhost:8080/pokemon/create-pokemon</a:t>
            </a:r>
          </a:p>
          <a:p>
            <a:r>
              <a:rPr lang="en-US" dirty="0"/>
              <a:t>/create-trainer		</a:t>
            </a:r>
            <a:r>
              <a:rPr lang="en-US" dirty="0">
                <a:solidFill>
                  <a:srgbClr val="0070C0"/>
                </a:solidFill>
              </a:rPr>
              <a:t>POST</a:t>
            </a:r>
            <a:r>
              <a:rPr lang="en-US" dirty="0"/>
              <a:t>		{</a:t>
            </a:r>
            <a:r>
              <a:rPr lang="en-US" dirty="0" err="1"/>
              <a:t>name:Ash</a:t>
            </a:r>
            <a:r>
              <a:rPr lang="en-US" dirty="0"/>
              <a:t>, </a:t>
            </a:r>
            <a:r>
              <a:rPr lang="en-US" dirty="0" err="1"/>
              <a:t>pid</a:t>
            </a:r>
            <a:r>
              <a:rPr lang="en-US" dirty="0"/>
              <a:t>: 1}			</a:t>
            </a:r>
            <a:r>
              <a:rPr lang="en-US" dirty="0">
                <a:solidFill>
                  <a:srgbClr val="00B050"/>
                </a:solidFill>
              </a:rPr>
              <a:t># URL: http://localhost:8080/pokemon/create-trainer</a:t>
            </a:r>
          </a:p>
          <a:p>
            <a:r>
              <a:rPr lang="en-US" dirty="0"/>
              <a:t>/update-</a:t>
            </a:r>
            <a:r>
              <a:rPr lang="en-US" dirty="0" err="1"/>
              <a:t>pokemon</a:t>
            </a: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POST/PUT</a:t>
            </a:r>
            <a:r>
              <a:rPr lang="en-US" dirty="0"/>
              <a:t>	{</a:t>
            </a:r>
            <a:r>
              <a:rPr lang="en-US" dirty="0" err="1"/>
              <a:t>pid</a:t>
            </a:r>
            <a:r>
              <a:rPr lang="en-US" dirty="0"/>
              <a:t>: 1, name: Charmander}	</a:t>
            </a:r>
            <a:r>
              <a:rPr lang="en-US" dirty="0">
                <a:solidFill>
                  <a:srgbClr val="00B050"/>
                </a:solidFill>
              </a:rPr>
              <a:t># URL: http://localhost:8080/pokemon/update-pokemon</a:t>
            </a:r>
          </a:p>
          <a:p>
            <a:r>
              <a:rPr lang="en-US" dirty="0"/>
              <a:t>/update-trainer		</a:t>
            </a:r>
            <a:r>
              <a:rPr lang="en-US" dirty="0">
                <a:solidFill>
                  <a:srgbClr val="0070C0"/>
                </a:solidFill>
              </a:rPr>
              <a:t>POST/PUT</a:t>
            </a:r>
            <a:r>
              <a:rPr lang="en-US" dirty="0"/>
              <a:t>	{</a:t>
            </a:r>
            <a:r>
              <a:rPr lang="en-US" dirty="0" err="1"/>
              <a:t>pid</a:t>
            </a:r>
            <a:r>
              <a:rPr lang="en-US" dirty="0"/>
              <a:t>: 1, name: Misty}			</a:t>
            </a:r>
            <a:r>
              <a:rPr lang="en-US" dirty="0">
                <a:solidFill>
                  <a:srgbClr val="00B050"/>
                </a:solidFill>
              </a:rPr>
              <a:t># URL: http://localhost:8080/pokemon/update-trainer</a:t>
            </a:r>
          </a:p>
          <a:p>
            <a:r>
              <a:rPr lang="en-US" dirty="0"/>
              <a:t>/query-</a:t>
            </a:r>
            <a:r>
              <a:rPr lang="en-US" dirty="0" err="1"/>
              <a:t>pokemon</a:t>
            </a: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GET</a:t>
            </a:r>
            <a:r>
              <a:rPr lang="en-US" dirty="0"/>
              <a:t>		{</a:t>
            </a:r>
            <a:r>
              <a:rPr lang="en-US" dirty="0" err="1"/>
              <a:t>pid</a:t>
            </a:r>
            <a:r>
              <a:rPr lang="en-US" dirty="0"/>
              <a:t>: 1}					</a:t>
            </a:r>
            <a:r>
              <a:rPr lang="en-US" dirty="0">
                <a:solidFill>
                  <a:srgbClr val="00B050"/>
                </a:solidFill>
              </a:rPr>
              <a:t># URL: http://localhost:8080/pokemon/query-pokemon</a:t>
            </a:r>
          </a:p>
          <a:p>
            <a:r>
              <a:rPr lang="en-US" dirty="0"/>
              <a:t>/delete-</a:t>
            </a:r>
            <a:r>
              <a:rPr lang="en-US" dirty="0" err="1"/>
              <a:t>pokemon</a:t>
            </a: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DELETE</a:t>
            </a:r>
            <a:r>
              <a:rPr lang="en-US" dirty="0"/>
              <a:t>	{</a:t>
            </a:r>
            <a:r>
              <a:rPr lang="en-US" dirty="0" err="1"/>
              <a:t>pid</a:t>
            </a:r>
            <a:r>
              <a:rPr lang="en-US" dirty="0"/>
              <a:t>: 1}					</a:t>
            </a:r>
            <a:r>
              <a:rPr lang="en-US" dirty="0">
                <a:solidFill>
                  <a:srgbClr val="00B050"/>
                </a:solidFill>
              </a:rPr>
              <a:t># URL: http://localhost:8080/pokemon/delete-pokemon</a:t>
            </a:r>
          </a:p>
        </p:txBody>
      </p:sp>
    </p:spTree>
    <p:extLst>
      <p:ext uri="{BB962C8B-B14F-4D97-AF65-F5344CB8AC3E}">
        <p14:creationId xmlns:p14="http://schemas.microsoft.com/office/powerpoint/2010/main" val="1589518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4645-F382-4E9C-9098-63A07EFA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Pokemon</a:t>
            </a:r>
            <a:r>
              <a:rPr lang="en-US" dirty="0"/>
              <a:t>, RESTful API,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C5AA-DC37-45E3-8311-EF9A611F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Endpoint naming</a:t>
            </a:r>
          </a:p>
          <a:p>
            <a:r>
              <a:rPr lang="en-US" dirty="0"/>
              <a:t>Nouns for endpoints names (except when not related to resources =&gt; operations)</a:t>
            </a:r>
          </a:p>
          <a:p>
            <a:r>
              <a:rPr lang="en-US" dirty="0"/>
              <a:t>Plurals for endpoints names (resources typically handle collections)</a:t>
            </a:r>
          </a:p>
          <a:p>
            <a:r>
              <a:rPr lang="en-US" dirty="0"/>
              <a:t>Two URLs per Resource: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pokemons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pokemons</a:t>
            </a:r>
            <a:r>
              <a:rPr lang="en-US" dirty="0"/>
              <a:t>/{</a:t>
            </a:r>
            <a:r>
              <a:rPr lang="en-US" dirty="0" err="1"/>
              <a:t>pid</a:t>
            </a:r>
            <a:r>
              <a:rPr lang="en-US" dirty="0"/>
              <a:t>}		# {</a:t>
            </a:r>
            <a:r>
              <a:rPr lang="en-US" dirty="0" err="1"/>
              <a:t>pid</a:t>
            </a:r>
            <a:r>
              <a:rPr lang="en-US" dirty="0"/>
              <a:t>} is a placeholder for the actual identifier value</a:t>
            </a:r>
          </a:p>
        </p:txBody>
      </p:sp>
    </p:spTree>
    <p:extLst>
      <p:ext uri="{BB962C8B-B14F-4D97-AF65-F5344CB8AC3E}">
        <p14:creationId xmlns:p14="http://schemas.microsoft.com/office/powerpoint/2010/main" val="2617828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8413-D3BD-4CD5-87CA-25A921F3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Pokemon</a:t>
            </a:r>
            <a:r>
              <a:rPr lang="en-US" dirty="0"/>
              <a:t>, RESTful endpoints, Two URLs per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17431-3961-407F-B610-24E8E1FD9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Endpoints (Paths):</a:t>
            </a:r>
          </a:p>
          <a:p>
            <a:r>
              <a:rPr lang="en-US" dirty="0"/>
              <a:t>/</a:t>
            </a:r>
            <a:r>
              <a:rPr lang="en-US" dirty="0" err="1"/>
              <a:t>pokemons</a:t>
            </a:r>
            <a:r>
              <a:rPr lang="en-US" dirty="0"/>
              <a:t>					</a:t>
            </a:r>
            <a:r>
              <a:rPr lang="en-US" dirty="0">
                <a:solidFill>
                  <a:srgbClr val="0070C0"/>
                </a:solidFill>
              </a:rPr>
              <a:t>GET</a:t>
            </a:r>
            <a:r>
              <a:rPr lang="en-US" dirty="0"/>
              <a:t>									</a:t>
            </a:r>
            <a:r>
              <a:rPr lang="en-US" dirty="0">
                <a:solidFill>
                  <a:srgbClr val="00B050"/>
                </a:solidFill>
              </a:rPr>
              <a:t>/*List all </a:t>
            </a:r>
            <a:r>
              <a:rPr lang="en-US" dirty="0" err="1">
                <a:solidFill>
                  <a:srgbClr val="00B050"/>
                </a:solidFill>
              </a:rPr>
              <a:t>pokemons</a:t>
            </a:r>
            <a:r>
              <a:rPr lang="en-US" dirty="0">
                <a:solidFill>
                  <a:srgbClr val="00B050"/>
                </a:solidFill>
              </a:rPr>
              <a:t>*/</a:t>
            </a:r>
          </a:p>
          <a:p>
            <a:r>
              <a:rPr lang="en-US" dirty="0"/>
              <a:t>/</a:t>
            </a:r>
            <a:r>
              <a:rPr lang="en-US" dirty="0" err="1"/>
              <a:t>pokemons?name</a:t>
            </a:r>
            <a:r>
              <a:rPr lang="en-US" dirty="0"/>
              <a:t>=Pikachu	</a:t>
            </a:r>
            <a:r>
              <a:rPr lang="en-US" dirty="0">
                <a:solidFill>
                  <a:srgbClr val="0070C0"/>
                </a:solidFill>
              </a:rPr>
              <a:t>GET</a:t>
            </a:r>
            <a:r>
              <a:rPr lang="en-US" dirty="0"/>
              <a:t>  query params						</a:t>
            </a:r>
            <a:r>
              <a:rPr lang="en-US" dirty="0">
                <a:solidFill>
                  <a:srgbClr val="00B050"/>
                </a:solidFill>
              </a:rPr>
              <a:t>/*Search </a:t>
            </a:r>
            <a:r>
              <a:rPr lang="en-US" dirty="0" err="1">
                <a:solidFill>
                  <a:srgbClr val="00B050"/>
                </a:solidFill>
              </a:rPr>
              <a:t>pokemons</a:t>
            </a:r>
            <a:r>
              <a:rPr lang="en-US" dirty="0">
                <a:solidFill>
                  <a:srgbClr val="00B050"/>
                </a:solidFill>
              </a:rPr>
              <a:t> by name*/</a:t>
            </a:r>
          </a:p>
          <a:p>
            <a:r>
              <a:rPr lang="en-US" dirty="0"/>
              <a:t>/</a:t>
            </a:r>
            <a:r>
              <a:rPr lang="en-US" dirty="0" err="1"/>
              <a:t>pokemons?hitPoints</a:t>
            </a:r>
            <a:r>
              <a:rPr lang="en-US" dirty="0"/>
              <a:t>=200	</a:t>
            </a:r>
            <a:r>
              <a:rPr lang="en-US" dirty="0">
                <a:solidFill>
                  <a:srgbClr val="0070C0"/>
                </a:solidFill>
              </a:rPr>
              <a:t>GET</a:t>
            </a:r>
            <a:r>
              <a:rPr lang="en-US" dirty="0"/>
              <a:t>  query params						</a:t>
            </a:r>
            <a:r>
              <a:rPr lang="en-US" dirty="0">
                <a:solidFill>
                  <a:srgbClr val="00B050"/>
                </a:solidFill>
              </a:rPr>
              <a:t>/*Search </a:t>
            </a:r>
            <a:r>
              <a:rPr lang="en-US" dirty="0" err="1">
                <a:solidFill>
                  <a:srgbClr val="00B050"/>
                </a:solidFill>
              </a:rPr>
              <a:t>pokemons</a:t>
            </a:r>
            <a:r>
              <a:rPr lang="en-US" dirty="0">
                <a:solidFill>
                  <a:srgbClr val="00B050"/>
                </a:solidFill>
              </a:rPr>
              <a:t> by </a:t>
            </a:r>
            <a:r>
              <a:rPr lang="en-US" dirty="0" err="1">
                <a:solidFill>
                  <a:srgbClr val="00B050"/>
                </a:solidFill>
              </a:rPr>
              <a:t>hitPoints</a:t>
            </a:r>
            <a:r>
              <a:rPr lang="en-US" dirty="0">
                <a:solidFill>
                  <a:srgbClr val="00B050"/>
                </a:solidFill>
              </a:rPr>
              <a:t>*/</a:t>
            </a:r>
          </a:p>
          <a:p>
            <a:r>
              <a:rPr lang="en-US" dirty="0"/>
              <a:t>/</a:t>
            </a:r>
            <a:r>
              <a:rPr lang="en-US" dirty="0" err="1"/>
              <a:t>pokemons</a:t>
            </a:r>
            <a:r>
              <a:rPr lang="en-US" dirty="0"/>
              <a:t>/{</a:t>
            </a:r>
            <a:r>
              <a:rPr lang="en-US" dirty="0" err="1"/>
              <a:t>pid</a:t>
            </a:r>
            <a:r>
              <a:rPr lang="en-US" dirty="0"/>
              <a:t>}			</a:t>
            </a:r>
            <a:r>
              <a:rPr lang="en-US" dirty="0">
                <a:solidFill>
                  <a:srgbClr val="0070C0"/>
                </a:solidFill>
              </a:rPr>
              <a:t>GET</a:t>
            </a:r>
            <a:r>
              <a:rPr lang="en-US" dirty="0"/>
              <a:t>									</a:t>
            </a:r>
            <a:r>
              <a:rPr lang="en-US" dirty="0">
                <a:solidFill>
                  <a:srgbClr val="00B050"/>
                </a:solidFill>
              </a:rPr>
              <a:t>/*Show </a:t>
            </a:r>
            <a:r>
              <a:rPr lang="en-US" dirty="0" err="1">
                <a:solidFill>
                  <a:srgbClr val="00B050"/>
                </a:solidFill>
              </a:rPr>
              <a:t>pokemon</a:t>
            </a:r>
            <a:r>
              <a:rPr lang="en-US" dirty="0">
                <a:solidFill>
                  <a:srgbClr val="00B050"/>
                </a:solidFill>
              </a:rPr>
              <a:t> by </a:t>
            </a:r>
            <a:r>
              <a:rPr lang="en-US" dirty="0" err="1">
                <a:solidFill>
                  <a:srgbClr val="00B050"/>
                </a:solidFill>
              </a:rPr>
              <a:t>pid</a:t>
            </a:r>
            <a:r>
              <a:rPr lang="en-US" dirty="0">
                <a:solidFill>
                  <a:srgbClr val="00B050"/>
                </a:solidFill>
              </a:rPr>
              <a:t>=3*/</a:t>
            </a:r>
          </a:p>
          <a:p>
            <a:r>
              <a:rPr lang="en-US" dirty="0"/>
              <a:t>/</a:t>
            </a:r>
            <a:r>
              <a:rPr lang="en-US" dirty="0" err="1"/>
              <a:t>pokemons</a:t>
            </a:r>
            <a:r>
              <a:rPr lang="en-US" dirty="0"/>
              <a:t>					</a:t>
            </a:r>
            <a:r>
              <a:rPr lang="en-US" dirty="0">
                <a:solidFill>
                  <a:srgbClr val="0070C0"/>
                </a:solidFill>
              </a:rPr>
              <a:t>POST</a:t>
            </a:r>
            <a:r>
              <a:rPr lang="en-US" dirty="0"/>
              <a:t> 	{</a:t>
            </a:r>
            <a:r>
              <a:rPr lang="en-US" dirty="0" err="1"/>
              <a:t>name:Pikachu</a:t>
            </a:r>
            <a:r>
              <a:rPr lang="en-US" dirty="0"/>
              <a:t>, </a:t>
            </a:r>
            <a:r>
              <a:rPr lang="en-US" dirty="0" err="1"/>
              <a:t>hitPoints</a:t>
            </a:r>
            <a:r>
              <a:rPr lang="en-US" dirty="0"/>
              <a:t>: 200} 	</a:t>
            </a:r>
            <a:r>
              <a:rPr lang="en-US" dirty="0">
                <a:solidFill>
                  <a:srgbClr val="00B050"/>
                </a:solidFill>
              </a:rPr>
              <a:t>/*Create </a:t>
            </a:r>
            <a:r>
              <a:rPr lang="en-US" dirty="0" err="1">
                <a:solidFill>
                  <a:srgbClr val="00B050"/>
                </a:solidFill>
              </a:rPr>
              <a:t>pokemon</a:t>
            </a:r>
            <a:r>
              <a:rPr lang="en-US" dirty="0">
                <a:solidFill>
                  <a:srgbClr val="00B050"/>
                </a:solidFill>
              </a:rPr>
              <a:t>*/</a:t>
            </a:r>
          </a:p>
          <a:p>
            <a:r>
              <a:rPr lang="en-US" dirty="0"/>
              <a:t>/</a:t>
            </a:r>
            <a:r>
              <a:rPr lang="en-US" dirty="0" err="1"/>
              <a:t>pokemons</a:t>
            </a:r>
            <a:r>
              <a:rPr lang="en-US" dirty="0"/>
              <a:t>/{</a:t>
            </a:r>
            <a:r>
              <a:rPr lang="en-US" dirty="0" err="1"/>
              <a:t>pid</a:t>
            </a:r>
            <a:r>
              <a:rPr lang="en-US" dirty="0"/>
              <a:t>}			</a:t>
            </a:r>
            <a:r>
              <a:rPr lang="en-US" dirty="0">
                <a:solidFill>
                  <a:srgbClr val="0070C0"/>
                </a:solidFill>
              </a:rPr>
              <a:t>DELETE</a:t>
            </a:r>
            <a:r>
              <a:rPr lang="en-US" dirty="0"/>
              <a:t>								</a:t>
            </a:r>
            <a:r>
              <a:rPr lang="en-US" dirty="0">
                <a:solidFill>
                  <a:srgbClr val="00B050"/>
                </a:solidFill>
              </a:rPr>
              <a:t>/*Delete </a:t>
            </a:r>
            <a:r>
              <a:rPr lang="en-US" dirty="0" err="1">
                <a:solidFill>
                  <a:srgbClr val="00B050"/>
                </a:solidFill>
              </a:rPr>
              <a:t>pokemon</a:t>
            </a:r>
            <a:r>
              <a:rPr lang="en-US" dirty="0">
                <a:solidFill>
                  <a:srgbClr val="00B050"/>
                </a:solidFill>
              </a:rPr>
              <a:t> by </a:t>
            </a:r>
            <a:r>
              <a:rPr lang="en-US" dirty="0" err="1">
                <a:solidFill>
                  <a:srgbClr val="00B050"/>
                </a:solidFill>
              </a:rPr>
              <a:t>pid</a:t>
            </a:r>
            <a:r>
              <a:rPr lang="en-US" dirty="0">
                <a:solidFill>
                  <a:srgbClr val="00B050"/>
                </a:solidFill>
              </a:rPr>
              <a:t>=3*/</a:t>
            </a:r>
          </a:p>
        </p:txBody>
      </p:sp>
    </p:spTree>
    <p:extLst>
      <p:ext uri="{BB962C8B-B14F-4D97-AF65-F5344CB8AC3E}">
        <p14:creationId xmlns:p14="http://schemas.microsoft.com/office/powerpoint/2010/main" val="105439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7347-B632-4ABD-83EE-A1BDEC38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917C-DF77-4E0C-A199-D0DF71CD1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API: </a:t>
            </a:r>
            <a:r>
              <a:rPr lang="es-ES_tradnl" dirty="0">
                <a:hlinkClick r:id="rId2"/>
              </a:rPr>
              <a:t>https://en.wikipedia.org/wiki/API</a:t>
            </a:r>
            <a:endParaRPr lang="es-ES_tradnl" dirty="0"/>
          </a:p>
          <a:p>
            <a:r>
              <a:rPr lang="es-ES_tradnl" dirty="0"/>
              <a:t>REST: </a:t>
            </a:r>
            <a:r>
              <a:rPr lang="es-ES_tradnl" dirty="0">
                <a:hlinkClick r:id="rId3"/>
              </a:rPr>
              <a:t>https://en.wikipedia.org/wiki/Representational_state_transfer</a:t>
            </a:r>
            <a:endParaRPr lang="es-ES_tradnl" dirty="0"/>
          </a:p>
          <a:p>
            <a:r>
              <a:rPr lang="en-US" dirty="0"/>
              <a:t>HTTP: </a:t>
            </a:r>
            <a:r>
              <a:rPr lang="en-US" dirty="0">
                <a:hlinkClick r:id="rId4"/>
              </a:rPr>
              <a:t>https://developer.mozilla.org/en-US/docs/Web/HTTP/Overview</a:t>
            </a:r>
            <a:endParaRPr lang="en-US" dirty="0"/>
          </a:p>
          <a:p>
            <a:r>
              <a:rPr lang="en-US" dirty="0"/>
              <a:t>RESTful API Design. Best Practices in a Nutshell</a:t>
            </a:r>
            <a:r>
              <a:rPr lang="es-ES_tradnl" dirty="0"/>
              <a:t>: </a:t>
            </a:r>
            <a:r>
              <a:rPr lang="es-ES_tradnl" dirty="0">
                <a:hlinkClick r:id="rId5"/>
              </a:rPr>
              <a:t>https://phauer.com/2015/restful-api-design-best-practices/</a:t>
            </a:r>
            <a:endParaRPr lang="es-ES_trad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8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0184-3D37-4B2A-8CA5-718080CA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D146-6DDE-4080-96D0-F357FB25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UI: </a:t>
            </a:r>
            <a:r>
              <a:rPr lang="es-ES_tradnl" dirty="0" err="1"/>
              <a:t>User</a:t>
            </a:r>
            <a:r>
              <a:rPr lang="es-ES_tradnl" dirty="0"/>
              <a:t> Interface, a software interface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connect</a:t>
            </a:r>
            <a:r>
              <a:rPr lang="es-ES_tradnl" dirty="0"/>
              <a:t> </a:t>
            </a:r>
            <a:r>
              <a:rPr lang="es-ES_tradnl" dirty="0" err="1"/>
              <a:t>persons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computers</a:t>
            </a:r>
            <a:r>
              <a:rPr lang="es-ES_tradnl" dirty="0"/>
              <a:t>.</a:t>
            </a:r>
          </a:p>
          <a:p>
            <a:r>
              <a:rPr lang="es-ES_tradnl" dirty="0"/>
              <a:t>API: </a:t>
            </a:r>
            <a:r>
              <a:rPr lang="es-ES_tradnl" dirty="0" err="1"/>
              <a:t>Application</a:t>
            </a:r>
            <a:r>
              <a:rPr lang="es-ES_tradnl" dirty="0"/>
              <a:t> </a:t>
            </a:r>
            <a:r>
              <a:rPr lang="es-ES_tradnl" dirty="0" err="1"/>
              <a:t>Programming</a:t>
            </a:r>
            <a:r>
              <a:rPr lang="es-ES_tradnl" dirty="0"/>
              <a:t> Interface, a software interface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interconnect</a:t>
            </a:r>
            <a:r>
              <a:rPr lang="es-ES_tradnl" dirty="0"/>
              <a:t> </a:t>
            </a:r>
            <a:r>
              <a:rPr lang="es-ES_tradnl" dirty="0" err="1"/>
              <a:t>computer</a:t>
            </a:r>
            <a:r>
              <a:rPr lang="es-ES_tradnl" dirty="0"/>
              <a:t> </a:t>
            </a:r>
            <a:r>
              <a:rPr lang="es-ES_tradnl" dirty="0" err="1"/>
              <a:t>programs</a:t>
            </a:r>
            <a:r>
              <a:rPr lang="es-ES_tradnl" dirty="0"/>
              <a:t>.</a:t>
            </a:r>
          </a:p>
          <a:p>
            <a:r>
              <a:rPr lang="en-US" dirty="0"/>
              <a:t>Web Application: Software that runs on a Web Server. Client-server model. Typically uses HTML for content and HTTP to exchange data/content.</a:t>
            </a:r>
          </a:p>
          <a:p>
            <a:r>
              <a:rPr lang="en-US" dirty="0"/>
              <a:t>Web Service: Software that runs on a Web Server. Uses HTTP to transfer machine-readable content (XML, JSON,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s-ES_tradnl" dirty="0"/>
              <a:t>REST: </a:t>
            </a:r>
            <a:r>
              <a:rPr lang="en-US" dirty="0"/>
              <a:t>a software architectural style, created to guide the design/development of the architecture of Web Services.</a:t>
            </a:r>
            <a:endParaRPr lang="es-ES_tradnl" dirty="0"/>
          </a:p>
          <a:p>
            <a:r>
              <a:rPr lang="es-ES_tradnl" dirty="0" err="1"/>
              <a:t>RESTful</a:t>
            </a:r>
            <a:r>
              <a:rPr lang="es-ES_tradnl" dirty="0"/>
              <a:t> Web API: A Web API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obeys</a:t>
            </a:r>
            <a:r>
              <a:rPr lang="es-ES_tradnl" dirty="0"/>
              <a:t> REST </a:t>
            </a:r>
            <a:r>
              <a:rPr lang="es-ES_tradnl" dirty="0" err="1"/>
              <a:t>constraints</a:t>
            </a:r>
            <a:r>
              <a:rPr lang="es-ES_tradn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1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8F75-DCA1-4B34-8593-5F3C29C4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Case </a:t>
            </a:r>
            <a:r>
              <a:rPr lang="es-ES_tradnl" dirty="0" err="1"/>
              <a:t>study</a:t>
            </a:r>
            <a:r>
              <a:rPr lang="es-ES_tradnl" dirty="0"/>
              <a:t>: </a:t>
            </a:r>
            <a:r>
              <a:rPr lang="es-ES_tradnl" dirty="0" err="1"/>
              <a:t>Pokemon</a:t>
            </a:r>
            <a:r>
              <a:rPr lang="es-ES_tradnl" dirty="0"/>
              <a:t> CLI </a:t>
            </a:r>
            <a:r>
              <a:rPr lang="es-ES_tradnl" dirty="0" err="1"/>
              <a:t>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5D24-B808-44B8-8982-1ACCC760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Entities</a:t>
            </a:r>
          </a:p>
          <a:p>
            <a:r>
              <a:rPr lang="en-US" dirty="0" err="1"/>
              <a:t>Pokemon</a:t>
            </a:r>
            <a:endParaRPr lang="en-US" dirty="0"/>
          </a:p>
          <a:p>
            <a:r>
              <a:rPr lang="en-US" dirty="0"/>
              <a:t>Trainer</a:t>
            </a:r>
          </a:p>
          <a:p>
            <a:r>
              <a:rPr lang="en-US" dirty="0"/>
              <a:t>Town</a:t>
            </a:r>
          </a:p>
          <a:p>
            <a:r>
              <a:rPr lang="en-US" dirty="0"/>
              <a:t>Move</a:t>
            </a:r>
          </a:p>
        </p:txBody>
      </p:sp>
    </p:spTree>
    <p:extLst>
      <p:ext uri="{BB962C8B-B14F-4D97-AF65-F5344CB8AC3E}">
        <p14:creationId xmlns:p14="http://schemas.microsoft.com/office/powerpoint/2010/main" val="116121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1D95-329D-44F8-BD11-AEC7FF59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Case </a:t>
            </a:r>
            <a:r>
              <a:rPr lang="es-ES_tradnl" dirty="0" err="1"/>
              <a:t>study</a:t>
            </a:r>
            <a:r>
              <a:rPr lang="es-ES_tradnl" dirty="0"/>
              <a:t>: </a:t>
            </a:r>
            <a:r>
              <a:rPr lang="es-ES_tradnl" dirty="0" err="1"/>
              <a:t>Pokemon</a:t>
            </a:r>
            <a:r>
              <a:rPr lang="es-ES_tradnl" dirty="0"/>
              <a:t> CLI </a:t>
            </a:r>
            <a:r>
              <a:rPr lang="es-ES_tradnl" dirty="0" err="1"/>
              <a:t>Application</a:t>
            </a:r>
            <a:r>
              <a:rPr lang="es-ES_tradnl" dirty="0"/>
              <a:t> (</a:t>
            </a:r>
            <a:r>
              <a:rPr lang="es-ES_tradnl" dirty="0" err="1"/>
              <a:t>cont</a:t>
            </a:r>
            <a:r>
              <a:rPr lang="es-ES_tradnl" dirty="0"/>
              <a:t>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F639F-3CC5-42C7-B166-375B5D2D2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Actions:</a:t>
            </a:r>
          </a:p>
          <a:p>
            <a:r>
              <a:rPr lang="en-US" dirty="0"/>
              <a:t>- Create </a:t>
            </a:r>
            <a:r>
              <a:rPr lang="en-US" dirty="0" err="1"/>
              <a:t>Pokemon</a:t>
            </a:r>
            <a:endParaRPr lang="en-US" dirty="0"/>
          </a:p>
          <a:p>
            <a:r>
              <a:rPr lang="en-US" dirty="0"/>
              <a:t>- Show </a:t>
            </a:r>
            <a:r>
              <a:rPr lang="en-US" dirty="0" err="1"/>
              <a:t>Pokemon</a:t>
            </a:r>
            <a:endParaRPr lang="en-US" dirty="0"/>
          </a:p>
          <a:p>
            <a:r>
              <a:rPr lang="en-US" dirty="0"/>
              <a:t>- Update </a:t>
            </a:r>
            <a:r>
              <a:rPr lang="en-US" dirty="0" err="1"/>
              <a:t>Pokemon</a:t>
            </a:r>
            <a:endParaRPr lang="en-US" dirty="0"/>
          </a:p>
          <a:p>
            <a:r>
              <a:rPr lang="en-US" dirty="0"/>
              <a:t>- Delete </a:t>
            </a:r>
            <a:r>
              <a:rPr lang="en-US" dirty="0" err="1"/>
              <a:t>Pokemon</a:t>
            </a:r>
            <a:endParaRPr lang="en-US" dirty="0"/>
          </a:p>
          <a:p>
            <a:r>
              <a:rPr lang="en-US" dirty="0"/>
              <a:t>- Create Trainer</a:t>
            </a:r>
          </a:p>
          <a:p>
            <a:r>
              <a:rPr lang="en-US" dirty="0"/>
              <a:t>- Show Trainer</a:t>
            </a:r>
          </a:p>
          <a:p>
            <a:r>
              <a:rPr lang="en-US" dirty="0"/>
              <a:t>- Update Trainer</a:t>
            </a:r>
          </a:p>
          <a:p>
            <a:r>
              <a:rPr lang="en-US" dirty="0"/>
              <a:t>- Delete Trainer</a:t>
            </a:r>
          </a:p>
        </p:txBody>
      </p:sp>
    </p:spTree>
    <p:extLst>
      <p:ext uri="{BB962C8B-B14F-4D97-AF65-F5344CB8AC3E}">
        <p14:creationId xmlns:p14="http://schemas.microsoft.com/office/powerpoint/2010/main" val="14613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EB4E-01CF-4892-84F1-A786679E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Case </a:t>
            </a:r>
            <a:r>
              <a:rPr lang="es-ES_tradnl" dirty="0" err="1"/>
              <a:t>study</a:t>
            </a:r>
            <a:r>
              <a:rPr lang="es-ES_tradnl" dirty="0"/>
              <a:t>: </a:t>
            </a:r>
            <a:r>
              <a:rPr lang="es-ES_tradnl" dirty="0" err="1"/>
              <a:t>Pokemon</a:t>
            </a:r>
            <a:r>
              <a:rPr lang="es-ES_tradnl" dirty="0"/>
              <a:t> CLI </a:t>
            </a:r>
            <a:r>
              <a:rPr lang="es-ES_tradnl" dirty="0" err="1"/>
              <a:t>Application</a:t>
            </a:r>
            <a:r>
              <a:rPr lang="es-ES_tradnl" dirty="0"/>
              <a:t> (</a:t>
            </a:r>
            <a:r>
              <a:rPr lang="es-ES_tradnl" dirty="0" err="1"/>
              <a:t>cont</a:t>
            </a:r>
            <a:r>
              <a:rPr lang="es-ES_tradnl" dirty="0"/>
              <a:t>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0AB8F-C7EB-458C-930F-F42BD3F8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Actions (</a:t>
            </a:r>
            <a:r>
              <a:rPr lang="en-US" dirty="0" err="1"/>
              <a:t>cont</a:t>
            </a:r>
            <a:r>
              <a:rPr lang="en-US" dirty="0"/>
              <a:t>):</a:t>
            </a:r>
          </a:p>
          <a:p>
            <a:r>
              <a:rPr lang="en-US" dirty="0"/>
              <a:t>Create Move?</a:t>
            </a:r>
          </a:p>
          <a:p>
            <a:r>
              <a:rPr lang="en-US" dirty="0"/>
              <a:t>Show Move</a:t>
            </a:r>
          </a:p>
          <a:p>
            <a:r>
              <a:rPr lang="en-US" dirty="0"/>
              <a:t>Update Move</a:t>
            </a:r>
          </a:p>
          <a:p>
            <a:r>
              <a:rPr lang="en-US" dirty="0"/>
              <a:t>Delete Move</a:t>
            </a:r>
          </a:p>
        </p:txBody>
      </p:sp>
    </p:spTree>
    <p:extLst>
      <p:ext uri="{BB962C8B-B14F-4D97-AF65-F5344CB8AC3E}">
        <p14:creationId xmlns:p14="http://schemas.microsoft.com/office/powerpoint/2010/main" val="414638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D329-0516-497F-A2FA-182CCBC7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Case </a:t>
            </a:r>
            <a:r>
              <a:rPr lang="es-ES_tradnl" dirty="0" err="1"/>
              <a:t>study</a:t>
            </a:r>
            <a:r>
              <a:rPr lang="es-ES_tradnl" dirty="0"/>
              <a:t>: </a:t>
            </a:r>
            <a:r>
              <a:rPr lang="es-ES_tradnl" dirty="0" err="1"/>
              <a:t>Pokemon</a:t>
            </a:r>
            <a:r>
              <a:rPr lang="es-ES_tradnl" dirty="0"/>
              <a:t> CLI </a:t>
            </a:r>
            <a:r>
              <a:rPr lang="es-ES_tradnl" dirty="0" err="1"/>
              <a:t>Application</a:t>
            </a:r>
            <a:r>
              <a:rPr lang="es-ES_tradnl" dirty="0"/>
              <a:t> (</a:t>
            </a:r>
            <a:r>
              <a:rPr lang="es-ES_tradnl" dirty="0" err="1"/>
              <a:t>cont</a:t>
            </a:r>
            <a:r>
              <a:rPr lang="es-ES_tradnl" dirty="0"/>
              <a:t>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37A0-D266-4436-BB90-166B0A6F5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Battle actions:</a:t>
            </a:r>
          </a:p>
          <a:p>
            <a:r>
              <a:rPr lang="en-US" dirty="0"/>
              <a:t>Select {Trainer, </a:t>
            </a:r>
            <a:r>
              <a:rPr lang="en-US" dirty="0" err="1"/>
              <a:t>Pokemon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Fight </a:t>
            </a:r>
            <a:r>
              <a:rPr lang="en-US" dirty="0" err="1"/>
              <a:t>Pokemon</a:t>
            </a:r>
            <a:endParaRPr lang="en-US" dirty="0"/>
          </a:p>
          <a:p>
            <a:r>
              <a:rPr lang="en-US" dirty="0"/>
              <a:t>Learn {</a:t>
            </a:r>
            <a:r>
              <a:rPr lang="en-US" dirty="0" err="1"/>
              <a:t>Pokemon</a:t>
            </a:r>
            <a:r>
              <a:rPr lang="en-US" dirty="0"/>
              <a:t>, Move}</a:t>
            </a:r>
          </a:p>
        </p:txBody>
      </p:sp>
    </p:spTree>
    <p:extLst>
      <p:ext uri="{BB962C8B-B14F-4D97-AF65-F5344CB8AC3E}">
        <p14:creationId xmlns:p14="http://schemas.microsoft.com/office/powerpoint/2010/main" val="116968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48C0-F1DF-496A-804F-1B9C0029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Pokemon</a:t>
            </a:r>
            <a:r>
              <a:rPr lang="en-US" dirty="0"/>
              <a:t>, Command line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8262-D905-4462-A2F4-9850F94D6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pkm</a:t>
            </a:r>
            <a:r>
              <a:rPr lang="en-US" dirty="0"/>
              <a:t> create </a:t>
            </a:r>
            <a:r>
              <a:rPr lang="en-US" dirty="0" err="1"/>
              <a:t>pokemon</a:t>
            </a:r>
            <a:r>
              <a:rPr lang="en-US" dirty="0"/>
              <a:t> -name Pikachu -</a:t>
            </a:r>
            <a:r>
              <a:rPr lang="en-US" dirty="0" err="1"/>
              <a:t>hitPoints</a:t>
            </a:r>
            <a:r>
              <a:rPr lang="en-US" dirty="0"/>
              <a:t> 200</a:t>
            </a:r>
          </a:p>
          <a:p>
            <a:r>
              <a:rPr lang="en-US" dirty="0"/>
              <a:t>$</a:t>
            </a:r>
            <a:r>
              <a:rPr lang="en-US" dirty="0" err="1"/>
              <a:t>pkm</a:t>
            </a:r>
            <a:r>
              <a:rPr lang="en-US" dirty="0"/>
              <a:t> create trainer -name Ash -</a:t>
            </a:r>
            <a:r>
              <a:rPr lang="en-US" dirty="0" err="1"/>
              <a:t>pid</a:t>
            </a:r>
            <a:r>
              <a:rPr lang="en-US" dirty="0"/>
              <a:t> 1		# </a:t>
            </a:r>
            <a:r>
              <a:rPr lang="en-US" dirty="0" err="1"/>
              <a:t>pid</a:t>
            </a:r>
            <a:r>
              <a:rPr lang="en-US" dirty="0"/>
              <a:t> already exists</a:t>
            </a:r>
          </a:p>
          <a:p>
            <a:r>
              <a:rPr lang="en-US" dirty="0"/>
              <a:t>$</a:t>
            </a:r>
            <a:r>
              <a:rPr lang="en-US" dirty="0" err="1"/>
              <a:t>pkm</a:t>
            </a:r>
            <a:r>
              <a:rPr lang="en-US" dirty="0"/>
              <a:t> update </a:t>
            </a:r>
            <a:r>
              <a:rPr lang="en-US" dirty="0" err="1"/>
              <a:t>pokemon</a:t>
            </a:r>
            <a:r>
              <a:rPr lang="en-US" dirty="0"/>
              <a:t> -</a:t>
            </a:r>
            <a:r>
              <a:rPr lang="en-US" dirty="0" err="1"/>
              <a:t>pid</a:t>
            </a:r>
            <a:r>
              <a:rPr lang="en-US" dirty="0"/>
              <a:t> 1 -name Charmander</a:t>
            </a:r>
          </a:p>
          <a:p>
            <a:r>
              <a:rPr lang="en-US" dirty="0"/>
              <a:t>$</a:t>
            </a:r>
            <a:r>
              <a:rPr lang="en-US" dirty="0" err="1"/>
              <a:t>pkm</a:t>
            </a:r>
            <a:r>
              <a:rPr lang="en-US" dirty="0"/>
              <a:t> update </a:t>
            </a:r>
            <a:r>
              <a:rPr lang="en-US" dirty="0" err="1"/>
              <a:t>pokemon</a:t>
            </a:r>
            <a:r>
              <a:rPr lang="en-US" dirty="0"/>
              <a:t> -</a:t>
            </a:r>
            <a:r>
              <a:rPr lang="en-US" dirty="0" err="1"/>
              <a:t>pid</a:t>
            </a:r>
            <a:r>
              <a:rPr lang="en-US" dirty="0"/>
              <a:t> 1 -</a:t>
            </a:r>
            <a:r>
              <a:rPr lang="en-US" dirty="0" err="1"/>
              <a:t>hitPoints</a:t>
            </a:r>
            <a:r>
              <a:rPr lang="en-US" dirty="0"/>
              <a:t> 300</a:t>
            </a:r>
          </a:p>
          <a:p>
            <a:r>
              <a:rPr lang="es-ES_tradnl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9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FAA0-22FD-4BDC-BCE7-DBBF4732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Pokemon</a:t>
            </a:r>
            <a:r>
              <a:rPr lang="en-US" dirty="0"/>
              <a:t>, Command line UI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F212-5BE8-40C2-82B6-E5EA17A4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#$</a:t>
            </a:r>
            <a:r>
              <a:rPr lang="en-US" dirty="0" err="1"/>
              <a:t>pkm</a:t>
            </a:r>
            <a:r>
              <a:rPr lang="en-US" dirty="0"/>
              <a:t> query </a:t>
            </a:r>
            <a:r>
              <a:rPr lang="en-US" dirty="0" err="1"/>
              <a:t>pokemon</a:t>
            </a:r>
            <a:r>
              <a:rPr lang="en-US" dirty="0"/>
              <a:t> -</a:t>
            </a:r>
            <a:r>
              <a:rPr lang="en-US" dirty="0" err="1"/>
              <a:t>pid</a:t>
            </a:r>
            <a:r>
              <a:rPr lang="en-US" dirty="0"/>
              <a:t> 1					# show </a:t>
            </a:r>
            <a:r>
              <a:rPr lang="en-US" dirty="0" err="1"/>
              <a:t>pokemon</a:t>
            </a:r>
            <a:r>
              <a:rPr lang="en-US" dirty="0"/>
              <a:t> by id, </a:t>
            </a:r>
            <a:r>
              <a:rPr lang="en-US" dirty="0" err="1"/>
              <a:t>pid</a:t>
            </a:r>
            <a:r>
              <a:rPr lang="en-US" dirty="0"/>
              <a:t> already exists</a:t>
            </a:r>
          </a:p>
          <a:p>
            <a:r>
              <a:rPr lang="en-US" dirty="0"/>
              <a:t>$</a:t>
            </a:r>
            <a:r>
              <a:rPr lang="en-US" dirty="0" err="1"/>
              <a:t>pkm</a:t>
            </a:r>
            <a:r>
              <a:rPr lang="en-US" dirty="0"/>
              <a:t> query </a:t>
            </a:r>
            <a:r>
              <a:rPr lang="en-US" dirty="0" err="1"/>
              <a:t>pokemon</a:t>
            </a:r>
            <a:r>
              <a:rPr lang="en-US" dirty="0"/>
              <a:t> -name "chu"				# return {Pikachu, </a:t>
            </a:r>
            <a:r>
              <a:rPr lang="en-US" dirty="0" err="1"/>
              <a:t>Raychu</a:t>
            </a:r>
            <a:r>
              <a:rPr lang="en-US" dirty="0"/>
              <a:t>}</a:t>
            </a:r>
          </a:p>
          <a:p>
            <a:r>
              <a:rPr lang="en-US" dirty="0"/>
              <a:t>$</a:t>
            </a:r>
            <a:r>
              <a:rPr lang="en-US" dirty="0" err="1"/>
              <a:t>pkm</a:t>
            </a:r>
            <a:r>
              <a:rPr lang="en-US" dirty="0"/>
              <a:t> delete </a:t>
            </a:r>
            <a:r>
              <a:rPr lang="en-US" dirty="0" err="1"/>
              <a:t>pokemon</a:t>
            </a:r>
            <a:r>
              <a:rPr lang="en-US" dirty="0"/>
              <a:t> -</a:t>
            </a:r>
            <a:r>
              <a:rPr lang="en-US" dirty="0" err="1"/>
              <a:t>pid</a:t>
            </a:r>
            <a:r>
              <a:rPr lang="en-US" dirty="0"/>
              <a:t> 1					# delete </a:t>
            </a:r>
            <a:r>
              <a:rPr lang="en-US" dirty="0" err="1"/>
              <a:t>pokemon</a:t>
            </a:r>
            <a:r>
              <a:rPr lang="en-US" dirty="0"/>
              <a:t> by id, </a:t>
            </a:r>
            <a:r>
              <a:rPr lang="en-US" dirty="0" err="1"/>
              <a:t>pid</a:t>
            </a:r>
            <a:r>
              <a:rPr lang="en-US" dirty="0"/>
              <a:t> already exists</a:t>
            </a:r>
          </a:p>
          <a:p>
            <a:r>
              <a:rPr lang="en-US" dirty="0">
                <a:solidFill>
                  <a:srgbClr val="00B050"/>
                </a:solidFill>
              </a:rPr>
              <a:t># error messages</a:t>
            </a:r>
          </a:p>
          <a:p>
            <a:r>
              <a:rPr lang="en-US" dirty="0"/>
              <a:t>$</a:t>
            </a:r>
            <a:r>
              <a:rPr lang="en-US" dirty="0" err="1"/>
              <a:t>pkm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crete</a:t>
            </a:r>
            <a:r>
              <a:rPr lang="en-US" dirty="0"/>
              <a:t> </a:t>
            </a:r>
            <a:r>
              <a:rPr lang="en-US" dirty="0" err="1"/>
              <a:t>pokemon</a:t>
            </a:r>
            <a:r>
              <a:rPr lang="en-US" dirty="0"/>
              <a:t> -name Pikachu -</a:t>
            </a:r>
            <a:r>
              <a:rPr lang="en-US" dirty="0" err="1"/>
              <a:t>hitPoints</a:t>
            </a:r>
            <a:r>
              <a:rPr lang="en-US" dirty="0"/>
              <a:t> 200		# Exception "Command '</a:t>
            </a:r>
            <a:r>
              <a:rPr lang="en-US" dirty="0" err="1"/>
              <a:t>crete</a:t>
            </a:r>
            <a:r>
              <a:rPr lang="en-US" dirty="0"/>
              <a:t>' does not exist, available commands create, query,"</a:t>
            </a:r>
          </a:p>
        </p:txBody>
      </p:sp>
    </p:spTree>
    <p:extLst>
      <p:ext uri="{BB962C8B-B14F-4D97-AF65-F5344CB8AC3E}">
        <p14:creationId xmlns:p14="http://schemas.microsoft.com/office/powerpoint/2010/main" val="237551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FD55-0431-411D-945E-0491AFF8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Pokemon</a:t>
            </a:r>
            <a:r>
              <a:rPr lang="en-US" dirty="0"/>
              <a:t>,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D3ADE-F561-4D5F-AD76-99D9B58B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Server: http://localhost:8080</a:t>
            </a:r>
          </a:p>
          <a:p>
            <a:r>
              <a:rPr lang="en-US" dirty="0"/>
              <a:t>Context root: /</a:t>
            </a:r>
            <a:r>
              <a:rPr lang="en-US" dirty="0" err="1"/>
              <a:t>pokemon</a:t>
            </a:r>
            <a:r>
              <a:rPr lang="en-US" dirty="0"/>
              <a:t>						# it could be simply "/"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020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872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Franklin Gothic Book</vt:lpstr>
      <vt:lpstr>Franklin Gothic Demi</vt:lpstr>
      <vt:lpstr>Wingdings 2</vt:lpstr>
      <vt:lpstr>DividendVTI</vt:lpstr>
      <vt:lpstr>RESTful API Design, best practices (day 1)</vt:lpstr>
      <vt:lpstr>Concepts</vt:lpstr>
      <vt:lpstr>Case study: Pokemon CLI Application</vt:lpstr>
      <vt:lpstr>Case study: Pokemon CLI Application (cont…)</vt:lpstr>
      <vt:lpstr>Case study: Pokemon CLI Application (cont…)</vt:lpstr>
      <vt:lpstr>Case study: Pokemon CLI Application (cont…)</vt:lpstr>
      <vt:lpstr>Pokemon, Command line UI</vt:lpstr>
      <vt:lpstr>Pokemon, Command line UI (cont…)</vt:lpstr>
      <vt:lpstr>Pokemon, RESTful API</vt:lpstr>
      <vt:lpstr>Pokemon, non restful endpoint definitions</vt:lpstr>
      <vt:lpstr>Pokemon, RESTful API, best practices</vt:lpstr>
      <vt:lpstr>Pokemon, RESTful endpoints, Two URLs per Resource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2022-04-07T19:03:42Z</dcterms:created>
  <dcterms:modified xsi:type="dcterms:W3CDTF">2022-04-07T19:57:10Z</dcterms:modified>
</cp:coreProperties>
</file>