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Overview" TargetMode="External"/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rchitecture/best-practices/api-design" TargetMode="External"/><Relationship Id="rId4" Type="http://schemas.openxmlformats.org/officeDocument/2006/relationships/hyperlink" Target="https://phauer.com/2015/restful-api-design-best-practi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RESTful API Design, best practices (day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7DFF-97C8-4B2A-AABD-33880236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Use </a:t>
            </a:r>
            <a:r>
              <a:rPr lang="es-ES_tradnl" dirty="0" err="1"/>
              <a:t>lower</a:t>
            </a:r>
            <a:r>
              <a:rPr lang="es-ES_tradnl" dirty="0"/>
              <a:t>-Camel-case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Attribute</a:t>
            </a:r>
            <a:r>
              <a:rPr lang="es-ES_tradnl" dirty="0"/>
              <a:t> </a:t>
            </a:r>
            <a:r>
              <a:rPr lang="es-ES_tradnl" dirty="0" err="1"/>
              <a:t>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4835-C9A2-4BE4-AD5F-8E478B62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"Pikachu",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b="1" dirty="0" err="1"/>
              <a:t>hitPoints</a:t>
            </a:r>
            <a:r>
              <a:rPr lang="en-US" dirty="0"/>
              <a:t>: 200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Typically, the JSON response is converted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69916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35AF-D207-4187-9D48-C4B1F52E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Use </a:t>
            </a:r>
            <a:r>
              <a:rPr lang="es-ES_tradnl" dirty="0" err="1"/>
              <a:t>Verbs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25F5-503B-40A2-AC22-81282B0D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POST</a:t>
            </a:r>
            <a:r>
              <a:rPr lang="en-US" dirty="0"/>
              <a:t> /</a:t>
            </a:r>
            <a:r>
              <a:rPr lang="en-US" dirty="0" err="1"/>
              <a:t>restartGame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pPr marL="0" indent="0">
              <a:buNone/>
            </a:pPr>
            <a:r>
              <a:rPr lang="en-US" dirty="0"/>
              <a:t>// No body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POST</a:t>
            </a:r>
            <a:r>
              <a:rPr lang="en-US" dirty="0"/>
              <a:t> /</a:t>
            </a:r>
            <a:r>
              <a:rPr lang="en-US" dirty="0" err="1"/>
              <a:t>muteTrainer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 err="1"/>
              <a:t>trainerId</a:t>
            </a:r>
            <a:r>
              <a:rPr lang="en-US" dirty="0"/>
              <a:t>": "7"}</a:t>
            </a:r>
          </a:p>
        </p:txBody>
      </p:sp>
    </p:spTree>
    <p:extLst>
      <p:ext uri="{BB962C8B-B14F-4D97-AF65-F5344CB8AC3E}">
        <p14:creationId xmlns:p14="http://schemas.microsoft.com/office/powerpoint/2010/main" val="15408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BBA-0AA2-48C7-9E2D-0D3977C6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</a:t>
            </a:r>
            <a:r>
              <a:rPr lang="es-ES_tradnl" dirty="0" err="1"/>
              <a:t>Provide</a:t>
            </a:r>
            <a:r>
              <a:rPr lang="es-ES_tradnl" dirty="0"/>
              <a:t> </a:t>
            </a:r>
            <a:r>
              <a:rPr lang="es-ES_tradnl" dirty="0" err="1"/>
              <a:t>Pagination</a:t>
            </a:r>
            <a:r>
              <a:rPr lang="es-ES_tradnl" dirty="0"/>
              <a:t> (Offset/</a:t>
            </a:r>
            <a:r>
              <a:rPr lang="es-ES_tradnl" dirty="0" err="1"/>
              <a:t>Limit</a:t>
            </a:r>
            <a:r>
              <a:rPr lang="es-ES_tradn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6C05-B5D1-438A-95C7-8078E2B0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5984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Request: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pokemons?offset</a:t>
            </a:r>
            <a:r>
              <a:rPr lang="en-US" dirty="0"/>
              <a:t>=30&amp;limit=10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pPr marL="0" indent="0">
              <a:buNone/>
            </a:pPr>
            <a:r>
              <a:rPr lang="en-US" dirty="0"/>
              <a:t>Response:</a:t>
            </a:r>
          </a:p>
          <a:p>
            <a:pPr marL="324000" lvl="1" indent="0">
              <a:buNone/>
            </a:pPr>
            <a:r>
              <a:rPr lang="en-US" dirty="0"/>
              <a:t>{</a:t>
            </a:r>
          </a:p>
          <a:p>
            <a:pPr marL="324000" lvl="1" indent="0">
              <a:buNone/>
            </a:pPr>
            <a:r>
              <a:rPr lang="en-US" dirty="0"/>
              <a:t>  "pagination": {</a:t>
            </a:r>
          </a:p>
          <a:p>
            <a:pPr marL="324000" lvl="1" indent="0">
              <a:buNone/>
            </a:pPr>
            <a:r>
              <a:rPr lang="en-US" dirty="0"/>
              <a:t>    "offset": 30,</a:t>
            </a:r>
          </a:p>
          <a:p>
            <a:pPr marL="324000" lvl="1" indent="0">
              <a:buNone/>
            </a:pPr>
            <a:r>
              <a:rPr lang="en-US" dirty="0"/>
              <a:t>    "limit": 10,</a:t>
            </a:r>
          </a:p>
          <a:p>
            <a:pPr marL="324000" lvl="1" indent="0">
              <a:buNone/>
            </a:pPr>
            <a:r>
              <a:rPr lang="en-US" dirty="0"/>
              <a:t>    "total": 151,</a:t>
            </a:r>
          </a:p>
          <a:p>
            <a:pPr marL="324000" lvl="1" indent="0">
              <a:buNone/>
            </a:pPr>
            <a:r>
              <a:rPr lang="en-US" dirty="0"/>
              <a:t>  },</a:t>
            </a:r>
          </a:p>
          <a:p>
            <a:pPr marL="324000" lvl="1" indent="0">
              <a:buNone/>
            </a:pPr>
            <a:r>
              <a:rPr lang="en-US" dirty="0"/>
              <a:t>  "data": [</a:t>
            </a:r>
          </a:p>
          <a:p>
            <a:pPr marL="324000" lvl="1" indent="0">
              <a:buNone/>
            </a:pPr>
            <a:r>
              <a:rPr lang="en-US" dirty="0"/>
              <a:t>    //...</a:t>
            </a:r>
          </a:p>
          <a:p>
            <a:pPr marL="324000" lvl="1" indent="0">
              <a:buNone/>
            </a:pPr>
            <a:r>
              <a:rPr lang="en-US" dirty="0"/>
              <a:t>  ]</a:t>
            </a:r>
          </a:p>
          <a:p>
            <a:pPr marL="3240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1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CABB-0EE7-413C-9503-3F426A96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</a:t>
            </a:r>
            <a:r>
              <a:rPr lang="es-ES_tradnl" dirty="0" err="1"/>
              <a:t>Consider</a:t>
            </a:r>
            <a:r>
              <a:rPr lang="es-ES_tradnl" dirty="0"/>
              <a:t> API </a:t>
            </a:r>
            <a:r>
              <a:rPr lang="es-ES_tradnl" dirty="0" err="1"/>
              <a:t>Versioning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F2FD-ABB3-4E7E-A6F4-8C90D5BD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URLs:	GET /v1/</a:t>
            </a:r>
            <a:r>
              <a:rPr lang="en-US" dirty="0" err="1"/>
              <a:t>pokemons</a:t>
            </a:r>
            <a:r>
              <a:rPr lang="en-US" dirty="0"/>
              <a:t> HTTP/1.1</a:t>
            </a:r>
          </a:p>
          <a:p>
            <a:r>
              <a:rPr lang="en-US" dirty="0"/>
              <a:t>Via Accept HTTP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7347-B632-4ABD-83EE-A1BDEC3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917C-DF77-4E0C-A199-D0DF71CD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REST: </a:t>
            </a:r>
            <a:r>
              <a:rPr lang="es-ES_tradnl" dirty="0">
                <a:hlinkClick r:id="rId2"/>
              </a:rPr>
              <a:t>https://en.wikipedia.org/wiki/Representational_state_transfer</a:t>
            </a:r>
            <a:endParaRPr lang="es-ES_tradnl" dirty="0"/>
          </a:p>
          <a:p>
            <a:r>
              <a:rPr lang="en-US" dirty="0"/>
              <a:t>HTTP: </a:t>
            </a:r>
            <a:r>
              <a:rPr lang="en-US" dirty="0">
                <a:hlinkClick r:id="rId3"/>
              </a:rPr>
              <a:t>https://developer.mozilla.org/en-US/docs/Web/HTTP/Overview</a:t>
            </a:r>
            <a:endParaRPr lang="en-US" dirty="0"/>
          </a:p>
          <a:p>
            <a:r>
              <a:rPr lang="en-US" dirty="0"/>
              <a:t>RESTful API Design. Best Practices in a Nutshell</a:t>
            </a:r>
            <a:r>
              <a:rPr lang="es-ES_tradnl" dirty="0"/>
              <a:t>: </a:t>
            </a:r>
            <a:r>
              <a:rPr lang="es-ES_tradnl" dirty="0">
                <a:hlinkClick r:id="rId4"/>
              </a:rPr>
              <a:t>https://phauer.com/2015/restful-api-design-best-practices/</a:t>
            </a:r>
            <a:endParaRPr lang="es-ES_tradnl" dirty="0"/>
          </a:p>
          <a:p>
            <a:r>
              <a:rPr lang="es-ES_tradnl" dirty="0" err="1"/>
              <a:t>RESTful</a:t>
            </a:r>
            <a:r>
              <a:rPr lang="es-ES_tradnl" dirty="0"/>
              <a:t> web API </a:t>
            </a:r>
            <a:r>
              <a:rPr lang="es-ES_tradnl" dirty="0" err="1"/>
              <a:t>design</a:t>
            </a:r>
            <a:r>
              <a:rPr lang="es-ES_tradnl" dirty="0"/>
              <a:t>: </a:t>
            </a:r>
            <a:r>
              <a:rPr lang="es-ES_tradnl" dirty="0">
                <a:hlinkClick r:id="rId5"/>
              </a:rPr>
              <a:t>https://docs.microsoft.com/en-us/azure/architecture/best-practices/api-design</a:t>
            </a:r>
            <a:endParaRPr lang="es-ES_trad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8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0184-3D37-4B2A-8CA5-718080C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Use HTTP </a:t>
            </a:r>
            <a:r>
              <a:rPr lang="es-ES_tradnl" dirty="0" err="1"/>
              <a:t>Methods</a:t>
            </a:r>
            <a:r>
              <a:rPr lang="es-ES_tradnl" dirty="0"/>
              <a:t> TO OPERATE ON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D146-6DDE-4080-96D0-F357FB25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Endpoints (Paths):</a:t>
            </a:r>
          </a:p>
          <a:p>
            <a:r>
              <a:rPr lang="en-US" dirty="0">
                <a:solidFill>
                  <a:srgbClr val="0070C0"/>
                </a:solidFill>
              </a:rPr>
              <a:t>GET </a:t>
            </a:r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  <a:r>
              <a:rPr lang="en-US" dirty="0"/>
              <a:t>											</a:t>
            </a:r>
            <a:r>
              <a:rPr lang="en-US" dirty="0">
                <a:solidFill>
                  <a:srgbClr val="00B050"/>
                </a:solidFill>
              </a:rPr>
              <a:t>/*List all </a:t>
            </a:r>
            <a:r>
              <a:rPr lang="en-US" dirty="0" err="1">
                <a:solidFill>
                  <a:srgbClr val="00B050"/>
                </a:solidFill>
              </a:rPr>
              <a:t>pokemons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>
                <a:solidFill>
                  <a:srgbClr val="0070C0"/>
                </a:solidFill>
              </a:rPr>
              <a:t>GET </a:t>
            </a:r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/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 err="1">
                <a:solidFill>
                  <a:srgbClr val="7030A0"/>
                </a:solidFill>
              </a:rPr>
              <a:t>pid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HTTP/1.1 </a:t>
            </a:r>
            <a:r>
              <a:rPr lang="en-US" dirty="0"/>
              <a:t>									</a:t>
            </a:r>
            <a:r>
              <a:rPr lang="en-US" dirty="0">
                <a:solidFill>
                  <a:srgbClr val="00B050"/>
                </a:solidFill>
              </a:rPr>
              <a:t>/*Get </a:t>
            </a:r>
            <a:r>
              <a:rPr lang="en-US" dirty="0" err="1">
                <a:solidFill>
                  <a:srgbClr val="00B050"/>
                </a:solidFill>
              </a:rPr>
              <a:t>pokemon</a:t>
            </a:r>
            <a:r>
              <a:rPr lang="en-US" dirty="0">
                <a:solidFill>
                  <a:srgbClr val="00B050"/>
                </a:solidFill>
              </a:rPr>
              <a:t> by </a:t>
            </a:r>
            <a:r>
              <a:rPr lang="en-US" dirty="0" err="1">
                <a:solidFill>
                  <a:srgbClr val="00B050"/>
                </a:solidFill>
              </a:rPr>
              <a:t>pid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pokemons?name</a:t>
            </a:r>
            <a:r>
              <a:rPr lang="en-US" dirty="0"/>
              <a:t>=Pikachu </a:t>
            </a:r>
            <a:r>
              <a:rPr lang="en-US" dirty="0">
                <a:solidFill>
                  <a:srgbClr val="0070C0"/>
                </a:solidFill>
              </a:rPr>
              <a:t>HTTP/1.1 </a:t>
            </a:r>
            <a:r>
              <a:rPr lang="en-US" dirty="0"/>
              <a:t>							</a:t>
            </a:r>
            <a:r>
              <a:rPr lang="en-US" dirty="0">
                <a:solidFill>
                  <a:srgbClr val="00B050"/>
                </a:solidFill>
              </a:rPr>
              <a:t>/*Search </a:t>
            </a:r>
            <a:r>
              <a:rPr lang="en-US" dirty="0" err="1">
                <a:solidFill>
                  <a:srgbClr val="00B050"/>
                </a:solidFill>
              </a:rPr>
              <a:t>pokemons</a:t>
            </a:r>
            <a:r>
              <a:rPr lang="en-US" dirty="0">
                <a:solidFill>
                  <a:srgbClr val="00B050"/>
                </a:solidFill>
              </a:rPr>
              <a:t> by name*/</a:t>
            </a:r>
          </a:p>
          <a:p>
            <a:r>
              <a:rPr lang="en-US" dirty="0">
                <a:solidFill>
                  <a:srgbClr val="0070C0"/>
                </a:solidFill>
              </a:rPr>
              <a:t>POST </a:t>
            </a:r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HTTP/1.1 </a:t>
            </a:r>
            <a:r>
              <a:rPr lang="en-US" dirty="0"/>
              <a:t>		Body:</a:t>
            </a: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 err="1">
                <a:solidFill>
                  <a:srgbClr val="C00000"/>
                </a:solidFill>
              </a:rPr>
              <a:t>name:Pikachu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hitPoints</a:t>
            </a:r>
            <a:r>
              <a:rPr lang="en-US" dirty="0">
                <a:solidFill>
                  <a:srgbClr val="C00000"/>
                </a:solidFill>
              </a:rPr>
              <a:t>: 200}</a:t>
            </a:r>
            <a:r>
              <a:rPr lang="en-US" dirty="0"/>
              <a:t> 	</a:t>
            </a:r>
            <a:r>
              <a:rPr lang="en-US" dirty="0">
                <a:solidFill>
                  <a:srgbClr val="00B050"/>
                </a:solidFill>
              </a:rPr>
              <a:t>/*Create </a:t>
            </a:r>
            <a:r>
              <a:rPr lang="en-US" dirty="0" err="1">
                <a:solidFill>
                  <a:srgbClr val="00B050"/>
                </a:solidFill>
              </a:rPr>
              <a:t>pokemon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>
                <a:solidFill>
                  <a:srgbClr val="0070C0"/>
                </a:solidFill>
              </a:rPr>
              <a:t>PUT </a:t>
            </a:r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/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 err="1">
                <a:solidFill>
                  <a:srgbClr val="7030A0"/>
                </a:solidFill>
              </a:rPr>
              <a:t>pid</a:t>
            </a:r>
            <a:r>
              <a:rPr lang="en-US" dirty="0">
                <a:solidFill>
                  <a:srgbClr val="7030A0"/>
                </a:solidFill>
              </a:rPr>
              <a:t>} </a:t>
            </a:r>
            <a:r>
              <a:rPr lang="en-US" dirty="0">
                <a:solidFill>
                  <a:srgbClr val="0070C0"/>
                </a:solidFill>
              </a:rPr>
              <a:t>HTTP/1.1 </a:t>
            </a:r>
            <a:r>
              <a:rPr lang="en-US" dirty="0"/>
              <a:t>	Body: </a:t>
            </a: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 err="1">
                <a:solidFill>
                  <a:srgbClr val="C00000"/>
                </a:solidFill>
              </a:rPr>
              <a:t>name:Raychu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hitPoints</a:t>
            </a:r>
            <a:r>
              <a:rPr lang="en-US" dirty="0">
                <a:solidFill>
                  <a:srgbClr val="C00000"/>
                </a:solidFill>
              </a:rPr>
              <a:t>: 300}</a:t>
            </a:r>
            <a:r>
              <a:rPr lang="en-US" dirty="0"/>
              <a:t> 	</a:t>
            </a:r>
            <a:r>
              <a:rPr lang="en-US" dirty="0">
                <a:solidFill>
                  <a:srgbClr val="00B050"/>
                </a:solidFill>
              </a:rPr>
              <a:t>/*Update </a:t>
            </a:r>
            <a:r>
              <a:rPr lang="en-US" dirty="0" err="1">
                <a:solidFill>
                  <a:srgbClr val="00B050"/>
                </a:solidFill>
              </a:rPr>
              <a:t>pokemon</a:t>
            </a:r>
            <a:r>
              <a:rPr lang="en-US" dirty="0">
                <a:solidFill>
                  <a:srgbClr val="00B050"/>
                </a:solidFill>
              </a:rPr>
              <a:t> by </a:t>
            </a:r>
            <a:r>
              <a:rPr lang="en-US" dirty="0" err="1">
                <a:solidFill>
                  <a:srgbClr val="00B050"/>
                </a:solidFill>
              </a:rPr>
              <a:t>pid</a:t>
            </a:r>
            <a:r>
              <a:rPr lang="en-US" dirty="0">
                <a:solidFill>
                  <a:srgbClr val="00B050"/>
                </a:solidFill>
              </a:rPr>
              <a:t>*/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DELETE </a:t>
            </a:r>
            <a:r>
              <a:rPr lang="en-US" dirty="0"/>
              <a:t>/</a:t>
            </a:r>
            <a:r>
              <a:rPr lang="en-US" dirty="0" err="1"/>
              <a:t>pokemons</a:t>
            </a:r>
            <a:r>
              <a:rPr lang="en-US" dirty="0"/>
              <a:t>/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 err="1">
                <a:solidFill>
                  <a:srgbClr val="7030A0"/>
                </a:solidFill>
              </a:rPr>
              <a:t>pid</a:t>
            </a:r>
            <a:r>
              <a:rPr lang="en-US" dirty="0">
                <a:solidFill>
                  <a:srgbClr val="7030A0"/>
                </a:solidFill>
              </a:rPr>
              <a:t>} </a:t>
            </a:r>
            <a:r>
              <a:rPr lang="en-US" dirty="0">
                <a:solidFill>
                  <a:srgbClr val="0070C0"/>
                </a:solidFill>
              </a:rPr>
              <a:t>HTTP/1.1 </a:t>
            </a:r>
            <a:r>
              <a:rPr lang="en-US" dirty="0"/>
              <a:t>									</a:t>
            </a:r>
            <a:r>
              <a:rPr lang="en-US" dirty="0">
                <a:solidFill>
                  <a:srgbClr val="00B050"/>
                </a:solidFill>
              </a:rPr>
              <a:t>/*Delete </a:t>
            </a:r>
            <a:r>
              <a:rPr lang="en-US" dirty="0" err="1">
                <a:solidFill>
                  <a:srgbClr val="00B050"/>
                </a:solidFill>
              </a:rPr>
              <a:t>pokemon</a:t>
            </a:r>
            <a:r>
              <a:rPr lang="en-US" dirty="0">
                <a:solidFill>
                  <a:srgbClr val="00B050"/>
                </a:solidFill>
              </a:rPr>
              <a:t> by </a:t>
            </a:r>
            <a:r>
              <a:rPr lang="en-US" dirty="0" err="1">
                <a:solidFill>
                  <a:srgbClr val="00B050"/>
                </a:solidFill>
              </a:rPr>
              <a:t>pid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847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Use HTTP </a:t>
            </a:r>
            <a:r>
              <a:rPr lang="es-ES_tradnl" dirty="0" err="1"/>
              <a:t>Methods</a:t>
            </a:r>
            <a:r>
              <a:rPr lang="es-ES_tradnl" dirty="0"/>
              <a:t> TO OPERATE ON RESOURCES (</a:t>
            </a:r>
            <a:r>
              <a:rPr lang="es-ES_tradnl" dirty="0" err="1"/>
              <a:t>cont</a:t>
            </a:r>
            <a:r>
              <a:rPr lang="es-ES_tradnl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</a:t>
            </a:r>
            <a:r>
              <a:rPr lang="en-US" dirty="0"/>
              <a:t>: Use 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for reading resources.</a:t>
            </a:r>
          </a:p>
          <a:p>
            <a:r>
              <a:rPr lang="en-US" b="1" dirty="0"/>
              <a:t>Create</a:t>
            </a:r>
            <a:r>
              <a:rPr lang="en-US" dirty="0"/>
              <a:t>: Use </a:t>
            </a:r>
            <a:r>
              <a:rPr lang="en-US" dirty="0">
                <a:solidFill>
                  <a:srgbClr val="0070C0"/>
                </a:solidFill>
              </a:rPr>
              <a:t>POST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PUT</a:t>
            </a:r>
            <a:r>
              <a:rPr lang="en-US" dirty="0"/>
              <a:t> for creating new resources.</a:t>
            </a:r>
          </a:p>
          <a:p>
            <a:r>
              <a:rPr lang="en-US" b="1" dirty="0"/>
              <a:t>Update</a:t>
            </a:r>
            <a:r>
              <a:rPr lang="en-US" dirty="0"/>
              <a:t>: Use </a:t>
            </a:r>
            <a:r>
              <a:rPr lang="en-US" dirty="0">
                <a:solidFill>
                  <a:srgbClr val="0070C0"/>
                </a:solidFill>
              </a:rPr>
              <a:t>PUT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PATCH</a:t>
            </a:r>
            <a:r>
              <a:rPr lang="en-US" dirty="0"/>
              <a:t> for total and partial updates for existing resources.</a:t>
            </a:r>
          </a:p>
          <a:p>
            <a:r>
              <a:rPr lang="en-US" b="1" dirty="0"/>
              <a:t>Delete</a:t>
            </a:r>
            <a:r>
              <a:rPr lang="en-US" dirty="0"/>
              <a:t>: Use </a:t>
            </a:r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for deleting existing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4FFF-5BC1-4109-A44F-1C740BE5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WRAP Actual Data in a data </a:t>
            </a:r>
            <a:r>
              <a:rPr lang="es-ES_tradnl" dirty="0" err="1"/>
              <a:t>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E234-258A-4FB3-9550-D45273BE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954369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Request: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GET</a:t>
            </a:r>
            <a:r>
              <a:rPr lang="en-US" dirty="0"/>
              <a:t> /</a:t>
            </a:r>
            <a:r>
              <a:rPr lang="en-US" dirty="0" err="1"/>
              <a:t>pokemons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Response:</a:t>
            </a:r>
          </a:p>
          <a:p>
            <a:pPr marL="324000" lvl="1" indent="0">
              <a:buNone/>
            </a:pPr>
            <a:r>
              <a:rPr lang="en-US" dirty="0"/>
              <a:t>{</a:t>
            </a:r>
          </a:p>
          <a:p>
            <a:pPr marL="324000" lvl="1" indent="0">
              <a:buNone/>
            </a:pPr>
            <a:r>
              <a:rPr lang="en-US" dirty="0"/>
              <a:t>  "data": [</a:t>
            </a:r>
          </a:p>
          <a:p>
            <a:pPr marL="324000" lvl="1" indent="0">
              <a:buNone/>
            </a:pPr>
            <a:r>
              <a:rPr lang="en-US" dirty="0"/>
              <a:t>    { "id": 1, "name": "Pikachu" }</a:t>
            </a:r>
          </a:p>
          <a:p>
            <a:pPr marL="324000" lvl="1" indent="0">
              <a:buNone/>
            </a:pPr>
            <a:r>
              <a:rPr lang="en-US" dirty="0"/>
              <a:t>    , { "id": 2, "name": "</a:t>
            </a:r>
            <a:r>
              <a:rPr lang="en-US" dirty="0" err="1"/>
              <a:t>Raychu</a:t>
            </a:r>
            <a:r>
              <a:rPr lang="en-US" dirty="0"/>
              <a:t>" }</a:t>
            </a:r>
          </a:p>
          <a:p>
            <a:pPr marL="324000" lvl="1" indent="0">
              <a:buNone/>
            </a:pPr>
            <a:r>
              <a:rPr lang="en-US" dirty="0"/>
              <a:t>  ]</a:t>
            </a:r>
          </a:p>
          <a:p>
            <a:pPr marL="3240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96C88-11BC-41B7-9443-8DF2901F8B49}"/>
              </a:ext>
            </a:extLst>
          </p:cNvPr>
          <p:cNvSpPr txBox="1">
            <a:spLocks/>
          </p:cNvSpPr>
          <p:nvPr/>
        </p:nvSpPr>
        <p:spPr>
          <a:xfrm>
            <a:off x="6096000" y="2340864"/>
            <a:ext cx="51657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Request: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</a:rPr>
              <a:t>	GET</a:t>
            </a:r>
            <a:r>
              <a:rPr lang="en-US" dirty="0"/>
              <a:t> /</a:t>
            </a:r>
            <a:r>
              <a:rPr lang="en-US" dirty="0" err="1"/>
              <a:t>pokemons</a:t>
            </a:r>
            <a:r>
              <a:rPr lang="en-US" dirty="0"/>
              <a:t>/1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Response:</a:t>
            </a:r>
          </a:p>
          <a:p>
            <a:pPr marL="324000" lvl="1" indent="0">
              <a:buNone/>
            </a:pPr>
            <a:r>
              <a:rPr lang="en-US" dirty="0"/>
              <a:t>{</a:t>
            </a:r>
          </a:p>
          <a:p>
            <a:pPr marL="324000" lvl="1" indent="0">
              <a:buNone/>
            </a:pPr>
            <a:r>
              <a:rPr lang="en-US" dirty="0"/>
              <a:t>  "data": { </a:t>
            </a:r>
          </a:p>
          <a:p>
            <a:pPr marL="324000" lvl="1" indent="0">
              <a:buNone/>
            </a:pPr>
            <a:r>
              <a:rPr lang="en-US" dirty="0"/>
              <a:t>    "id": 1, </a:t>
            </a:r>
          </a:p>
          <a:p>
            <a:pPr marL="324000" lvl="1" indent="0">
              <a:buNone/>
            </a:pPr>
            <a:r>
              <a:rPr lang="en-US" dirty="0"/>
              <a:t>    "name": “Pikachu"</a:t>
            </a:r>
          </a:p>
          <a:p>
            <a:pPr marL="324000" lvl="1" indent="0">
              <a:buNone/>
            </a:pPr>
            <a:r>
              <a:rPr lang="en-US" dirty="0"/>
              <a:t>  }</a:t>
            </a:r>
          </a:p>
          <a:p>
            <a:pPr marL="324000" lvl="1" indent="0">
              <a:buNone/>
            </a:pPr>
            <a:r>
              <a:rPr lang="en-US" dirty="0"/>
              <a:t>}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WRAP Actual Data in a data </a:t>
            </a:r>
            <a:r>
              <a:rPr lang="es-ES_tradnl" dirty="0" err="1"/>
              <a:t>field</a:t>
            </a:r>
            <a:r>
              <a:rPr lang="es-ES_tradnl" dirty="0"/>
              <a:t> (</a:t>
            </a:r>
            <a:r>
              <a:rPr lang="es-ES_tradnl" dirty="0" err="1"/>
              <a:t>cont</a:t>
            </a:r>
            <a:r>
              <a:rPr lang="es-ES_tradnl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of </a:t>
            </a:r>
            <a:r>
              <a:rPr lang="en-US" dirty="0">
                <a:solidFill>
                  <a:srgbClr val="0070C0"/>
                </a:solidFill>
              </a:rPr>
              <a:t>POST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PUT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PATCH</a:t>
            </a:r>
            <a:r>
              <a:rPr lang="en-US" dirty="0"/>
              <a:t> should also contain the </a:t>
            </a:r>
            <a:r>
              <a:rPr lang="en-US" b="1" i="1" dirty="0"/>
              <a:t>data</a:t>
            </a:r>
            <a:r>
              <a:rPr lang="en-US" dirty="0"/>
              <a:t> field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Room for metadata (pagination, error messages,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5F54-5502-4C02-8C1D-E4A78DBF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Use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Query</a:t>
            </a:r>
            <a:r>
              <a:rPr lang="es-ES_tradnl" dirty="0"/>
              <a:t> </a:t>
            </a:r>
            <a:r>
              <a:rPr lang="es-ES_tradnl" dirty="0" err="1"/>
              <a:t>String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Optional</a:t>
            </a:r>
            <a:r>
              <a:rPr lang="es-ES_tradnl" dirty="0"/>
              <a:t> and </a:t>
            </a:r>
            <a:r>
              <a:rPr lang="es-ES_tradnl" dirty="0" err="1"/>
              <a:t>Complex</a:t>
            </a:r>
            <a:r>
              <a:rPr lang="es-ES_tradnl" dirty="0"/>
              <a:t> </a:t>
            </a:r>
            <a:r>
              <a:rPr lang="es-ES_tradnl" dirty="0" err="1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EC64-03A0-4503-9B4F-DBA7DEE1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do this: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pokemons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waterPokemons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wildPokemons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waterAndFirePokemons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</p:txBody>
      </p:sp>
    </p:spTree>
    <p:extLst>
      <p:ext uri="{BB962C8B-B14F-4D97-AF65-F5344CB8AC3E}">
        <p14:creationId xmlns:p14="http://schemas.microsoft.com/office/powerpoint/2010/main" val="177728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5F54-5502-4C02-8C1D-E4A78DBF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Use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Query</a:t>
            </a:r>
            <a:r>
              <a:rPr lang="es-ES_tradnl" dirty="0"/>
              <a:t> </a:t>
            </a:r>
            <a:r>
              <a:rPr lang="es-ES_tradnl" dirty="0" err="1"/>
              <a:t>String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Optional</a:t>
            </a:r>
            <a:r>
              <a:rPr lang="es-ES_tradnl" dirty="0"/>
              <a:t> and </a:t>
            </a:r>
            <a:r>
              <a:rPr lang="es-ES_tradnl" dirty="0" err="1"/>
              <a:t>Complex</a:t>
            </a:r>
            <a:r>
              <a:rPr lang="es-ES_tradnl" dirty="0"/>
              <a:t> </a:t>
            </a:r>
            <a:r>
              <a:rPr lang="es-ES_tradnl" dirty="0" err="1"/>
              <a:t>Parameters</a:t>
            </a:r>
            <a:r>
              <a:rPr lang="es-ES_tradnl" dirty="0"/>
              <a:t> (</a:t>
            </a:r>
            <a:r>
              <a:rPr lang="es-ES_tradnl" dirty="0" err="1"/>
              <a:t>Cont</a:t>
            </a:r>
            <a:r>
              <a:rPr lang="es-ES_tradnl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EC64-03A0-4503-9B4F-DBA7DEE1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Prefer: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pokemons?kind</a:t>
            </a:r>
            <a:r>
              <a:rPr lang="en-US" dirty="0"/>
              <a:t>=water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pokemons?kind</a:t>
            </a:r>
            <a:r>
              <a:rPr lang="en-US" dirty="0"/>
              <a:t>=</a:t>
            </a:r>
            <a:r>
              <a:rPr lang="en-US" dirty="0" err="1"/>
              <a:t>water&amp;kind</a:t>
            </a:r>
            <a:r>
              <a:rPr lang="en-US" dirty="0"/>
              <a:t>=fire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pokemons?kind</a:t>
            </a:r>
            <a:r>
              <a:rPr lang="en-US" dirty="0"/>
              <a:t>=</a:t>
            </a:r>
            <a:r>
              <a:rPr lang="en-US" dirty="0" err="1"/>
              <a:t>water,fire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pokemons?kind</a:t>
            </a:r>
            <a:r>
              <a:rPr lang="en-US" dirty="0"/>
              <a:t>[]=</a:t>
            </a:r>
            <a:r>
              <a:rPr lang="en-US" dirty="0" err="1"/>
              <a:t>water&amp;kind</a:t>
            </a:r>
            <a:r>
              <a:rPr lang="en-US" dirty="0"/>
              <a:t>[]=fire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  <a:r>
              <a:rPr lang="en-US" dirty="0"/>
              <a:t>		</a:t>
            </a:r>
            <a:r>
              <a:rPr lang="en-US" dirty="0">
                <a:solidFill>
                  <a:srgbClr val="00B050"/>
                </a:solidFill>
              </a:rPr>
              <a:t># Form URL Encoded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7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DDBB-9ED1-427D-9495-11F7DF08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Use HTTP Status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54CA-F9B3-4E33-99F7-BF74FDC3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5613"/>
            <a:ext cx="11029615" cy="44540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2xx: Success</a:t>
            </a:r>
          </a:p>
          <a:p>
            <a:pPr lvl="1"/>
            <a:r>
              <a:rPr lang="en-US" dirty="0"/>
              <a:t>200 OK</a:t>
            </a:r>
          </a:p>
          <a:p>
            <a:pPr lvl="1"/>
            <a:r>
              <a:rPr lang="en-US" dirty="0"/>
              <a:t>201 Created</a:t>
            </a:r>
          </a:p>
          <a:p>
            <a:r>
              <a:rPr lang="en-US" dirty="0"/>
              <a:t>3xx: Redirect</a:t>
            </a:r>
          </a:p>
          <a:p>
            <a:pPr lvl="1"/>
            <a:r>
              <a:rPr lang="en-US" dirty="0"/>
              <a:t>301 Moved Permanently</a:t>
            </a:r>
          </a:p>
          <a:p>
            <a:pPr lvl="1"/>
            <a:r>
              <a:rPr lang="en-US" dirty="0"/>
              <a:t>304 Not Modified</a:t>
            </a:r>
          </a:p>
          <a:p>
            <a:r>
              <a:rPr lang="en-US" dirty="0"/>
              <a:t>4xx: Client Error</a:t>
            </a:r>
          </a:p>
          <a:p>
            <a:pPr lvl="1"/>
            <a:r>
              <a:rPr lang="en-US" dirty="0"/>
              <a:t>400 Bad Request</a:t>
            </a:r>
          </a:p>
          <a:p>
            <a:pPr lvl="1"/>
            <a:r>
              <a:rPr lang="en-US" dirty="0"/>
              <a:t>401 Unauthorized</a:t>
            </a:r>
          </a:p>
          <a:p>
            <a:pPr lvl="1"/>
            <a:r>
              <a:rPr lang="en-US" dirty="0"/>
              <a:t>403 Forbidden</a:t>
            </a:r>
          </a:p>
          <a:p>
            <a:pPr lvl="1"/>
            <a:r>
              <a:rPr lang="en-US" dirty="0"/>
              <a:t>404 Not Found</a:t>
            </a:r>
          </a:p>
          <a:p>
            <a:pPr lvl="1"/>
            <a:r>
              <a:rPr lang="en-US" dirty="0"/>
              <a:t>410 Gone</a:t>
            </a:r>
          </a:p>
          <a:p>
            <a:r>
              <a:rPr lang="en-US" dirty="0"/>
              <a:t>5xx: Server Error</a:t>
            </a:r>
          </a:p>
          <a:p>
            <a:pPr lvl="1"/>
            <a:r>
              <a:rPr lang="en-US" dirty="0"/>
              <a:t>500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21731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153F-C51D-4AD8-8100-70566AEA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RESTful</a:t>
            </a:r>
            <a:r>
              <a:rPr lang="es-ES_tradnl" dirty="0"/>
              <a:t> API, </a:t>
            </a:r>
            <a:r>
              <a:rPr lang="es-ES_tradnl" dirty="0" err="1"/>
              <a:t>Provide</a:t>
            </a:r>
            <a:r>
              <a:rPr lang="es-ES_tradnl" dirty="0"/>
              <a:t> </a:t>
            </a:r>
            <a:r>
              <a:rPr lang="es-ES_tradnl" dirty="0" err="1"/>
              <a:t>Useful</a:t>
            </a:r>
            <a:r>
              <a:rPr lang="es-ES_tradnl" dirty="0"/>
              <a:t> Error </a:t>
            </a:r>
            <a:r>
              <a:rPr lang="es-ES_tradnl" dirty="0" err="1"/>
              <a:t>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E906-EC2F-4049-A2B4-845CDDA6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6284"/>
            <a:ext cx="11029615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Request: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GET</a:t>
            </a:r>
            <a:r>
              <a:rPr lang="en-US" dirty="0"/>
              <a:t> /</a:t>
            </a:r>
            <a:r>
              <a:rPr lang="en-US" dirty="0" err="1"/>
              <a:t>pokemons?kind</a:t>
            </a:r>
            <a:r>
              <a:rPr lang="en-US" dirty="0"/>
              <a:t>=yellow </a:t>
            </a:r>
            <a:r>
              <a:rPr lang="en-US" dirty="0">
                <a:solidFill>
                  <a:srgbClr val="0070C0"/>
                </a:solidFill>
              </a:rPr>
              <a:t>HTTP/1.1</a:t>
            </a:r>
          </a:p>
          <a:p>
            <a:pPr marL="0" indent="0">
              <a:buNone/>
            </a:pPr>
            <a:r>
              <a:rPr lang="en-US" dirty="0"/>
              <a:t>Response:</a:t>
            </a:r>
          </a:p>
          <a:p>
            <a:pPr marL="324000" lvl="1" indent="0">
              <a:buNone/>
            </a:pPr>
            <a:r>
              <a:rPr lang="en-US" dirty="0"/>
              <a:t>// 400 Bad Request</a:t>
            </a:r>
          </a:p>
          <a:p>
            <a:pPr marL="324000" lvl="1" indent="0">
              <a:buNone/>
            </a:pPr>
            <a:r>
              <a:rPr lang="en-US" dirty="0"/>
              <a:t>{</a:t>
            </a:r>
          </a:p>
          <a:p>
            <a:pPr marL="324000" lvl="1" indent="0">
              <a:buNone/>
            </a:pPr>
            <a:r>
              <a:rPr lang="en-US" dirty="0"/>
              <a:t>  "errors": [</a:t>
            </a:r>
          </a:p>
          <a:p>
            <a:pPr marL="324000" lvl="1" indent="0">
              <a:buNone/>
            </a:pPr>
            <a:r>
              <a:rPr lang="en-US" dirty="0"/>
              <a:t>    {</a:t>
            </a:r>
          </a:p>
          <a:p>
            <a:pPr marL="324000" lvl="1" indent="0">
              <a:buNone/>
            </a:pPr>
            <a:r>
              <a:rPr lang="en-US" dirty="0"/>
              <a:t>      "status": 400,</a:t>
            </a:r>
          </a:p>
          <a:p>
            <a:pPr marL="324000" lvl="1" indent="0">
              <a:buNone/>
            </a:pPr>
            <a:r>
              <a:rPr lang="en-US" dirty="0"/>
              <a:t>	  "code": 123,</a:t>
            </a:r>
          </a:p>
          <a:p>
            <a:pPr marL="324000" lvl="1" indent="0">
              <a:buNone/>
            </a:pPr>
            <a:r>
              <a:rPr lang="en-US" dirty="0"/>
              <a:t>      "detail": "Invalid kind. Valid values are 'water', 'fire', 'electric', 'flying', 'ghost'...",</a:t>
            </a:r>
          </a:p>
          <a:p>
            <a:pPr marL="324000" lvl="1" indent="0">
              <a:buNone/>
            </a:pPr>
            <a:r>
              <a:rPr lang="en-US" dirty="0"/>
              <a:t>      "</a:t>
            </a:r>
            <a:r>
              <a:rPr lang="en-US" dirty="0" err="1"/>
              <a:t>providedValue</a:t>
            </a:r>
            <a:r>
              <a:rPr lang="en-US" dirty="0"/>
              <a:t>": "yellow"</a:t>
            </a:r>
          </a:p>
          <a:p>
            <a:pPr marL="324000" lvl="1" indent="0">
              <a:buNone/>
            </a:pPr>
            <a:r>
              <a:rPr lang="en-US" dirty="0"/>
              <a:t>    }</a:t>
            </a:r>
          </a:p>
          <a:p>
            <a:pPr marL="324000" lvl="1" indent="0">
              <a:buNone/>
            </a:pPr>
            <a:r>
              <a:rPr lang="en-US" dirty="0"/>
              <a:t>  ]</a:t>
            </a:r>
          </a:p>
          <a:p>
            <a:pPr marL="3240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90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833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Book</vt:lpstr>
      <vt:lpstr>Franklin Gothic Demi</vt:lpstr>
      <vt:lpstr>Wingdings 2</vt:lpstr>
      <vt:lpstr>DividendVTI</vt:lpstr>
      <vt:lpstr>RESTful API Design, best practices (day 2)</vt:lpstr>
      <vt:lpstr>RESTful API, Use HTTP Methods TO OPERATE ON RESOURCES</vt:lpstr>
      <vt:lpstr>RESTful API, Use HTTP Methods TO OPERATE ON RESOURCES (cont…)</vt:lpstr>
      <vt:lpstr>RESTful API, WRAP Actual Data in a data field</vt:lpstr>
      <vt:lpstr>RESTful API, WRAP Actual Data in a data field (cont…)</vt:lpstr>
      <vt:lpstr>RESTful API, Use the Query String for Optional and Complex Parameters</vt:lpstr>
      <vt:lpstr>RESTful API, Use the Query String for Optional and Complex Parameters (Cont…)</vt:lpstr>
      <vt:lpstr>RESTful API, Use HTTP Status Codes</vt:lpstr>
      <vt:lpstr>RESTful API, Provide Useful Error Messages</vt:lpstr>
      <vt:lpstr>RESTful API, Use lower-Camel-case for Attribute Names</vt:lpstr>
      <vt:lpstr>RESTful API, Use Verbs for Operations</vt:lpstr>
      <vt:lpstr>RESTful API, Provide Pagination (Offset/Limit)</vt:lpstr>
      <vt:lpstr>RESTful API, Consider API Versioning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2022-04-08T06:49:53Z</dcterms:modified>
</cp:coreProperties>
</file>