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4"/>
    <p:sldId id="259" r:id="rId5"/>
    <p:sldId id="258" r:id="rId6"/>
    <p:sldId id="262" r:id="rId7"/>
    <p:sldId id="263" r:id="rId8"/>
    <p:sldId id="264" r:id="rId9"/>
    <p:sldId id="265" r:id="rId10"/>
    <p:sldId id="267" r:id="rId11"/>
    <p:sldId id="266"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EC3C"/>
    <a:srgbClr val="00AACC"/>
    <a:srgbClr val="007033"/>
    <a:srgbClr val="FFCC66"/>
    <a:srgbClr val="990099"/>
    <a:srgbClr val="CC0099"/>
    <a:srgbClr val="FE9202"/>
    <a:srgbClr val="6C1A00"/>
    <a:srgbClr val="1D3A00"/>
    <a:srgbClr val="0032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672"/>
    <p:restoredTop sz="94673"/>
  </p:normalViewPr>
  <p:slideViewPr>
    <p:cSldViewPr>
      <p:cViewPr varScale="1">
        <p:scale>
          <a:sx n="91" d="100"/>
          <a:sy n="91" d="100"/>
        </p:scale>
        <p:origin x="534" y="6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006073-E3D9-4E19-B7CB-C5CE0B3D56A3}" type="datetimeFigureOut">
              <a:rPr lang="en-US" smtClean="0"/>
              <a:t>6/10/2020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D76063-6360-49E3-9621-083CD2383C8B}" type="slidenum">
              <a:rPr lang="en-US" smtClean="0"/>
              <a:t>‹#›</a:t>
            </a:fld>
            <a:endParaRPr lang="en-US"/>
          </a:p>
        </p:txBody>
      </p:sp>
    </p:spTree>
    <p:extLst>
      <p:ext uri="{BB962C8B-B14F-4D97-AF65-F5344CB8AC3E}">
        <p14:creationId xmlns:p14="http://schemas.microsoft.com/office/powerpoint/2010/main" val="88095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8965" y="1044700"/>
            <a:ext cx="8246070" cy="916230"/>
          </a:xfrm>
          <a:noFill/>
          <a:effectLst>
            <a:outerShdw blurRad="50800" dist="38100" dir="2700000" algn="tl" rotWithShape="0">
              <a:prstClr val="black">
                <a:alpha val="40000"/>
              </a:prstClr>
            </a:outerShdw>
          </a:effectLst>
        </p:spPr>
        <p:txBody>
          <a:bodyPr>
            <a:normAutofit/>
          </a:bodyPr>
          <a:lstStyle>
            <a:lvl1pPr algn="ctr">
              <a:defRPr sz="3600">
                <a:solidFill>
                  <a:srgbClr val="5EEC3C"/>
                </a:solidFill>
              </a:defRPr>
            </a:lvl1pPr>
          </a:lstStyle>
          <a:p>
            <a:r>
              <a:rPr lang="en-US" dirty="0"/>
              <a:t>Click to edit Master title style</a:t>
            </a:r>
          </a:p>
        </p:txBody>
      </p:sp>
      <p:sp>
        <p:nvSpPr>
          <p:cNvPr id="3" name="Subtitle 2"/>
          <p:cNvSpPr>
            <a:spLocks noGrp="1"/>
          </p:cNvSpPr>
          <p:nvPr>
            <p:ph type="subTitle" idx="1"/>
          </p:nvPr>
        </p:nvSpPr>
        <p:spPr>
          <a:xfrm>
            <a:off x="448965" y="1808225"/>
            <a:ext cx="8246070" cy="610820"/>
          </a:xfrm>
        </p:spPr>
        <p:txBody>
          <a:bodyPr>
            <a:normAutofit/>
          </a:bodyPr>
          <a:lstStyle>
            <a:lvl1pPr marL="0" indent="0" algn="ct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6/10/2020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6A1E65E6-F5B5-40FE-83F7-7B8B3CFE1FB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655520"/>
            <a:ext cx="8246070" cy="763525"/>
          </a:xfrm>
        </p:spPr>
        <p:txBody>
          <a:bodyPr>
            <a:normAutofit/>
          </a:bodyPr>
          <a:lstStyle>
            <a:lvl1pPr algn="ctr">
              <a:defRPr sz="3600" baseline="0">
                <a:solidFill>
                  <a:srgbClr val="5EEC3C"/>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2266340"/>
            <a:ext cx="8246070" cy="2443279"/>
          </a:xfrm>
        </p:spPr>
        <p:txBody>
          <a:bodyPr/>
          <a:lstStyle>
            <a:lvl1pPr algn="ctr">
              <a:defRPr sz="280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1425" y="433880"/>
            <a:ext cx="6260905" cy="572644"/>
          </a:xfrm>
        </p:spPr>
        <p:txBody>
          <a:bodyPr>
            <a:normAutofit/>
          </a:bodyPr>
          <a:lstStyle>
            <a:lvl1pPr algn="l">
              <a:defRPr sz="3600">
                <a:solidFill>
                  <a:srgbClr val="5EEC3C"/>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281425" y="1197405"/>
            <a:ext cx="6260905"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6/10/2020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6/10/2020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655520"/>
            <a:ext cx="8246070" cy="635055"/>
          </a:xfrm>
        </p:spPr>
        <p:txBody>
          <a:bodyPr>
            <a:normAutofit/>
          </a:bodyPr>
          <a:lstStyle>
            <a:lvl1pPr algn="ctr">
              <a:defRPr sz="3600" baseline="0">
                <a:solidFill>
                  <a:srgbClr val="5EEC3C"/>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2331839"/>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811660"/>
            <a:ext cx="4040188"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2331839"/>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811660"/>
            <a:ext cx="4041775"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6/10/2020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6/10/2020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6/10/2020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6/10/2020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888F25B4-D6F3-49F8-ADCA-26F5D0DA94BC}"/>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Why Wind Power Advantages and Drawbacks Must Be Taken Into Account </a:t>
            </a:r>
          </a:p>
        </p:txBody>
      </p:sp>
      <p:sp>
        <p:nvSpPr>
          <p:cNvPr id="3" name="Subtitle 2"/>
          <p:cNvSpPr>
            <a:spLocks noGrp="1"/>
          </p:cNvSpPr>
          <p:nvPr>
            <p:ph type="subTitle" idx="1"/>
          </p:nvPr>
        </p:nvSpPr>
        <p:spPr>
          <a:xfrm>
            <a:off x="448965" y="2113635"/>
            <a:ext cx="8246070" cy="610820"/>
          </a:xfrm>
        </p:spPr>
        <p:txBody>
          <a:bodyPr/>
          <a:lstStyle/>
          <a:p>
            <a:r>
              <a:rPr lang="en-US" dirty="0"/>
              <a:t>by</a:t>
            </a:r>
            <a:r>
              <a:rPr lang="en-US"/>
              <a:t>: Fernando J </a:t>
            </a:r>
            <a:r>
              <a:rPr lang="en-US" dirty="0"/>
              <a:t>Amador</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3F772-62DC-4CEC-A66F-A248FAB57FB7}"/>
              </a:ext>
            </a:extLst>
          </p:cNvPr>
          <p:cNvSpPr>
            <a:spLocks noGrp="1"/>
          </p:cNvSpPr>
          <p:nvPr>
            <p:ph type="title"/>
          </p:nvPr>
        </p:nvSpPr>
        <p:spPr>
          <a:xfrm>
            <a:off x="448965" y="1502815"/>
            <a:ext cx="8246070" cy="635055"/>
          </a:xfrm>
        </p:spPr>
        <p:txBody>
          <a:bodyPr>
            <a:normAutofit fontScale="90000"/>
          </a:bodyPr>
          <a:lstStyle/>
          <a:p>
            <a:r>
              <a:rPr lang="en-US" dirty="0">
                <a:effectLst/>
              </a:rPr>
              <a:t>Largest Wind Farms by Capacity</a:t>
            </a:r>
            <a:endParaRPr lang="en-US" sz="2800" dirty="0"/>
          </a:p>
        </p:txBody>
      </p:sp>
      <p:sp>
        <p:nvSpPr>
          <p:cNvPr id="4" name="Content Placeholder 3">
            <a:extLst>
              <a:ext uri="{FF2B5EF4-FFF2-40B4-BE49-F238E27FC236}">
                <a16:creationId xmlns:a16="http://schemas.microsoft.com/office/drawing/2014/main" id="{0F9C294E-A214-4721-8673-7F072F33963F}"/>
              </a:ext>
            </a:extLst>
          </p:cNvPr>
          <p:cNvSpPr>
            <a:spLocks noGrp="1"/>
          </p:cNvSpPr>
          <p:nvPr>
            <p:ph sz="half" idx="2"/>
          </p:nvPr>
        </p:nvSpPr>
        <p:spPr>
          <a:xfrm>
            <a:off x="296260" y="2113635"/>
            <a:ext cx="7024430" cy="2901395"/>
          </a:xfrm>
        </p:spPr>
        <p:txBody>
          <a:bodyPr>
            <a:normAutofit fontScale="92500" lnSpcReduction="20000"/>
          </a:bodyPr>
          <a:lstStyle/>
          <a:p>
            <a:pPr algn="l"/>
            <a:r>
              <a:rPr lang="en-US" dirty="0"/>
              <a:t>Five of them are operated in the United States mostly in California and Texas. </a:t>
            </a:r>
          </a:p>
          <a:p>
            <a:pPr algn="l"/>
            <a:r>
              <a:rPr lang="en-US" dirty="0"/>
              <a:t>The biggest wind farm in the world is Jiu Quan Wind Power Base in China. </a:t>
            </a:r>
          </a:p>
          <a:p>
            <a:pPr algn="l"/>
            <a:r>
              <a:rPr lang="en-US" dirty="0"/>
              <a:t>When finished it will have 7,000 wind turbines. </a:t>
            </a:r>
          </a:p>
          <a:p>
            <a:pPr algn="l"/>
            <a:r>
              <a:rPr lang="en-US" dirty="0"/>
              <a:t>The fifth biggest windfarm in the world is the Shepherds Flat Wind Farm located in the United States.</a:t>
            </a:r>
          </a:p>
          <a:p>
            <a:pPr algn="l"/>
            <a:r>
              <a:rPr lang="en-US" dirty="0"/>
              <a:t>The largest offshore  in the world is the London Array Offshore Wind Farm in England.</a:t>
            </a:r>
          </a:p>
        </p:txBody>
      </p:sp>
      <p:pic>
        <p:nvPicPr>
          <p:cNvPr id="3074" name="Picture 2" descr="Total eyes stake in 1.1-GW UK offshore wind project - report">
            <a:extLst>
              <a:ext uri="{FF2B5EF4-FFF2-40B4-BE49-F238E27FC236}">
                <a16:creationId xmlns:a16="http://schemas.microsoft.com/office/drawing/2014/main" id="{F6282BA1-4765-4B18-8D78-FBFE4B605C40}"/>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3002" t="7466" r="17114"/>
          <a:stretch/>
        </p:blipFill>
        <p:spPr bwMode="auto">
          <a:xfrm>
            <a:off x="7320690" y="3559657"/>
            <a:ext cx="1749623" cy="1455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8474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79568-6A24-4A48-BB9D-0B3C940E4BD3}"/>
              </a:ext>
            </a:extLst>
          </p:cNvPr>
          <p:cNvSpPr>
            <a:spLocks noGrp="1"/>
          </p:cNvSpPr>
          <p:nvPr>
            <p:ph type="title"/>
          </p:nvPr>
        </p:nvSpPr>
        <p:spPr>
          <a:xfrm>
            <a:off x="2281425" y="281175"/>
            <a:ext cx="6260905" cy="572644"/>
          </a:xfrm>
        </p:spPr>
        <p:txBody>
          <a:bodyPr>
            <a:normAutofit fontScale="90000"/>
          </a:bodyPr>
          <a:lstStyle/>
          <a:p>
            <a:pPr algn="ctr"/>
            <a:r>
              <a:rPr lang="en-US" b="1" dirty="0"/>
              <a:t>Conclusion</a:t>
            </a:r>
          </a:p>
        </p:txBody>
      </p:sp>
      <p:sp>
        <p:nvSpPr>
          <p:cNvPr id="3" name="Content Placeholder 2">
            <a:extLst>
              <a:ext uri="{FF2B5EF4-FFF2-40B4-BE49-F238E27FC236}">
                <a16:creationId xmlns:a16="http://schemas.microsoft.com/office/drawing/2014/main" id="{EBEB5212-F4C5-4FBE-A569-CD16E5B0778F}"/>
              </a:ext>
            </a:extLst>
          </p:cNvPr>
          <p:cNvSpPr>
            <a:spLocks noGrp="1"/>
          </p:cNvSpPr>
          <p:nvPr>
            <p:ph idx="1"/>
          </p:nvPr>
        </p:nvSpPr>
        <p:spPr>
          <a:xfrm>
            <a:off x="1899662" y="891995"/>
            <a:ext cx="7024430" cy="3817625"/>
          </a:xfrm>
        </p:spPr>
        <p:txBody>
          <a:bodyPr>
            <a:noAutofit/>
          </a:bodyPr>
          <a:lstStyle/>
          <a:p>
            <a:r>
              <a:rPr lang="en-US" sz="1500" b="1"/>
              <a:t>In conclusion, </a:t>
            </a:r>
            <a:r>
              <a:rPr lang="en-US" sz="1500" b="1" dirty="0"/>
              <a:t>wind power has enormous environmental benefits as it is a form of electricity generation that is sustainable and clean. </a:t>
            </a:r>
          </a:p>
          <a:p>
            <a:r>
              <a:rPr lang="en-US" sz="1500" b="1" dirty="0"/>
              <a:t>It does not produce greenhouse gases and is unlimited. </a:t>
            </a:r>
          </a:p>
          <a:p>
            <a:r>
              <a:rPr lang="en-US" sz="1500" b="1" dirty="0"/>
              <a:t>Wind power supports the agriculture and rural areas economies. </a:t>
            </a:r>
          </a:p>
          <a:p>
            <a:r>
              <a:rPr lang="en-US" sz="1500" b="1" dirty="0"/>
              <a:t>There is no need for mining. </a:t>
            </a:r>
          </a:p>
          <a:p>
            <a:r>
              <a:rPr lang="en-US" sz="1500" b="1" dirty="0"/>
              <a:t>Wind power maintains lakes and streams clean. </a:t>
            </a:r>
          </a:p>
          <a:p>
            <a:r>
              <a:rPr lang="en-US" sz="1500" b="1" dirty="0"/>
              <a:t>Despite its vast potential, there are impacts associated with wind power that should be recognized and mitigated. </a:t>
            </a:r>
          </a:p>
          <a:p>
            <a:r>
              <a:rPr lang="en-US" sz="1500" b="1" dirty="0"/>
              <a:t>Aesthetics, sound and vibration, and shadow flicker and large land areas. </a:t>
            </a:r>
          </a:p>
          <a:p>
            <a:r>
              <a:rPr lang="en-US" sz="1500" b="1" dirty="0"/>
              <a:t>If large wind farms are built, the continental United States average surface temperature would rise by 32.4 degrees Fahrenheit. </a:t>
            </a:r>
          </a:p>
          <a:p>
            <a:r>
              <a:rPr lang="en-US" sz="1500" b="1" dirty="0"/>
              <a:t>Wind power advantages overwhelm its environmental and economic impacts.</a:t>
            </a:r>
          </a:p>
          <a:p>
            <a:r>
              <a:rPr lang="en-US" sz="1500" b="1" dirty="0"/>
              <a:t>These impacts need to be studied and assessed to make a good choice when developing wind farms. </a:t>
            </a:r>
            <a:endParaRPr lang="en-US" sz="1500" dirty="0"/>
          </a:p>
        </p:txBody>
      </p:sp>
    </p:spTree>
    <p:extLst>
      <p:ext uri="{BB962C8B-B14F-4D97-AF65-F5344CB8AC3E}">
        <p14:creationId xmlns:p14="http://schemas.microsoft.com/office/powerpoint/2010/main" val="3936658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5" y="1502814"/>
            <a:ext cx="7482545" cy="610821"/>
          </a:xfrm>
        </p:spPr>
        <p:txBody>
          <a:bodyPr>
            <a:noAutofit/>
          </a:bodyPr>
          <a:lstStyle/>
          <a:p>
            <a:r>
              <a:rPr lang="en-US" sz="2400" b="1" dirty="0"/>
              <a:t>Wind Power for electricity Generation</a:t>
            </a:r>
          </a:p>
        </p:txBody>
      </p:sp>
      <p:sp>
        <p:nvSpPr>
          <p:cNvPr id="3" name="Content Placeholder 2"/>
          <p:cNvSpPr>
            <a:spLocks noGrp="1"/>
          </p:cNvSpPr>
          <p:nvPr>
            <p:ph idx="1"/>
          </p:nvPr>
        </p:nvSpPr>
        <p:spPr>
          <a:xfrm>
            <a:off x="296260" y="2113635"/>
            <a:ext cx="8551480" cy="2901395"/>
          </a:xfrm>
        </p:spPr>
        <p:txBody>
          <a:bodyPr>
            <a:noAutofit/>
          </a:bodyPr>
          <a:lstStyle/>
          <a:p>
            <a:pPr algn="l"/>
            <a:r>
              <a:rPr lang="en-US" sz="1600" dirty="0"/>
              <a:t>The control and use of the wind power make for a clean and sustainable form of electricity generation. </a:t>
            </a:r>
          </a:p>
          <a:p>
            <a:pPr algn="l"/>
            <a:r>
              <a:rPr lang="en-US" sz="1600" dirty="0"/>
              <a:t>It does not produce global warming gases nor toxic pollutants. </a:t>
            </a:r>
          </a:p>
          <a:p>
            <a:pPr algn="l"/>
            <a:r>
              <a:rPr lang="en-US" sz="1600" dirty="0"/>
              <a:t>The wind is inexhaustible, abundant, and free. </a:t>
            </a:r>
          </a:p>
          <a:p>
            <a:pPr algn="l"/>
            <a:r>
              <a:rPr lang="en-US" sz="1600" dirty="0"/>
              <a:t>The use of wind power to produce electricity is growing at a fast pace. </a:t>
            </a:r>
          </a:p>
          <a:p>
            <a:pPr algn="l"/>
            <a:r>
              <a:rPr lang="en-US" sz="1600" dirty="0"/>
              <a:t>For this reason, a thorough analysis of its advantages and drawbacks must be taken into account. </a:t>
            </a:r>
          </a:p>
          <a:p>
            <a:pPr algn="l"/>
            <a:r>
              <a:rPr lang="en-US" sz="1600" dirty="0"/>
              <a:t>Although it has great potential and benefits, wind power also impacts the environment in ways that have to be observed and which can be mitigated.</a:t>
            </a:r>
            <a:endParaRPr lang="en-US" sz="1400"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4A0CD-2EF9-470C-AF6E-D37311531B29}"/>
              </a:ext>
            </a:extLst>
          </p:cNvPr>
          <p:cNvSpPr>
            <a:spLocks noGrp="1"/>
          </p:cNvSpPr>
          <p:nvPr>
            <p:ph type="title"/>
          </p:nvPr>
        </p:nvSpPr>
        <p:spPr>
          <a:xfrm>
            <a:off x="448965" y="1505692"/>
            <a:ext cx="8246070" cy="763525"/>
          </a:xfrm>
        </p:spPr>
        <p:txBody>
          <a:bodyPr/>
          <a:lstStyle/>
          <a:p>
            <a:r>
              <a:rPr lang="en-US" dirty="0"/>
              <a:t>What makes the wind?</a:t>
            </a:r>
          </a:p>
        </p:txBody>
      </p:sp>
      <p:sp>
        <p:nvSpPr>
          <p:cNvPr id="3" name="Content Placeholder 2">
            <a:extLst>
              <a:ext uri="{FF2B5EF4-FFF2-40B4-BE49-F238E27FC236}">
                <a16:creationId xmlns:a16="http://schemas.microsoft.com/office/drawing/2014/main" id="{E938DFF1-7B75-4BBC-BE00-3E95FB5D94ED}"/>
              </a:ext>
            </a:extLst>
          </p:cNvPr>
          <p:cNvSpPr>
            <a:spLocks noGrp="1"/>
          </p:cNvSpPr>
          <p:nvPr>
            <p:ph idx="1"/>
          </p:nvPr>
        </p:nvSpPr>
        <p:spPr>
          <a:xfrm>
            <a:off x="296260" y="2113636"/>
            <a:ext cx="4886560" cy="2595984"/>
          </a:xfrm>
        </p:spPr>
        <p:txBody>
          <a:bodyPr>
            <a:normAutofit fontScale="70000" lnSpcReduction="20000"/>
          </a:bodyPr>
          <a:lstStyle/>
          <a:p>
            <a:pPr marL="0" indent="0">
              <a:buNone/>
            </a:pPr>
            <a:endParaRPr lang="en-US" dirty="0"/>
          </a:p>
          <a:p>
            <a:pPr marL="0" indent="0" algn="just">
              <a:lnSpc>
                <a:spcPct val="170000"/>
              </a:lnSpc>
              <a:buNone/>
            </a:pPr>
            <a:r>
              <a:rPr lang="en-US" dirty="0"/>
              <a:t>Wind is caused by the irregular heating of the atmosphere by the sun, the rotation of the earth, fluctuations in the earth's surface, vegetation, bodies of water, and mountains. </a:t>
            </a:r>
          </a:p>
        </p:txBody>
      </p:sp>
      <p:pic>
        <p:nvPicPr>
          <p:cNvPr id="1026" name="Picture 2">
            <a:extLst>
              <a:ext uri="{FF2B5EF4-FFF2-40B4-BE49-F238E27FC236}">
                <a16:creationId xmlns:a16="http://schemas.microsoft.com/office/drawing/2014/main" id="{83A7B8C9-6C38-463A-AEC4-CE7593FA0C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2820" y="2269217"/>
            <a:ext cx="3865625" cy="256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006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28720" y="319350"/>
            <a:ext cx="6871726" cy="572644"/>
          </a:xfrm>
        </p:spPr>
        <p:txBody>
          <a:bodyPr>
            <a:noAutofit/>
          </a:bodyPr>
          <a:lstStyle/>
          <a:p>
            <a:r>
              <a:rPr lang="en-US" sz="2800" dirty="0">
                <a:effectLst/>
              </a:rPr>
              <a:t>How electricity is generated from wind power</a:t>
            </a:r>
            <a:endParaRPr lang="en-US" sz="2800" dirty="0"/>
          </a:p>
        </p:txBody>
      </p:sp>
      <p:sp>
        <p:nvSpPr>
          <p:cNvPr id="5" name="Content Placeholder 4"/>
          <p:cNvSpPr>
            <a:spLocks noGrp="1"/>
          </p:cNvSpPr>
          <p:nvPr>
            <p:ph idx="1"/>
          </p:nvPr>
        </p:nvSpPr>
        <p:spPr>
          <a:xfrm>
            <a:off x="1823310" y="1044700"/>
            <a:ext cx="7024430" cy="3664920"/>
          </a:xfrm>
        </p:spPr>
        <p:txBody>
          <a:bodyPr>
            <a:noAutofit/>
          </a:bodyPr>
          <a:lstStyle/>
          <a:p>
            <a:pPr>
              <a:lnSpc>
                <a:spcPct val="150000"/>
              </a:lnSpc>
            </a:pPr>
            <a:r>
              <a:rPr lang="en-US" sz="2000" dirty="0"/>
              <a:t>The wind goes through the turbines that change the energy in the wind into mechanical power. </a:t>
            </a:r>
          </a:p>
          <a:p>
            <a:pPr>
              <a:lnSpc>
                <a:spcPct val="150000"/>
              </a:lnSpc>
            </a:pPr>
            <a:r>
              <a:rPr lang="en-US" sz="2000" dirty="0"/>
              <a:t>A generator turns this mechanical power into electricity. </a:t>
            </a:r>
          </a:p>
          <a:p>
            <a:pPr>
              <a:lnSpc>
                <a:spcPct val="150000"/>
              </a:lnSpc>
            </a:pPr>
            <a:r>
              <a:rPr lang="en-US" sz="2000" dirty="0"/>
              <a:t>The turbine is composed of three blades. </a:t>
            </a:r>
          </a:p>
          <a:p>
            <a:pPr>
              <a:lnSpc>
                <a:spcPct val="150000"/>
              </a:lnSpc>
            </a:pPr>
            <a:r>
              <a:rPr lang="en-US" sz="2000" dirty="0"/>
              <a:t>The turbine starts generating electrical power with wind speed of six to nine miles per hour.</a:t>
            </a:r>
          </a:p>
        </p:txBody>
      </p:sp>
    </p:spTree>
    <p:extLst>
      <p:ext uri="{BB962C8B-B14F-4D97-AF65-F5344CB8AC3E}">
        <p14:creationId xmlns:p14="http://schemas.microsoft.com/office/powerpoint/2010/main" val="110163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1502815"/>
            <a:ext cx="8246070" cy="635055"/>
          </a:xfrm>
        </p:spPr>
        <p:txBody>
          <a:bodyPr>
            <a:normAutofit fontScale="90000"/>
          </a:bodyPr>
          <a:lstStyle/>
          <a:p>
            <a:r>
              <a:rPr lang="en-US" dirty="0"/>
              <a:t>Advantages of Wind Power</a:t>
            </a:r>
          </a:p>
        </p:txBody>
      </p:sp>
      <p:sp>
        <p:nvSpPr>
          <p:cNvPr id="6" name="Content Placeholder 5"/>
          <p:cNvSpPr>
            <a:spLocks noGrp="1"/>
          </p:cNvSpPr>
          <p:nvPr>
            <p:ph sz="half" idx="2"/>
          </p:nvPr>
        </p:nvSpPr>
        <p:spPr>
          <a:xfrm>
            <a:off x="143555" y="2113635"/>
            <a:ext cx="8856890" cy="2848330"/>
          </a:xfrm>
        </p:spPr>
        <p:txBody>
          <a:bodyPr>
            <a:noAutofit/>
          </a:bodyPr>
          <a:lstStyle/>
          <a:p>
            <a:pPr algn="l"/>
            <a:r>
              <a:rPr lang="en-US" sz="1800" dirty="0"/>
              <a:t>Wind power can generate electricity in a very efficient way.</a:t>
            </a:r>
          </a:p>
          <a:p>
            <a:pPr algn="l"/>
            <a:r>
              <a:rPr lang="en-US" sz="1800" dirty="0"/>
              <a:t>Wind power is capable of supplying more than twenty percent of the world’s electricity. </a:t>
            </a:r>
          </a:p>
          <a:p>
            <a:pPr algn="l"/>
            <a:r>
              <a:rPr lang="en-US" sz="1800" dirty="0"/>
              <a:t>Rural areas are able to revitalize their economies by attracting the wind energy industry. </a:t>
            </a:r>
          </a:p>
          <a:p>
            <a:pPr algn="l"/>
            <a:r>
              <a:rPr lang="en-US" sz="1800" dirty="0"/>
              <a:t>Wind farm development generates millions in revenue from property tax and land lease payments. </a:t>
            </a:r>
          </a:p>
          <a:p>
            <a:pPr algn="l"/>
            <a:r>
              <a:rPr lang="en-US" sz="1800" dirty="0"/>
              <a:t> One big advantage of wind energy is that it has a free fuel source. </a:t>
            </a:r>
          </a:p>
          <a:p>
            <a:pPr algn="l"/>
            <a:r>
              <a:rPr lang="en-US" sz="1800" dirty="0"/>
              <a:t>Wind is free, it does not need to be mined. </a:t>
            </a:r>
          </a:p>
          <a:p>
            <a:pPr algn="l"/>
            <a:r>
              <a:rPr lang="en-US" sz="1800" dirty="0"/>
              <a:t>Without the need for mining there is less destruction of land.</a:t>
            </a:r>
          </a:p>
        </p:txBody>
      </p:sp>
    </p:spTree>
    <p:extLst>
      <p:ext uri="{BB962C8B-B14F-4D97-AF65-F5344CB8AC3E}">
        <p14:creationId xmlns:p14="http://schemas.microsoft.com/office/powerpoint/2010/main" val="4170783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3F772-62DC-4CEC-A66F-A248FAB57FB7}"/>
              </a:ext>
            </a:extLst>
          </p:cNvPr>
          <p:cNvSpPr>
            <a:spLocks noGrp="1"/>
          </p:cNvSpPr>
          <p:nvPr>
            <p:ph type="title"/>
          </p:nvPr>
        </p:nvSpPr>
        <p:spPr>
          <a:xfrm>
            <a:off x="448965" y="1502815"/>
            <a:ext cx="8246070" cy="635055"/>
          </a:xfrm>
        </p:spPr>
        <p:txBody>
          <a:bodyPr>
            <a:normAutofit/>
          </a:bodyPr>
          <a:lstStyle/>
          <a:p>
            <a:r>
              <a:rPr lang="en-US" sz="2800" dirty="0"/>
              <a:t>Cont. Advantages of Wind Power</a:t>
            </a:r>
          </a:p>
        </p:txBody>
      </p:sp>
      <p:sp>
        <p:nvSpPr>
          <p:cNvPr id="4" name="Content Placeholder 3">
            <a:extLst>
              <a:ext uri="{FF2B5EF4-FFF2-40B4-BE49-F238E27FC236}">
                <a16:creationId xmlns:a16="http://schemas.microsoft.com/office/drawing/2014/main" id="{0F9C294E-A214-4721-8673-7F072F33963F}"/>
              </a:ext>
            </a:extLst>
          </p:cNvPr>
          <p:cNvSpPr>
            <a:spLocks noGrp="1"/>
          </p:cNvSpPr>
          <p:nvPr>
            <p:ph sz="half" idx="2"/>
          </p:nvPr>
        </p:nvSpPr>
        <p:spPr>
          <a:xfrm>
            <a:off x="296260" y="2137870"/>
            <a:ext cx="8704185" cy="2877160"/>
          </a:xfrm>
        </p:spPr>
        <p:txBody>
          <a:bodyPr>
            <a:normAutofit fontScale="85000" lnSpcReduction="10000"/>
          </a:bodyPr>
          <a:lstStyle/>
          <a:p>
            <a:pPr algn="l"/>
            <a:r>
              <a:rPr lang="en-US" dirty="0"/>
              <a:t>Another advantage of wind power is that it supports the agriculture since the turbines can be installed in the middle of the cropland without damage to production.</a:t>
            </a:r>
          </a:p>
          <a:p>
            <a:pPr algn="l"/>
            <a:r>
              <a:rPr lang="en-US" dirty="0"/>
              <a:t> The land in the wind farm can also be used for trails, highways, agriculture and livestock. </a:t>
            </a:r>
          </a:p>
          <a:p>
            <a:pPr algn="l"/>
            <a:r>
              <a:rPr lang="en-US" dirty="0"/>
              <a:t>Offshore wind farms act as artificial reefs and increase the fish population. </a:t>
            </a:r>
          </a:p>
          <a:p>
            <a:pPr algn="l"/>
            <a:r>
              <a:rPr lang="en-US" dirty="0"/>
              <a:t>Wind power also maintains lakes and streams clean. </a:t>
            </a:r>
          </a:p>
          <a:p>
            <a:pPr algn="l"/>
            <a:r>
              <a:rPr lang="en-US" dirty="0"/>
              <a:t>Wind power does not pollute the air unlike coal and nuclear which produce emissions that cause acid rain and greenhouse gases.</a:t>
            </a:r>
          </a:p>
          <a:p>
            <a:endParaRPr lang="en-US" dirty="0"/>
          </a:p>
        </p:txBody>
      </p:sp>
    </p:spTree>
    <p:extLst>
      <p:ext uri="{BB962C8B-B14F-4D97-AF65-F5344CB8AC3E}">
        <p14:creationId xmlns:p14="http://schemas.microsoft.com/office/powerpoint/2010/main" val="2152300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6015" y="281175"/>
            <a:ext cx="7024430" cy="572644"/>
          </a:xfrm>
        </p:spPr>
        <p:txBody>
          <a:bodyPr>
            <a:noAutofit/>
          </a:bodyPr>
          <a:lstStyle/>
          <a:p>
            <a:pPr algn="ctr"/>
            <a:r>
              <a:rPr lang="en-US" sz="2400" dirty="0">
                <a:effectLst/>
              </a:rPr>
              <a:t>Impacts Associated with Wind Power Generation</a:t>
            </a:r>
            <a:endParaRPr lang="en-US" sz="2400" dirty="0"/>
          </a:p>
        </p:txBody>
      </p:sp>
      <p:sp>
        <p:nvSpPr>
          <p:cNvPr id="5" name="Content Placeholder 4"/>
          <p:cNvSpPr>
            <a:spLocks noGrp="1"/>
          </p:cNvSpPr>
          <p:nvPr>
            <p:ph idx="1"/>
          </p:nvPr>
        </p:nvSpPr>
        <p:spPr>
          <a:xfrm>
            <a:off x="1670605" y="1197405"/>
            <a:ext cx="7473395" cy="3512215"/>
          </a:xfrm>
        </p:spPr>
        <p:txBody>
          <a:bodyPr>
            <a:noAutofit/>
          </a:bodyPr>
          <a:lstStyle/>
          <a:p>
            <a:r>
              <a:rPr lang="en-US" sz="1800" dirty="0"/>
              <a:t>Aesthetics is a disadvantage of wind power because wind turbines have a visual impact over the landscape. To improve aesthetics they can be arranged in a pattern or painted. </a:t>
            </a:r>
          </a:p>
          <a:p>
            <a:r>
              <a:rPr lang="en-US" sz="1800" dirty="0"/>
              <a:t>The wind turbines produce foreign noise and vibration to the area. The noise has been reduced considerably by the use of sound-absorbent material and minimizing blade surface imperfections. </a:t>
            </a:r>
          </a:p>
          <a:p>
            <a:r>
              <a:rPr lang="en-US" sz="1800" dirty="0"/>
              <a:t>Another problem is the shadow flicker that is produced when the rotor blades turn during the day. </a:t>
            </a:r>
          </a:p>
          <a:p>
            <a:r>
              <a:rPr lang="en-US" sz="1800" dirty="0"/>
              <a:t>Turbine construction might affect plants and animals. The bird collisions are very rare since the rotor blades spin slowly at fifteen times per minute. These impacts are not a threat to species population. </a:t>
            </a:r>
          </a:p>
        </p:txBody>
      </p:sp>
    </p:spTree>
    <p:extLst>
      <p:ext uri="{BB962C8B-B14F-4D97-AF65-F5344CB8AC3E}">
        <p14:creationId xmlns:p14="http://schemas.microsoft.com/office/powerpoint/2010/main" val="4005591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974E0-B301-49C4-A51D-8609AE5B2262}"/>
              </a:ext>
            </a:extLst>
          </p:cNvPr>
          <p:cNvSpPr>
            <a:spLocks noGrp="1"/>
          </p:cNvSpPr>
          <p:nvPr>
            <p:ph type="title"/>
          </p:nvPr>
        </p:nvSpPr>
        <p:spPr>
          <a:xfrm>
            <a:off x="1949933" y="205767"/>
            <a:ext cx="7177134" cy="572644"/>
          </a:xfrm>
        </p:spPr>
        <p:txBody>
          <a:bodyPr>
            <a:noAutofit/>
          </a:bodyPr>
          <a:lstStyle/>
          <a:p>
            <a:r>
              <a:rPr lang="en-US" sz="2400" dirty="0">
                <a:effectLst/>
              </a:rPr>
              <a:t>Impact of wind power on the earth surface temperature</a:t>
            </a:r>
            <a:endParaRPr lang="en-US" sz="2400" dirty="0"/>
          </a:p>
        </p:txBody>
      </p:sp>
      <p:sp>
        <p:nvSpPr>
          <p:cNvPr id="3" name="Content Placeholder 2">
            <a:extLst>
              <a:ext uri="{FF2B5EF4-FFF2-40B4-BE49-F238E27FC236}">
                <a16:creationId xmlns:a16="http://schemas.microsoft.com/office/drawing/2014/main" id="{3CF60761-D66A-4E41-B1E7-F7C37E764C20}"/>
              </a:ext>
            </a:extLst>
          </p:cNvPr>
          <p:cNvSpPr>
            <a:spLocks noGrp="1"/>
          </p:cNvSpPr>
          <p:nvPr>
            <p:ph idx="1"/>
          </p:nvPr>
        </p:nvSpPr>
        <p:spPr>
          <a:xfrm>
            <a:off x="1823311" y="1019673"/>
            <a:ext cx="7177133" cy="3970330"/>
          </a:xfrm>
        </p:spPr>
        <p:txBody>
          <a:bodyPr>
            <a:normAutofit fontScale="77500" lnSpcReduction="20000"/>
          </a:bodyPr>
          <a:lstStyle/>
          <a:p>
            <a:r>
              <a:rPr lang="en-US" dirty="0"/>
              <a:t>Keith and Miller from Harvard University modeled large wind farms and concluded that real life wind power generation would need larger wind farms and more land area to produce the proposed energy targets. </a:t>
            </a:r>
          </a:p>
          <a:p>
            <a:r>
              <a:rPr lang="en-US" dirty="0"/>
              <a:t>They used a weather forecasting model and then placed turbines over one third of the United States simulating actual electricity demand. </a:t>
            </a:r>
          </a:p>
          <a:p>
            <a:r>
              <a:rPr lang="en-US" dirty="0"/>
              <a:t>The model showed that this setting would rise by 32.4 degrees Fahrenheit the continental United States average surface temperature. </a:t>
            </a:r>
          </a:p>
          <a:p>
            <a:r>
              <a:rPr lang="en-US" dirty="0"/>
              <a:t>This warming effect is caused by the turbines mixing the atmosphere above and below. </a:t>
            </a:r>
          </a:p>
        </p:txBody>
      </p:sp>
    </p:spTree>
    <p:extLst>
      <p:ext uri="{BB962C8B-B14F-4D97-AF65-F5344CB8AC3E}">
        <p14:creationId xmlns:p14="http://schemas.microsoft.com/office/powerpoint/2010/main" val="179176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ow enormous batteries could safeguard the power grid - CSMonitor.com">
            <a:extLst>
              <a:ext uri="{FF2B5EF4-FFF2-40B4-BE49-F238E27FC236}">
                <a16:creationId xmlns:a16="http://schemas.microsoft.com/office/drawing/2014/main" id="{411C6D02-536E-4A32-8CD3-D313D7A609E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1835" y="3487979"/>
            <a:ext cx="2117051" cy="14113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2724C86-86F9-44C2-9FEC-1509197B426C}"/>
              </a:ext>
            </a:extLst>
          </p:cNvPr>
          <p:cNvSpPr>
            <a:spLocks noGrp="1"/>
          </p:cNvSpPr>
          <p:nvPr>
            <p:ph type="title"/>
          </p:nvPr>
        </p:nvSpPr>
        <p:spPr>
          <a:xfrm>
            <a:off x="2901395" y="433880"/>
            <a:ext cx="5353825" cy="572644"/>
          </a:xfrm>
        </p:spPr>
        <p:txBody>
          <a:bodyPr>
            <a:normAutofit fontScale="90000"/>
          </a:bodyPr>
          <a:lstStyle/>
          <a:p>
            <a:r>
              <a:rPr lang="en-US" dirty="0">
                <a:effectLst/>
              </a:rPr>
              <a:t>Harnessing Wind Power</a:t>
            </a:r>
            <a:endParaRPr lang="en-US" dirty="0"/>
          </a:p>
        </p:txBody>
      </p:sp>
      <p:sp>
        <p:nvSpPr>
          <p:cNvPr id="3" name="Content Placeholder 2">
            <a:extLst>
              <a:ext uri="{FF2B5EF4-FFF2-40B4-BE49-F238E27FC236}">
                <a16:creationId xmlns:a16="http://schemas.microsoft.com/office/drawing/2014/main" id="{46FC7402-FE51-4CAD-BF18-C7DF56BB575D}"/>
              </a:ext>
            </a:extLst>
          </p:cNvPr>
          <p:cNvSpPr>
            <a:spLocks noGrp="1"/>
          </p:cNvSpPr>
          <p:nvPr>
            <p:ph idx="1"/>
          </p:nvPr>
        </p:nvSpPr>
        <p:spPr>
          <a:xfrm>
            <a:off x="1823309" y="1350110"/>
            <a:ext cx="5344675" cy="3640686"/>
          </a:xfrm>
        </p:spPr>
        <p:txBody>
          <a:bodyPr>
            <a:noAutofit/>
          </a:bodyPr>
          <a:lstStyle/>
          <a:p>
            <a:r>
              <a:rPr lang="en-US" sz="1600" dirty="0"/>
              <a:t>One of the challenges of wind power is the intermittent nature of the wind. </a:t>
            </a:r>
          </a:p>
          <a:p>
            <a:r>
              <a:rPr lang="en-US" sz="1600" dirty="0"/>
              <a:t>Wind farms generate most of the electricity during the night, when the demand is at its lowest point.</a:t>
            </a:r>
          </a:p>
          <a:p>
            <a:r>
              <a:rPr lang="en-US" sz="1600" dirty="0"/>
              <a:t>The energy generated has to be stored to be used during the day. </a:t>
            </a:r>
          </a:p>
          <a:p>
            <a:r>
              <a:rPr lang="en-US" sz="1600" dirty="0"/>
              <a:t>Beacon Power has a storage device called a flywheel. An array of  flywheels can power two hundred homes for one day. </a:t>
            </a:r>
          </a:p>
          <a:p>
            <a:r>
              <a:rPr lang="en-US" sz="1600" dirty="0"/>
              <a:t>Another storage device in the making is a massive battery the size of a bus. </a:t>
            </a:r>
          </a:p>
          <a:p>
            <a:r>
              <a:rPr lang="en-US" sz="1600" dirty="0"/>
              <a:t>Other batteries are being assembled by racking smaller batteries together.  </a:t>
            </a:r>
          </a:p>
        </p:txBody>
      </p:sp>
      <p:pic>
        <p:nvPicPr>
          <p:cNvPr id="2050" name="Picture 2">
            <a:extLst>
              <a:ext uri="{FF2B5EF4-FFF2-40B4-BE49-F238E27FC236}">
                <a16:creationId xmlns:a16="http://schemas.microsoft.com/office/drawing/2014/main" id="{29A69AA9-D5DE-43B8-9C44-EDA0DAE120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3395" y="1197405"/>
            <a:ext cx="1342786" cy="1884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0630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941</TotalTime>
  <Words>961</Words>
  <Application>Microsoft Office PowerPoint</Application>
  <PresentationFormat>On-screen Show (16:9)</PresentationFormat>
  <Paragraphs>65</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Why Wind Power Advantages and Drawbacks Must Be Taken Into Account </vt:lpstr>
      <vt:lpstr>Wind Power for electricity Generation</vt:lpstr>
      <vt:lpstr>What makes the wind?</vt:lpstr>
      <vt:lpstr>How electricity is generated from wind power</vt:lpstr>
      <vt:lpstr>Advantages of Wind Power</vt:lpstr>
      <vt:lpstr>Cont. Advantages of Wind Power</vt:lpstr>
      <vt:lpstr>Impacts Associated with Wind Power Generation</vt:lpstr>
      <vt:lpstr>Impact of wind power on the earth surface temperature</vt:lpstr>
      <vt:lpstr>Harnessing Wind Power</vt:lpstr>
      <vt:lpstr>Largest Wind Farms by Capacity</vt:lpstr>
      <vt:lpstr>Conclusion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Fernando Amador</cp:lastModifiedBy>
  <cp:revision>158</cp:revision>
  <dcterms:created xsi:type="dcterms:W3CDTF">2013-08-21T19:17:07Z</dcterms:created>
  <dcterms:modified xsi:type="dcterms:W3CDTF">2020-06-10T22:41:46Z</dcterms:modified>
</cp:coreProperties>
</file>