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Motion_compensation" TargetMode="External"/><Relationship Id="rId3" Type="http://schemas.openxmlformats.org/officeDocument/2006/relationships/hyperlink" Target="http://en.wikipedia.org/wiki/Motion_compensation"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H264 is one of the most common video compression format used to distrubute content. It is a </a:t>
            </a:r>
            <a:r>
              <a:rPr lang="en">
                <a:solidFill>
                  <a:schemeClr val="dk1"/>
                </a:solidFill>
              </a:rPr>
              <a:t>block-oriented</a:t>
            </a:r>
            <a:r>
              <a:rPr lang="en">
                <a:solidFill>
                  <a:schemeClr val="dk1"/>
                </a:solidFill>
                <a:hlinkClick r:id="rId2"/>
              </a:rPr>
              <a:t> </a:t>
            </a:r>
            <a:r>
              <a:rPr lang="en" u="sng">
                <a:solidFill>
                  <a:schemeClr val="hlink"/>
                </a:solidFill>
                <a:hlinkClick r:id="rId3"/>
              </a:rPr>
              <a:t>motion-compensation</a:t>
            </a:r>
            <a:r>
              <a:rPr lang="en">
                <a:solidFill>
                  <a:schemeClr val="dk1"/>
                </a:solidFill>
              </a:rPr>
              <a:t>-based video compression standard. One of the new features added to the standard are Auxiliary pictures.</a:t>
            </a:r>
          </a:p>
          <a:p>
            <a:pPr lvl="0" rtl="0">
              <a:spcBef>
                <a:spcPts val="0"/>
              </a:spcBef>
              <a:buNone/>
            </a:pPr>
            <a:r>
              <a:t/>
            </a:r>
            <a:endParaRPr/>
          </a:p>
          <a:p>
            <a:pPr lvl="0" rtl="0">
              <a:spcBef>
                <a:spcPts val="0"/>
              </a:spcBef>
              <a:buNone/>
            </a:pPr>
            <a:r>
              <a:rPr lang="en"/>
              <a:t>The H264 standard defines an Auxiliary Picture Syntax. This specification permits one to encode additional data in the display process. </a:t>
            </a:r>
          </a:p>
          <a:p>
            <a:pPr lvl="0" rtl="0">
              <a:spcBef>
                <a:spcPts val="0"/>
              </a:spcBef>
              <a:buNone/>
            </a:pPr>
            <a:r>
              <a:rPr lang="en"/>
              <a:t>An auxiliary coded picture </a:t>
            </a:r>
            <a:r>
              <a:rPr lang="en">
                <a:solidFill>
                  <a:schemeClr val="dk1"/>
                </a:solidFill>
              </a:rPr>
              <a:t>has the same syntactic and semantic restrictions as a monochrome redundant coded picture, where a monochrome coded picture is a picture with only one shade.</a:t>
            </a:r>
          </a:p>
          <a:p>
            <a:pPr lvl="0" rtl="0">
              <a:spcBef>
                <a:spcPts val="0"/>
              </a:spcBef>
              <a:buNone/>
            </a:pPr>
            <a:r>
              <a:rPr lang="en">
                <a:solidFill>
                  <a:schemeClr val="dk1"/>
                </a:solidFill>
              </a:rPr>
              <a:t>An auxiliary coded picture An auxiliary coded picture must contain the same number of macroblocks as the primary coded picture.</a:t>
            </a:r>
          </a:p>
          <a:p>
            <a:pPr indent="-228600" lvl="0" marL="457200" rtl="0">
              <a:spcBef>
                <a:spcPts val="0"/>
              </a:spcBef>
              <a:buClr>
                <a:schemeClr val="dk1"/>
              </a:buClr>
              <a:buChar char="-"/>
            </a:pPr>
            <a:r>
              <a:rPr lang="en">
                <a:solidFill>
                  <a:schemeClr val="dk1"/>
                </a:solidFill>
              </a:rPr>
              <a:t>where macro blocks is a processing unint in video/image compression defined as </a:t>
            </a:r>
          </a:p>
          <a:p>
            <a:pPr indent="-228600" lvl="1" marL="1371600" rtl="0">
              <a:spcBef>
                <a:spcPts val="0"/>
              </a:spcBef>
              <a:buClr>
                <a:schemeClr val="dk1"/>
              </a:buClr>
              <a:buChar char="-"/>
            </a:pPr>
            <a:r>
              <a:rPr lang="en">
                <a:solidFill>
                  <a:schemeClr val="dk1"/>
                </a:solidFill>
              </a:rPr>
              <a:t>a 16 x 16 block of luma sample with corresponding chroma samples of a picture that has three sample arrays.</a:t>
            </a:r>
          </a:p>
          <a:p>
            <a:pPr indent="-228600" lvl="1" marL="1371600" rtl="0">
              <a:spcBef>
                <a:spcPts val="0"/>
              </a:spcBef>
              <a:buClr>
                <a:schemeClr val="dk1"/>
              </a:buClr>
              <a:buChar char="-"/>
            </a:pPr>
            <a:r>
              <a:rPr lang="en">
                <a:solidFill>
                  <a:schemeClr val="dk1"/>
                </a:solidFill>
              </a:rPr>
              <a:t>or a 16 x 16 block of samples of monochrome picture</a:t>
            </a:r>
          </a:p>
          <a:p>
            <a:pPr indent="-228600" lvl="1" marL="1371600" rtl="0">
              <a:spcBef>
                <a:spcPts val="0"/>
              </a:spcBef>
              <a:buClr>
                <a:schemeClr val="dk1"/>
              </a:buClr>
              <a:buChar char="-"/>
            </a:pPr>
            <a:r>
              <a:rPr lang="en">
                <a:solidFill>
                  <a:schemeClr val="dk1"/>
                </a:solidFill>
              </a:rPr>
              <a:t>or  a picture that is coded using three separate colour planes (eg. RGB)</a:t>
            </a:r>
          </a:p>
          <a:p>
            <a:pPr indent="0" lvl="0" marL="0" rtl="0">
              <a:spcBef>
                <a:spcPts val="0"/>
              </a:spcBef>
              <a:buNone/>
            </a:pPr>
            <a:r>
              <a:rPr lang="en">
                <a:solidFill>
                  <a:schemeClr val="dk1"/>
                </a:solidFill>
              </a:rPr>
              <a:t>The auxiliary picture can be any data as long as it meets the requirements</a:t>
            </a:r>
          </a:p>
          <a:p>
            <a:pPr lvl="0" rtl="0">
              <a:spcBef>
                <a:spcPts val="0"/>
              </a:spcBef>
              <a:buNone/>
            </a:pPr>
            <a:r>
              <a:rPr lang="en">
                <a:solidFill>
                  <a:schemeClr val="dk1"/>
                </a:solidFill>
              </a:rPr>
              <a:t>-----------------------------------------------------------</a:t>
            </a:r>
          </a:p>
          <a:p>
            <a:pPr lvl="0" rtl="0">
              <a:spcBef>
                <a:spcPts val="0"/>
              </a:spcBef>
              <a:buClr>
                <a:schemeClr val="dk1"/>
              </a:buClr>
              <a:buSzPct val="100000"/>
              <a:buFont typeface="Arial"/>
              <a:buNone/>
            </a:pPr>
            <a:r>
              <a:rPr lang="en"/>
              <a:t>auxiliary coded picture: A picture that supplements the primary coded picture that may be used in combination with other data not specified by this Recommendation | International Standard in the display process. An auxiliary coded picture An auxiliary coded picture must contain the same number of macroblocks as the primary coded picture.</a:t>
            </a:r>
          </a:p>
          <a:p>
            <a:pPr lvl="0" rtl="0">
              <a:spcBef>
                <a:spcPts val="0"/>
              </a:spcBef>
              <a:buClr>
                <a:schemeClr val="dk1"/>
              </a:buClr>
              <a:buSzPct val="100000"/>
              <a:buFont typeface="Arial"/>
              <a:buNone/>
            </a:pPr>
            <a:r>
              <a:rPr lang="en"/>
              <a:t>Rec. ITU-T H.264 (02/2014) 7</a:t>
            </a:r>
          </a:p>
          <a:p>
            <a:pPr lvl="0" rtl="0">
              <a:spcBef>
                <a:spcPts val="0"/>
              </a:spcBef>
              <a:buNone/>
            </a:pPr>
            <a:r>
              <a:rPr lang="en"/>
              <a:t>Auxiliary coded pictures have no normative effect on the decoding process. See also primary coded picture and redundant coded picture.</a:t>
            </a:r>
          </a:p>
          <a:p>
            <a:pPr lvl="0" rtl="0">
              <a:spcBef>
                <a:spcPts val="0"/>
              </a:spcBef>
              <a:buNone/>
            </a:pPr>
            <a:r>
              <a:t/>
            </a:r>
            <a:endParaRPr/>
          </a:p>
          <a:p>
            <a:pPr lvl="0" rtl="0">
              <a:spcBef>
                <a:spcPts val="0"/>
              </a:spcBef>
              <a:buNone/>
            </a:pPr>
            <a:r>
              <a:rPr lang="en"/>
              <a:t>macroblock: A 16x16 block of luma samples and two corresponding blocks of chroma samples of a picture that has three sample arrays, or a 16x16 block of samples of a monochrome picture or a picture that is coded using three separate colour planes. The division of a slice or a macroblock pair into macroblocks is a partitioning.</a:t>
            </a:r>
          </a:p>
          <a:p>
            <a:pPr lvl="0" rtl="0">
              <a:spcBef>
                <a:spcPts val="0"/>
              </a:spcBef>
              <a:buNone/>
            </a:pPr>
            <a:r>
              <a:t/>
            </a:r>
            <a:endParaRPr/>
          </a:p>
          <a:p>
            <a:pPr lvl="0" rtl="0">
              <a:spcBef>
                <a:spcPts val="0"/>
              </a:spcBef>
              <a:buClr>
                <a:schemeClr val="dk1"/>
              </a:buClr>
              <a:buSzPct val="100000"/>
              <a:buFont typeface="Arial"/>
              <a:buNone/>
            </a:pPr>
            <a:r>
              <a:rPr lang="en"/>
              <a:t>luma: An adjective specifying that a sample array or single sample is representing the monochrome signal related to the primary colours. The symbol or subscript used for luma is Y or L.</a:t>
            </a:r>
          </a:p>
          <a:p>
            <a:pPr lvl="0">
              <a:spcBef>
                <a:spcPts val="0"/>
              </a:spcBef>
              <a:buNone/>
            </a:pPr>
            <a:r>
              <a:rPr lang="en"/>
              <a:t>NOTE – The term luma is used rather than the term luminance in order to avoid the implication of the use of linear light transfer characteristics that is often associated with the term luminance. The symbol L is sometimes used instead of the symbol Y to avoid confusion with the symbol y as used for vertical location.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Alpha compositioning</a:t>
            </a:r>
          </a:p>
          <a:p>
            <a:pPr lvl="0" rtl="0">
              <a:spcBef>
                <a:spcPts val="0"/>
              </a:spcBef>
              <a:buNone/>
            </a:pPr>
            <a:r>
              <a:rPr b="1" lang="en">
                <a:solidFill>
                  <a:schemeClr val="dk1"/>
                </a:solidFill>
              </a:rPr>
              <a:t>alpha compositing</a:t>
            </a:r>
            <a:r>
              <a:rPr lang="en">
                <a:solidFill>
                  <a:schemeClr val="dk1"/>
                </a:solidFill>
              </a:rPr>
              <a:t> is the process of combining an image with a background to create the appearance of partial or full transparency.</a:t>
            </a:r>
          </a:p>
          <a:p>
            <a:pPr lvl="0" rtl="0">
              <a:spcBef>
                <a:spcPts val="0"/>
              </a:spcBef>
              <a:buNone/>
            </a:pPr>
            <a:r>
              <a:rPr lang="en">
                <a:solidFill>
                  <a:schemeClr val="dk1"/>
                </a:solidFill>
              </a:rPr>
              <a:t>consists of </a:t>
            </a:r>
          </a:p>
          <a:p>
            <a:pPr indent="-228600" lvl="0" marL="457200" rtl="0">
              <a:spcBef>
                <a:spcPts val="0"/>
              </a:spcBef>
              <a:buClr>
                <a:schemeClr val="dk1"/>
              </a:buClr>
              <a:buChar char="-"/>
            </a:pPr>
            <a:r>
              <a:rPr lang="en">
                <a:solidFill>
                  <a:schemeClr val="dk1"/>
                </a:solidFill>
              </a:rPr>
              <a:t>image</a:t>
            </a:r>
          </a:p>
          <a:p>
            <a:pPr indent="-228600" lvl="0" marL="457200">
              <a:spcBef>
                <a:spcPts val="0"/>
              </a:spcBef>
              <a:buClr>
                <a:schemeClr val="dk1"/>
              </a:buClr>
              <a:buChar char="-"/>
            </a:pPr>
            <a:r>
              <a:rPr lang="en">
                <a:solidFill>
                  <a:schemeClr val="dk1"/>
                </a:solidFill>
              </a:rPr>
              <a:t>alpha channel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3"/>
            <a:ext cx="7772400" cy="784799"/>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1" name="Shape 11"/>
          <p:cNvSpPr txBox="1"/>
          <p:nvPr>
            <p:ph type="ctrTitle"/>
          </p:nvPr>
        </p:nvSpPr>
        <p:spPr>
          <a:xfrm>
            <a:off x="685800" y="1583342"/>
            <a:ext cx="7772400" cy="11597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0"/>
              </a:spcBef>
              <a:buClr>
                <a:schemeClr val="dk1"/>
              </a:buClr>
              <a:buSzPct val="100000"/>
              <a:buNone/>
              <a:defRPr sz="1800">
                <a:solidFill>
                  <a:schemeClr val="dk1"/>
                </a:solidFill>
              </a:defRPr>
            </a:lvl1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0" name="Shape 30"/>
        <p:cNvGrpSpPr/>
        <p:nvPr/>
      </p:nvGrpSpPr>
      <p:grpSpPr>
        <a:xfrm>
          <a:off x="0" y="0"/>
          <a:ext cx="0" cy="0"/>
          <a:chOff x="0" y="0"/>
          <a:chExt cx="0" cy="0"/>
        </a:xfrm>
      </p:grpSpPr>
      <p:sp>
        <p:nvSpPr>
          <p:cNvPr id="31" name="Shape 31"/>
          <p:cNvSpPr txBox="1"/>
          <p:nvPr>
            <p:ph type="title"/>
          </p:nvPr>
        </p:nvSpPr>
        <p:spPr>
          <a:xfrm>
            <a:off x="457200" y="205978"/>
            <a:ext cx="8229600" cy="8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33" name="Shape 33"/>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4" name="Shape 34"/>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5" name="Shape 35"/>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0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takinginitiative.wordpress.com/2010/04/09/directx-10-tutorial-6-transparency-and-alpha-blending/" TargetMode="External"/><Relationship Id="rId4" Type="http://schemas.openxmlformats.org/officeDocument/2006/relationships/hyperlink" Target="https://books.google.ca/books?id=Nxg_69gzdP0C&amp;pg=PA58&amp;dq=MPEG-C+Part+3&amp;hl=en&amp;sa=X&amp;ei=nKkZVeTEGIGWNo6wgJAN&amp;ved=0CDwQ6AEwBA#v=onepage&amp;q=MPEG-C%20Part%203&amp;f=false" TargetMode="External"/><Relationship Id="rId5" Type="http://schemas.openxmlformats.org/officeDocument/2006/relationships/hyperlink" Target="https://books.google.ca/books?id=NOq3BAAAQBAJ&amp;pg=PA27&amp;dq=MPEG-C+Part+3&amp;hl=en&amp;sa=X&amp;ei=nKkZVeTEGIGWNo6wgJAN&amp;ved=0CDUQ6AEwAw#v=onepage&amp;q=MPEG-C%20Part%203&amp;f=fal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5.jp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252825" y="0"/>
            <a:ext cx="8229600" cy="3476700"/>
          </a:xfrm>
          <a:prstGeom prst="rect">
            <a:avLst/>
          </a:prstGeom>
        </p:spPr>
        <p:txBody>
          <a:bodyPr anchorCtr="0" anchor="b" bIns="91425" lIns="91425" rIns="91425" tIns="91425">
            <a:noAutofit/>
          </a:bodyPr>
          <a:lstStyle/>
          <a:p>
            <a:pPr lvl="0">
              <a:spcBef>
                <a:spcPts val="0"/>
              </a:spcBef>
              <a:buNone/>
            </a:pPr>
            <a:r>
              <a:rPr lang="en" sz="6000"/>
              <a:t>Video Plus Depth Compression for Mobile 3D Service</a:t>
            </a:r>
          </a:p>
        </p:txBody>
      </p:sp>
      <p:sp>
        <p:nvSpPr>
          <p:cNvPr id="41" name="Shape 41"/>
          <p:cNvSpPr txBox="1"/>
          <p:nvPr>
            <p:ph idx="1" type="subTitle"/>
          </p:nvPr>
        </p:nvSpPr>
        <p:spPr>
          <a:xfrm>
            <a:off x="685800" y="3695178"/>
            <a:ext cx="7772400" cy="784799"/>
          </a:xfrm>
          <a:prstGeom prst="rect">
            <a:avLst/>
          </a:prstGeom>
        </p:spPr>
        <p:txBody>
          <a:bodyPr anchorCtr="0" anchor="t" bIns="91425" lIns="91425" rIns="91425" tIns="91425">
            <a:noAutofit/>
          </a:bodyPr>
          <a:lstStyle/>
          <a:p>
            <a:pPr lvl="0" algn="l">
              <a:spcBef>
                <a:spcPts val="0"/>
              </a:spcBef>
              <a:buNone/>
            </a:pPr>
            <a:r>
              <a:rPr lang="en" sz="3000"/>
              <a:t>By: Abir Ahmed, Dumkene Izuora, Ferhan Jamal,Tobi Ajila and Vincent Chukw</a:t>
            </a:r>
            <a:r>
              <a:rPr lang="en"/>
              <a:t>uekezie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8"/>
            <a:ext cx="8229600" cy="85725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libri"/>
              <a:buNone/>
            </a:pPr>
            <a:r>
              <a:rPr i="0" lang="en" sz="4400" u="none" cap="none" strike="noStrike">
                <a:solidFill>
                  <a:schemeClr val="dk1"/>
                </a:solidFill>
                <a:latin typeface="Calibri"/>
                <a:ea typeface="Calibri"/>
                <a:cs typeface="Calibri"/>
                <a:sym typeface="Calibri"/>
              </a:rPr>
              <a:t>Features (MPEG-C Part 3)</a:t>
            </a:r>
          </a:p>
        </p:txBody>
      </p:sp>
      <p:sp>
        <p:nvSpPr>
          <p:cNvPr id="106" name="Shape 106"/>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Able to support both stereo and multi-view displays</a:t>
            </a:r>
          </a:p>
          <a:p>
            <a:pPr indent="-342900" lvl="0" marL="342900" marR="0" rtl="0" algn="l">
              <a:spcBef>
                <a:spcPts val="64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 Allows adjustment of depth perception in stereo displays</a:t>
            </a:r>
          </a:p>
          <a:p>
            <a:pPr indent="-285750" lvl="1" marL="742950" marR="0" rtl="0" algn="l">
              <a:spcBef>
                <a:spcPts val="560"/>
              </a:spcBef>
              <a:buClr>
                <a:schemeClr val="dk1"/>
              </a:buClr>
              <a:buSzPct val="100000"/>
              <a:buFont typeface="Noto Symbol"/>
              <a:buChar char="➢"/>
            </a:pPr>
            <a:r>
              <a:rPr b="0" i="0" lang="en" sz="2800" u="none" cap="none" strike="noStrike">
                <a:solidFill>
                  <a:schemeClr val="dk1"/>
                </a:solidFill>
                <a:latin typeface="Calibri"/>
                <a:ea typeface="Calibri"/>
                <a:cs typeface="Calibri"/>
                <a:sym typeface="Calibri"/>
              </a:rPr>
              <a:t> Adjustment can be done according to viewing characteristics  </a:t>
            </a:r>
          </a:p>
          <a:p>
            <a:pPr indent="-285750" lvl="1" marL="742950" marR="0" rtl="0" algn="l">
              <a:spcBef>
                <a:spcPts val="560"/>
              </a:spcBef>
              <a:buClr>
                <a:schemeClr val="dk1"/>
              </a:buClr>
              <a:buSzPct val="100000"/>
              <a:buFont typeface="Noto Symbol"/>
              <a:buChar char="➢"/>
            </a:pPr>
            <a:r>
              <a:rPr b="0" i="0" lang="en" sz="2800" u="none" cap="none" strike="noStrike">
                <a:solidFill>
                  <a:schemeClr val="dk1"/>
                </a:solidFill>
                <a:latin typeface="Calibri"/>
                <a:ea typeface="Calibri"/>
                <a:cs typeface="Calibri"/>
                <a:sym typeface="Calibri"/>
              </a:rPr>
              <a:t> Adjustment can be display size and viewing distance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25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libri"/>
              <a:buNone/>
            </a:pPr>
            <a:r>
              <a:rPr i="0" lang="en" sz="4400" u="none" cap="none" strike="noStrike">
                <a:solidFill>
                  <a:schemeClr val="dk1"/>
                </a:solidFill>
                <a:latin typeface="Calibri"/>
                <a:ea typeface="Calibri"/>
                <a:cs typeface="Calibri"/>
                <a:sym typeface="Calibri"/>
              </a:rPr>
              <a:t>Use (MPEG-C Part 3)</a:t>
            </a:r>
          </a:p>
        </p:txBody>
      </p:sp>
      <p:sp>
        <p:nvSpPr>
          <p:cNvPr id="112" name="Shape 112"/>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i="0" lang="en" sz="3000" u="none" cap="none" strike="noStrike">
                <a:solidFill>
                  <a:schemeClr val="dk1"/>
                </a:solidFill>
                <a:latin typeface="Calibri"/>
                <a:ea typeface="Calibri"/>
                <a:cs typeface="Calibri"/>
                <a:sym typeface="Calibri"/>
              </a:rPr>
              <a:t>MPEG-C Part 3 use is illustrated in this image  :</a:t>
            </a:r>
          </a:p>
          <a:p>
            <a:pPr indent="0" lvl="0" marL="0" marR="0" rtl="0" algn="l">
              <a:spcBef>
                <a:spcPts val="600"/>
              </a:spcBef>
              <a:buClr>
                <a:schemeClr val="dk1"/>
              </a:buClr>
              <a:buSzPct val="25000"/>
              <a:buFont typeface="Arial"/>
              <a:buNone/>
            </a:pPr>
            <a:r>
              <a:t/>
            </a:r>
            <a:endParaRPr b="0" i="0" sz="3000" u="none" cap="none" strike="noStrike">
              <a:solidFill>
                <a:schemeClr val="dk1"/>
              </a:solidFill>
              <a:latin typeface="Calibri"/>
              <a:ea typeface="Calibri"/>
              <a:cs typeface="Calibri"/>
              <a:sym typeface="Calibri"/>
            </a:endParaRPr>
          </a:p>
        </p:txBody>
      </p:sp>
      <p:pic>
        <p:nvPicPr>
          <p:cNvPr id="113" name="Shape 113"/>
          <p:cNvPicPr preferRelativeResize="0"/>
          <p:nvPr/>
        </p:nvPicPr>
        <p:blipFill rotWithShape="1">
          <a:blip r:embed="rId3">
            <a:alphaModFix/>
          </a:blip>
          <a:srcRect b="0" l="0" r="0" t="0"/>
          <a:stretch/>
        </p:blipFill>
        <p:spPr>
          <a:xfrm>
            <a:off x="838200" y="2228850"/>
            <a:ext cx="7464135" cy="18288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765571"/>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libri"/>
              <a:buNone/>
            </a:pPr>
            <a:r>
              <a:rPr i="0" lang="en" sz="4400" u="none" cap="none" strike="noStrike">
                <a:solidFill>
                  <a:schemeClr val="dk1"/>
                </a:solidFill>
                <a:latin typeface="Calibri"/>
                <a:ea typeface="Calibri"/>
                <a:cs typeface="Calibri"/>
                <a:sym typeface="Calibri"/>
              </a:rPr>
              <a:t>Use (MPEG-C Part 3)…Cont’d</a:t>
            </a:r>
          </a:p>
        </p:txBody>
      </p:sp>
      <p:sp>
        <p:nvSpPr>
          <p:cNvPr id="119" name="Shape 119"/>
          <p:cNvSpPr txBox="1"/>
          <p:nvPr>
            <p:ph idx="1" type="body"/>
          </p:nvPr>
        </p:nvSpPr>
        <p:spPr>
          <a:xfrm>
            <a:off x="0" y="971550"/>
            <a:ext cx="9067799" cy="41717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i="0" lang="en" sz="3000" u="none" cap="none" strike="noStrike">
                <a:solidFill>
                  <a:schemeClr val="dk1"/>
                </a:solidFill>
                <a:latin typeface="Calibri"/>
                <a:ea typeface="Calibri"/>
                <a:cs typeface="Calibri"/>
                <a:sym typeface="Calibri"/>
              </a:rPr>
              <a:t>In the previous image, 2 encoders are producing 2 streams:</a:t>
            </a:r>
          </a:p>
          <a:p>
            <a:pPr indent="-285750" lvl="1" marL="742950" marR="0" rtl="0" algn="l">
              <a:spcBef>
                <a:spcPts val="560"/>
              </a:spcBef>
              <a:buClr>
                <a:schemeClr val="dk1"/>
              </a:buClr>
              <a:buSzPct val="100000"/>
              <a:buFont typeface="Noto Symbol"/>
              <a:buChar char="➢"/>
            </a:pPr>
            <a:r>
              <a:rPr b="0" i="0" lang="en" sz="2800" u="none" cap="none" strike="noStrike">
                <a:solidFill>
                  <a:schemeClr val="dk1"/>
                </a:solidFill>
                <a:latin typeface="Calibri"/>
                <a:ea typeface="Calibri"/>
                <a:cs typeface="Calibri"/>
                <a:sym typeface="Calibri"/>
              </a:rPr>
              <a:t> One for video and one for depth </a:t>
            </a:r>
          </a:p>
          <a:p>
            <a:pPr indent="-342900" lvl="0" marL="342900" marR="0" rtl="0" algn="l">
              <a:spcBef>
                <a:spcPts val="600"/>
              </a:spcBef>
              <a:buClr>
                <a:schemeClr val="dk1"/>
              </a:buClr>
              <a:buSzPct val="100000"/>
              <a:buFont typeface="Arial"/>
              <a:buChar char="•"/>
            </a:pPr>
            <a:r>
              <a:rPr b="0" i="0" lang="en" sz="3000" u="none" cap="none" strike="noStrike">
                <a:solidFill>
                  <a:schemeClr val="dk1"/>
                </a:solidFill>
                <a:latin typeface="Calibri"/>
                <a:ea typeface="Calibri"/>
                <a:cs typeface="Calibri"/>
                <a:sym typeface="Calibri"/>
              </a:rPr>
              <a:t>2 streams are then multiplexed into single stream(TS)</a:t>
            </a:r>
          </a:p>
          <a:p>
            <a:pPr indent="-342900" lvl="0" marL="342900" marR="0" rtl="0" algn="l">
              <a:spcBef>
                <a:spcPts val="64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At Receiving side, these streams are then de multiplexed and at receiver we have :  </a:t>
            </a:r>
          </a:p>
          <a:p>
            <a:pPr indent="-285750" lvl="1" marL="742950" marR="0" rtl="0" algn="l">
              <a:spcBef>
                <a:spcPts val="600"/>
              </a:spcBef>
              <a:buClr>
                <a:schemeClr val="dk1"/>
              </a:buClr>
              <a:buSzPct val="100000"/>
              <a:buFont typeface="Noto Symbol"/>
              <a:buChar char="➢"/>
            </a:pPr>
            <a:r>
              <a:rPr b="0" i="0" lang="en" sz="3000" u="none" cap="none" strike="noStrike">
                <a:solidFill>
                  <a:schemeClr val="dk1"/>
                </a:solidFill>
                <a:latin typeface="Calibri"/>
                <a:ea typeface="Calibri"/>
                <a:cs typeface="Calibri"/>
                <a:sym typeface="Calibri"/>
              </a:rPr>
              <a:t>  Output video and depth signals</a:t>
            </a:r>
          </a:p>
          <a:p>
            <a:pPr indent="-285750" lvl="1" marL="742950" marR="0" rtl="0" algn="l">
              <a:spcBef>
                <a:spcPts val="600"/>
              </a:spcBef>
              <a:buClr>
                <a:schemeClr val="dk1"/>
              </a:buClr>
              <a:buSzPct val="100000"/>
              <a:buFont typeface="Noto Symbol"/>
              <a:buChar char="➢"/>
            </a:pPr>
            <a:r>
              <a:rPr b="0" i="0" lang="en" sz="3000" u="none" cap="none" strike="noStrike">
                <a:solidFill>
                  <a:schemeClr val="dk1"/>
                </a:solidFill>
                <a:latin typeface="Calibri"/>
                <a:ea typeface="Calibri"/>
                <a:cs typeface="Calibri"/>
                <a:sym typeface="Calibri"/>
              </a:rPr>
              <a:t>  2</a:t>
            </a:r>
            <a:r>
              <a:rPr b="0" baseline="30000" i="0" lang="en" sz="3000" u="none" cap="none" strike="noStrike">
                <a:solidFill>
                  <a:schemeClr val="dk1"/>
                </a:solidFill>
                <a:latin typeface="Calibri"/>
                <a:ea typeface="Calibri"/>
                <a:cs typeface="Calibri"/>
                <a:sym typeface="Calibri"/>
              </a:rPr>
              <a:t>nd</a:t>
            </a:r>
            <a:r>
              <a:rPr b="0" i="0" lang="en" sz="3000" u="none" cap="none" strike="noStrike">
                <a:solidFill>
                  <a:schemeClr val="dk1"/>
                </a:solidFill>
                <a:latin typeface="Calibri"/>
                <a:ea typeface="Calibri"/>
                <a:cs typeface="Calibri"/>
                <a:sym typeface="Calibri"/>
              </a:rPr>
              <a:t> stereo view from above two streams </a:t>
            </a: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Noto Symbol"/>
              <a:buNone/>
            </a:pPr>
            <a:r>
              <a:t/>
            </a:r>
            <a:endParaRPr b="0" i="0" sz="3200" u="none" cap="none" strike="noStrike">
              <a:solidFill>
                <a:schemeClr val="dk1"/>
              </a:solidFill>
              <a:latin typeface="Calibri"/>
              <a:ea typeface="Calibri"/>
              <a:cs typeface="Calibri"/>
              <a:sym typeface="Calibri"/>
            </a:endParaRP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ctr" bIns="91425" lIns="91425" rIns="91425" tIns="91425">
            <a:noAutofit/>
          </a:bodyPr>
          <a:lstStyle/>
          <a:p>
            <a:pPr lvl="0" algn="l">
              <a:spcBef>
                <a:spcPts val="0"/>
              </a:spcBef>
              <a:buNone/>
            </a:pPr>
            <a:r>
              <a:rPr lang="en" sz="4400">
                <a:latin typeface="Calibri"/>
                <a:ea typeface="Calibri"/>
                <a:cs typeface="Calibri"/>
                <a:sym typeface="Calibri"/>
              </a:rPr>
              <a:t>Use (MPEG-C Part 3)…Cont’d</a:t>
            </a:r>
          </a:p>
        </p:txBody>
      </p:sp>
      <p:sp>
        <p:nvSpPr>
          <p:cNvPr id="125" name="Shape 125"/>
          <p:cNvSpPr txBox="1"/>
          <p:nvPr>
            <p:ph idx="1" type="body"/>
          </p:nvPr>
        </p:nvSpPr>
        <p:spPr>
          <a:xfrm>
            <a:off x="457200" y="1200150"/>
            <a:ext cx="8229600" cy="3394500"/>
          </a:xfrm>
          <a:prstGeom prst="rect">
            <a:avLst/>
          </a:prstGeom>
        </p:spPr>
        <p:txBody>
          <a:bodyPr anchorCtr="0" anchor="t" bIns="91425" lIns="91425" rIns="91425" tIns="91425">
            <a:noAutofit/>
          </a:bodyPr>
          <a:lstStyle/>
          <a:p>
            <a:pPr lvl="0">
              <a:spcBef>
                <a:spcPts val="0"/>
              </a:spcBef>
              <a:buNone/>
            </a:pPr>
            <a:r>
              <a:t/>
            </a:r>
            <a:endParaRPr/>
          </a:p>
        </p:txBody>
      </p:sp>
      <p:pic>
        <p:nvPicPr>
          <p:cNvPr id="126" name="Shape 126"/>
          <p:cNvPicPr preferRelativeResize="0"/>
          <p:nvPr/>
        </p:nvPicPr>
        <p:blipFill>
          <a:blip r:embed="rId3">
            <a:alphaModFix/>
          </a:blip>
          <a:stretch>
            <a:fillRect/>
          </a:stretch>
        </p:blipFill>
        <p:spPr>
          <a:xfrm>
            <a:off x="457200" y="1200150"/>
            <a:ext cx="8370324" cy="36490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05978"/>
            <a:ext cx="8229600" cy="85725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libri"/>
              <a:buNone/>
            </a:pPr>
            <a:r>
              <a:rPr i="0" lang="en" sz="4400" u="none" cap="none" strike="noStrike">
                <a:solidFill>
                  <a:schemeClr val="dk1"/>
                </a:solidFill>
                <a:latin typeface="Calibri"/>
                <a:ea typeface="Calibri"/>
                <a:cs typeface="Calibri"/>
                <a:sym typeface="Calibri"/>
              </a:rPr>
              <a:t>Drawbacks (M</a:t>
            </a:r>
            <a:r>
              <a:rPr lang="en" sz="4400">
                <a:solidFill>
                  <a:schemeClr val="dk1"/>
                </a:solidFill>
                <a:latin typeface="Calibri"/>
                <a:ea typeface="Calibri"/>
                <a:cs typeface="Calibri"/>
                <a:sym typeface="Calibri"/>
              </a:rPr>
              <a:t>PEG-C Part 3)</a:t>
            </a:r>
            <a:r>
              <a:rPr i="0" lang="en" sz="4400" u="none" cap="none" strike="noStrike">
                <a:solidFill>
                  <a:schemeClr val="dk1"/>
                </a:solidFill>
                <a:latin typeface="Calibri"/>
                <a:ea typeface="Calibri"/>
                <a:cs typeface="Calibri"/>
                <a:sym typeface="Calibri"/>
              </a:rPr>
              <a:t>	</a:t>
            </a:r>
          </a:p>
        </p:txBody>
      </p:sp>
      <p:sp>
        <p:nvSpPr>
          <p:cNvPr id="132" name="Shape 132"/>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 Capable of rendering limited depth range</a:t>
            </a:r>
          </a:p>
          <a:p>
            <a:pPr indent="-342900" lvl="0" marL="342900" marR="0" rtl="0" algn="l">
              <a:spcBef>
                <a:spcPts val="64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 Not specifically designed to handle occlusions</a:t>
            </a:r>
          </a:p>
          <a:p>
            <a:pPr indent="-342900" lvl="0" marL="342900" marR="0" rtl="0" algn="l">
              <a:spcBef>
                <a:spcPts val="64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 Stereo Signals are not easily accessible by this format</a:t>
            </a:r>
          </a:p>
          <a:p>
            <a:pPr indent="-285750" lvl="1" marL="742950" marR="0" rtl="0" algn="l">
              <a:spcBef>
                <a:spcPts val="560"/>
              </a:spcBef>
              <a:buClr>
                <a:schemeClr val="dk1"/>
              </a:buClr>
              <a:buSzPct val="100000"/>
              <a:buFont typeface="Noto Symbol"/>
              <a:buChar char="➢"/>
            </a:pPr>
            <a:r>
              <a:rPr b="0" i="0" lang="en" sz="2800" u="none" cap="none" strike="noStrike">
                <a:solidFill>
                  <a:schemeClr val="dk1"/>
                </a:solidFill>
                <a:latin typeface="Calibri"/>
                <a:ea typeface="Calibri"/>
                <a:cs typeface="Calibri"/>
                <a:sym typeface="Calibri"/>
              </a:rPr>
              <a:t> Receivers are required to generate stereo displays</a:t>
            </a:r>
          </a:p>
          <a:p>
            <a:pPr indent="-342900" lvl="0" marL="342900" marR="0" rtl="0" algn="l">
              <a:spcBef>
                <a:spcPts val="64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 Finally, its not accurate</a:t>
            </a: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91275" y="149453"/>
            <a:ext cx="8229600" cy="857400"/>
          </a:xfrm>
          <a:prstGeom prst="rect">
            <a:avLst/>
          </a:prstGeom>
        </p:spPr>
        <p:txBody>
          <a:bodyPr anchorCtr="0" anchor="b" bIns="91425" lIns="91425" rIns="91425" tIns="91425">
            <a:noAutofit/>
          </a:bodyPr>
          <a:lstStyle/>
          <a:p>
            <a:pPr lvl="0">
              <a:spcBef>
                <a:spcPts val="0"/>
              </a:spcBef>
              <a:buNone/>
            </a:pPr>
            <a:r>
              <a:rPr lang="en"/>
              <a:t>H.264 Auxiliary Picture Syntax </a:t>
            </a:r>
          </a:p>
        </p:txBody>
      </p:sp>
      <p:sp>
        <p:nvSpPr>
          <p:cNvPr id="138" name="Shape 13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Additional data can be encoded using the Auxiliary Picture Syntax</a:t>
            </a:r>
          </a:p>
          <a:p>
            <a:pPr indent="-228600" lvl="0" marL="457200" rtl="0">
              <a:spcBef>
                <a:spcPts val="0"/>
              </a:spcBef>
            </a:pPr>
            <a:r>
              <a:rPr lang="en"/>
              <a:t>The data has the same restrictions as a monochrome coded picture</a:t>
            </a:r>
          </a:p>
          <a:p>
            <a:pPr indent="-228600" lvl="0" marL="457200">
              <a:spcBef>
                <a:spcPts val="0"/>
              </a:spcBef>
            </a:pPr>
            <a:r>
              <a:rPr lang="en"/>
              <a:t>The data does not have to be specified by the H.264 standard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Auxiliary Picture examples	</a:t>
            </a:r>
          </a:p>
        </p:txBody>
      </p:sp>
      <p:sp>
        <p:nvSpPr>
          <p:cNvPr id="144" name="Shape 144"/>
          <p:cNvSpPr txBox="1"/>
          <p:nvPr>
            <p:ph idx="1" type="body"/>
          </p:nvPr>
        </p:nvSpPr>
        <p:spPr>
          <a:xfrm>
            <a:off x="457200" y="1200150"/>
            <a:ext cx="8229600" cy="727200"/>
          </a:xfrm>
          <a:prstGeom prst="rect">
            <a:avLst/>
          </a:prstGeom>
        </p:spPr>
        <p:txBody>
          <a:bodyPr anchorCtr="0" anchor="t" bIns="91425" lIns="91425" rIns="91425" tIns="91425">
            <a:noAutofit/>
          </a:bodyPr>
          <a:lstStyle/>
          <a:p>
            <a:pPr indent="-228600" lvl="0" marL="457200" rtl="0">
              <a:spcBef>
                <a:spcPts val="0"/>
              </a:spcBef>
            </a:pPr>
            <a:r>
              <a:rPr lang="en"/>
              <a:t>Alpha Compositing (alpha blend)</a:t>
            </a:r>
          </a:p>
          <a:p>
            <a:pPr lvl="0" rtl="0">
              <a:spcBef>
                <a:spcPts val="0"/>
              </a:spcBef>
              <a:buNone/>
            </a:pPr>
            <a:r>
              <a:t/>
            </a:r>
            <a:endParaRPr/>
          </a:p>
          <a:p>
            <a:pPr lvl="0">
              <a:spcBef>
                <a:spcPts val="0"/>
              </a:spcBef>
              <a:buNone/>
            </a:pPr>
            <a:r>
              <a:t/>
            </a:r>
            <a:endParaRPr/>
          </a:p>
        </p:txBody>
      </p:sp>
      <p:pic>
        <p:nvPicPr>
          <p:cNvPr id="145" name="Shape 145"/>
          <p:cNvPicPr preferRelativeResize="0"/>
          <p:nvPr/>
        </p:nvPicPr>
        <p:blipFill>
          <a:blip r:embed="rId3">
            <a:alphaModFix/>
          </a:blip>
          <a:stretch>
            <a:fillRect/>
          </a:stretch>
        </p:blipFill>
        <p:spPr>
          <a:xfrm>
            <a:off x="2143125" y="2258300"/>
            <a:ext cx="4857750" cy="24574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Video + Depth</a:t>
            </a:r>
          </a:p>
        </p:txBody>
      </p:sp>
      <p:pic>
        <p:nvPicPr>
          <p:cNvPr id="151" name="Shape 151"/>
          <p:cNvPicPr preferRelativeResize="0"/>
          <p:nvPr/>
        </p:nvPicPr>
        <p:blipFill>
          <a:blip r:embed="rId3">
            <a:alphaModFix/>
          </a:blip>
          <a:stretch>
            <a:fillRect/>
          </a:stretch>
        </p:blipFill>
        <p:spPr>
          <a:xfrm>
            <a:off x="930900" y="1754874"/>
            <a:ext cx="7392575" cy="25385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Auxiliary Picture Syntax </a:t>
            </a:r>
          </a:p>
        </p:txBody>
      </p:sp>
      <p:pic>
        <p:nvPicPr>
          <p:cNvPr id="157" name="Shape 157"/>
          <p:cNvPicPr preferRelativeResize="0"/>
          <p:nvPr/>
        </p:nvPicPr>
        <p:blipFill>
          <a:blip r:embed="rId3">
            <a:alphaModFix/>
          </a:blip>
          <a:stretch>
            <a:fillRect/>
          </a:stretch>
        </p:blipFill>
        <p:spPr>
          <a:xfrm>
            <a:off x="219525" y="1932325"/>
            <a:ext cx="8627800" cy="158262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Experimental Results</a:t>
            </a:r>
          </a:p>
        </p:txBody>
      </p:sp>
      <p:sp>
        <p:nvSpPr>
          <p:cNvPr id="163" name="Shape 16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Clr>
                <a:schemeClr val="dk1"/>
              </a:buClr>
              <a:buSzPct val="44000"/>
              <a:buFont typeface="Arial"/>
              <a:buNone/>
            </a:pPr>
            <a:r>
              <a:rPr lang="en" sz="2500">
                <a:solidFill>
                  <a:srgbClr val="0BD0D9"/>
                </a:solidFill>
              </a:rPr>
              <a:t></a:t>
            </a:r>
            <a:r>
              <a:rPr lang="en" sz="2400"/>
              <a:t>The experiment was done using </a:t>
            </a:r>
            <a:r>
              <a:rPr lang="en" sz="2400">
                <a:solidFill>
                  <a:srgbClr val="980000"/>
                </a:solidFill>
              </a:rPr>
              <a:t>JM 14.2</a:t>
            </a:r>
            <a:r>
              <a:rPr lang="en" sz="2400"/>
              <a:t> implementation of H.264/MPEG-4 AVC codec.</a:t>
            </a:r>
          </a:p>
          <a:p>
            <a:pPr lvl="0" rtl="0">
              <a:lnSpc>
                <a:spcPct val="115000"/>
              </a:lnSpc>
              <a:spcBef>
                <a:spcPts val="0"/>
              </a:spcBef>
              <a:buClr>
                <a:schemeClr val="dk1"/>
              </a:buClr>
              <a:buSzPct val="45833"/>
              <a:buFont typeface="Arial"/>
              <a:buNone/>
            </a:pPr>
            <a:r>
              <a:rPr lang="en" sz="2400">
                <a:solidFill>
                  <a:srgbClr val="0BD0D9"/>
                </a:solidFill>
              </a:rPr>
              <a:t></a:t>
            </a:r>
            <a:r>
              <a:rPr lang="en" sz="2400"/>
              <a:t>The coding approaches were evaluated with </a:t>
            </a:r>
            <a:r>
              <a:rPr lang="en" sz="2400">
                <a:solidFill>
                  <a:srgbClr val="980000"/>
                </a:solidFill>
              </a:rPr>
              <a:t>4 different</a:t>
            </a:r>
            <a:r>
              <a:rPr lang="en" sz="2400"/>
              <a:t> videos and depth data sets that cover </a:t>
            </a:r>
            <a:r>
              <a:rPr lang="en" sz="2400">
                <a:solidFill>
                  <a:srgbClr val="980000"/>
                </a:solidFill>
              </a:rPr>
              <a:t>different types and levels of scene content complexity and temporal variation</a:t>
            </a:r>
            <a:r>
              <a:rPr lang="en" sz="2400"/>
              <a:t>.</a:t>
            </a:r>
          </a:p>
          <a:p>
            <a:pPr lvl="0">
              <a:spcBef>
                <a:spcPts val="0"/>
              </a:spcBef>
              <a:buNone/>
            </a:pPr>
            <a:r>
              <a:t/>
            </a:r>
            <a:endParaRPr/>
          </a:p>
        </p:txBody>
      </p:sp>
      <p:pic>
        <p:nvPicPr>
          <p:cNvPr id="164" name="Shape 164"/>
          <p:cNvPicPr preferRelativeResize="0"/>
          <p:nvPr/>
        </p:nvPicPr>
        <p:blipFill>
          <a:blip r:embed="rId3">
            <a:alphaModFix/>
          </a:blip>
          <a:stretch>
            <a:fillRect/>
          </a:stretch>
        </p:blipFill>
        <p:spPr>
          <a:xfrm>
            <a:off x="457200" y="3673925"/>
            <a:ext cx="8229600" cy="12519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Outline</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Introduction</a:t>
            </a:r>
          </a:p>
          <a:p>
            <a:pPr lvl="0" rtl="0">
              <a:spcBef>
                <a:spcPts val="0"/>
              </a:spcBef>
              <a:buNone/>
            </a:pPr>
            <a:r>
              <a:rPr lang="en"/>
              <a:t>Mpeg-C part 3</a:t>
            </a:r>
          </a:p>
          <a:p>
            <a:pPr lvl="0" rtl="0">
              <a:spcBef>
                <a:spcPts val="0"/>
              </a:spcBef>
              <a:buNone/>
            </a:pPr>
            <a:r>
              <a:rPr lang="en"/>
              <a:t>H.264 Auxiliary Picture Syntax</a:t>
            </a:r>
          </a:p>
          <a:p>
            <a:pPr lvl="0" rtl="0">
              <a:spcBef>
                <a:spcPts val="0"/>
              </a:spcBef>
              <a:buNone/>
            </a:pPr>
            <a:r>
              <a:rPr lang="en"/>
              <a:t>Experimental Results </a:t>
            </a:r>
          </a:p>
          <a:p>
            <a:pPr lvl="0">
              <a:spcBef>
                <a:spcPts val="0"/>
              </a:spcBef>
              <a:buNone/>
            </a:pPr>
            <a:r>
              <a:rPr lang="en"/>
              <a:t>Summary</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Experimental Results</a:t>
            </a:r>
          </a:p>
        </p:txBody>
      </p:sp>
      <p:sp>
        <p:nvSpPr>
          <p:cNvPr id="170" name="Shape 17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Clr>
                <a:schemeClr val="dk1"/>
              </a:buClr>
              <a:buSzPct val="44000"/>
              <a:buFont typeface="Arial"/>
              <a:buNone/>
            </a:pPr>
            <a:r>
              <a:rPr lang="en" sz="2500">
                <a:solidFill>
                  <a:srgbClr val="0BD0D9"/>
                </a:solidFill>
              </a:rPr>
              <a:t></a:t>
            </a:r>
            <a:r>
              <a:rPr lang="en" sz="2400"/>
              <a:t>The video and depth sequence are encoded and decoded independently.</a:t>
            </a:r>
          </a:p>
          <a:p>
            <a:pPr lvl="0">
              <a:spcBef>
                <a:spcPts val="0"/>
              </a:spcBef>
              <a:buNone/>
            </a:pPr>
            <a:r>
              <a:t/>
            </a:r>
            <a:endParaRPr/>
          </a:p>
        </p:txBody>
      </p:sp>
      <p:pic>
        <p:nvPicPr>
          <p:cNvPr id="171" name="Shape 171"/>
          <p:cNvPicPr preferRelativeResize="0"/>
          <p:nvPr/>
        </p:nvPicPr>
        <p:blipFill>
          <a:blip r:embed="rId3">
            <a:alphaModFix/>
          </a:blip>
          <a:stretch>
            <a:fillRect/>
          </a:stretch>
        </p:blipFill>
        <p:spPr>
          <a:xfrm>
            <a:off x="764700" y="2589450"/>
            <a:ext cx="5962650" cy="176212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Experimental Results</a:t>
            </a:r>
          </a:p>
        </p:txBody>
      </p:sp>
      <p:sp>
        <p:nvSpPr>
          <p:cNvPr id="177" name="Shape 17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Clr>
                <a:schemeClr val="dk1"/>
              </a:buClr>
              <a:buSzPct val="44000"/>
              <a:buFont typeface="Arial"/>
              <a:buNone/>
            </a:pPr>
            <a:r>
              <a:rPr lang="en" sz="2500">
                <a:solidFill>
                  <a:srgbClr val="0BD0D9"/>
                </a:solidFill>
              </a:rPr>
              <a:t></a:t>
            </a:r>
            <a:r>
              <a:rPr lang="en" sz="2400"/>
              <a:t>To calculate the PSNR the original video was used as the reference to the compressed video.</a:t>
            </a:r>
          </a:p>
          <a:p>
            <a:pPr lvl="0">
              <a:spcBef>
                <a:spcPts val="0"/>
              </a:spcBef>
              <a:buNone/>
            </a:pPr>
            <a:r>
              <a:t/>
            </a:r>
            <a:endParaRPr/>
          </a:p>
        </p:txBody>
      </p:sp>
      <p:pic>
        <p:nvPicPr>
          <p:cNvPr id="178" name="Shape 178"/>
          <p:cNvPicPr preferRelativeResize="0"/>
          <p:nvPr/>
        </p:nvPicPr>
        <p:blipFill>
          <a:blip r:embed="rId3">
            <a:alphaModFix/>
          </a:blip>
          <a:stretch>
            <a:fillRect/>
          </a:stretch>
        </p:blipFill>
        <p:spPr>
          <a:xfrm>
            <a:off x="1266825" y="2461525"/>
            <a:ext cx="6248400" cy="232275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Original  VS Compressed  </a:t>
            </a:r>
          </a:p>
        </p:txBody>
      </p:sp>
      <p:sp>
        <p:nvSpPr>
          <p:cNvPr id="184" name="Shape 18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id="185" name="Shape 185"/>
          <p:cNvPicPr preferRelativeResize="0"/>
          <p:nvPr/>
        </p:nvPicPr>
        <p:blipFill>
          <a:blip r:embed="rId3">
            <a:alphaModFix/>
          </a:blip>
          <a:stretch>
            <a:fillRect/>
          </a:stretch>
        </p:blipFill>
        <p:spPr>
          <a:xfrm>
            <a:off x="523875" y="1380012"/>
            <a:ext cx="8096250" cy="308337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Summary and Conclusion</a:t>
            </a:r>
          </a:p>
        </p:txBody>
      </p:sp>
      <p:sp>
        <p:nvSpPr>
          <p:cNvPr id="191" name="Shape 191"/>
          <p:cNvSpPr txBox="1"/>
          <p:nvPr>
            <p:ph idx="1" type="body"/>
          </p:nvPr>
        </p:nvSpPr>
        <p:spPr>
          <a:xfrm>
            <a:off x="280050" y="1124075"/>
            <a:ext cx="8583899" cy="3894600"/>
          </a:xfrm>
          <a:prstGeom prst="rect">
            <a:avLst/>
          </a:prstGeom>
        </p:spPr>
        <p:txBody>
          <a:bodyPr anchorCtr="0" anchor="t" bIns="91425" lIns="91425" rIns="91425" tIns="91425">
            <a:noAutofit/>
          </a:bodyPr>
          <a:lstStyle/>
          <a:p>
            <a:pPr indent="-381000" lvl="0" marL="457200" rtl="0" algn="just">
              <a:spcBef>
                <a:spcPts val="0"/>
              </a:spcBef>
              <a:buSzPct val="100000"/>
              <a:buChar char="●"/>
            </a:pPr>
            <a:r>
              <a:rPr lang="en" sz="2400"/>
              <a:t>V+D representation Format: Monoscopic color video and associated per sample depth image (depth map)</a:t>
            </a:r>
          </a:p>
          <a:p>
            <a:pPr lvl="0" rtl="0" algn="just">
              <a:spcBef>
                <a:spcPts val="0"/>
              </a:spcBef>
              <a:buNone/>
            </a:pPr>
            <a:r>
              <a:t/>
            </a:r>
            <a:endParaRPr sz="2400"/>
          </a:p>
          <a:p>
            <a:pPr indent="-381000" lvl="0" marL="457200" rtl="0" algn="just">
              <a:spcBef>
                <a:spcPts val="0"/>
              </a:spcBef>
              <a:buSzPct val="100000"/>
              <a:buChar char="●"/>
            </a:pPr>
            <a:r>
              <a:rPr lang="en" sz="2400"/>
              <a:t>Video plus Depth coding for 3D Mobile application: MPEG-C Part 3 and H.264/AVC</a:t>
            </a:r>
          </a:p>
          <a:p>
            <a:pPr lvl="0" rtl="0" algn="just">
              <a:spcBef>
                <a:spcPts val="0"/>
              </a:spcBef>
              <a:buNone/>
            </a:pPr>
            <a:r>
              <a:t/>
            </a:r>
            <a:endParaRPr sz="2400"/>
          </a:p>
          <a:p>
            <a:pPr indent="-381000" lvl="0" marL="457200" algn="just">
              <a:spcBef>
                <a:spcPts val="0"/>
              </a:spcBef>
              <a:buSzPct val="100000"/>
              <a:buChar char="●"/>
            </a:pPr>
            <a:r>
              <a:rPr lang="en" sz="2400"/>
              <a:t>Coding evaluation was based on the four sample V+D test data sets from different types and levels of scene content ,complexity and temporal variation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Summary and Conclusion Cont’l</a:t>
            </a:r>
          </a:p>
        </p:txBody>
      </p:sp>
      <p:sp>
        <p:nvSpPr>
          <p:cNvPr id="197" name="Shape 197"/>
          <p:cNvSpPr txBox="1"/>
          <p:nvPr>
            <p:ph idx="1" type="body"/>
          </p:nvPr>
        </p:nvSpPr>
        <p:spPr>
          <a:xfrm>
            <a:off x="457200" y="1200150"/>
            <a:ext cx="8229600" cy="3807000"/>
          </a:xfrm>
          <a:prstGeom prst="rect">
            <a:avLst/>
          </a:prstGeom>
        </p:spPr>
        <p:txBody>
          <a:bodyPr anchorCtr="0" anchor="t" bIns="91425" lIns="91425" rIns="91425" tIns="91425">
            <a:noAutofit/>
          </a:bodyPr>
          <a:lstStyle/>
          <a:p>
            <a:pPr indent="-381000" lvl="0" marL="457200" rtl="0" algn="just">
              <a:spcBef>
                <a:spcPts val="0"/>
              </a:spcBef>
              <a:buSzPct val="100000"/>
              <a:buChar char="●"/>
            </a:pPr>
            <a:r>
              <a:rPr lang="en" sz="2400"/>
              <a:t>Experimental result showed that the bitrate for acceptable quality depends on three (3) factors:</a:t>
            </a:r>
          </a:p>
          <a:p>
            <a:pPr indent="-228600" lvl="2" marL="1371600" rtl="0">
              <a:spcBef>
                <a:spcPts val="0"/>
              </a:spcBef>
              <a:buChar char="■"/>
            </a:pPr>
            <a:r>
              <a:rPr lang="en"/>
              <a:t>Properties of the Scene content</a:t>
            </a:r>
          </a:p>
          <a:p>
            <a:pPr indent="-228600" lvl="2" marL="1371600" rtl="0">
              <a:spcBef>
                <a:spcPts val="0"/>
              </a:spcBef>
              <a:buChar char="■"/>
            </a:pPr>
            <a:r>
              <a:rPr lang="en"/>
              <a:t>Quality of the depth map</a:t>
            </a:r>
          </a:p>
          <a:p>
            <a:pPr indent="-228600" lvl="2" marL="1371600" rtl="0">
              <a:spcBef>
                <a:spcPts val="0"/>
              </a:spcBef>
              <a:buChar char="■"/>
            </a:pPr>
            <a:r>
              <a:rPr lang="en"/>
              <a:t>View synthesis (temporal variation)</a:t>
            </a:r>
          </a:p>
          <a:p>
            <a:pPr indent="0" lvl="0" marL="914400" rtl="0">
              <a:spcBef>
                <a:spcPts val="0"/>
              </a:spcBef>
              <a:buNone/>
            </a:pPr>
            <a:r>
              <a:t/>
            </a:r>
            <a:endParaRPr/>
          </a:p>
          <a:p>
            <a:pPr indent="-228600" lvl="0" marL="457200" rtl="0" algn="just">
              <a:spcBef>
                <a:spcPts val="0"/>
              </a:spcBef>
              <a:buChar char="●"/>
            </a:pPr>
            <a:r>
              <a:rPr lang="en" sz="2400"/>
              <a:t>Higher gain (coding efficiency) was achieved with B-hierarchical picture (GOP 16) which lead to a significant reduction of bitrate (up to 50%)</a:t>
            </a:r>
          </a:p>
          <a:p>
            <a:pPr lvl="0">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Summary and Conclusion Cont’l</a:t>
            </a:r>
          </a:p>
        </p:txBody>
      </p:sp>
      <p:sp>
        <p:nvSpPr>
          <p:cNvPr id="203" name="Shape 203"/>
          <p:cNvSpPr txBox="1"/>
          <p:nvPr>
            <p:ph idx="1" type="body"/>
          </p:nvPr>
        </p:nvSpPr>
        <p:spPr>
          <a:xfrm>
            <a:off x="85900" y="955675"/>
            <a:ext cx="8794499" cy="4187700"/>
          </a:xfrm>
          <a:prstGeom prst="rect">
            <a:avLst/>
          </a:prstGeom>
        </p:spPr>
        <p:txBody>
          <a:bodyPr anchorCtr="0" anchor="t" bIns="91425" lIns="91425" rIns="91425" tIns="91425">
            <a:noAutofit/>
          </a:bodyPr>
          <a:lstStyle/>
          <a:p>
            <a:pPr indent="-381000" lvl="0" marL="457200" rtl="0" algn="just">
              <a:spcBef>
                <a:spcPts val="0"/>
              </a:spcBef>
              <a:buSzPct val="100000"/>
              <a:buChar char="●"/>
            </a:pPr>
            <a:r>
              <a:rPr lang="en" sz="2400"/>
              <a:t>V+D appears to be best alternative for realisation of 3D video mobile services due to the following:</a:t>
            </a:r>
          </a:p>
          <a:p>
            <a:pPr indent="-228600" lvl="2" marL="1371600" rtl="0" algn="just">
              <a:spcBef>
                <a:spcPts val="0"/>
              </a:spcBef>
              <a:buChar char="■"/>
            </a:pPr>
            <a:r>
              <a:rPr lang="en"/>
              <a:t>Adjustment of stereo rendering at the decoder side</a:t>
            </a:r>
          </a:p>
          <a:p>
            <a:pPr indent="-228600" lvl="2" marL="1371600" rtl="0" algn="just">
              <a:spcBef>
                <a:spcPts val="0"/>
              </a:spcBef>
              <a:buChar char="■"/>
            </a:pPr>
            <a:r>
              <a:rPr lang="en"/>
              <a:t>Easy modification of 3D impression baseline </a:t>
            </a:r>
          </a:p>
          <a:p>
            <a:pPr indent="0" lvl="0" marL="914400" rtl="0" algn="just">
              <a:spcBef>
                <a:spcPts val="0"/>
              </a:spcBef>
              <a:buNone/>
            </a:pPr>
            <a:r>
              <a:t/>
            </a:r>
            <a:endParaRPr/>
          </a:p>
          <a:p>
            <a:pPr indent="-228600" lvl="0" marL="457200" rtl="0" algn="just">
              <a:spcBef>
                <a:spcPts val="0"/>
              </a:spcBef>
              <a:buChar char="●"/>
            </a:pPr>
            <a:r>
              <a:rPr lang="en" sz="2400"/>
              <a:t>In conclusion, the experimental result has showed that a good depth quality can be achieved with the </a:t>
            </a:r>
            <a:r>
              <a:rPr b="1" lang="en" sz="2400"/>
              <a:t>Video  plus Depth</a:t>
            </a:r>
            <a:r>
              <a:rPr lang="en" sz="2400"/>
              <a:t> approach at a </a:t>
            </a:r>
            <a:r>
              <a:rPr b="1" lang="en" sz="2400"/>
              <a:t>lower bitrate.</a:t>
            </a:r>
          </a:p>
          <a:p>
            <a:pPr lv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References</a:t>
            </a:r>
          </a:p>
        </p:txBody>
      </p:sp>
      <p:sp>
        <p:nvSpPr>
          <p:cNvPr id="209" name="Shape 20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200"/>
              <a:t>Alpha blend</a:t>
            </a:r>
          </a:p>
          <a:p>
            <a:pPr lvl="0" rtl="0">
              <a:spcBef>
                <a:spcPts val="0"/>
              </a:spcBef>
              <a:buNone/>
            </a:pPr>
            <a:r>
              <a:rPr lang="en" sz="1200" u="sng">
                <a:solidFill>
                  <a:schemeClr val="hlink"/>
                </a:solidFill>
                <a:hlinkClick r:id="rId3"/>
              </a:rPr>
              <a:t>https://takinginitiative.wordpress.com/2010/04/09/directx-10-tutorial-6-transparency-and-alpha-blending/</a:t>
            </a:r>
          </a:p>
          <a:p>
            <a:pPr lvl="0" rtl="0">
              <a:lnSpc>
                <a:spcPct val="115000"/>
              </a:lnSpc>
              <a:spcBef>
                <a:spcPts val="0"/>
              </a:spcBef>
              <a:buNone/>
            </a:pPr>
            <a:r>
              <a:rPr lang="en" sz="1200"/>
              <a:t>   </a:t>
            </a:r>
          </a:p>
          <a:p>
            <a:pPr lvl="0" rtl="0">
              <a:lnSpc>
                <a:spcPct val="115000"/>
              </a:lnSpc>
              <a:spcBef>
                <a:spcPts val="0"/>
              </a:spcBef>
              <a:buNone/>
            </a:pPr>
            <a:r>
              <a:rPr b="1" lang="en" sz="1200">
                <a:solidFill>
                  <a:srgbClr val="333333"/>
                </a:solidFill>
                <a:highlight>
                  <a:srgbClr val="FFFFFF"/>
                </a:highlight>
              </a:rPr>
              <a:t>Intelligent Multimedia Communication: Techniques and Applications</a:t>
            </a:r>
          </a:p>
          <a:p>
            <a:pPr lvl="0" rtl="0">
              <a:spcBef>
                <a:spcPts val="0"/>
              </a:spcBef>
              <a:buNone/>
            </a:pPr>
            <a:r>
              <a:rPr lang="en" sz="1200" u="sng">
                <a:solidFill>
                  <a:schemeClr val="hlink"/>
                </a:solidFill>
                <a:hlinkClick r:id="rId4"/>
              </a:rPr>
              <a:t>https://books.google.ca/books?id=Nxg_69gzdP0C&amp;pg=PA58&amp;dq=MPEG-C+Part+3&amp;hl=en&amp;sa=X&amp;ei=nKkZVeTEGIGWNo6wgJAN&amp;ved=0CDwQ6AEwBA#v=onepage&amp;q=MPEG-C%20Part%203&amp;f=false</a:t>
            </a:r>
          </a:p>
          <a:p>
            <a:pPr lvl="0" rtl="0">
              <a:lnSpc>
                <a:spcPct val="115000"/>
              </a:lnSpc>
              <a:spcBef>
                <a:spcPts val="0"/>
              </a:spcBef>
              <a:buNone/>
            </a:pPr>
            <a:r>
              <a:t/>
            </a:r>
            <a:endParaRPr b="1" sz="1200">
              <a:solidFill>
                <a:srgbClr val="333333"/>
              </a:solidFill>
              <a:highlight>
                <a:srgbClr val="FFFFFF"/>
              </a:highlight>
            </a:endParaRPr>
          </a:p>
          <a:p>
            <a:pPr lvl="0" rtl="0">
              <a:lnSpc>
                <a:spcPct val="115000"/>
              </a:lnSpc>
              <a:spcBef>
                <a:spcPts val="0"/>
              </a:spcBef>
              <a:buNone/>
            </a:pPr>
            <a:r>
              <a:rPr b="1" lang="en" sz="1200">
                <a:solidFill>
                  <a:srgbClr val="333333"/>
                </a:solidFill>
                <a:highlight>
                  <a:srgbClr val="FFFFFF"/>
                </a:highlight>
              </a:rPr>
              <a:t>3D Future Internet Media</a:t>
            </a:r>
          </a:p>
          <a:p>
            <a:pPr lvl="0" rtl="0">
              <a:spcBef>
                <a:spcPts val="0"/>
              </a:spcBef>
              <a:buClr>
                <a:schemeClr val="dk1"/>
              </a:buClr>
              <a:buSzPct val="91666"/>
              <a:buFont typeface="Arial"/>
              <a:buNone/>
            </a:pPr>
            <a:r>
              <a:rPr lang="en" sz="1200" u="sng">
                <a:solidFill>
                  <a:schemeClr val="hlink"/>
                </a:solidFill>
                <a:highlight>
                  <a:srgbClr val="FFFFFF"/>
                </a:highlight>
                <a:hlinkClick r:id="rId5"/>
              </a:rPr>
              <a:t>https://books.google.ca/books?id=NOq3BAAAQBAJ&amp;pg=PA27&amp;dq=MPEG-C+Part+3&amp;hl=en&amp;sa=X&amp;ei=nKkZVeTEGIGWNo6wgJAN&amp;ved=0CDUQ6AEwAw#v=onepage&amp;q=MPEG-C%20Part%203&amp;f=false</a:t>
            </a:r>
            <a:br>
              <a:rPr lang="en" sz="1400"/>
            </a:br>
          </a:p>
          <a:p>
            <a:pPr lvl="0" rtl="0">
              <a:spcBef>
                <a:spcPts val="0"/>
              </a:spcBef>
              <a:buClr>
                <a:schemeClr val="dk1"/>
              </a:buClr>
              <a:buSzPct val="78571"/>
              <a:buFont typeface="Arial"/>
              <a:buNone/>
            </a:pPr>
            <a:r>
              <a:rPr lang="en" sz="1400"/>
              <a:t>All other sources are from the paper</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t/>
            </a:r>
            <a:endParaRPr sz="1400"/>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Introduction</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How 3D Works</a:t>
            </a:r>
          </a:p>
          <a:p>
            <a:pPr indent="-228600" lvl="1" marL="914400" rtl="0">
              <a:spcBef>
                <a:spcPts val="0"/>
              </a:spcBef>
            </a:pPr>
            <a:r>
              <a:rPr lang="en"/>
              <a:t>Captured using a camera with two lenses</a:t>
            </a:r>
          </a:p>
          <a:p>
            <a:pPr indent="0" lvl="0" marL="457200">
              <a:spcBef>
                <a:spcPts val="0"/>
              </a:spcBef>
              <a:buNone/>
            </a:pPr>
            <a:r>
              <a:t/>
            </a:r>
            <a:endParaRPr/>
          </a:p>
        </p:txBody>
      </p:sp>
      <p:pic>
        <p:nvPicPr>
          <p:cNvPr id="54" name="Shape 54"/>
          <p:cNvPicPr preferRelativeResize="0"/>
          <p:nvPr/>
        </p:nvPicPr>
        <p:blipFill>
          <a:blip r:embed="rId3">
            <a:alphaModFix/>
          </a:blip>
          <a:stretch>
            <a:fillRect/>
          </a:stretch>
        </p:blipFill>
        <p:spPr>
          <a:xfrm>
            <a:off x="2827325" y="2407825"/>
            <a:ext cx="1981200" cy="2076450"/>
          </a:xfrm>
          <a:prstGeom prst="rect">
            <a:avLst/>
          </a:prstGeom>
          <a:noFill/>
          <a:ln>
            <a:noFill/>
          </a:ln>
        </p:spPr>
      </p:pic>
      <p:sp>
        <p:nvSpPr>
          <p:cNvPr id="55" name="Shape 55"/>
          <p:cNvSpPr txBox="1"/>
          <p:nvPr/>
        </p:nvSpPr>
        <p:spPr>
          <a:xfrm>
            <a:off x="625750" y="4627775"/>
            <a:ext cx="7543499" cy="461999"/>
          </a:xfrm>
          <a:prstGeom prst="rect">
            <a:avLst/>
          </a:prstGeom>
          <a:noFill/>
          <a:ln>
            <a:noFill/>
          </a:ln>
        </p:spPr>
        <p:txBody>
          <a:bodyPr anchorCtr="0" anchor="t" bIns="91425" lIns="91425" rIns="91425" tIns="91425">
            <a:noAutofit/>
          </a:bodyPr>
          <a:lstStyle/>
          <a:p>
            <a:pPr lvl="0">
              <a:spcBef>
                <a:spcPts val="0"/>
              </a:spcBef>
              <a:buNone/>
            </a:pPr>
            <a:r>
              <a:rPr lang="en"/>
              <a:t>http://static.bhphotovideo.com/explora/explora/sites/default/files/Main-3D-Camera.jpg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3D Viewing</a:t>
            </a:r>
          </a:p>
        </p:txBody>
      </p:sp>
      <p:sp>
        <p:nvSpPr>
          <p:cNvPr id="61" name="Shape 6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Image for each eye</a:t>
            </a:r>
          </a:p>
          <a:p>
            <a:pPr lvl="0">
              <a:spcBef>
                <a:spcPts val="0"/>
              </a:spcBef>
              <a:buNone/>
            </a:pPr>
            <a:r>
              <a:t/>
            </a:r>
            <a:endParaRPr/>
          </a:p>
        </p:txBody>
      </p:sp>
      <p:pic>
        <p:nvPicPr>
          <p:cNvPr id="62" name="Shape 62"/>
          <p:cNvPicPr preferRelativeResize="0"/>
          <p:nvPr/>
        </p:nvPicPr>
        <p:blipFill>
          <a:blip r:embed="rId3">
            <a:alphaModFix/>
          </a:blip>
          <a:stretch>
            <a:fillRect/>
          </a:stretch>
        </p:blipFill>
        <p:spPr>
          <a:xfrm>
            <a:off x="4346975" y="2143837"/>
            <a:ext cx="3571874" cy="1838324"/>
          </a:xfrm>
          <a:prstGeom prst="rect">
            <a:avLst/>
          </a:prstGeom>
          <a:noFill/>
          <a:ln>
            <a:noFill/>
          </a:ln>
        </p:spPr>
      </p:pic>
      <p:sp>
        <p:nvSpPr>
          <p:cNvPr id="63" name="Shape 63"/>
          <p:cNvSpPr txBox="1"/>
          <p:nvPr/>
        </p:nvSpPr>
        <p:spPr>
          <a:xfrm>
            <a:off x="591350" y="4620900"/>
            <a:ext cx="7543499" cy="461999"/>
          </a:xfrm>
          <a:prstGeom prst="rect">
            <a:avLst/>
          </a:prstGeom>
          <a:noFill/>
          <a:ln>
            <a:noFill/>
          </a:ln>
        </p:spPr>
        <p:txBody>
          <a:bodyPr anchorCtr="0" anchor="t" bIns="91425" lIns="91425" rIns="91425" tIns="91425">
            <a:noAutofit/>
          </a:bodyPr>
          <a:lstStyle/>
          <a:p>
            <a:pPr lvl="0" rtl="0">
              <a:spcBef>
                <a:spcPts val="0"/>
              </a:spcBef>
              <a:buNone/>
            </a:pPr>
            <a:r>
              <a:rPr lang="en"/>
              <a:t>http://static.bhphotovideo.com/explora/explora/sites/default/files/3D-glasses-collage-1.jpg</a:t>
            </a:r>
          </a:p>
        </p:txBody>
      </p:sp>
      <p:pic>
        <p:nvPicPr>
          <p:cNvPr id="64" name="Shape 64"/>
          <p:cNvPicPr preferRelativeResize="0"/>
          <p:nvPr/>
        </p:nvPicPr>
        <p:blipFill>
          <a:blip r:embed="rId4">
            <a:alphaModFix/>
          </a:blip>
          <a:stretch>
            <a:fillRect/>
          </a:stretch>
        </p:blipFill>
        <p:spPr>
          <a:xfrm>
            <a:off x="833175" y="1865562"/>
            <a:ext cx="2935074" cy="23948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3D Encoding</a:t>
            </a: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 </a:t>
            </a:r>
          </a:p>
        </p:txBody>
      </p:sp>
      <p:pic>
        <p:nvPicPr>
          <p:cNvPr id="71" name="Shape 71"/>
          <p:cNvPicPr preferRelativeResize="0"/>
          <p:nvPr/>
        </p:nvPicPr>
        <p:blipFill rotWithShape="1">
          <a:blip r:embed="rId3">
            <a:alphaModFix/>
          </a:blip>
          <a:srcRect b="16913" l="0" r="0" t="16446"/>
          <a:stretch/>
        </p:blipFill>
        <p:spPr>
          <a:xfrm>
            <a:off x="611950" y="1340900"/>
            <a:ext cx="7887200" cy="3285050"/>
          </a:xfrm>
          <a:prstGeom prst="rect">
            <a:avLst/>
          </a:prstGeom>
          <a:noFill/>
          <a:ln>
            <a:noFill/>
          </a:ln>
        </p:spPr>
      </p:pic>
      <p:sp>
        <p:nvSpPr>
          <p:cNvPr id="72" name="Shape 72"/>
          <p:cNvSpPr txBox="1"/>
          <p:nvPr/>
        </p:nvSpPr>
        <p:spPr>
          <a:xfrm>
            <a:off x="1966625" y="4625950"/>
            <a:ext cx="4717199" cy="461999"/>
          </a:xfrm>
          <a:prstGeom prst="rect">
            <a:avLst/>
          </a:prstGeom>
          <a:noFill/>
          <a:ln>
            <a:noFill/>
          </a:ln>
        </p:spPr>
        <p:txBody>
          <a:bodyPr anchorCtr="0" anchor="t" bIns="91425" lIns="91425" rIns="91425" tIns="91425">
            <a:noAutofit/>
          </a:bodyPr>
          <a:lstStyle/>
          <a:p>
            <a:pPr lvl="0">
              <a:spcBef>
                <a:spcPts val="0"/>
              </a:spcBef>
              <a:buNone/>
            </a:pPr>
            <a:r>
              <a:rPr lang="en"/>
              <a:t>https://www.youtube.com/watch?v=6acRHWnfZAE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3D Using Depth Data</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id="79" name="Shape 79"/>
          <p:cNvPicPr preferRelativeResize="0"/>
          <p:nvPr/>
        </p:nvPicPr>
        <p:blipFill>
          <a:blip r:embed="rId3">
            <a:alphaModFix/>
          </a:blip>
          <a:stretch>
            <a:fillRect/>
          </a:stretch>
        </p:blipFill>
        <p:spPr>
          <a:xfrm>
            <a:off x="457200" y="1200150"/>
            <a:ext cx="8229599" cy="3710682"/>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4"/>
            <a:ext cx="8229600" cy="1038599"/>
          </a:xfrm>
          <a:prstGeom prst="rect">
            <a:avLst/>
          </a:prstGeom>
        </p:spPr>
        <p:txBody>
          <a:bodyPr anchorCtr="0" anchor="b" bIns="91425" lIns="91425" rIns="91425" tIns="91425">
            <a:noAutofit/>
          </a:bodyPr>
          <a:lstStyle/>
          <a:p>
            <a:pPr lvl="0" algn="ctr">
              <a:spcBef>
                <a:spcPts val="0"/>
              </a:spcBef>
              <a:buNone/>
            </a:pPr>
            <a:r>
              <a:rPr lang="en"/>
              <a:t>Advantage / Disadvantage for Depth Based 3D</a:t>
            </a:r>
          </a:p>
        </p:txBody>
      </p:sp>
      <p:sp>
        <p:nvSpPr>
          <p:cNvPr id="85" name="Shape 85"/>
          <p:cNvSpPr txBox="1"/>
          <p:nvPr>
            <p:ph idx="1" type="body"/>
          </p:nvPr>
        </p:nvSpPr>
        <p:spPr>
          <a:xfrm>
            <a:off x="457200" y="1200150"/>
            <a:ext cx="3994500" cy="3725699"/>
          </a:xfrm>
          <a:prstGeom prst="rect">
            <a:avLst/>
          </a:prstGeom>
        </p:spPr>
        <p:txBody>
          <a:bodyPr anchorCtr="0" anchor="t" bIns="91425" lIns="91425" rIns="91425" tIns="91425">
            <a:noAutofit/>
          </a:bodyPr>
          <a:lstStyle/>
          <a:p>
            <a:pPr indent="-228600" lvl="0" marL="457200" rtl="0">
              <a:spcBef>
                <a:spcPts val="0"/>
              </a:spcBef>
            </a:pPr>
            <a:r>
              <a:rPr lang="en"/>
              <a:t>Less redundant information</a:t>
            </a:r>
          </a:p>
          <a:p>
            <a:pPr indent="-228600" lvl="0" marL="457200" rtl="0">
              <a:spcBef>
                <a:spcPts val="0"/>
              </a:spcBef>
            </a:pPr>
            <a:r>
              <a:rPr lang="en"/>
              <a:t>Better Compression</a:t>
            </a:r>
          </a:p>
          <a:p>
            <a:pPr indent="-228600" lvl="0" marL="457200">
              <a:spcBef>
                <a:spcPts val="0"/>
              </a:spcBef>
            </a:pPr>
            <a:r>
              <a:rPr lang="en"/>
              <a:t>Lower bitrate</a:t>
            </a:r>
          </a:p>
        </p:txBody>
      </p:sp>
      <p:sp>
        <p:nvSpPr>
          <p:cNvPr id="86" name="Shape 86"/>
          <p:cNvSpPr txBox="1"/>
          <p:nvPr>
            <p:ph idx="2" type="body"/>
          </p:nvPr>
        </p:nvSpPr>
        <p:spPr>
          <a:xfrm>
            <a:off x="4692273" y="1200150"/>
            <a:ext cx="3994500" cy="3725699"/>
          </a:xfrm>
          <a:prstGeom prst="rect">
            <a:avLst/>
          </a:prstGeom>
        </p:spPr>
        <p:txBody>
          <a:bodyPr anchorCtr="0" anchor="t" bIns="91425" lIns="91425" rIns="91425" tIns="91425">
            <a:noAutofit/>
          </a:bodyPr>
          <a:lstStyle/>
          <a:p>
            <a:pPr indent="-228600" lvl="0" marL="457200" rtl="0">
              <a:spcBef>
                <a:spcPts val="0"/>
              </a:spcBef>
            </a:pPr>
            <a:r>
              <a:rPr lang="en"/>
              <a:t>More process intensive on decoding end</a:t>
            </a:r>
          </a:p>
          <a:p>
            <a:pPr indent="-228600" lvl="0" marL="457200" rtl="0">
              <a:spcBef>
                <a:spcPts val="0"/>
              </a:spcBef>
            </a:pPr>
            <a:r>
              <a:rPr lang="en"/>
              <a:t>Distorted reproduction</a:t>
            </a:r>
          </a:p>
          <a:p>
            <a:pPr indent="-228600" lvl="0" marL="457200">
              <a:spcBef>
                <a:spcPts val="0"/>
              </a:spcBef>
            </a:pPr>
            <a:r>
              <a:rPr lang="en"/>
              <a:t>Increased complexity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25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libri"/>
              <a:buNone/>
            </a:pPr>
            <a:r>
              <a:rPr i="0" lang="en" sz="4400" u="none" cap="none" strike="noStrike">
                <a:solidFill>
                  <a:schemeClr val="dk1"/>
                </a:solidFill>
                <a:latin typeface="Calibri"/>
                <a:ea typeface="Calibri"/>
                <a:cs typeface="Calibri"/>
                <a:sym typeface="Calibri"/>
              </a:rPr>
              <a:t>MPEG-C Part 3</a:t>
            </a:r>
          </a:p>
        </p:txBody>
      </p:sp>
      <p:sp>
        <p:nvSpPr>
          <p:cNvPr id="92" name="Shape 92"/>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MPEG coding standard for video plus depth coding </a:t>
            </a:r>
          </a:p>
          <a:p>
            <a:pPr indent="-342900" lvl="0" marL="342900" marR="0" rtl="0" algn="l">
              <a:spcBef>
                <a:spcPts val="64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Representation format for Depth Maps</a:t>
            </a:r>
          </a:p>
          <a:p>
            <a:pPr indent="-342900" lvl="0" marL="342900" marR="0" rtl="0" algn="l">
              <a:spcBef>
                <a:spcPts val="64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Also known as ISO/IEC 23002-3 standard</a:t>
            </a:r>
          </a:p>
          <a:p>
            <a:pPr indent="-342900" lvl="1" marL="342900" marR="0" rtl="0" algn="l">
              <a:spcBef>
                <a:spcPts val="560"/>
              </a:spcBef>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This standard does not specify transport and compression  techniques</a:t>
            </a:r>
          </a:p>
          <a:p>
            <a:pPr indent="0" lvl="1" marL="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6350" lvl="1" marL="40005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25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libri"/>
              <a:buNone/>
            </a:pPr>
            <a:r>
              <a:rPr i="0" lang="en" sz="3400" u="none" cap="none" strike="noStrike">
                <a:solidFill>
                  <a:schemeClr val="dk1"/>
                </a:solidFill>
                <a:latin typeface="Calibri"/>
                <a:ea typeface="Calibri"/>
                <a:cs typeface="Calibri"/>
                <a:sym typeface="Calibri"/>
              </a:rPr>
              <a:t>Video Plus Depth Coding (MPEG-C Part 3)</a:t>
            </a:r>
            <a:r>
              <a:rPr i="0" lang="en" sz="3950" u="none" cap="none" strike="noStrike">
                <a:solidFill>
                  <a:schemeClr val="dk1"/>
                </a:solidFill>
                <a:latin typeface="Calibri"/>
                <a:ea typeface="Calibri"/>
                <a:cs typeface="Calibri"/>
                <a:sym typeface="Calibri"/>
              </a:rPr>
              <a:t> </a:t>
            </a:r>
          </a:p>
        </p:txBody>
      </p:sp>
      <p:pic>
        <p:nvPicPr>
          <p:cNvPr id="98" name="Shape 98"/>
          <p:cNvPicPr preferRelativeResize="0"/>
          <p:nvPr>
            <p:ph idx="1" type="body"/>
          </p:nvPr>
        </p:nvPicPr>
        <p:blipFill rotWithShape="1">
          <a:blip r:embed="rId3">
            <a:alphaModFix/>
          </a:blip>
          <a:srcRect b="0" l="0" r="0" t="0"/>
          <a:stretch/>
        </p:blipFill>
        <p:spPr>
          <a:xfrm>
            <a:off x="1485213" y="1200150"/>
            <a:ext cx="6173571" cy="2686049"/>
          </a:xfrm>
          <a:prstGeom prst="rect">
            <a:avLst/>
          </a:prstGeom>
          <a:noFill/>
          <a:ln>
            <a:noFill/>
          </a:ln>
        </p:spPr>
      </p:pic>
      <p:sp>
        <p:nvSpPr>
          <p:cNvPr id="99" name="Shape 99"/>
          <p:cNvSpPr txBox="1"/>
          <p:nvPr/>
        </p:nvSpPr>
        <p:spPr>
          <a:xfrm>
            <a:off x="3657600" y="4686300"/>
            <a:ext cx="184730" cy="276999"/>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00" name="Shape 100"/>
          <p:cNvSpPr txBox="1"/>
          <p:nvPr/>
        </p:nvSpPr>
        <p:spPr>
          <a:xfrm>
            <a:off x="3352800" y="4031673"/>
            <a:ext cx="2796249" cy="2769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1800" u="none" cap="none" strike="noStrike">
                <a:solidFill>
                  <a:schemeClr val="dk1"/>
                </a:solidFill>
                <a:latin typeface="Calibri"/>
                <a:ea typeface="Calibri"/>
                <a:cs typeface="Calibri"/>
                <a:sym typeface="Calibri"/>
              </a:rPr>
              <a:t>Video Plus Depth Coding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