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66" r:id="rId4"/>
    <p:sldId id="260" r:id="rId5"/>
    <p:sldId id="267" r:id="rId6"/>
    <p:sldId id="268" r:id="rId7"/>
    <p:sldId id="269" r:id="rId8"/>
    <p:sldId id="271" r:id="rId9"/>
    <p:sldId id="272" r:id="rId10"/>
    <p:sldId id="270" r:id="rId11"/>
    <p:sldId id="27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5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4F7C-5C34-4C8A-B0B6-3074E7F8DD4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5917D-0C49-4FB6-A92D-E9638D0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it is cross domain network architecture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there are 2 domains operating </a:t>
            </a:r>
            <a:r>
              <a:rPr lang="en-US" baseline="0" dirty="0" err="1" smtClean="0"/>
              <a:t>seperately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5917D-0C49-4FB6-A92D-E9638D03B3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r>
              <a:rPr lang="en-US" baseline="0" dirty="0" smtClean="0"/>
              <a:t> is the point where optical part meets the wireless part</a:t>
            </a:r>
          </a:p>
          <a:p>
            <a:r>
              <a:rPr lang="en-US" baseline="0" dirty="0" smtClean="0"/>
              <a:t>Optical network unit : It is the point which terminates the optical network which can be connected to various users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Optical Line Terminal :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optical line terminal (OLT) is the endpoint hardware device in a passive optical network (PON). It controls all the things</a:t>
            </a:r>
          </a:p>
          <a:p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5917D-0C49-4FB6-A92D-E9638D03B3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Bottleneck: The point where data slows down because</a:t>
            </a:r>
            <a:r>
              <a:rPr lang="en-US" baseline="0" dirty="0" smtClean="0"/>
              <a:t> of some issue</a:t>
            </a:r>
          </a:p>
          <a:p>
            <a:r>
              <a:rPr lang="en-US" baseline="0" dirty="0" smtClean="0"/>
              <a:t>Interference: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5917D-0C49-4FB6-A92D-E9638D03B3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57ECA3-B094-418C-9A4D-6FCE442D5E76}" type="datetime1">
              <a:rPr lang="en-US" smtClean="0"/>
              <a:t>3/11/2015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DE737-819E-4613-87A7-2FD4AB5B9704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9B1A1-D2CC-4006-9038-DE5EE3E63714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1CF06A-C07A-4E16-B18A-BF26F8C017C4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7862D-BEEC-46DE-8CAA-F35EFFBDD7C8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E6DDFE-C1EA-4544-9EC8-AE440515D1C8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2CAF0-3447-4629-A8A7-067E46335EB6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610B1-2E83-4054-BC6C-00C19850F5FB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33A57-3BA4-440A-968B-D02CFE8E1BC2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595AE5-8168-4DAB-BEB3-82131A2CCFE3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971A04-1881-4C4F-A338-AE6B350BBE49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1F60C1-A86B-4E41-9F6D-4DDAD9275CB1}" type="datetime1">
              <a:rPr lang="en-US" smtClean="0"/>
              <a:t>3/11/2015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9E4CC7-DD2C-48C0-8DB6-9DD46D49DB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286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Survivable Hybrid Wireless Optical Broadband Access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     </a:t>
            </a:r>
            <a:r>
              <a:rPr lang="en-US" dirty="0" err="1" smtClean="0"/>
              <a:t>Ferhan</a:t>
            </a:r>
            <a:r>
              <a:rPr lang="en-US" dirty="0" smtClean="0"/>
              <a:t> Jamal</a:t>
            </a:r>
          </a:p>
          <a:p>
            <a:pPr algn="l"/>
            <a:r>
              <a:rPr lang="en-US" dirty="0" smtClean="0"/>
              <a:t>              100953487 (Carleton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6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High Bandwidth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Bandwidth received in this technology is very high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Solved the problem for future Last-Mile Access Networks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Flexibility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Cost-effectiveness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0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S. H </a:t>
            </a:r>
            <a:r>
              <a:rPr lang="pt-BR" sz="2400" dirty="0" smtClean="0"/>
              <a:t>Mohammada, </a:t>
            </a:r>
            <a:r>
              <a:rPr lang="pt-BR" sz="2400" dirty="0"/>
              <a:t>N. </a:t>
            </a:r>
            <a:r>
              <a:rPr lang="pt-BR" sz="2400" dirty="0" smtClean="0"/>
              <a:t>Zulkiflia and </a:t>
            </a:r>
            <a:r>
              <a:rPr lang="pt-BR" sz="2400" dirty="0"/>
              <a:t>S. M. </a:t>
            </a:r>
            <a:r>
              <a:rPr lang="pt-BR" sz="2400" dirty="0" smtClean="0"/>
              <a:t>Idrus, “</a:t>
            </a:r>
            <a:r>
              <a:rPr lang="en-US" sz="2400" dirty="0"/>
              <a:t>A Review of Integrated Optical and Wireless Broadband </a:t>
            </a:r>
            <a:r>
              <a:rPr lang="en-US" sz="2400" dirty="0" smtClean="0"/>
              <a:t>Access Networks”, </a:t>
            </a:r>
            <a:r>
              <a:rPr lang="en-US" sz="2400" dirty="0" err="1" smtClean="0"/>
              <a:t>Jurnal</a:t>
            </a:r>
            <a:r>
              <a:rPr lang="en-US" sz="2400" dirty="0"/>
              <a:t> </a:t>
            </a:r>
            <a:r>
              <a:rPr lang="en-US" sz="2400" dirty="0" err="1" smtClean="0"/>
              <a:t>Teknologi</a:t>
            </a:r>
            <a:r>
              <a:rPr lang="pt-BR" sz="2400" dirty="0" smtClean="0"/>
              <a:t> 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Lei </a:t>
            </a:r>
            <a:r>
              <a:rPr lang="en-US" sz="2400" dirty="0" err="1" smtClean="0"/>
              <a:t>Guo</a:t>
            </a:r>
            <a:r>
              <a:rPr lang="en-US" sz="2400" dirty="0" smtClean="0"/>
              <a:t>, </a:t>
            </a:r>
            <a:r>
              <a:rPr lang="en-US" sz="2400" dirty="0" err="1" smtClean="0"/>
              <a:t>Yejun</a:t>
            </a:r>
            <a:r>
              <a:rPr lang="en-US" sz="2400" dirty="0" smtClean="0"/>
              <a:t> Liu, </a:t>
            </a:r>
            <a:r>
              <a:rPr lang="en-US" sz="2400" dirty="0" err="1" smtClean="0"/>
              <a:t>Fanzhao</a:t>
            </a:r>
            <a:r>
              <a:rPr lang="en-US" sz="2400" dirty="0" smtClean="0"/>
              <a:t> Wang, </a:t>
            </a:r>
            <a:r>
              <a:rPr lang="en-US" sz="2400" dirty="0" err="1" smtClean="0"/>
              <a:t>Weigang</a:t>
            </a:r>
            <a:r>
              <a:rPr lang="en-US" sz="2400" dirty="0" smtClean="0"/>
              <a:t> </a:t>
            </a:r>
            <a:r>
              <a:rPr lang="en-US" sz="2400" dirty="0" err="1" smtClean="0"/>
              <a:t>Hou</a:t>
            </a:r>
            <a:r>
              <a:rPr lang="en-US" sz="2400" dirty="0" smtClean="0"/>
              <a:t>, and Bo Gong, “Cluster-Based Protection for Survivable Fiber-Wireless Access Networks”, </a:t>
            </a:r>
            <a:r>
              <a:rPr lang="nl-NL" sz="2400" dirty="0"/>
              <a:t>J. OPT. COMMUN. NETW./VOL. 5, NO. 11/NOVEMBER </a:t>
            </a:r>
            <a:r>
              <a:rPr lang="nl-NL" sz="2400" dirty="0" smtClean="0"/>
              <a:t>2013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/>
              <a:t>Pulak</a:t>
            </a:r>
            <a:r>
              <a:rPr lang="en-US" sz="2400" dirty="0"/>
              <a:t> </a:t>
            </a:r>
            <a:r>
              <a:rPr lang="en-US" sz="2400" dirty="0" err="1"/>
              <a:t>Chowdhury</a:t>
            </a:r>
            <a:r>
              <a:rPr lang="en-US" sz="2400" dirty="0"/>
              <a:t>, </a:t>
            </a:r>
            <a:r>
              <a:rPr lang="en-US" sz="2400" dirty="0" err="1"/>
              <a:t>Suman</a:t>
            </a:r>
            <a:r>
              <a:rPr lang="en-US" sz="2400" dirty="0"/>
              <a:t> </a:t>
            </a:r>
            <a:r>
              <a:rPr lang="en-US" sz="2400" dirty="0" err="1"/>
              <a:t>Sarkar</a:t>
            </a:r>
            <a:r>
              <a:rPr lang="en-US" sz="2400" dirty="0"/>
              <a:t>, Glen Kramer, </a:t>
            </a:r>
            <a:r>
              <a:rPr lang="en-US" sz="2400" dirty="0" err="1"/>
              <a:t>Sudhir</a:t>
            </a:r>
            <a:r>
              <a:rPr lang="en-US" sz="2400" dirty="0"/>
              <a:t> Dixit, and </a:t>
            </a:r>
            <a:r>
              <a:rPr lang="en-US" sz="2400" dirty="0" err="1"/>
              <a:t>Biswanath</a:t>
            </a:r>
            <a:r>
              <a:rPr lang="en-US" sz="2400" dirty="0"/>
              <a:t> </a:t>
            </a:r>
            <a:r>
              <a:rPr lang="en-US" sz="2400" dirty="0" smtClean="0"/>
              <a:t>Mukherjee,  “</a:t>
            </a:r>
            <a:r>
              <a:rPr lang="en-US" sz="2400" dirty="0"/>
              <a:t>Hybrid Wireless-Optical Broadband Access Network (WOBAN</a:t>
            </a:r>
            <a:r>
              <a:rPr lang="en-US" sz="2400" dirty="0" smtClean="0"/>
              <a:t>): Prototype </a:t>
            </a:r>
            <a:r>
              <a:rPr lang="en-US" sz="2400" dirty="0"/>
              <a:t>Development and Research </a:t>
            </a:r>
            <a:r>
              <a:rPr lang="en-US" sz="2400" dirty="0" smtClean="0"/>
              <a:t>Challenges”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N. Correia, J. Coimbra, and G. Schütz, “</a:t>
            </a:r>
            <a:r>
              <a:rPr lang="en-CA" sz="2400" dirty="0"/>
              <a:t>Fault-Tolerance Planning in </a:t>
            </a:r>
            <a:r>
              <a:rPr lang="en-CA" sz="2400" dirty="0" err="1"/>
              <a:t>Multiradio</a:t>
            </a:r>
            <a:r>
              <a:rPr lang="en-CA" sz="2400" dirty="0"/>
              <a:t> Hybrid Wireless–Optical Broadband Access Networks”, </a:t>
            </a:r>
            <a:r>
              <a:rPr lang="nl-NL" sz="2400" dirty="0"/>
              <a:t>VOL. 1, NO. 7/DECEMBER 2009/ J. OPT. COMMUN. NETW.</a:t>
            </a:r>
          </a:p>
          <a:p>
            <a:pPr>
              <a:buFont typeface="Wingdings" pitchFamily="2" charset="2"/>
              <a:buChar char="§"/>
            </a:pPr>
            <a:r>
              <a:rPr lang="nl-NL" sz="2400" dirty="0" smtClean="0"/>
              <a:t> </a:t>
            </a:r>
            <a:r>
              <a:rPr lang="en-US" sz="2400" dirty="0" err="1"/>
              <a:t>Neeraj</a:t>
            </a:r>
            <a:r>
              <a:rPr lang="en-US" sz="2400" dirty="0"/>
              <a:t> Mohan, </a:t>
            </a:r>
            <a:r>
              <a:rPr lang="en-US" sz="2400" dirty="0" err="1"/>
              <a:t>Amit</a:t>
            </a:r>
            <a:r>
              <a:rPr lang="en-US" sz="2400" dirty="0"/>
              <a:t> </a:t>
            </a:r>
            <a:r>
              <a:rPr lang="en-US" sz="2400" dirty="0" err="1"/>
              <a:t>Wason</a:t>
            </a:r>
            <a:r>
              <a:rPr lang="en-US" sz="2400" dirty="0"/>
              <a:t> and </a:t>
            </a:r>
            <a:r>
              <a:rPr lang="en-US" sz="2400" dirty="0" err="1"/>
              <a:t>Parvinder</a:t>
            </a:r>
            <a:r>
              <a:rPr lang="en-US" sz="2400" dirty="0"/>
              <a:t> S. </a:t>
            </a:r>
            <a:r>
              <a:rPr lang="en-US" sz="2400" dirty="0" err="1" smtClean="0"/>
              <a:t>Sandhu</a:t>
            </a:r>
            <a:r>
              <a:rPr lang="en-US" sz="2400" dirty="0" smtClean="0"/>
              <a:t>, “</a:t>
            </a:r>
            <a:r>
              <a:rPr lang="en-US" sz="2400" dirty="0"/>
              <a:t>Trends in Survivability Techniques </a:t>
            </a:r>
            <a:r>
              <a:rPr lang="en-US" sz="2400" dirty="0" smtClean="0"/>
              <a:t>of Optical Networks”, </a:t>
            </a:r>
            <a:r>
              <a:rPr lang="en-US" sz="2400" dirty="0"/>
              <a:t>International Journal of Computer Science and Electronics Engineering (IJCSEE) Volume 1, Issue 2 (2013) ISSN 2320–401X (Print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fi-FI" sz="2400" dirty="0" smtClean="0"/>
              <a:t>Himanshi Saini and Amit Kumar Garg, ”</a:t>
            </a:r>
            <a:r>
              <a:rPr lang="en-US" sz="2400" dirty="0" smtClean="0"/>
              <a:t>Protection and Restoration Schemes in Optical Networks: A Comprehensive Survey</a:t>
            </a:r>
            <a:r>
              <a:rPr lang="en-US" sz="2400" dirty="0"/>
              <a:t>”, Volume 2, No.1, January – February </a:t>
            </a:r>
            <a:r>
              <a:rPr lang="en-US" sz="2400" dirty="0" smtClean="0"/>
              <a:t>2013 International </a:t>
            </a:r>
            <a:r>
              <a:rPr lang="en-US" sz="2400" dirty="0"/>
              <a:t>Journal of Microwaves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2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7" name="Picture 3" descr="C:\Users\rjamal\Pictures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467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7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WOBAN is arising as a promising architecture for the coming generation access networks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Main aim of WOBAN is to provide economical and scalable broadband internet access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cross-domain network architecture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End users receive internet access through wireless mesh network (front-end)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WMN (Wireless Mesh Network) is  connected   with optical backhaul via gateway nodes  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Introduction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772399" cy="4572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WOBAN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7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686800" cy="9144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 smtClean="0"/>
              <a:t>  WOBAN Architecture (Continued…)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543800" cy="36576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686800" cy="42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1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762642"/>
            <a:ext cx="7316221" cy="396295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WOBAN Architecture (Continued…)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6583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328"/>
            <a:ext cx="90678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Fault tolerance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WOBAN self-organize themselves if any OLT fails or    breaks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Failures can be ONU failure, fiber break down, router    failure, etc.    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Optimal Routing takes place in the network when any  of these failures occur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Low management and deployment cost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Low power consumption of the wireless nodes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Every nodes features programmability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Features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78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Robustness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Failures in optical networks are less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It carries a lot of data so bottleneck and congestion are lesser than other media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Interference is greatly reduced as “light media” is not easily susceptible to interference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Security is very high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Features (Continued…)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9233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There are two types of survivability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Protection</a:t>
            </a:r>
          </a:p>
          <a:p>
            <a:pPr marL="946404" lvl="2" indent="-342900">
              <a:buFont typeface="Wingdings" pitchFamily="2" charset="2"/>
              <a:buChar char="§"/>
            </a:pPr>
            <a:r>
              <a:rPr lang="en-US" dirty="0" smtClean="0"/>
              <a:t>Path Protection</a:t>
            </a:r>
          </a:p>
          <a:p>
            <a:pPr marL="946404" lvl="2" indent="-342900">
              <a:buFont typeface="Wingdings" pitchFamily="2" charset="2"/>
              <a:buChar char="§"/>
            </a:pPr>
            <a:r>
              <a:rPr lang="en-US" dirty="0" smtClean="0"/>
              <a:t>Link Protection</a:t>
            </a:r>
          </a:p>
          <a:p>
            <a:pPr marL="256032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Restoration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Link Restoration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Path Restoration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Sub-Path Restoration</a:t>
            </a:r>
          </a:p>
          <a:p>
            <a:pPr marL="598932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Survivability of optical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35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Establish primary (working) and secondary (backup) paths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Risk Groups are avoided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Frequency assignment for upstream/downstream as well as working/backup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CC7-DD2C-48C0-8DB6-9DD46D49DB8A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Survivability in wireless end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1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1004</TotalTime>
  <Words>596</Words>
  <Application>Microsoft Office PowerPoint</Application>
  <PresentationFormat>On-screen Show (4:3)</PresentationFormat>
  <Paragraphs>82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Survivable Hybrid Wireless Optical Broadband Access Network</vt:lpstr>
      <vt:lpstr>              Introduction </vt:lpstr>
      <vt:lpstr> WOBAN Architecture</vt:lpstr>
      <vt:lpstr>  WOBAN Architecture (Continued…)</vt:lpstr>
      <vt:lpstr>WOBAN Architecture (Continued…)</vt:lpstr>
      <vt:lpstr>                Features </vt:lpstr>
      <vt:lpstr>       Features (Continued…) </vt:lpstr>
      <vt:lpstr>  Survivability of optical end</vt:lpstr>
      <vt:lpstr>Survivability in wireless end </vt:lpstr>
      <vt:lpstr>Conclusion </vt:lpstr>
      <vt:lpstr>References</vt:lpstr>
      <vt:lpstr>Questions?</vt:lpstr>
    </vt:vector>
  </TitlesOfParts>
  <Company>McAfee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Survivable Hybrid Wireless Optical Broadband Access Network</dc:title>
  <dc:creator>Ferhan Jamal</dc:creator>
  <cp:lastModifiedBy>Ferhan Jamal</cp:lastModifiedBy>
  <cp:revision>58</cp:revision>
  <dcterms:created xsi:type="dcterms:W3CDTF">2015-03-08T03:45:20Z</dcterms:created>
  <dcterms:modified xsi:type="dcterms:W3CDTF">2015-03-11T07:27:18Z</dcterms:modified>
</cp:coreProperties>
</file>