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74" r:id="rId5"/>
    <p:sldId id="269" r:id="rId6"/>
    <p:sldId id="270" r:id="rId7"/>
    <p:sldId id="271" r:id="rId8"/>
    <p:sldId id="272" r:id="rId9"/>
    <p:sldId id="273" r:id="rId10"/>
    <p:sldId id="263" r:id="rId11"/>
    <p:sldId id="261" r:id="rId12"/>
    <p:sldId id="276" r:id="rId13"/>
    <p:sldId id="277" r:id="rId14"/>
    <p:sldId id="275" r:id="rId15"/>
    <p:sldId id="278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>
        <p:scale>
          <a:sx n="103" d="100"/>
          <a:sy n="103" d="100"/>
        </p:scale>
        <p:origin x="-600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03.07.14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Car2X C</a:t>
            </a:r>
            <a:r>
              <a:rPr lang="en-US" dirty="0" err="1" smtClean="0"/>
              <a:t>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Florian Janßen, Hagen </a:t>
            </a:r>
            <a:r>
              <a:rPr lang="de-DE" dirty="0" err="1" smtClean="0"/>
              <a:t>schmidtchen</a:t>
            </a:r>
            <a:r>
              <a:rPr lang="de-DE" dirty="0" smtClean="0"/>
              <a:t>,</a:t>
            </a:r>
          </a:p>
          <a:p>
            <a:pPr algn="ctr"/>
            <a:r>
              <a:rPr lang="de-DE" dirty="0" err="1" smtClean="0"/>
              <a:t>paul</a:t>
            </a:r>
            <a:r>
              <a:rPr lang="de-DE" dirty="0" smtClean="0"/>
              <a:t> </a:t>
            </a:r>
            <a:r>
              <a:rPr lang="de-DE" dirty="0" err="1" smtClean="0"/>
              <a:t>bergmann</a:t>
            </a:r>
            <a:r>
              <a:rPr lang="de-DE" dirty="0" smtClean="0"/>
              <a:t>, </a:t>
            </a:r>
            <a:r>
              <a:rPr lang="de-DE" dirty="0" err="1" smtClean="0"/>
              <a:t>johannes</a:t>
            </a:r>
            <a:r>
              <a:rPr lang="de-DE" dirty="0" smtClean="0"/>
              <a:t> </a:t>
            </a:r>
            <a:r>
              <a:rPr lang="de-DE" dirty="0" err="1" smtClean="0"/>
              <a:t>Windelen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(PAUL)</a:t>
            </a:r>
            <a:endParaRPr lang="de-DE" dirty="0"/>
          </a:p>
        </p:txBody>
      </p:sp>
      <p:sp>
        <p:nvSpPr>
          <p:cNvPr id="10" name="Inhaltsplatzhalter 9"/>
          <p:cNvSpPr txBox="1">
            <a:spLocks noGrp="1"/>
          </p:cNvSpPr>
          <p:nvPr>
            <p:ph idx="1"/>
          </p:nvPr>
        </p:nvSpPr>
        <p:spPr>
          <a:xfrm>
            <a:off x="6777911" y="2835275"/>
            <a:ext cx="4805363" cy="24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/>
              <a:t>XYZ</a:t>
            </a:r>
            <a:endParaRPr lang="de-DE" sz="2400" dirty="0" smtClean="0"/>
          </a:p>
          <a:p>
            <a:pPr marL="285750" indent="-285750">
              <a:buFont typeface="Arial"/>
              <a:buChar char="•"/>
            </a:pPr>
            <a:endParaRPr lang="de-DE" sz="2400" dirty="0" smtClean="0"/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ABC</a:t>
            </a:r>
            <a:endParaRPr lang="de-DE" sz="2400" dirty="0" smtClean="0"/>
          </a:p>
          <a:p>
            <a:endParaRPr lang="de-DE" sz="2400" dirty="0" smtClean="0"/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132</a:t>
            </a:r>
            <a:endParaRPr lang="de-DE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542551" y="3711026"/>
            <a:ext cx="512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New </a:t>
            </a:r>
            <a:r>
              <a:rPr lang="de-DE" dirty="0" err="1" smtClean="0"/>
              <a:t>image</a:t>
            </a:r>
            <a:r>
              <a:rPr lang="de-DE" dirty="0" smtClean="0"/>
              <a:t>: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wiport</a:t>
            </a:r>
            <a:r>
              <a:rPr lang="de-DE" dirty="0" smtClean="0"/>
              <a:t> – </a:t>
            </a:r>
            <a:r>
              <a:rPr lang="de-DE" dirty="0" err="1" smtClean="0"/>
              <a:t>board</a:t>
            </a:r>
            <a:r>
              <a:rPr lang="de-DE" dirty="0" smtClean="0"/>
              <a:t>-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comm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88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smtClean="0"/>
              <a:t>Flow (PAUL)</a:t>
            </a:r>
            <a:endParaRPr lang="de-DE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89468" y="2179133"/>
            <a:ext cx="9145532" cy="3400967"/>
            <a:chOff x="1649593" y="2179133"/>
            <a:chExt cx="9145532" cy="3400967"/>
          </a:xfrm>
        </p:grpSpPr>
        <p:sp>
          <p:nvSpPr>
            <p:cNvPr id="13" name="Rounded Rectangle 12"/>
            <p:cNvSpPr/>
            <p:nvPr/>
          </p:nvSpPr>
          <p:spPr>
            <a:xfrm>
              <a:off x="8978087" y="4848580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Image processing</a:t>
              </a:r>
              <a:endParaRPr lang="en-US" sz="2000" kern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978087" y="3068949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Motor controllers</a:t>
              </a:r>
              <a:endParaRPr lang="en-US" sz="2000" kern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78087" y="3958765"/>
              <a:ext cx="1817038" cy="73152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WiPort</a:t>
              </a:r>
              <a:endParaRPr lang="en-US" sz="2000" kern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8884" y="3476368"/>
              <a:ext cx="1817038" cy="81528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Switch</a:t>
              </a:r>
              <a:endParaRPr lang="en-US" sz="2800" kern="1200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649593" y="2412080"/>
              <a:ext cx="4170479" cy="2633365"/>
              <a:chOff x="-80570" y="2802029"/>
              <a:chExt cx="4170479" cy="263336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-80570" y="2802029"/>
                <a:ext cx="3889677" cy="2633365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t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smtClean="0">
                    <a:solidFill>
                      <a:schemeClr val="tx1"/>
                    </a:solidFill>
                  </a:rPr>
                  <a:t>Altera FPGA</a:t>
                </a:r>
                <a:endParaRPr lang="en-US" sz="3200" kern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H="1">
                <a:off x="3831665" y="4271867"/>
                <a:ext cx="258244" cy="3208"/>
              </a:xfrm>
              <a:prstGeom prst="line">
                <a:avLst/>
              </a:prstGeom>
              <a:ln cap="rnd">
                <a:prstDash val="sys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>
              <a:off x="8978087" y="2179133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Other sensing</a:t>
              </a:r>
            </a:p>
          </p:txBody>
        </p:sp>
        <p:cxnSp>
          <p:nvCxnSpPr>
            <p:cNvPr id="7" name="Elbow Connector 6"/>
            <p:cNvCxnSpPr>
              <a:stCxn id="18" idx="3"/>
              <a:endCxn id="13" idx="1"/>
            </p:cNvCxnSpPr>
            <p:nvPr/>
          </p:nvCxnSpPr>
          <p:spPr>
            <a:xfrm>
              <a:off x="7995922" y="3884010"/>
              <a:ext cx="982165" cy="13303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8" idx="3"/>
              <a:endCxn id="16" idx="1"/>
            </p:cNvCxnSpPr>
            <p:nvPr/>
          </p:nvCxnSpPr>
          <p:spPr>
            <a:xfrm flipV="1">
              <a:off x="7995922" y="3434709"/>
              <a:ext cx="982165" cy="44930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8" idx="3"/>
              <a:endCxn id="32" idx="1"/>
            </p:cNvCxnSpPr>
            <p:nvPr/>
          </p:nvCxnSpPr>
          <p:spPr>
            <a:xfrm flipV="1">
              <a:off x="7995922" y="2544893"/>
              <a:ext cx="982165" cy="133911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810547" y="3884010"/>
              <a:ext cx="368338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lded Corner 2"/>
          <p:cNvSpPr/>
          <p:nvPr/>
        </p:nvSpPr>
        <p:spPr>
          <a:xfrm>
            <a:off x="6212031" y="2453453"/>
            <a:ext cx="1753802" cy="9144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Telnet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CarProtocol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+ C2XExtensions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18" idx="3"/>
            <a:endCxn id="17" idx="1"/>
          </p:cNvCxnSpPr>
          <p:nvPr/>
        </p:nvCxnSpPr>
        <p:spPr>
          <a:xfrm>
            <a:off x="7935797" y="3884010"/>
            <a:ext cx="982165" cy="4405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9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Core (PAUL)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39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 </a:t>
            </a:r>
            <a:r>
              <a:rPr lang="de-DE" dirty="0" err="1" smtClean="0"/>
              <a:t>Control</a:t>
            </a:r>
            <a:r>
              <a:rPr lang="de-DE" dirty="0" smtClean="0"/>
              <a:t> Core (JO)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89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C2X </a:t>
            </a:r>
            <a:r>
              <a:rPr lang="de-DE" dirty="0" err="1" smtClean="0"/>
              <a:t>protocol</a:t>
            </a:r>
            <a:r>
              <a:rPr lang="de-DE" dirty="0" smtClean="0"/>
              <a:t> (</a:t>
            </a:r>
            <a:r>
              <a:rPr lang="de-DE" dirty="0" err="1" smtClean="0"/>
              <a:t>jo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Table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headers</a:t>
            </a:r>
            <a:r>
              <a:rPr lang="de-DE" dirty="0" smtClean="0"/>
              <a:t> ...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82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(HAGEN)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7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(HAGEN)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/>
              <a:buChar char="•"/>
            </a:pPr>
            <a:r>
              <a:rPr lang="de-DE" dirty="0"/>
              <a:t> </a:t>
            </a:r>
            <a:r>
              <a:rPr lang="de-DE" sz="2400" dirty="0" err="1" smtClean="0"/>
              <a:t>Documentation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/>
          </a:p>
          <a:p>
            <a:pPr>
              <a:buFont typeface="Arial"/>
              <a:buChar char="•"/>
            </a:pP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running</a:t>
            </a:r>
            <a:r>
              <a:rPr lang="de-DE" sz="2400" dirty="0" smtClean="0"/>
              <a:t> ... </a:t>
            </a:r>
            <a:r>
              <a:rPr lang="de-DE" sz="2400" dirty="0" err="1" smtClean="0"/>
              <a:t>Usw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smtClean="0"/>
              <a:t>Goal (</a:t>
            </a:r>
            <a:r>
              <a:rPr lang="de-DE" dirty="0" err="1" smtClean="0"/>
              <a:t>hagen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dirty="0" err="1" smtClean="0"/>
              <a:t>Allow</a:t>
            </a:r>
            <a:r>
              <a:rPr lang="de-DE" sz="2400" dirty="0" smtClean="0"/>
              <a:t> </a:t>
            </a:r>
            <a:r>
              <a:rPr lang="de-DE" sz="2400" dirty="0" smtClean="0"/>
              <a:t>cars to communicate with each other and with control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dirty="0" smtClean="0"/>
              <a:t>Exchange </a:t>
            </a:r>
            <a:r>
              <a:rPr lang="de-DE" sz="2400" dirty="0" smtClean="0"/>
              <a:t>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dirty="0" err="1" smtClean="0"/>
              <a:t>Receive</a:t>
            </a:r>
            <a:r>
              <a:rPr lang="de-DE" sz="2400" dirty="0" smtClean="0"/>
              <a:t> </a:t>
            </a:r>
            <a:r>
              <a:rPr lang="de-DE" sz="2400" dirty="0" smtClean="0"/>
              <a:t>situational information and emergency broadcasts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I</a:t>
            </a:r>
            <a:r>
              <a:rPr lang="de-DE" sz="2400" dirty="0" smtClean="0"/>
              <a:t>nformation </a:t>
            </a:r>
            <a:r>
              <a:rPr lang="de-DE" sz="2400" dirty="0" smtClean="0"/>
              <a:t>gain leads to improved path planning and car control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Working Steps so </a:t>
            </a:r>
            <a:r>
              <a:rPr lang="en-US" dirty="0" smtClean="0"/>
              <a:t>far (</a:t>
            </a:r>
            <a:r>
              <a:rPr lang="en-US" dirty="0" err="1" smtClean="0"/>
              <a:t>hagen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Installation and tutorials for the Altera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 about the </a:t>
            </a:r>
            <a:r>
              <a:rPr lang="en-US" sz="2400" dirty="0" err="1" smtClean="0"/>
              <a:t>Nios</a:t>
            </a:r>
            <a:r>
              <a:rPr lang="en-US" sz="2400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Planning the Car2X Protocol and the general hardware setup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 smtClean="0"/>
              <a:t>Current WIP:</a:t>
            </a:r>
            <a:endParaRPr lang="en-US" sz="2400" b="1" dirty="0" smtClean="0"/>
          </a:p>
          <a:p>
            <a:r>
              <a:rPr lang="en-US" sz="2400" dirty="0" smtClean="0"/>
              <a:t>Basic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hardware implementation</a:t>
            </a:r>
          </a:p>
          <a:p>
            <a:r>
              <a:rPr lang="en-US" sz="2400" dirty="0" smtClean="0"/>
              <a:t>Experiments with the wireless converter hardware</a:t>
            </a:r>
          </a:p>
          <a:p>
            <a:r>
              <a:rPr lang="en-US" sz="2400" dirty="0" smtClean="0"/>
              <a:t>Setting up PC as car2x station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midterm</a:t>
            </a:r>
            <a:r>
              <a:rPr lang="de-DE" dirty="0" smtClean="0"/>
              <a:t> (</a:t>
            </a:r>
            <a:r>
              <a:rPr lang="de-DE" dirty="0" err="1" smtClean="0"/>
              <a:t>hagen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5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867135" y="2586681"/>
            <a:ext cx="2949146" cy="256196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(on </a:t>
            </a:r>
            <a:r>
              <a:rPr lang="de-DE" dirty="0" err="1" smtClean="0"/>
              <a:t>car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4598004"/>
            <a:ext cx="1040902" cy="1280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53" y="2728225"/>
            <a:ext cx="3169959" cy="2509837"/>
          </a:xfrm>
          <a:prstGeom prst="rect">
            <a:avLst/>
          </a:prstGeom>
        </p:spPr>
      </p:pic>
      <p:pic>
        <p:nvPicPr>
          <p:cNvPr id="1026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1" y="2473749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6" y="3652465"/>
            <a:ext cx="828675" cy="5224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459" y="2866943"/>
            <a:ext cx="1407383" cy="11162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279027" y="4267200"/>
            <a:ext cx="1186248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H-Bridge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15" y="4174937"/>
            <a:ext cx="696175" cy="6997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67387" y="22587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520778" y="2866943"/>
            <a:ext cx="1419675" cy="55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644346" y="3781168"/>
            <a:ext cx="1202724" cy="1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2540105" y="4267200"/>
            <a:ext cx="1503708" cy="88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065407" y="3361432"/>
            <a:ext cx="1085164" cy="419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806249" y="3867665"/>
            <a:ext cx="0" cy="399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3"/>
          </p:cNvCxnSpPr>
          <p:nvPr/>
        </p:nvCxnSpPr>
        <p:spPr>
          <a:xfrm>
            <a:off x="9465275" y="4510216"/>
            <a:ext cx="4118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3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1021492" y="2257168"/>
            <a:ext cx="9959546" cy="2075935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(FPGA)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544813" y="4743050"/>
            <a:ext cx="757881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JTAG UART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4038187" y="3452609"/>
            <a:ext cx="1771135" cy="6002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Shared</a:t>
            </a:r>
            <a:endParaRPr lang="de-DE" dirty="0" smtClean="0"/>
          </a:p>
          <a:p>
            <a:pPr algn="ctr"/>
            <a:r>
              <a:rPr lang="de-DE" dirty="0" smtClean="0"/>
              <a:t>Memory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8980887" y="3467998"/>
            <a:ext cx="1771135" cy="5848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</a:t>
            </a:r>
          </a:p>
          <a:p>
            <a:pPr algn="ctr"/>
            <a:r>
              <a:rPr lang="de-DE" dirty="0" smtClean="0"/>
              <a:t>System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252151" y="2514122"/>
            <a:ext cx="1771135" cy="1538762"/>
            <a:chOff x="2454875" y="2571787"/>
            <a:chExt cx="1771135" cy="1538762"/>
          </a:xfrm>
        </p:grpSpPr>
        <p:sp>
          <p:nvSpPr>
            <p:cNvPr id="20" name="Abgerundetes Rechteck 19"/>
            <p:cNvSpPr/>
            <p:nvPr/>
          </p:nvSpPr>
          <p:spPr>
            <a:xfrm>
              <a:off x="2454875" y="3525663"/>
              <a:ext cx="1771135" cy="584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CarControl</a:t>
              </a:r>
              <a:endParaRPr lang="de-DE" dirty="0" smtClean="0"/>
            </a:p>
            <a:p>
              <a:pPr algn="ctr"/>
              <a:r>
                <a:rPr lang="de-DE" dirty="0" err="1" smtClean="0"/>
                <a:t>Nios</a:t>
              </a:r>
              <a:r>
                <a:rPr lang="de-DE" dirty="0" smtClean="0"/>
                <a:t> Core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454875" y="2571787"/>
              <a:ext cx="1771135" cy="5848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OnChip</a:t>
              </a:r>
              <a:endParaRPr lang="de-DE" dirty="0" smtClean="0"/>
            </a:p>
            <a:p>
              <a:pPr algn="ctr"/>
              <a:r>
                <a:rPr lang="de-DE" dirty="0" smtClean="0"/>
                <a:t>Memory</a:t>
              </a:r>
              <a:endParaRPr lang="de-DE" dirty="0"/>
            </a:p>
          </p:txBody>
        </p:sp>
        <p:cxnSp>
          <p:nvCxnSpPr>
            <p:cNvPr id="27" name="Gerade Verbindung mit Pfeil 26"/>
            <p:cNvCxnSpPr>
              <a:stCxn id="24" idx="2"/>
              <a:endCxn id="20" idx="0"/>
            </p:cNvCxnSpPr>
            <p:nvPr/>
          </p:nvCxnSpPr>
          <p:spPr>
            <a:xfrm>
              <a:off x="3340443" y="3156673"/>
              <a:ext cx="0" cy="3689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/>
          <p:cNvGrpSpPr/>
          <p:nvPr/>
        </p:nvGrpSpPr>
        <p:grpSpPr>
          <a:xfrm>
            <a:off x="6736076" y="2514121"/>
            <a:ext cx="1771135" cy="1538763"/>
            <a:chOff x="7938800" y="2571786"/>
            <a:chExt cx="1771135" cy="1538763"/>
          </a:xfrm>
        </p:grpSpPr>
        <p:sp>
          <p:nvSpPr>
            <p:cNvPr id="12" name="Abgerundetes Rechteck 11"/>
            <p:cNvSpPr/>
            <p:nvPr/>
          </p:nvSpPr>
          <p:spPr>
            <a:xfrm>
              <a:off x="7938800" y="3525663"/>
              <a:ext cx="1771135" cy="584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Communication </a:t>
              </a:r>
              <a:r>
                <a:rPr lang="de-DE" dirty="0" err="1" smtClean="0"/>
                <a:t>Nios</a:t>
              </a:r>
              <a:r>
                <a:rPr lang="de-DE" dirty="0" smtClean="0"/>
                <a:t> Core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7938800" y="2571786"/>
              <a:ext cx="1771135" cy="5848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SDRAM</a:t>
              </a:r>
              <a:endParaRPr lang="de-DE" dirty="0"/>
            </a:p>
          </p:txBody>
        </p:sp>
        <p:cxnSp>
          <p:nvCxnSpPr>
            <p:cNvPr id="32" name="Gerade Verbindung mit Pfeil 31"/>
            <p:cNvCxnSpPr>
              <a:stCxn id="16" idx="2"/>
              <a:endCxn id="12" idx="0"/>
            </p:cNvCxnSpPr>
            <p:nvPr/>
          </p:nvCxnSpPr>
          <p:spPr>
            <a:xfrm>
              <a:off x="8824368" y="3156673"/>
              <a:ext cx="0" cy="3689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Gerade Verbindung mit Pfeil 38"/>
          <p:cNvCxnSpPr>
            <a:stCxn id="20" idx="3"/>
            <a:endCxn id="18" idx="1"/>
          </p:cNvCxnSpPr>
          <p:nvPr/>
        </p:nvCxnSpPr>
        <p:spPr>
          <a:xfrm flipV="1">
            <a:off x="3023286" y="3752747"/>
            <a:ext cx="1014901" cy="76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8" idx="3"/>
            <a:endCxn id="12" idx="1"/>
          </p:cNvCxnSpPr>
          <p:nvPr/>
        </p:nvCxnSpPr>
        <p:spPr>
          <a:xfrm>
            <a:off x="5809322" y="3752747"/>
            <a:ext cx="926754" cy="76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2" idx="3"/>
            <a:endCxn id="26" idx="1"/>
          </p:cNvCxnSpPr>
          <p:nvPr/>
        </p:nvCxnSpPr>
        <p:spPr>
          <a:xfrm>
            <a:off x="8507211" y="3760441"/>
            <a:ext cx="4736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20" idx="2"/>
            <a:endCxn id="14" idx="1"/>
          </p:cNvCxnSpPr>
          <p:nvPr/>
        </p:nvCxnSpPr>
        <p:spPr>
          <a:xfrm rot="16200000" flipH="1">
            <a:off x="2870556" y="3320047"/>
            <a:ext cx="941420" cy="240709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2" idx="2"/>
            <a:endCxn id="14" idx="3"/>
          </p:cNvCxnSpPr>
          <p:nvPr/>
        </p:nvCxnSpPr>
        <p:spPr>
          <a:xfrm rot="5400000">
            <a:off x="5991459" y="3364119"/>
            <a:ext cx="941420" cy="231895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0755833" y="3764894"/>
            <a:ext cx="4736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6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QSYS)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7" y="1762074"/>
            <a:ext cx="11377226" cy="45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0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</a:t>
            </a:r>
            <a:r>
              <a:rPr lang="de-DE" dirty="0" err="1" smtClean="0"/>
              <a:t>Toplevel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boring</a:t>
            </a:r>
            <a:r>
              <a:rPr lang="de-DE" dirty="0" smtClean="0"/>
              <a:t>“ </a:t>
            </a:r>
            <a:r>
              <a:rPr lang="de-DE" dirty="0" err="1" smtClean="0"/>
              <a:t>verilog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58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(Problems)</a:t>
            </a:r>
            <a:endParaRPr lang="de-DE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97280" y="1845734"/>
            <a:ext cx="9982612" cy="402336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Partially bad tutorials (copy paste </a:t>
            </a:r>
            <a:r>
              <a:rPr lang="en-US" sz="2400" dirty="0" smtClean="0">
                <a:sym typeface="Wingdings" panose="05000000000000000000" pitchFamily="2" charset="2"/>
              </a:rPr>
              <a:t> “It works”)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Combine different tutorials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No/very few Verilog/VHDL skills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Broken </a:t>
            </a:r>
            <a:r>
              <a:rPr lang="en-US" sz="2400" dirty="0" smtClean="0"/>
              <a:t>Board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Never sure, where the error comes from (HW, SW, Eclipse, …)!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70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304</Words>
  <Application>Microsoft Macintosh PowerPoint</Application>
  <PresentationFormat>Benutzerdefiniert</PresentationFormat>
  <Paragraphs>74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Rückblick</vt:lpstr>
      <vt:lpstr>Car2X Communication</vt:lpstr>
      <vt:lpstr>Project Goal (hagen)</vt:lpstr>
      <vt:lpstr>Main Working Steps so far (hagen)</vt:lpstr>
      <vt:lpstr>Work since midterm (hagen)</vt:lpstr>
      <vt:lpstr>Hardware Setup (on car)</vt:lpstr>
      <vt:lpstr>Hardware Setup (FPGA)</vt:lpstr>
      <vt:lpstr>Hardware Setup (FPGA - QSYS)</vt:lpstr>
      <vt:lpstr>Hardware Setup (FPGA - Toplevel)</vt:lpstr>
      <vt:lpstr>Hardware Setup (Problems)</vt:lpstr>
      <vt:lpstr>WiPort configuration (PAUL)</vt:lpstr>
      <vt:lpstr>Communication Flow (PAUL)</vt:lpstr>
      <vt:lpstr>Communication Core (PAUL)</vt:lpstr>
      <vt:lpstr>Car Control Core (JO)</vt:lpstr>
      <vt:lpstr>C2X protocol (jo)</vt:lpstr>
      <vt:lpstr>GUI (HAGEN)</vt:lpstr>
      <vt:lpstr>Further Steps (HAGEN)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Paul Bergmann</cp:lastModifiedBy>
  <cp:revision>43</cp:revision>
  <dcterms:created xsi:type="dcterms:W3CDTF">2014-05-22T12:52:22Z</dcterms:created>
  <dcterms:modified xsi:type="dcterms:W3CDTF">2014-07-03T07:25:12Z</dcterms:modified>
</cp:coreProperties>
</file>