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63" r:id="rId11"/>
    <p:sldId id="264" r:id="rId12"/>
    <p:sldId id="257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C</a:t>
            </a:r>
            <a:r>
              <a:rPr lang="en-US" dirty="0" err="1" smtClean="0"/>
              <a:t>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Bild 6" descr="wipor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" y="2222724"/>
            <a:ext cx="6835263" cy="3389667"/>
          </a:xfrm>
          <a:prstGeom prst="rect">
            <a:avLst/>
          </a:prstGeom>
        </p:spPr>
      </p:pic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6777911" y="2835275"/>
            <a:ext cx="4805363" cy="313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Wireless </a:t>
            </a:r>
            <a:r>
              <a:rPr lang="de-DE" sz="2400" dirty="0" err="1" smtClean="0"/>
              <a:t>networking</a:t>
            </a:r>
            <a:r>
              <a:rPr lang="de-DE" sz="2400" dirty="0" smtClean="0"/>
              <a:t> </a:t>
            </a:r>
            <a:r>
              <a:rPr lang="de-DE" sz="2400" dirty="0" err="1" smtClean="0"/>
              <a:t>server</a:t>
            </a:r>
            <a:endParaRPr lang="de-DE" sz="2400" dirty="0" smtClean="0"/>
          </a:p>
          <a:p>
            <a:pPr marL="285750" indent="-285750">
              <a:buFont typeface="Arial"/>
              <a:buChar char="•"/>
            </a:pPr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err="1" smtClean="0"/>
              <a:t>WiFi</a:t>
            </a:r>
            <a:r>
              <a:rPr lang="de-DE" sz="2400" dirty="0" smtClean="0"/>
              <a:t> </a:t>
            </a:r>
            <a:r>
              <a:rPr lang="de-DE" sz="2400" dirty="0" err="1" smtClean="0"/>
              <a:t>antenna</a:t>
            </a:r>
            <a:r>
              <a:rPr lang="de-DE" sz="2400" dirty="0" smtClean="0"/>
              <a:t>, </a:t>
            </a:r>
            <a:r>
              <a:rPr lang="de-DE" sz="2400" dirty="0" err="1" smtClean="0"/>
              <a:t>serial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LAN </a:t>
            </a:r>
            <a:r>
              <a:rPr lang="de-DE" sz="2400" dirty="0" err="1" smtClean="0"/>
              <a:t>port</a:t>
            </a:r>
            <a:endParaRPr lang="de-DE" sz="2400" dirty="0" smtClean="0"/>
          </a:p>
          <a:p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TCP/IP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external</a:t>
            </a:r>
            <a:r>
              <a:rPr lang="de-DE" sz="2400" dirty="0"/>
              <a:t> </a:t>
            </a:r>
            <a:r>
              <a:rPr lang="de-DE" sz="2400" dirty="0" err="1" smtClean="0"/>
              <a:t>systems</a:t>
            </a:r>
            <a:r>
              <a:rPr lang="de-DE" sz="2400" dirty="0" smtClean="0"/>
              <a:t> (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cars</a:t>
            </a:r>
            <a:r>
              <a:rPr lang="de-DE" sz="2400" dirty="0" smtClean="0"/>
              <a:t>, </a:t>
            </a:r>
            <a:r>
              <a:rPr lang="de-DE" sz="2400" dirty="0" err="1" smtClean="0"/>
              <a:t>basestation</a:t>
            </a:r>
            <a:r>
              <a:rPr lang="de-DE" sz="2400" dirty="0" smtClean="0"/>
              <a:t>, etc.)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3533" y="334729"/>
            <a:ext cx="10058400" cy="1450757"/>
          </a:xfrm>
        </p:spPr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49640"/>
              </p:ext>
            </p:extLst>
          </p:nvPr>
        </p:nvGraphicFramePr>
        <p:xfrm>
          <a:off x="1193533" y="3108078"/>
          <a:ext cx="10058400" cy="12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  <a:gridCol w="3352800"/>
                <a:gridCol w="3352800"/>
              </a:tblGrid>
              <a:tr h="422484">
                <a:tc gridSpan="3"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(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2Bytes)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3-7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8-15</a:t>
                      </a:r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16-23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Subtype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Reserved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Length of payload in Bytes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1136" y="1845734"/>
            <a:ext cx="4364779" cy="4023360"/>
          </a:xfrm>
        </p:spPr>
        <p:txBody>
          <a:bodyPr>
            <a:normAutofit/>
          </a:bodyPr>
          <a:lstStyle/>
          <a:p>
            <a:pPr lvl="0"/>
            <a:r>
              <a:rPr lang="en-GB" sz="2400" dirty="0" smtClean="0"/>
              <a:t>“</a:t>
            </a:r>
            <a:r>
              <a:rPr lang="en-GB" sz="2400" dirty="0"/>
              <a:t>00” </a:t>
            </a:r>
            <a:r>
              <a:rPr lang="en-GB" sz="2400" dirty="0" err="1"/>
              <a:t>InfoMessage</a:t>
            </a:r>
            <a:r>
              <a:rPr lang="en-GB" sz="2400" dirty="0"/>
              <a:t> (from station or other car)</a:t>
            </a:r>
            <a:endParaRPr lang="de-DE" sz="2400" dirty="0"/>
          </a:p>
          <a:p>
            <a:pPr lvl="1"/>
            <a:r>
              <a:rPr lang="en-GB" sz="2000" dirty="0" smtClean="0"/>
              <a:t>“00” </a:t>
            </a:r>
            <a:r>
              <a:rPr lang="en-GB" sz="2000" dirty="0" err="1" smtClean="0"/>
              <a:t>currentSpeed</a:t>
            </a:r>
            <a:endParaRPr lang="de-DE" sz="2000" dirty="0"/>
          </a:p>
          <a:p>
            <a:pPr lvl="1"/>
            <a:r>
              <a:rPr lang="en-GB" sz="2000" dirty="0" smtClean="0"/>
              <a:t>“01” </a:t>
            </a:r>
            <a:r>
              <a:rPr lang="en-GB" sz="2000" dirty="0" err="1" smtClean="0"/>
              <a:t>steeringInformation</a:t>
            </a:r>
            <a:endParaRPr lang="de-DE" sz="2000" dirty="0"/>
          </a:p>
          <a:p>
            <a:r>
              <a:rPr lang="en-GB" sz="2400" dirty="0"/>
              <a:t> </a:t>
            </a:r>
            <a:endParaRPr lang="de-DE" sz="2400" dirty="0"/>
          </a:p>
          <a:p>
            <a:pPr lvl="0"/>
            <a:r>
              <a:rPr lang="en-GB" sz="2400" dirty="0"/>
              <a:t>“01” </a:t>
            </a:r>
            <a:r>
              <a:rPr lang="en-GB" sz="2400" dirty="0" err="1"/>
              <a:t>EmergencyInfoMessage</a:t>
            </a:r>
            <a:endParaRPr lang="de-DE" sz="2400" dirty="0"/>
          </a:p>
          <a:p>
            <a:pPr lvl="1"/>
            <a:r>
              <a:rPr lang="en-GB" sz="2000" dirty="0"/>
              <a:t>“00” </a:t>
            </a:r>
            <a:r>
              <a:rPr lang="en-GB" sz="2000" dirty="0" err="1" smtClean="0"/>
              <a:t>emerencyBreaking</a:t>
            </a:r>
            <a:endParaRPr lang="de-DE" sz="2000" dirty="0"/>
          </a:p>
          <a:p>
            <a:r>
              <a:rPr lang="en-GB" sz="2400" dirty="0"/>
              <a:t> </a:t>
            </a:r>
            <a:endParaRPr lang="de-DE" sz="2400" dirty="0"/>
          </a:p>
          <a:p>
            <a:pPr lvl="1"/>
            <a:endParaRPr lang="en-GB" sz="2000" dirty="0"/>
          </a:p>
          <a:p>
            <a:pPr marL="201168" lvl="1" indent="0">
              <a:buNone/>
            </a:pP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5575915" y="1845734"/>
            <a:ext cx="64271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sz="1400" dirty="0" smtClean="0"/>
          </a:p>
          <a:p>
            <a:pPr lvl="0"/>
            <a:endParaRPr lang="en-GB" sz="1400" dirty="0"/>
          </a:p>
          <a:p>
            <a:pPr lvl="0"/>
            <a:endParaRPr lang="en-GB" sz="2000" dirty="0" smtClean="0"/>
          </a:p>
          <a:p>
            <a:pPr lvl="0"/>
            <a:r>
              <a:rPr lang="en-GB" sz="2400" dirty="0" smtClean="0"/>
              <a:t>“</a:t>
            </a:r>
            <a:r>
              <a:rPr lang="en-GB" sz="2400" dirty="0"/>
              <a:t>10” </a:t>
            </a:r>
            <a:r>
              <a:rPr lang="en-GB" sz="2400" dirty="0" err="1"/>
              <a:t>PollingMessage</a:t>
            </a:r>
            <a:r>
              <a:rPr lang="en-GB" sz="2400" dirty="0"/>
              <a:t> (from Image Processing Unit)</a:t>
            </a:r>
            <a:endParaRPr lang="de-DE" sz="2400" dirty="0"/>
          </a:p>
          <a:p>
            <a:pPr lvl="1"/>
            <a:r>
              <a:rPr lang="en-GB" sz="2000" dirty="0"/>
              <a:t>“00” </a:t>
            </a:r>
            <a:r>
              <a:rPr lang="en-GB" sz="2000" dirty="0" err="1"/>
              <a:t>pollInfoMessages</a:t>
            </a:r>
            <a:endParaRPr lang="de-DE" sz="2000" dirty="0"/>
          </a:p>
          <a:p>
            <a:pPr lvl="1"/>
            <a:r>
              <a:rPr lang="en-GB" sz="2000" dirty="0"/>
              <a:t>“01” </a:t>
            </a:r>
            <a:r>
              <a:rPr lang="en-GB" sz="2000" dirty="0" err="1"/>
              <a:t>pollOwnSpeedSensorData</a:t>
            </a:r>
            <a:endParaRPr lang="de-DE" sz="2000" dirty="0"/>
          </a:p>
          <a:p>
            <a:pPr lvl="1"/>
            <a:r>
              <a:rPr lang="en-GB" sz="2000" dirty="0"/>
              <a:t>“10” </a:t>
            </a:r>
            <a:r>
              <a:rPr lang="en-GB" sz="2000" dirty="0" err="1"/>
              <a:t>pollIRSensorData</a:t>
            </a:r>
            <a:endParaRPr lang="de-DE" sz="2000" dirty="0"/>
          </a:p>
          <a:p>
            <a:r>
              <a:rPr lang="en-GB" sz="2000" dirty="0"/>
              <a:t> </a:t>
            </a:r>
            <a:endParaRPr lang="en-GB" sz="2000" dirty="0" smtClean="0"/>
          </a:p>
          <a:p>
            <a:endParaRPr lang="de-DE" sz="2000" dirty="0"/>
          </a:p>
          <a:p>
            <a:pPr lvl="0"/>
            <a:r>
              <a:rPr lang="en-GB" sz="2400" dirty="0"/>
              <a:t>“11” </a:t>
            </a:r>
            <a:r>
              <a:rPr lang="en-GB" sz="2400" dirty="0" err="1"/>
              <a:t>ControlMessage</a:t>
            </a:r>
            <a:r>
              <a:rPr lang="en-GB" sz="2400" dirty="0"/>
              <a:t> (station or Image Processing Unit to Remote-Control the Car)</a:t>
            </a:r>
          </a:p>
          <a:p>
            <a:pPr lvl="1"/>
            <a:r>
              <a:rPr lang="en-GB" sz="2000" dirty="0"/>
              <a:t>“00” </a:t>
            </a:r>
            <a:r>
              <a:rPr lang="en-GB" sz="2000" dirty="0" err="1"/>
              <a:t>setMotorControlMessage</a:t>
            </a:r>
            <a:r>
              <a:rPr lang="en-GB" sz="2000" dirty="0"/>
              <a:t>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sz="2400" dirty="0" err="1" smtClean="0"/>
              <a:t>Migrate</a:t>
            </a:r>
            <a:r>
              <a:rPr lang="de-DE" sz="2400" dirty="0" smtClean="0"/>
              <a:t> last </a:t>
            </a:r>
            <a:r>
              <a:rPr lang="de-DE" sz="2400" dirty="0" err="1" smtClean="0"/>
              <a:t>years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FPGA design</a:t>
            </a:r>
          </a:p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Implement</a:t>
            </a:r>
            <a:r>
              <a:rPr lang="de-DE" sz="2400" dirty="0" smtClean="0"/>
              <a:t> Car2X </a:t>
            </a:r>
            <a:r>
              <a:rPr lang="de-DE" sz="2400" dirty="0" err="1" smtClean="0"/>
              <a:t>protocol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/>
          </a:p>
          <a:p>
            <a:pPr>
              <a:buFont typeface="Arial"/>
              <a:buChar char="•"/>
            </a:pPr>
            <a:r>
              <a:rPr lang="de-DE" sz="2400" dirty="0" smtClean="0"/>
              <a:t> Add </a:t>
            </a:r>
            <a:r>
              <a:rPr lang="de-DE" sz="2400" dirty="0" err="1" smtClean="0"/>
              <a:t>WiPort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endParaRPr lang="de-DE" sz="2400" dirty="0"/>
          </a:p>
          <a:p>
            <a:pPr marL="0" indent="0">
              <a:buNone/>
            </a:pPr>
            <a:r>
              <a:rPr lang="de-DE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allow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receive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information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Flow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22398" y="2179133"/>
            <a:ext cx="8874256" cy="3400967"/>
            <a:chOff x="1920869" y="2179133"/>
            <a:chExt cx="8874256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WiPort</a:t>
              </a:r>
              <a:endParaRPr lang="en-US" sz="20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476368"/>
              <a:ext cx="1817038" cy="81528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920869" y="2424409"/>
              <a:ext cx="3899203" cy="2633365"/>
              <a:chOff x="190706" y="2814358"/>
              <a:chExt cx="3899203" cy="26333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90706" y="2814358"/>
                <a:ext cx="3889677" cy="2633365"/>
                <a:chOff x="1291426" y="2922309"/>
                <a:chExt cx="2781993" cy="2318636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1291426" y="2922309"/>
                  <a:ext cx="2781993" cy="2318636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t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kern="1200" dirty="0" smtClean="0">
                      <a:solidFill>
                        <a:schemeClr val="tx1"/>
                      </a:solidFill>
                    </a:rPr>
                    <a:t>Altera FPGA</a:t>
                  </a:r>
                  <a:endParaRPr lang="en-US" sz="32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931960" y="4009663"/>
                  <a:ext cx="841870" cy="396876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Com-Core</a:t>
                  </a:r>
                  <a:endParaRPr lang="en-US" sz="1600" kern="1200" dirty="0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1939830" y="4742763"/>
                  <a:ext cx="837906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Control-Core</a:t>
                  </a:r>
                  <a:endParaRPr lang="en-US" sz="1600" kern="1200" dirty="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021833" y="4010010"/>
                  <a:ext cx="880510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err="1" smtClean="0"/>
                    <a:t>ethernet</a:t>
                  </a:r>
                  <a:endParaRPr lang="en-US" sz="1600" kern="1200" dirty="0"/>
                </a:p>
              </p:txBody>
            </p:sp>
          </p:grpSp>
          <p:cxnSp>
            <p:nvCxnSpPr>
              <p:cNvPr id="63" name="Straight Connector 62"/>
              <p:cNvCxnSpPr/>
              <p:nvPr/>
            </p:nvCxnSpPr>
            <p:spPr>
              <a:xfrm flipH="1">
                <a:off x="3831665" y="4271867"/>
                <a:ext cx="258244" cy="3208"/>
              </a:xfrm>
              <a:prstGeom prst="line">
                <a:avLst/>
              </a:prstGeom>
              <a:ln cap="rnd"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2263347" y="4271867"/>
                <a:ext cx="347429" cy="3208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276294" y="4049308"/>
                <a:ext cx="499444" cy="1283356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270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memory</a:t>
                </a:r>
                <a:endParaRPr lang="en-US" sz="1600" kern="12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774008" y="5107291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774008" y="4261236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3884010"/>
              <a:ext cx="982165" cy="13303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44930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33911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10547" y="3884010"/>
              <a:ext cx="368338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lded Corner 2"/>
          <p:cNvSpPr/>
          <p:nvPr/>
        </p:nvSpPr>
        <p:spPr>
          <a:xfrm>
            <a:off x="6212031" y="2453453"/>
            <a:ext cx="1753802" cy="9144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Telnet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CarProtocol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+ C2XExtensions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18" idx="3"/>
            <a:endCxn id="17" idx="1"/>
          </p:cNvCxnSpPr>
          <p:nvPr/>
        </p:nvCxnSpPr>
        <p:spPr>
          <a:xfrm>
            <a:off x="7997451" y="3884010"/>
            <a:ext cx="982165" cy="4405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dirty="0" smtClean="0"/>
              <a:t>Setup (on </a:t>
            </a:r>
            <a:r>
              <a:rPr lang="de-DE" dirty="0" err="1" smtClean="0"/>
              <a:t>car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1021492" y="2257168"/>
            <a:ext cx="9959546" cy="207593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(FPGA)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44813" y="4743050"/>
            <a:ext cx="757881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JTAG UART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038187" y="3452609"/>
            <a:ext cx="1771135" cy="6002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Shared</a:t>
            </a:r>
            <a:endParaRPr lang="de-DE" dirty="0" smtClean="0"/>
          </a:p>
          <a:p>
            <a:pPr algn="ctr"/>
            <a:r>
              <a:rPr lang="de-DE" dirty="0" smtClean="0"/>
              <a:t>Memory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8980887" y="3467998"/>
            <a:ext cx="1771135" cy="5848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</a:t>
            </a:r>
          </a:p>
          <a:p>
            <a:pPr algn="ctr"/>
            <a:r>
              <a:rPr lang="de-DE" dirty="0" smtClean="0"/>
              <a:t>System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252151" y="2514122"/>
            <a:ext cx="1771135" cy="1538762"/>
            <a:chOff x="2454875" y="2571787"/>
            <a:chExt cx="1771135" cy="1538762"/>
          </a:xfrm>
        </p:grpSpPr>
        <p:sp>
          <p:nvSpPr>
            <p:cNvPr id="20" name="Abgerundetes Rechteck 19"/>
            <p:cNvSpPr/>
            <p:nvPr/>
          </p:nvSpPr>
          <p:spPr>
            <a:xfrm>
              <a:off x="2454875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CarControl</a:t>
              </a:r>
              <a:endParaRPr lang="de-DE" dirty="0" smtClean="0"/>
            </a:p>
            <a:p>
              <a:pPr algn="ctr"/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454875" y="2571787"/>
              <a:ext cx="1771135" cy="5848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OnChip</a:t>
              </a:r>
              <a:endParaRPr lang="de-DE" dirty="0" smtClean="0"/>
            </a:p>
            <a:p>
              <a:pPr algn="ctr"/>
              <a:r>
                <a:rPr lang="de-DE" dirty="0" smtClean="0"/>
                <a:t>Memory</a:t>
              </a:r>
              <a:endParaRPr lang="de-DE" dirty="0"/>
            </a:p>
          </p:txBody>
        </p:sp>
        <p:cxnSp>
          <p:nvCxnSpPr>
            <p:cNvPr id="27" name="Gerade Verbindung mit Pfeil 26"/>
            <p:cNvCxnSpPr>
              <a:stCxn id="24" idx="2"/>
              <a:endCxn id="20" idx="0"/>
            </p:cNvCxnSpPr>
            <p:nvPr/>
          </p:nvCxnSpPr>
          <p:spPr>
            <a:xfrm>
              <a:off x="3340443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/>
          <p:cNvGrpSpPr/>
          <p:nvPr/>
        </p:nvGrpSpPr>
        <p:grpSpPr>
          <a:xfrm>
            <a:off x="6736076" y="2514121"/>
            <a:ext cx="1771135" cy="1538763"/>
            <a:chOff x="7938800" y="2571786"/>
            <a:chExt cx="1771135" cy="1538763"/>
          </a:xfrm>
        </p:grpSpPr>
        <p:sp>
          <p:nvSpPr>
            <p:cNvPr id="12" name="Abgerundetes Rechteck 11"/>
            <p:cNvSpPr/>
            <p:nvPr/>
          </p:nvSpPr>
          <p:spPr>
            <a:xfrm>
              <a:off x="7938800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Communication </a:t>
              </a:r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7938800" y="2571786"/>
              <a:ext cx="1771135" cy="5848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SDRAM</a:t>
              </a:r>
              <a:endParaRPr lang="de-DE" dirty="0"/>
            </a:p>
          </p:txBody>
        </p:sp>
        <p:cxnSp>
          <p:nvCxnSpPr>
            <p:cNvPr id="32" name="Gerade Verbindung mit Pfeil 31"/>
            <p:cNvCxnSpPr>
              <a:stCxn id="16" idx="2"/>
              <a:endCxn id="12" idx="0"/>
            </p:cNvCxnSpPr>
            <p:nvPr/>
          </p:nvCxnSpPr>
          <p:spPr>
            <a:xfrm>
              <a:off x="8824368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20" idx="3"/>
            <a:endCxn id="18" idx="1"/>
          </p:cNvCxnSpPr>
          <p:nvPr/>
        </p:nvCxnSpPr>
        <p:spPr>
          <a:xfrm flipV="1">
            <a:off x="3023286" y="3752747"/>
            <a:ext cx="1014901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8" idx="3"/>
            <a:endCxn id="12" idx="1"/>
          </p:cNvCxnSpPr>
          <p:nvPr/>
        </p:nvCxnSpPr>
        <p:spPr>
          <a:xfrm>
            <a:off x="5809322" y="3752747"/>
            <a:ext cx="926754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3"/>
            <a:endCxn id="26" idx="1"/>
          </p:cNvCxnSpPr>
          <p:nvPr/>
        </p:nvCxnSpPr>
        <p:spPr>
          <a:xfrm>
            <a:off x="8507211" y="3760441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0" idx="2"/>
            <a:endCxn id="14" idx="1"/>
          </p:cNvCxnSpPr>
          <p:nvPr/>
        </p:nvCxnSpPr>
        <p:spPr>
          <a:xfrm rot="16200000" flipH="1">
            <a:off x="2870556" y="3320047"/>
            <a:ext cx="941420" cy="240709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2" idx="2"/>
            <a:endCxn id="14" idx="3"/>
          </p:cNvCxnSpPr>
          <p:nvPr/>
        </p:nvCxnSpPr>
        <p:spPr>
          <a:xfrm rot="5400000">
            <a:off x="5991459" y="3364119"/>
            <a:ext cx="941420" cy="231895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QSYS)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7" y="1762074"/>
            <a:ext cx="11377226" cy="4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</a:t>
            </a:r>
            <a:r>
              <a:rPr lang="de-DE" dirty="0" err="1" smtClean="0"/>
              <a:t>Toplevel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boring</a:t>
            </a:r>
            <a:r>
              <a:rPr lang="de-DE" dirty="0" smtClean="0"/>
              <a:t>“ </a:t>
            </a:r>
            <a:r>
              <a:rPr lang="de-DE" dirty="0" err="1" smtClean="0"/>
              <a:t>verilog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5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(Problems)</a:t>
            </a:r>
            <a:endParaRPr lang="de-DE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97280" y="1845734"/>
            <a:ext cx="9982612" cy="402336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Partially bad tutorials (copy paste </a:t>
            </a:r>
            <a:r>
              <a:rPr lang="en-US" sz="2400" dirty="0" smtClean="0">
                <a:sym typeface="Wingdings" panose="05000000000000000000" pitchFamily="2" charset="2"/>
              </a:rPr>
              <a:t> “It works”)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Combine different tutorials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No/very few Verilog/VHDL skills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Broken </a:t>
            </a:r>
            <a:r>
              <a:rPr lang="en-US" sz="2400" dirty="0" smtClean="0"/>
              <a:t>Board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Never sure, where the error comes from (HW, SW, Eclipse, …)!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338</Words>
  <Application>Microsoft Office PowerPoint</Application>
  <PresentationFormat>Breitbild</PresentationFormat>
  <Paragraphs>107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Rückblick</vt:lpstr>
      <vt:lpstr>Car2X Communication</vt:lpstr>
      <vt:lpstr>Project Goal</vt:lpstr>
      <vt:lpstr>Main Working Steps so far</vt:lpstr>
      <vt:lpstr>Communication Flow</vt:lpstr>
      <vt:lpstr>Hardware Setup (on car)</vt:lpstr>
      <vt:lpstr>Hardware Setup (FPGA)</vt:lpstr>
      <vt:lpstr>Hardware Setup (FPGA - QSYS)</vt:lpstr>
      <vt:lpstr>Hardware Setup (FPGA - Toplevel)</vt:lpstr>
      <vt:lpstr>Hardware Setup (Problems)</vt:lpstr>
      <vt:lpstr>WiPort </vt:lpstr>
      <vt:lpstr>Car2x Protocol-Structure</vt:lpstr>
      <vt:lpstr>Car2x Protocol-Message Types</vt:lpstr>
      <vt:lpstr>Further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Florian Janßen</cp:lastModifiedBy>
  <cp:revision>38</cp:revision>
  <dcterms:created xsi:type="dcterms:W3CDTF">2014-05-22T12:52:22Z</dcterms:created>
  <dcterms:modified xsi:type="dcterms:W3CDTF">2014-07-05T12:08:23Z</dcterms:modified>
</cp:coreProperties>
</file>