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9" r:id="rId5"/>
    <p:sldId id="263" r:id="rId6"/>
    <p:sldId id="265" r:id="rId7"/>
    <p:sldId id="261" r:id="rId8"/>
    <p:sldId id="264" r:id="rId9"/>
    <p:sldId id="257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1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Car2X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/>
              <a:buChar char="•"/>
            </a:pPr>
            <a:r>
              <a:rPr lang="de-DE" dirty="0"/>
              <a:t> </a:t>
            </a:r>
            <a:r>
              <a:rPr lang="de-DE" dirty="0" err="1" smtClean="0"/>
              <a:t>Migrate</a:t>
            </a:r>
            <a:r>
              <a:rPr lang="de-DE" dirty="0" smtClean="0"/>
              <a:t> last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FPGA design</a:t>
            </a:r>
          </a:p>
          <a:p>
            <a:pPr>
              <a:buFont typeface="Arial"/>
              <a:buChar char="•"/>
            </a:pPr>
            <a:endParaRPr lang="de-DE" dirty="0" smtClean="0"/>
          </a:p>
          <a:p>
            <a:pPr>
              <a:buFont typeface="Arial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Car2X </a:t>
            </a:r>
            <a:r>
              <a:rPr lang="de-DE" dirty="0" err="1" smtClean="0"/>
              <a:t>protocol</a:t>
            </a:r>
            <a:endParaRPr lang="de-DE" dirty="0" smtClean="0"/>
          </a:p>
          <a:p>
            <a:pPr>
              <a:buFont typeface="Arial"/>
              <a:buChar char="•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smtClean="0"/>
              <a:t> Add </a:t>
            </a:r>
            <a:r>
              <a:rPr lang="de-DE" dirty="0" err="1" smtClean="0"/>
              <a:t>WiPort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allow cars to communicate with each other and with control stations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exchange diagnostics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receive situational information and emergency broadcasts</a:t>
            </a:r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/>
              <a:t>information gain leads to improved path planning and car control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working steps so far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Reading the documentation and getting into the previous group‘s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Installation and tutorials for the Altera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software (FPGA)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Learn about the </a:t>
            </a:r>
            <a:r>
              <a:rPr lang="en-US" sz="2400" dirty="0" err="1" smtClean="0"/>
              <a:t>Nios</a:t>
            </a:r>
            <a:r>
              <a:rPr lang="en-US" sz="2400" dirty="0" smtClean="0"/>
              <a:t> II and multicore implementations on FPGA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Planning the Car2X Protocol and the general hardware </a:t>
            </a:r>
            <a:r>
              <a:rPr lang="en-US" sz="2400" dirty="0" smtClean="0"/>
              <a:t>setup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 smtClean="0"/>
              <a:t>Current WIP:</a:t>
            </a:r>
          </a:p>
          <a:p>
            <a:r>
              <a:rPr lang="en-US" sz="2400" dirty="0" smtClean="0"/>
              <a:t>Basic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hardware implementation</a:t>
            </a:r>
          </a:p>
          <a:p>
            <a:r>
              <a:rPr lang="en-US" sz="2400" dirty="0" smtClean="0"/>
              <a:t>Experiments with the wireless converter hardware</a:t>
            </a:r>
          </a:p>
          <a:p>
            <a:r>
              <a:rPr lang="en-US" sz="2400" dirty="0" smtClean="0"/>
              <a:t>Setting up PC as car2x station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867135" y="2586681"/>
            <a:ext cx="2949146" cy="256196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9" y="4598004"/>
            <a:ext cx="1040902" cy="12801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53" y="2728225"/>
            <a:ext cx="3169959" cy="2509837"/>
          </a:xfrm>
          <a:prstGeom prst="rect">
            <a:avLst/>
          </a:prstGeom>
        </p:spPr>
      </p:pic>
      <p:pic>
        <p:nvPicPr>
          <p:cNvPr id="1026" name="Picture 2" descr="http://www.clker.com/cliparts/3/3/6/4/12074316411296807266camera%20white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1" y="2473749"/>
            <a:ext cx="755650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166" y="3652465"/>
            <a:ext cx="828675" cy="5224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459" y="2866943"/>
            <a:ext cx="1407383" cy="111620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279027" y="4267200"/>
            <a:ext cx="1186248" cy="48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H-Bridge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715" y="4174937"/>
            <a:ext cx="696175" cy="69972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767387" y="22587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4x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2520778" y="2866943"/>
            <a:ext cx="1419675" cy="55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2644346" y="3781168"/>
            <a:ext cx="1202724" cy="16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2540105" y="4267200"/>
            <a:ext cx="1503708" cy="881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7065407" y="3361432"/>
            <a:ext cx="1085164" cy="419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8806249" y="3867665"/>
            <a:ext cx="0" cy="399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3"/>
          </p:cNvCxnSpPr>
          <p:nvPr/>
        </p:nvCxnSpPr>
        <p:spPr>
          <a:xfrm>
            <a:off x="9465275" y="4510216"/>
            <a:ext cx="4118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WiPort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7" name="Bild 6" descr="wipor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2" y="2222724"/>
            <a:ext cx="6835263" cy="3389667"/>
          </a:xfrm>
          <a:prstGeom prst="rect">
            <a:avLst/>
          </a:prstGeom>
        </p:spPr>
      </p:pic>
      <p:sp>
        <p:nvSpPr>
          <p:cNvPr id="10" name="Inhaltsplatzhalter 9"/>
          <p:cNvSpPr txBox="1">
            <a:spLocks noGrp="1"/>
          </p:cNvSpPr>
          <p:nvPr>
            <p:ph idx="1"/>
          </p:nvPr>
        </p:nvSpPr>
        <p:spPr>
          <a:xfrm>
            <a:off x="6777911" y="2835275"/>
            <a:ext cx="4805363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Wireless </a:t>
            </a:r>
            <a:r>
              <a:rPr lang="de-DE" dirty="0" err="1" smtClean="0"/>
              <a:t>networking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WiFi</a:t>
            </a:r>
            <a:r>
              <a:rPr lang="de-DE" dirty="0" smtClean="0"/>
              <a:t> </a:t>
            </a:r>
            <a:r>
              <a:rPr lang="de-DE" dirty="0" err="1" smtClean="0"/>
              <a:t>antenna</a:t>
            </a:r>
            <a:r>
              <a:rPr lang="de-DE" dirty="0" smtClean="0"/>
              <a:t>, </a:t>
            </a:r>
            <a:r>
              <a:rPr lang="de-DE" dirty="0" err="1" smtClean="0"/>
              <a:t>serial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LAN </a:t>
            </a:r>
            <a:r>
              <a:rPr lang="de-DE" dirty="0" err="1" smtClean="0"/>
              <a:t>port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TCP/IP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(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cars</a:t>
            </a:r>
            <a:r>
              <a:rPr lang="de-DE" dirty="0" smtClean="0"/>
              <a:t>, </a:t>
            </a:r>
            <a:r>
              <a:rPr lang="de-DE" dirty="0" err="1" smtClean="0"/>
              <a:t>basestation</a:t>
            </a:r>
            <a:r>
              <a:rPr lang="de-DE" dirty="0" smtClean="0"/>
              <a:t>, etc.)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8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FPGA Configuration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11"/>
          <a:stretch/>
        </p:blipFill>
        <p:spPr>
          <a:xfrm>
            <a:off x="6527945" y="2002629"/>
            <a:ext cx="4361728" cy="392792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80" y="2445974"/>
            <a:ext cx="4937760" cy="28001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2x </a:t>
            </a:r>
            <a:r>
              <a:rPr lang="en-US" dirty="0" err="1" smtClean="0"/>
              <a:t>NiosII</a:t>
            </a:r>
            <a:r>
              <a:rPr lang="en-US" dirty="0" smtClean="0"/>
              <a:t> CPUs (each with their own JTAG, data/instruction memory)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1x shared memory for inter-core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Hardware </a:t>
            </a:r>
            <a:r>
              <a:rPr lang="en-US" dirty="0" err="1" smtClean="0"/>
              <a:t>mutexes</a:t>
            </a:r>
            <a:r>
              <a:rPr lang="en-US" dirty="0"/>
              <a:t> </a:t>
            </a:r>
            <a:r>
              <a:rPr lang="en-US" dirty="0" smtClean="0"/>
              <a:t>for different shared memory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Ethernet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</a:t>
            </a:r>
            <a:r>
              <a:rPr lang="de-DE" dirty="0" smtClean="0"/>
              <a:t>flow</a:t>
            </a:r>
            <a:endParaRPr lang="de-DE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6418" y="2179133"/>
            <a:ext cx="8898707" cy="3400967"/>
            <a:chOff x="1896418" y="2179133"/>
            <a:chExt cx="8898707" cy="3400967"/>
          </a:xfrm>
        </p:grpSpPr>
        <p:sp>
          <p:nvSpPr>
            <p:cNvPr id="13" name="Rounded Rectangle 12"/>
            <p:cNvSpPr/>
            <p:nvPr/>
          </p:nvSpPr>
          <p:spPr>
            <a:xfrm>
              <a:off x="8978087" y="4848580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Image processing</a:t>
              </a:r>
              <a:endParaRPr lang="en-US" sz="2000" kern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978087" y="3068949"/>
              <a:ext cx="1817038" cy="731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Motor controllers</a:t>
              </a:r>
              <a:endParaRPr lang="en-US" sz="2000" kern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78087" y="3958765"/>
              <a:ext cx="1817038" cy="731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/>
                <a:t>WiPort</a:t>
              </a:r>
              <a:endParaRPr lang="en-US" sz="2800" kern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8884" y="3538857"/>
              <a:ext cx="1817038" cy="9614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Switch</a:t>
              </a:r>
              <a:endParaRPr lang="en-US" sz="2800" kern="12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10546" y="4037893"/>
              <a:ext cx="368338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1896418" y="2494452"/>
              <a:ext cx="3889677" cy="2518872"/>
              <a:chOff x="166255" y="2884401"/>
              <a:chExt cx="3889677" cy="251887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66255" y="2884401"/>
                <a:ext cx="3889677" cy="2518872"/>
                <a:chOff x="1273938" y="2983981"/>
                <a:chExt cx="2781993" cy="2217827"/>
              </a:xfrm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1273938" y="2983981"/>
                  <a:ext cx="2781993" cy="2217827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t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200" kern="1200" dirty="0" smtClean="0">
                      <a:solidFill>
                        <a:schemeClr val="tx1"/>
                      </a:solidFill>
                    </a:rPr>
                    <a:t>Altera FPGA</a:t>
                  </a:r>
                  <a:endParaRPr lang="en-US" sz="3200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1939830" y="4140568"/>
                  <a:ext cx="787445" cy="396876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/>
                    <a:t>Core 1</a:t>
                  </a:r>
                  <a:endParaRPr lang="en-US" sz="1600" kern="1200" dirty="0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1939830" y="4636663"/>
                  <a:ext cx="787445" cy="396875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/>
                    <a:t>Core 0</a:t>
                  </a:r>
                  <a:endParaRPr lang="en-US" sz="1600" kern="1200" dirty="0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3008208" y="4140569"/>
                  <a:ext cx="716097" cy="396875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err="1" smtClean="0"/>
                    <a:t>ethernet</a:t>
                  </a:r>
                  <a:endParaRPr lang="en-US" sz="1600" kern="1200" dirty="0"/>
                </a:p>
              </p:txBody>
            </p:sp>
          </p:grpSp>
          <p:cxnSp>
            <p:nvCxnSpPr>
              <p:cNvPr id="61" name="Straight Connector 60"/>
              <p:cNvCxnSpPr/>
              <p:nvPr/>
            </p:nvCxnSpPr>
            <p:spPr>
              <a:xfrm flipH="1">
                <a:off x="3915538" y="4423355"/>
                <a:ext cx="140393" cy="0"/>
              </a:xfrm>
              <a:prstGeom prst="line">
                <a:avLst/>
              </a:prstGeom>
              <a:ln cap="rnd"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2265" y="4423355"/>
                <a:ext cx="323273" cy="0"/>
              </a:xfrm>
              <a:prstGeom prst="line">
                <a:avLst/>
              </a:prstGeom>
              <a:ln cap="rnd">
                <a:prstDash val="sys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2198256" y="4423355"/>
                <a:ext cx="393470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274564" y="3634548"/>
                <a:ext cx="499444" cy="1577614"/>
              </a:xfrm>
              <a:custGeom>
                <a:avLst/>
                <a:gdLst>
                  <a:gd name="connsiteX0" fmla="*/ 0 w 3094136"/>
                  <a:gd name="connsiteY0" fmla="*/ 0 h 1856482"/>
                  <a:gd name="connsiteX1" fmla="*/ 3094136 w 3094136"/>
                  <a:gd name="connsiteY1" fmla="*/ 0 h 1856482"/>
                  <a:gd name="connsiteX2" fmla="*/ 3094136 w 3094136"/>
                  <a:gd name="connsiteY2" fmla="*/ 1856482 h 1856482"/>
                  <a:gd name="connsiteX3" fmla="*/ 0 w 3094136"/>
                  <a:gd name="connsiteY3" fmla="*/ 1856482 h 1856482"/>
                  <a:gd name="connsiteX4" fmla="*/ 0 w 3094136"/>
                  <a:gd name="connsiteY4" fmla="*/ 0 h 18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4136" h="1856482">
                    <a:moveTo>
                      <a:pt x="0" y="0"/>
                    </a:moveTo>
                    <a:lnTo>
                      <a:pt x="3094136" y="0"/>
                    </a:lnTo>
                    <a:lnTo>
                      <a:pt x="3094136" y="1856482"/>
                    </a:lnTo>
                    <a:lnTo>
                      <a:pt x="0" y="185648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vert270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 smtClean="0"/>
                  <a:t>memory</a:t>
                </a:r>
                <a:endParaRPr lang="en-US" sz="1600" kern="12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774008" y="4986789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774008" y="4409516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Freeform 71"/>
              <p:cNvSpPr/>
              <p:nvPr/>
            </p:nvSpPr>
            <p:spPr>
              <a:xfrm>
                <a:off x="1097280" y="3634548"/>
                <a:ext cx="1100976" cy="450747"/>
              </a:xfrm>
              <a:custGeom>
                <a:avLst/>
                <a:gdLst>
                  <a:gd name="connsiteX0" fmla="*/ 0 w 3094136"/>
                  <a:gd name="connsiteY0" fmla="*/ 0 h 1856482"/>
                  <a:gd name="connsiteX1" fmla="*/ 3094136 w 3094136"/>
                  <a:gd name="connsiteY1" fmla="*/ 0 h 1856482"/>
                  <a:gd name="connsiteX2" fmla="*/ 3094136 w 3094136"/>
                  <a:gd name="connsiteY2" fmla="*/ 1856482 h 1856482"/>
                  <a:gd name="connsiteX3" fmla="*/ 0 w 3094136"/>
                  <a:gd name="connsiteY3" fmla="*/ 1856482 h 1856482"/>
                  <a:gd name="connsiteX4" fmla="*/ 0 w 3094136"/>
                  <a:gd name="connsiteY4" fmla="*/ 0 h 18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4136" h="1856482">
                    <a:moveTo>
                      <a:pt x="0" y="0"/>
                    </a:moveTo>
                    <a:lnTo>
                      <a:pt x="3094136" y="0"/>
                    </a:lnTo>
                    <a:lnTo>
                      <a:pt x="3094136" y="1856482"/>
                    </a:lnTo>
                    <a:lnTo>
                      <a:pt x="0" y="1856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 smtClean="0"/>
                  <a:t>Core 2</a:t>
                </a:r>
                <a:endParaRPr lang="en-US" sz="1600" kern="1200" dirty="0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>
                <a:off x="774008" y="3859952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1"/>
            <p:cNvSpPr/>
            <p:nvPr/>
          </p:nvSpPr>
          <p:spPr>
            <a:xfrm>
              <a:off x="8978087" y="2179133"/>
              <a:ext cx="1817038" cy="731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Other sensing</a:t>
              </a:r>
              <a:endParaRPr lang="en-US" sz="2400" dirty="0"/>
            </a:p>
          </p:txBody>
        </p:sp>
        <p:cxnSp>
          <p:nvCxnSpPr>
            <p:cNvPr id="7" name="Elbow Connector 6"/>
            <p:cNvCxnSpPr>
              <a:stCxn id="18" idx="3"/>
              <a:endCxn id="13" idx="1"/>
            </p:cNvCxnSpPr>
            <p:nvPr/>
          </p:nvCxnSpPr>
          <p:spPr>
            <a:xfrm>
              <a:off x="7995922" y="4019567"/>
              <a:ext cx="982165" cy="1194773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18" idx="3"/>
              <a:endCxn id="17" idx="1"/>
            </p:cNvCxnSpPr>
            <p:nvPr/>
          </p:nvCxnSpPr>
          <p:spPr>
            <a:xfrm>
              <a:off x="7995922" y="4019567"/>
              <a:ext cx="982165" cy="304958"/>
            </a:xfrm>
            <a:prstGeom prst="bentConnector3">
              <a:avLst>
                <a:gd name="adj1" fmla="val 50001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8" idx="3"/>
              <a:endCxn id="16" idx="1"/>
            </p:cNvCxnSpPr>
            <p:nvPr/>
          </p:nvCxnSpPr>
          <p:spPr>
            <a:xfrm flipV="1">
              <a:off x="7995922" y="3434709"/>
              <a:ext cx="982165" cy="58485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8" idx="3"/>
              <a:endCxn id="32" idx="1"/>
            </p:cNvCxnSpPr>
            <p:nvPr/>
          </p:nvCxnSpPr>
          <p:spPr>
            <a:xfrm flipV="1">
              <a:off x="7995922" y="2544893"/>
              <a:ext cx="982165" cy="147467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1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3533" y="334729"/>
            <a:ext cx="10058400" cy="1450757"/>
          </a:xfrm>
        </p:spPr>
        <p:txBody>
          <a:bodyPr/>
          <a:lstStyle/>
          <a:p>
            <a:r>
              <a:rPr lang="de-DE" dirty="0" smtClean="0"/>
              <a:t>Car2x Protocol-</a:t>
            </a:r>
            <a:r>
              <a:rPr lang="de-DE" dirty="0" err="1" smtClean="0"/>
              <a:t>Structure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549640"/>
              </p:ext>
            </p:extLst>
          </p:nvPr>
        </p:nvGraphicFramePr>
        <p:xfrm>
          <a:off x="1193533" y="3108078"/>
          <a:ext cx="10058400" cy="126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  <a:gridCol w="3352800"/>
                <a:gridCol w="3352800"/>
              </a:tblGrid>
              <a:tr h="422484">
                <a:tc gridSpan="3">
                  <a:txBody>
                    <a:bodyPr/>
                    <a:lstStyle/>
                    <a:p>
                      <a:pPr lvl="0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ID 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2Bytes</a:t>
                      </a:r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 length (1Byte)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3-7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>8-15</a:t>
                      </a:r>
                      <a:endParaRPr lang="de-DE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16-23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Subtype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Reserved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Length of payload in Bytes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payload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Car2x Protocol-Message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“</a:t>
            </a:r>
            <a:r>
              <a:rPr lang="en-GB" dirty="0"/>
              <a:t>00” </a:t>
            </a:r>
            <a:r>
              <a:rPr lang="en-GB" dirty="0" err="1"/>
              <a:t>InfoMessage</a:t>
            </a:r>
            <a:r>
              <a:rPr lang="en-GB" dirty="0"/>
              <a:t> (from station or other car)</a:t>
            </a:r>
            <a:endParaRPr lang="de-DE" dirty="0"/>
          </a:p>
          <a:p>
            <a:pPr lvl="1"/>
            <a:r>
              <a:rPr lang="en-GB" dirty="0" smtClean="0"/>
              <a:t>“00” </a:t>
            </a:r>
            <a:r>
              <a:rPr lang="en-GB" dirty="0" err="1" smtClean="0"/>
              <a:t>currentSpeed</a:t>
            </a:r>
            <a:endParaRPr lang="de-DE" dirty="0"/>
          </a:p>
          <a:p>
            <a:pPr lvl="1"/>
            <a:r>
              <a:rPr lang="en-GB" dirty="0" smtClean="0"/>
              <a:t>“01” </a:t>
            </a:r>
            <a:r>
              <a:rPr lang="en-GB" dirty="0" err="1" smtClean="0"/>
              <a:t>steeringInformation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“01” </a:t>
            </a:r>
            <a:r>
              <a:rPr lang="en-GB" dirty="0" err="1"/>
              <a:t>EmergencyInfoMessage</a:t>
            </a:r>
            <a:endParaRPr lang="de-DE" dirty="0"/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emerencyBreaking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“10” </a:t>
            </a:r>
            <a:r>
              <a:rPr lang="en-GB" dirty="0" err="1"/>
              <a:t>PollingMessage</a:t>
            </a:r>
            <a:r>
              <a:rPr lang="en-GB" dirty="0"/>
              <a:t> (from Image Processing Unit)</a:t>
            </a:r>
            <a:endParaRPr lang="de-DE" dirty="0"/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pollInfoMessages</a:t>
            </a:r>
            <a:endParaRPr lang="de-DE" dirty="0"/>
          </a:p>
          <a:p>
            <a:pPr lvl="1"/>
            <a:r>
              <a:rPr lang="en-GB" dirty="0"/>
              <a:t>“</a:t>
            </a:r>
            <a:r>
              <a:rPr lang="en-GB" dirty="0" smtClean="0"/>
              <a:t>01” </a:t>
            </a:r>
            <a:r>
              <a:rPr lang="en-GB" dirty="0" err="1" smtClean="0"/>
              <a:t>pollOwnSpeedSensorData</a:t>
            </a:r>
            <a:endParaRPr lang="de-DE" dirty="0"/>
          </a:p>
          <a:p>
            <a:pPr lvl="1"/>
            <a:r>
              <a:rPr lang="en-GB" dirty="0" smtClean="0"/>
              <a:t>“10” </a:t>
            </a:r>
            <a:r>
              <a:rPr lang="en-GB" dirty="0" err="1" smtClean="0"/>
              <a:t>pollIRSensorData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“11” </a:t>
            </a:r>
            <a:r>
              <a:rPr lang="en-GB" dirty="0" err="1"/>
              <a:t>ControlMessage</a:t>
            </a:r>
            <a:r>
              <a:rPr lang="en-GB" dirty="0"/>
              <a:t> (station </a:t>
            </a:r>
            <a:r>
              <a:rPr lang="en-GB" dirty="0" smtClean="0"/>
              <a:t>or Image Processing Unit to </a:t>
            </a:r>
            <a:r>
              <a:rPr lang="en-GB" dirty="0"/>
              <a:t>Remote-Control the </a:t>
            </a:r>
            <a:r>
              <a:rPr lang="en-GB" dirty="0" smtClean="0"/>
              <a:t>Car)</a:t>
            </a:r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setMotorControlMessage</a:t>
            </a:r>
            <a:r>
              <a:rPr lang="en-GB" dirty="0" smtClean="0"/>
              <a:t> 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253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Rückblick</vt:lpstr>
      <vt:lpstr>Car2X communication</vt:lpstr>
      <vt:lpstr>Project goal</vt:lpstr>
      <vt:lpstr>Main working steps so far</vt:lpstr>
      <vt:lpstr>Hardware Setup</vt:lpstr>
      <vt:lpstr>WiPort </vt:lpstr>
      <vt:lpstr>FPGA Configuration</vt:lpstr>
      <vt:lpstr>Communication flow</vt:lpstr>
      <vt:lpstr>Car2x Protocol-Structure</vt:lpstr>
      <vt:lpstr>Car2x Protocol-Message Types</vt:lpstr>
      <vt:lpstr>Further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wji</cp:lastModifiedBy>
  <cp:revision>24</cp:revision>
  <dcterms:created xsi:type="dcterms:W3CDTF">2014-05-22T12:52:22Z</dcterms:created>
  <dcterms:modified xsi:type="dcterms:W3CDTF">2014-05-26T09:31:36Z</dcterms:modified>
</cp:coreProperties>
</file>