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74" r:id="rId5"/>
    <p:sldId id="269" r:id="rId6"/>
    <p:sldId id="270" r:id="rId7"/>
    <p:sldId id="271" r:id="rId8"/>
    <p:sldId id="272" r:id="rId9"/>
    <p:sldId id="280" r:id="rId10"/>
    <p:sldId id="273" r:id="rId11"/>
    <p:sldId id="285" r:id="rId12"/>
    <p:sldId id="286" r:id="rId13"/>
    <p:sldId id="287" r:id="rId14"/>
    <p:sldId id="288" r:id="rId15"/>
    <p:sldId id="279" r:id="rId16"/>
    <p:sldId id="277" r:id="rId17"/>
    <p:sldId id="275" r:id="rId18"/>
    <p:sldId id="282" r:id="rId19"/>
    <p:sldId id="284" r:id="rId20"/>
    <p:sldId id="278" r:id="rId21"/>
    <p:sldId id="26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932"/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2" y="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Car2X C</a:t>
            </a:r>
            <a:r>
              <a:rPr lang="en-US" dirty="0" err="1" smtClean="0"/>
              <a:t>ommunication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Florian Janßen, Hagen </a:t>
            </a:r>
            <a:r>
              <a:rPr lang="de-DE" dirty="0" err="1" smtClean="0"/>
              <a:t>schmidtchen</a:t>
            </a:r>
            <a:r>
              <a:rPr lang="de-DE" dirty="0" smtClean="0"/>
              <a:t>,</a:t>
            </a:r>
          </a:p>
          <a:p>
            <a:pPr algn="ctr"/>
            <a:r>
              <a:rPr lang="de-DE" dirty="0" err="1" smtClean="0"/>
              <a:t>paul</a:t>
            </a:r>
            <a:r>
              <a:rPr lang="de-DE" dirty="0" smtClean="0"/>
              <a:t> </a:t>
            </a:r>
            <a:r>
              <a:rPr lang="de-DE" dirty="0" err="1" smtClean="0"/>
              <a:t>bergmann</a:t>
            </a:r>
            <a:r>
              <a:rPr lang="de-DE" dirty="0" smtClean="0"/>
              <a:t>, </a:t>
            </a:r>
            <a:r>
              <a:rPr lang="de-DE" dirty="0" err="1" smtClean="0"/>
              <a:t>johannes</a:t>
            </a:r>
            <a:r>
              <a:rPr lang="de-DE" dirty="0" smtClean="0"/>
              <a:t> </a:t>
            </a:r>
            <a:r>
              <a:rPr lang="de-DE" dirty="0" err="1" smtClean="0"/>
              <a:t>Windelen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(Problems)</a:t>
            </a:r>
            <a:endParaRPr lang="de-DE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097280" y="1845734"/>
            <a:ext cx="9982612" cy="402336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Partially bad tutorials (copy paste </a:t>
            </a:r>
            <a:r>
              <a:rPr lang="en-US" sz="2400" dirty="0" smtClean="0">
                <a:sym typeface="Wingdings" panose="05000000000000000000" pitchFamily="2" charset="2"/>
              </a:rPr>
              <a:t> “It works”)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Combine different tutorials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No/very few Verilog/VHDL skills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Broken </a:t>
            </a:r>
            <a:r>
              <a:rPr lang="en-US" sz="2400" dirty="0" smtClean="0"/>
              <a:t>Board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Never sure, where the error comes from (HW, SW, Eclipse, …)!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7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5376194" y="3217864"/>
            <a:ext cx="2577120" cy="138647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WiPort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(PAUL)</a:t>
            </a:r>
            <a:endParaRPr lang="de-DE" dirty="0"/>
          </a:p>
        </p:txBody>
      </p:sp>
      <p:sp>
        <p:nvSpPr>
          <p:cNvPr id="10" name="Inhaltsplatzhalter 9"/>
          <p:cNvSpPr txBox="1">
            <a:spLocks noGrp="1"/>
          </p:cNvSpPr>
          <p:nvPr>
            <p:ph idx="1"/>
          </p:nvPr>
        </p:nvSpPr>
        <p:spPr>
          <a:xfrm>
            <a:off x="8923455" y="2453077"/>
            <a:ext cx="4805363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 err="1" smtClean="0"/>
              <a:t>Configuration</a:t>
            </a:r>
            <a:r>
              <a:rPr lang="de-DE" sz="2400" dirty="0" smtClean="0"/>
              <a:t>: </a:t>
            </a:r>
          </a:p>
          <a:p>
            <a:pPr lvl="1">
              <a:buFont typeface="Arial"/>
              <a:buChar char="•"/>
            </a:pPr>
            <a:r>
              <a:rPr lang="de-DE" sz="2400" dirty="0" smtClean="0"/>
              <a:t>Access </a:t>
            </a:r>
            <a:r>
              <a:rPr lang="de-DE" sz="2400" dirty="0" err="1" smtClean="0"/>
              <a:t>point</a:t>
            </a:r>
            <a:endParaRPr lang="de-DE" sz="2400" dirty="0" smtClean="0"/>
          </a:p>
          <a:p>
            <a:pPr lvl="1">
              <a:buFont typeface="Arial"/>
              <a:buChar char="•"/>
            </a:pPr>
            <a:endParaRPr lang="de-DE" sz="2400" dirty="0" smtClean="0"/>
          </a:p>
          <a:p>
            <a:pPr lvl="1">
              <a:buFont typeface="Arial"/>
              <a:buChar char="•"/>
            </a:pPr>
            <a:r>
              <a:rPr lang="de-DE" sz="2400" dirty="0" smtClean="0"/>
              <a:t>Client </a:t>
            </a:r>
            <a:r>
              <a:rPr lang="de-DE" sz="2400" dirty="0" err="1" smtClean="0"/>
              <a:t>mode</a:t>
            </a:r>
            <a:endParaRPr lang="de-DE" sz="2400" dirty="0" smtClean="0"/>
          </a:p>
          <a:p>
            <a:pPr marL="201168" lvl="1" indent="0">
              <a:buNone/>
            </a:pPr>
            <a:endParaRPr lang="de-DE" sz="2400" dirty="0" smtClean="0"/>
          </a:p>
          <a:p>
            <a:pPr lvl="1">
              <a:buFont typeface="Arial"/>
              <a:buChar char="•"/>
            </a:pPr>
            <a:r>
              <a:rPr lang="de-DE" sz="2400" dirty="0" err="1" smtClean="0"/>
              <a:t>Static</a:t>
            </a:r>
            <a:r>
              <a:rPr lang="de-DE" sz="2400" dirty="0" smtClean="0"/>
              <a:t> IP</a:t>
            </a:r>
          </a:p>
        </p:txBody>
      </p:sp>
      <p:sp>
        <p:nvSpPr>
          <p:cNvPr id="4" name="Rechteck 3"/>
          <p:cNvSpPr/>
          <p:nvPr/>
        </p:nvSpPr>
        <p:spPr>
          <a:xfrm>
            <a:off x="2823738" y="3526092"/>
            <a:ext cx="1812616" cy="912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WiPort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647469" y="3698697"/>
            <a:ext cx="1183750" cy="5917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>
            <a:off x="4636354" y="3982265"/>
            <a:ext cx="1011115" cy="123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468568" y="2157573"/>
            <a:ext cx="1356379" cy="86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IP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60670" y="3530543"/>
            <a:ext cx="1356379" cy="86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IP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448338" y="4948376"/>
            <a:ext cx="1356379" cy="863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  <a:p>
            <a:pPr algn="ctr"/>
            <a:r>
              <a:rPr lang="de-DE" dirty="0" smtClean="0"/>
              <a:t>IP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462509" y="271237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008699" y="3069918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</a:t>
            </a:r>
            <a:endParaRPr lang="de-DE" dirty="0"/>
          </a:p>
        </p:txBody>
      </p:sp>
      <p:cxnSp>
        <p:nvCxnSpPr>
          <p:cNvPr id="19" name="Gerade Verbindung 18"/>
          <p:cNvCxnSpPr>
            <a:stCxn id="8" idx="3"/>
            <a:endCxn id="4" idx="1"/>
          </p:cNvCxnSpPr>
          <p:nvPr/>
        </p:nvCxnSpPr>
        <p:spPr>
          <a:xfrm>
            <a:off x="1824947" y="2589088"/>
            <a:ext cx="998791" cy="1393177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1" idx="3"/>
            <a:endCxn id="4" idx="1"/>
          </p:cNvCxnSpPr>
          <p:nvPr/>
        </p:nvCxnSpPr>
        <p:spPr>
          <a:xfrm>
            <a:off x="1817049" y="3962058"/>
            <a:ext cx="1006689" cy="20207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2" idx="3"/>
            <a:endCxn id="4" idx="1"/>
          </p:cNvCxnSpPr>
          <p:nvPr/>
        </p:nvCxnSpPr>
        <p:spPr>
          <a:xfrm flipV="1">
            <a:off x="1804717" y="3982265"/>
            <a:ext cx="1019021" cy="1397626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Flow (PAUL)</a:t>
            </a:r>
            <a:endParaRPr lang="de-D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89468" y="2179133"/>
            <a:ext cx="9145532" cy="3400967"/>
            <a:chOff x="1649593" y="2179133"/>
            <a:chExt cx="9145532" cy="3400967"/>
          </a:xfrm>
        </p:grpSpPr>
        <p:sp>
          <p:nvSpPr>
            <p:cNvPr id="13" name="Rounded Rectangle 12"/>
            <p:cNvSpPr/>
            <p:nvPr/>
          </p:nvSpPr>
          <p:spPr>
            <a:xfrm>
              <a:off x="8978087" y="4848580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Image processing</a:t>
              </a:r>
              <a:endParaRPr lang="en-US" sz="2000" kern="12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978087" y="3068949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Motor controllers</a:t>
              </a:r>
              <a:endParaRPr lang="en-US" sz="2000" kern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978087" y="3958765"/>
              <a:ext cx="1817038" cy="73152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WiPort</a:t>
              </a:r>
              <a:endParaRPr lang="en-US" sz="2000" kern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8884" y="3476368"/>
              <a:ext cx="1817038" cy="81528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Switch</a:t>
              </a:r>
              <a:endParaRPr lang="en-US" sz="2800" kern="1200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1649593" y="2412080"/>
              <a:ext cx="4170479" cy="2633365"/>
              <a:chOff x="-80570" y="2802029"/>
              <a:chExt cx="4170479" cy="263336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-80570" y="2802029"/>
                <a:ext cx="3889677" cy="2633365"/>
              </a:xfrm>
              <a:custGeom>
                <a:avLst/>
                <a:gdLst>
                  <a:gd name="connsiteX0" fmla="*/ 0 w 3094136"/>
                  <a:gd name="connsiteY0" fmla="*/ 0 h 1856482"/>
                  <a:gd name="connsiteX1" fmla="*/ 3094136 w 3094136"/>
                  <a:gd name="connsiteY1" fmla="*/ 0 h 1856482"/>
                  <a:gd name="connsiteX2" fmla="*/ 3094136 w 3094136"/>
                  <a:gd name="connsiteY2" fmla="*/ 1856482 h 1856482"/>
                  <a:gd name="connsiteX3" fmla="*/ 0 w 3094136"/>
                  <a:gd name="connsiteY3" fmla="*/ 1856482 h 1856482"/>
                  <a:gd name="connsiteX4" fmla="*/ 0 w 3094136"/>
                  <a:gd name="connsiteY4" fmla="*/ 0 h 185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4136" h="1856482">
                    <a:moveTo>
                      <a:pt x="0" y="0"/>
                    </a:moveTo>
                    <a:lnTo>
                      <a:pt x="3094136" y="0"/>
                    </a:lnTo>
                    <a:lnTo>
                      <a:pt x="3094136" y="1856482"/>
                    </a:lnTo>
                    <a:lnTo>
                      <a:pt x="0" y="1856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7650" tIns="247650" rIns="247650" bIns="247650" numCol="1" spcCol="1270" anchor="t" anchorCtr="0">
                <a:noAutofit/>
              </a:bodyPr>
              <a:lstStyle/>
              <a:p>
                <a:pPr lvl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200" kern="1200" dirty="0" smtClean="0">
                    <a:solidFill>
                      <a:schemeClr val="tx1"/>
                    </a:solidFill>
                  </a:rPr>
                  <a:t>Altera FPGA</a:t>
                </a:r>
                <a:endParaRPr lang="en-US" sz="32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H="1">
                <a:off x="3831665" y="4271867"/>
                <a:ext cx="258244" cy="3208"/>
              </a:xfrm>
              <a:prstGeom prst="line">
                <a:avLst/>
              </a:prstGeom>
              <a:ln cap="rnd">
                <a:prstDash val="sysDash"/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/>
            <p:cNvSpPr/>
            <p:nvPr/>
          </p:nvSpPr>
          <p:spPr>
            <a:xfrm>
              <a:off x="8978087" y="2179133"/>
              <a:ext cx="1817038" cy="73152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Other sensing</a:t>
              </a:r>
            </a:p>
          </p:txBody>
        </p:sp>
        <p:cxnSp>
          <p:nvCxnSpPr>
            <p:cNvPr id="7" name="Elbow Connector 6"/>
            <p:cNvCxnSpPr>
              <a:stCxn id="18" idx="3"/>
              <a:endCxn id="13" idx="1"/>
            </p:cNvCxnSpPr>
            <p:nvPr/>
          </p:nvCxnSpPr>
          <p:spPr>
            <a:xfrm>
              <a:off x="7995922" y="3884010"/>
              <a:ext cx="982165" cy="13303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8" idx="3"/>
              <a:endCxn id="16" idx="1"/>
            </p:cNvCxnSpPr>
            <p:nvPr/>
          </p:nvCxnSpPr>
          <p:spPr>
            <a:xfrm flipV="1">
              <a:off x="7995922" y="3434709"/>
              <a:ext cx="982165" cy="44930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18" idx="3"/>
              <a:endCxn id="32" idx="1"/>
            </p:cNvCxnSpPr>
            <p:nvPr/>
          </p:nvCxnSpPr>
          <p:spPr>
            <a:xfrm flipV="1">
              <a:off x="7995922" y="2544893"/>
              <a:ext cx="982165" cy="1339117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810547" y="3884010"/>
              <a:ext cx="368338" cy="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lded Corner 2"/>
          <p:cNvSpPr/>
          <p:nvPr/>
        </p:nvSpPr>
        <p:spPr>
          <a:xfrm>
            <a:off x="6212031" y="2453453"/>
            <a:ext cx="1753802" cy="9144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Telnet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CarProtocol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+ C2XExtensions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18" idx="3"/>
            <a:endCxn id="17" idx="1"/>
          </p:cNvCxnSpPr>
          <p:nvPr/>
        </p:nvCxnSpPr>
        <p:spPr>
          <a:xfrm>
            <a:off x="7935797" y="3884010"/>
            <a:ext cx="982165" cy="44051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Core (PAUL)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Runs </a:t>
            </a:r>
            <a:r>
              <a:rPr lang="de-DE" sz="2400" dirty="0" err="1" smtClean="0"/>
              <a:t>MicroC</a:t>
            </a:r>
            <a:r>
              <a:rPr lang="de-DE" sz="2400" dirty="0" smtClean="0"/>
              <a:t> OS: Multithreading</a:t>
            </a:r>
          </a:p>
          <a:p>
            <a:pPr>
              <a:buFont typeface="Arial"/>
              <a:buChar char="•"/>
            </a:pPr>
            <a:r>
              <a:rPr lang="de-DE" sz="2400" dirty="0" smtClean="0"/>
              <a:t> 3 Threads: </a:t>
            </a:r>
          </a:p>
          <a:p>
            <a:pPr lvl="1">
              <a:buFont typeface="Arial"/>
              <a:buChar char="•"/>
            </a:pPr>
            <a:r>
              <a:rPr lang="de-DE" sz="2400" dirty="0" smtClean="0"/>
              <a:t>Socket Server	(OUR TASK)</a:t>
            </a:r>
          </a:p>
          <a:p>
            <a:pPr lvl="1">
              <a:buFont typeface="Arial"/>
              <a:buChar char="•"/>
            </a:pPr>
            <a:r>
              <a:rPr lang="de-DE" sz="2400" dirty="0" err="1" smtClean="0"/>
              <a:t>Inet</a:t>
            </a:r>
            <a:r>
              <a:rPr lang="de-DE" sz="2400" dirty="0" smtClean="0"/>
              <a:t> Main        	(OS)</a:t>
            </a:r>
          </a:p>
          <a:p>
            <a:pPr lvl="1">
              <a:buFont typeface="Arial"/>
              <a:buChar char="•"/>
            </a:pPr>
            <a:r>
              <a:rPr lang="de-DE" sz="2400" dirty="0" err="1" smtClean="0"/>
              <a:t>Clock</a:t>
            </a:r>
            <a:r>
              <a:rPr lang="de-DE" sz="2400" dirty="0" smtClean="0"/>
              <a:t> Tick 		(OS)</a:t>
            </a:r>
          </a:p>
          <a:p>
            <a:pPr>
              <a:buFont typeface="Arial"/>
              <a:buChar char="•"/>
            </a:pPr>
            <a:r>
              <a:rPr lang="de-DE" sz="2400" dirty="0" smtClean="0"/>
              <a:t> TCP </a:t>
            </a:r>
            <a:r>
              <a:rPr lang="de-DE" sz="2400" dirty="0" err="1" smtClean="0"/>
              <a:t>server</a:t>
            </a:r>
            <a:r>
              <a:rPr lang="de-DE" sz="2400" dirty="0" smtClean="0"/>
              <a:t> </a:t>
            </a:r>
            <a:r>
              <a:rPr lang="de-DE" sz="2400" dirty="0" err="1" smtClean="0"/>
              <a:t>implemented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Nichestack</a:t>
            </a:r>
            <a:r>
              <a:rPr lang="de-DE" sz="2400" dirty="0" smtClean="0"/>
              <a:t> TCP / IP </a:t>
            </a:r>
            <a:r>
              <a:rPr lang="de-DE" sz="2400" dirty="0" err="1" smtClean="0"/>
              <a:t>suite</a:t>
            </a:r>
            <a:endParaRPr lang="de-DE" sz="2400" dirty="0" smtClean="0"/>
          </a:p>
          <a:p>
            <a:pPr>
              <a:buFont typeface="Arial"/>
              <a:buChar char="•"/>
            </a:pPr>
            <a:r>
              <a:rPr lang="de-DE" sz="2400" dirty="0" smtClean="0"/>
              <a:t> Can </a:t>
            </a:r>
            <a:r>
              <a:rPr lang="de-DE" sz="2400" dirty="0" err="1" smtClean="0"/>
              <a:t>accept</a:t>
            </a:r>
            <a:r>
              <a:rPr lang="de-DE" sz="2400" dirty="0" smtClean="0"/>
              <a:t> multiple </a:t>
            </a:r>
            <a:r>
              <a:rPr lang="de-DE" sz="2400" dirty="0" err="1" smtClean="0"/>
              <a:t>connections</a:t>
            </a:r>
            <a:r>
              <a:rPr lang="de-DE" sz="2400" dirty="0" smtClean="0"/>
              <a:t> (</a:t>
            </a:r>
            <a:r>
              <a:rPr lang="de-DE" sz="2400" dirty="0" err="1" smtClean="0"/>
              <a:t>WiPort</a:t>
            </a:r>
            <a:r>
              <a:rPr lang="de-DE" sz="2400" dirty="0" smtClean="0"/>
              <a:t>, </a:t>
            </a:r>
            <a:r>
              <a:rPr lang="de-DE" sz="2400" dirty="0" err="1" smtClean="0"/>
              <a:t>wheels</a:t>
            </a:r>
            <a:r>
              <a:rPr lang="de-DE" sz="2400" dirty="0" smtClean="0"/>
              <a:t>, </a:t>
            </a:r>
            <a:r>
              <a:rPr lang="de-DE" sz="2400" dirty="0" err="1" smtClean="0"/>
              <a:t>camera</a:t>
            </a:r>
            <a:r>
              <a:rPr lang="de-DE" sz="2400" dirty="0" smtClean="0"/>
              <a:t>, ...)</a:t>
            </a:r>
          </a:p>
          <a:p>
            <a:pPr marL="0" indent="0">
              <a:buNone/>
            </a:pP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1039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 Core Workflow (PAUL)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>
              <a:buFont typeface="Arial"/>
              <a:buChar char="•"/>
            </a:pPr>
            <a:endParaRPr lang="de-DE" dirty="0" smtClean="0"/>
          </a:p>
          <a:p>
            <a:pPr>
              <a:buFont typeface="Arial"/>
              <a:buChar char="•"/>
            </a:pP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1455025" y="2108256"/>
            <a:ext cx="1282395" cy="38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Wheels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59457" y="2642854"/>
            <a:ext cx="1282395" cy="38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WiPort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451558" y="3202111"/>
            <a:ext cx="1282395" cy="38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7" name="Geschweifte Klammer links 6"/>
          <p:cNvSpPr/>
          <p:nvPr/>
        </p:nvSpPr>
        <p:spPr>
          <a:xfrm>
            <a:off x="1109765" y="2108257"/>
            <a:ext cx="160299" cy="14671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 rot="5400000">
            <a:off x="172630" y="2512234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      Client</a:t>
            </a:r>
          </a:p>
          <a:p>
            <a:r>
              <a:rPr lang="de-DE" dirty="0" smtClean="0"/>
              <a:t>Connections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537707" y="2515114"/>
            <a:ext cx="1602992" cy="6411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TCP Server</a:t>
            </a:r>
            <a:endParaRPr lang="de-DE" dirty="0"/>
          </a:p>
        </p:txBody>
      </p:sp>
      <p:cxnSp>
        <p:nvCxnSpPr>
          <p:cNvPr id="21" name="Gewinkelte Verbindung 20"/>
          <p:cNvCxnSpPr>
            <a:stCxn id="4" idx="3"/>
            <a:endCxn id="9" idx="1"/>
          </p:cNvCxnSpPr>
          <p:nvPr/>
        </p:nvCxnSpPr>
        <p:spPr>
          <a:xfrm>
            <a:off x="2737420" y="2299356"/>
            <a:ext cx="1800287" cy="53631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6" idx="3"/>
            <a:endCxn id="9" idx="1"/>
          </p:cNvCxnSpPr>
          <p:nvPr/>
        </p:nvCxnSpPr>
        <p:spPr>
          <a:xfrm flipV="1">
            <a:off x="2733953" y="2835668"/>
            <a:ext cx="1803754" cy="5575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5" idx="3"/>
            <a:endCxn id="9" idx="1"/>
          </p:cNvCxnSpPr>
          <p:nvPr/>
        </p:nvCxnSpPr>
        <p:spPr>
          <a:xfrm>
            <a:off x="2741852" y="2833954"/>
            <a:ext cx="1795855" cy="171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3686886" y="2453469"/>
            <a:ext cx="77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Telnet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7410867" y="2108258"/>
            <a:ext cx="2971704" cy="345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7415296" y="2667514"/>
            <a:ext cx="2971704" cy="345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7419727" y="3239100"/>
            <a:ext cx="2971704" cy="345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winkelte Verbindung 48"/>
          <p:cNvCxnSpPr>
            <a:stCxn id="9" idx="3"/>
            <a:endCxn id="41" idx="1"/>
          </p:cNvCxnSpPr>
          <p:nvPr/>
        </p:nvCxnSpPr>
        <p:spPr>
          <a:xfrm flipV="1">
            <a:off x="6140699" y="2280864"/>
            <a:ext cx="1270168" cy="55480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9" idx="3"/>
            <a:endCxn id="46" idx="1"/>
          </p:cNvCxnSpPr>
          <p:nvPr/>
        </p:nvCxnSpPr>
        <p:spPr>
          <a:xfrm>
            <a:off x="6140699" y="2835668"/>
            <a:ext cx="1274597" cy="445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>
            <a:stCxn id="9" idx="3"/>
            <a:endCxn id="47" idx="1"/>
          </p:cNvCxnSpPr>
          <p:nvPr/>
        </p:nvCxnSpPr>
        <p:spPr>
          <a:xfrm>
            <a:off x="6140699" y="2835668"/>
            <a:ext cx="1279028" cy="57603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Geschweifte Klammer rechts 55"/>
          <p:cNvSpPr/>
          <p:nvPr/>
        </p:nvSpPr>
        <p:spPr>
          <a:xfrm>
            <a:off x="10555097" y="2071270"/>
            <a:ext cx="271276" cy="15287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 rot="5400000">
            <a:off x="10789380" y="2502786"/>
            <a:ext cx="1256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Connection</a:t>
            </a:r>
          </a:p>
          <a:p>
            <a:r>
              <a:rPr lang="de-DE" dirty="0" smtClean="0"/>
              <a:t>    </a:t>
            </a:r>
            <a:r>
              <a:rPr lang="de-DE" dirty="0" err="1" smtClean="0"/>
              <a:t>Buffers</a:t>
            </a:r>
            <a:endParaRPr lang="de-DE" dirty="0"/>
          </a:p>
        </p:txBody>
      </p:sp>
      <p:cxnSp>
        <p:nvCxnSpPr>
          <p:cNvPr id="59" name="Gerade Verbindung 58"/>
          <p:cNvCxnSpPr/>
          <p:nvPr/>
        </p:nvCxnSpPr>
        <p:spPr>
          <a:xfrm>
            <a:off x="7793016" y="2108257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/>
          <p:nvPr/>
        </p:nvCxnSpPr>
        <p:spPr>
          <a:xfrm>
            <a:off x="8155039" y="211270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>
            <a:off x="8512630" y="211270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>
          <a:xfrm>
            <a:off x="8874653" y="2117161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/>
          <p:nvPr/>
        </p:nvCxnSpPr>
        <p:spPr>
          <a:xfrm>
            <a:off x="9252473" y="2100380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>
            <a:off x="9626827" y="2104832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>
            <a:off x="10012549" y="2108257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/>
          <p:cNvCxnSpPr/>
          <p:nvPr/>
        </p:nvCxnSpPr>
        <p:spPr>
          <a:xfrm>
            <a:off x="7797447" y="2655184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/>
          <p:cNvCxnSpPr/>
          <p:nvPr/>
        </p:nvCxnSpPr>
        <p:spPr>
          <a:xfrm>
            <a:off x="8159470" y="265963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>
            <a:off x="8517061" y="265963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8879084" y="2664088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9256904" y="265963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9631258" y="2664088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/>
          <p:nvPr/>
        </p:nvCxnSpPr>
        <p:spPr>
          <a:xfrm>
            <a:off x="10016980" y="2667513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7797447" y="3234647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8159470" y="3226770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>
            <a:off x="8517061" y="323909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8879084" y="3243551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9256904" y="3239099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9631258" y="3243551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10016980" y="3246976"/>
            <a:ext cx="0" cy="345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7435424" y="2083599"/>
            <a:ext cx="180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     A     R    P    ...</a:t>
            </a:r>
            <a:endParaRPr lang="de-DE" dirty="0"/>
          </a:p>
        </p:txBody>
      </p:sp>
      <p:sp>
        <p:nvSpPr>
          <p:cNvPr id="82" name="Rechteck 81"/>
          <p:cNvSpPr/>
          <p:nvPr/>
        </p:nvSpPr>
        <p:spPr>
          <a:xfrm>
            <a:off x="7817678" y="4734331"/>
            <a:ext cx="2133210" cy="702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Parser</a:t>
            </a:r>
            <a:endParaRPr lang="de-DE" dirty="0"/>
          </a:p>
        </p:txBody>
      </p:sp>
      <p:sp>
        <p:nvSpPr>
          <p:cNvPr id="83" name="Pfeil nach unten 82"/>
          <p:cNvSpPr/>
          <p:nvPr/>
        </p:nvSpPr>
        <p:spPr>
          <a:xfrm>
            <a:off x="8693161" y="3908289"/>
            <a:ext cx="542551" cy="5917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4611687" y="4738784"/>
            <a:ext cx="2137641" cy="702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Execute </a:t>
            </a:r>
            <a:r>
              <a:rPr lang="de-DE" dirty="0" err="1" smtClean="0"/>
              <a:t>Commands</a:t>
            </a:r>
            <a:endParaRPr lang="de-DE" dirty="0"/>
          </a:p>
        </p:txBody>
      </p:sp>
      <p:sp>
        <p:nvSpPr>
          <p:cNvPr id="88" name="Rechteck 87"/>
          <p:cNvSpPr/>
          <p:nvPr/>
        </p:nvSpPr>
        <p:spPr>
          <a:xfrm>
            <a:off x="1718393" y="4738783"/>
            <a:ext cx="1948255" cy="702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Shared</a:t>
            </a:r>
            <a:r>
              <a:rPr lang="de-DE" dirty="0" smtClean="0"/>
              <a:t> Memory</a:t>
            </a:r>
            <a:endParaRPr lang="de-DE" dirty="0"/>
          </a:p>
        </p:txBody>
      </p:sp>
      <p:cxnSp>
        <p:nvCxnSpPr>
          <p:cNvPr id="90" name="Gerade Verbindung mit Pfeil 89"/>
          <p:cNvCxnSpPr>
            <a:stCxn id="82" idx="1"/>
            <a:endCxn id="87" idx="3"/>
          </p:cNvCxnSpPr>
          <p:nvPr/>
        </p:nvCxnSpPr>
        <p:spPr>
          <a:xfrm flipH="1">
            <a:off x="6749328" y="5085708"/>
            <a:ext cx="1068350" cy="4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6905202" y="44014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Packet</a:t>
            </a:r>
            <a:endParaRPr lang="de-DE" dirty="0"/>
          </a:p>
        </p:txBody>
      </p:sp>
      <p:cxnSp>
        <p:nvCxnSpPr>
          <p:cNvPr id="93" name="Gerade Verbindung mit Pfeil 92"/>
          <p:cNvCxnSpPr/>
          <p:nvPr/>
        </p:nvCxnSpPr>
        <p:spPr>
          <a:xfrm flipH="1">
            <a:off x="3671079" y="4929884"/>
            <a:ext cx="928277" cy="4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3834854" y="4463094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Data</a:t>
            </a:r>
            <a:endParaRPr lang="de-DE" dirty="0"/>
          </a:p>
        </p:txBody>
      </p:sp>
      <p:cxnSp>
        <p:nvCxnSpPr>
          <p:cNvPr id="96" name="Gerade Verbindung mit Pfeil 95"/>
          <p:cNvCxnSpPr/>
          <p:nvPr/>
        </p:nvCxnSpPr>
        <p:spPr>
          <a:xfrm flipH="1">
            <a:off x="3675507" y="5106942"/>
            <a:ext cx="928277" cy="4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H="1">
            <a:off x="3675507" y="5291877"/>
            <a:ext cx="928277" cy="4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2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201778"/>
            <a:ext cx="4641783" cy="3667315"/>
          </a:xfrm>
        </p:spPr>
        <p:txBody>
          <a:bodyPr/>
          <a:lstStyle/>
          <a:p>
            <a:pPr lvl="1"/>
            <a:r>
              <a:rPr lang="de-DE" dirty="0" smtClean="0"/>
              <a:t>Supports </a:t>
            </a:r>
            <a:r>
              <a:rPr lang="de-DE" dirty="0"/>
              <a:t>multiple shared memory </a:t>
            </a:r>
            <a:r>
              <a:rPr lang="de-DE" dirty="0" smtClean="0"/>
              <a:t>areas</a:t>
            </a:r>
          </a:p>
          <a:p>
            <a:pPr lvl="1"/>
            <a:r>
              <a:rPr lang="de-DE" dirty="0" smtClean="0"/>
              <a:t>One </a:t>
            </a:r>
            <a:r>
              <a:rPr lang="de-DE" dirty="0"/>
              <a:t>hardware mutex per </a:t>
            </a:r>
            <a:r>
              <a:rPr lang="de-DE" dirty="0" smtClean="0"/>
              <a:t>area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smtClean="0"/>
              <a:t>Instantiate a MemController for each Area</a:t>
            </a:r>
          </a:p>
          <a:p>
            <a:pPr lvl="1"/>
            <a:r>
              <a:rPr lang="de-DE" dirty="0" smtClean="0"/>
              <a:t>Areas defined as Structs</a:t>
            </a:r>
          </a:p>
          <a:p>
            <a:pPr lvl="2"/>
            <a:r>
              <a:rPr lang="de-DE" dirty="0" smtClean="0"/>
              <a:t>Content</a:t>
            </a:r>
          </a:p>
          <a:p>
            <a:pPr lvl="2"/>
            <a:r>
              <a:rPr lang="de-DE" dirty="0" smtClean="0"/>
              <a:t>Index</a:t>
            </a:r>
          </a:p>
          <a:p>
            <a:pPr lvl="2"/>
            <a:r>
              <a:rPr lang="de-DE" dirty="0" smtClean="0"/>
              <a:t>MaxElements</a:t>
            </a:r>
          </a:p>
          <a:p>
            <a:pPr lvl="1"/>
            <a:r>
              <a:rPr lang="de-DE" b="1" dirty="0" smtClean="0"/>
              <a:t>API</a:t>
            </a:r>
            <a:r>
              <a:rPr lang="de-DE" b="1" dirty="0"/>
              <a:t>: </a:t>
            </a:r>
            <a:endParaRPr lang="de-DE" b="1" dirty="0" smtClean="0"/>
          </a:p>
          <a:p>
            <a:pPr lvl="2"/>
            <a:r>
              <a:rPr lang="de-DE" dirty="0" smtClean="0"/>
              <a:t>get(idx), getLast(), getAll(), clear(), push()</a:t>
            </a:r>
            <a:endParaRPr lang="de-DE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498558" y="2112745"/>
            <a:ext cx="2103120" cy="95891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Comms</a:t>
            </a:r>
            <a:r>
              <a:rPr lang="en-US" b="1" dirty="0" smtClean="0">
                <a:solidFill>
                  <a:schemeClr val="tx1"/>
                </a:solidFill>
              </a:rPr>
              <a:t> Core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090758" y="2112745"/>
            <a:ext cx="2103120" cy="95891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 Core </a:t>
            </a:r>
            <a:r>
              <a:rPr lang="en-US" dirty="0" err="1" smtClean="0">
                <a:solidFill>
                  <a:schemeClr val="tx1"/>
                </a:solidFill>
              </a:rPr>
              <a:t>MemController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98558" y="3447046"/>
            <a:ext cx="983580" cy="48126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53009"/>
              </p:ext>
            </p:extLst>
          </p:nvPr>
        </p:nvGraphicFramePr>
        <p:xfrm>
          <a:off x="5979695" y="4150895"/>
          <a:ext cx="5624094" cy="183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176"/>
                <a:gridCol w="1746220"/>
                <a:gridCol w="1874698"/>
              </a:tblGrid>
              <a:tr h="36727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memory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Area 1&lt;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CarState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9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Area 2&lt;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99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Area 3&lt;float&gt;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9932"/>
                    </a:solidFill>
                  </a:tcPr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CarState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ontent[]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content[]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content[]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6727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maxElements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maxElements</a:t>
                      </a:r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maxElements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8354430" y="3447046"/>
            <a:ext cx="983578" cy="48126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210300" y="3447046"/>
            <a:ext cx="983578" cy="481263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Mutex</a:t>
            </a:r>
            <a:r>
              <a:rPr lang="en-US" dirty="0" smtClean="0">
                <a:solidFill>
                  <a:schemeClr val="tx1"/>
                </a:solidFill>
              </a:rPr>
              <a:t>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9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 </a:t>
            </a:r>
            <a:r>
              <a:rPr lang="de-DE" dirty="0" err="1" smtClean="0"/>
              <a:t>Control</a:t>
            </a:r>
            <a:r>
              <a:rPr lang="de-DE" dirty="0" smtClean="0"/>
              <a:t> Core (JO)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State machine based on Operating mode: idle, autonomous, remote control, emergency brake</a:t>
            </a:r>
          </a:p>
          <a:p>
            <a:pPr lvl="2"/>
            <a:r>
              <a:rPr lang="de-DE" dirty="0" smtClean="0"/>
              <a:t>Sets car parameters (max speed)</a:t>
            </a:r>
          </a:p>
          <a:p>
            <a:pPr lvl="1"/>
            <a:r>
              <a:rPr lang="de-DE" dirty="0" smtClean="0"/>
              <a:t>Calculates the velocities of the individual motors</a:t>
            </a:r>
          </a:p>
          <a:p>
            <a:pPr lvl="1"/>
            <a:r>
              <a:rPr lang="de-DE" dirty="0" smtClean="0"/>
              <a:t>Modular idea: run image processing, more fancy control code.</a:t>
            </a:r>
          </a:p>
        </p:txBody>
      </p:sp>
    </p:spTree>
    <p:extLst>
      <p:ext uri="{BB962C8B-B14F-4D97-AF65-F5344CB8AC3E}">
        <p14:creationId xmlns:p14="http://schemas.microsoft.com/office/powerpoint/2010/main" val="39348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</a:t>
            </a:r>
            <a:r>
              <a:rPr lang="de-DE" dirty="0" smtClean="0"/>
              <a:t>protocol: the packets</a:t>
            </a:r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45117"/>
              </p:ext>
            </p:extLst>
          </p:nvPr>
        </p:nvGraphicFramePr>
        <p:xfrm>
          <a:off x="1983093" y="2134961"/>
          <a:ext cx="4345517" cy="3326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598"/>
                <a:gridCol w="1032598"/>
                <a:gridCol w="1132496"/>
                <a:gridCol w="1147825"/>
              </a:tblGrid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‘C’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‘A’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‘R’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‘P’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554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packet counter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payload 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payload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payload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6501" y="2423702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C2X protocol header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96501" y="3556321"/>
            <a:ext cx="2333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Car Message 1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98655" y="4635244"/>
            <a:ext cx="2333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Car Message 2</a:t>
            </a:r>
            <a:endParaRPr lang="en-US" sz="2800" b="1" dirty="0"/>
          </a:p>
        </p:txBody>
      </p:sp>
      <p:sp>
        <p:nvSpPr>
          <p:cNvPr id="18" name="Right Brace 17"/>
          <p:cNvSpPr/>
          <p:nvPr/>
        </p:nvSpPr>
        <p:spPr>
          <a:xfrm>
            <a:off x="6436895" y="2192728"/>
            <a:ext cx="300790" cy="9264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6436895" y="3354715"/>
            <a:ext cx="300790" cy="9264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6436895" y="4433638"/>
            <a:ext cx="300790" cy="9264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</a:t>
            </a:r>
            <a:r>
              <a:rPr lang="de-DE" dirty="0" smtClean="0"/>
              <a:t>protocol: what‘s supported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3679" y="2615755"/>
            <a:ext cx="3272591" cy="2485635"/>
          </a:xfrm>
        </p:spPr>
        <p:txBody>
          <a:bodyPr>
            <a:normAutofit/>
          </a:bodyPr>
          <a:lstStyle/>
          <a:p>
            <a:r>
              <a:rPr lang="de-DE" dirty="0" smtClean="0"/>
              <a:t>Available message types:</a:t>
            </a:r>
          </a:p>
          <a:p>
            <a:pPr lvl="1"/>
            <a:r>
              <a:rPr lang="de-DE" dirty="0" smtClean="0"/>
              <a:t>0x30 - State</a:t>
            </a:r>
          </a:p>
          <a:p>
            <a:pPr lvl="1"/>
            <a:r>
              <a:rPr lang="de-DE" dirty="0" smtClean="0"/>
              <a:t>0x60 - RemoteControl</a:t>
            </a:r>
          </a:p>
          <a:p>
            <a:pPr lvl="1"/>
            <a:r>
              <a:rPr lang="de-DE" dirty="0" smtClean="0"/>
              <a:t>0x08 - </a:t>
            </a:r>
            <a:r>
              <a:rPr lang="de-DE" dirty="0" smtClean="0"/>
              <a:t>GoalPose</a:t>
            </a:r>
          </a:p>
          <a:p>
            <a:pPr lvl="1"/>
            <a:r>
              <a:rPr lang="de-DE" dirty="0" smtClean="0"/>
              <a:t>0x01 - EmergencyBrake</a:t>
            </a:r>
          </a:p>
          <a:p>
            <a:pPr lvl="1"/>
            <a:r>
              <a:rPr lang="de-DE" dirty="0" smtClean="0"/>
              <a:t>0x02 - MotorVelocity</a:t>
            </a:r>
          </a:p>
          <a:p>
            <a:pPr lvl="1"/>
            <a:r>
              <a:rPr lang="de-DE" dirty="0" smtClean="0"/>
              <a:t>0x03 - MotorMeasurement</a:t>
            </a:r>
          </a:p>
          <a:p>
            <a:pPr lvl="1"/>
            <a:endParaRPr lang="de-D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84076"/>
              </p:ext>
            </p:extLst>
          </p:nvPr>
        </p:nvGraphicFramePr>
        <p:xfrm>
          <a:off x="1959029" y="2616220"/>
          <a:ext cx="4345517" cy="2217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598"/>
                <a:gridCol w="1032598"/>
                <a:gridCol w="1132496"/>
                <a:gridCol w="1147825"/>
              </a:tblGrid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‘C’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‘A’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‘R’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‘P’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554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packet counter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payload 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 gridSpan="4"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4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C2X </a:t>
            </a:r>
            <a:r>
              <a:rPr lang="de-DE" dirty="0" smtClean="0"/>
              <a:t>protocol: what‘s supported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83679" y="2615755"/>
            <a:ext cx="3272591" cy="2485635"/>
          </a:xfrm>
        </p:spPr>
        <p:txBody>
          <a:bodyPr>
            <a:normAutofit/>
          </a:bodyPr>
          <a:lstStyle/>
          <a:p>
            <a:r>
              <a:rPr lang="de-DE" dirty="0" smtClean="0"/>
              <a:t>Available message types:</a:t>
            </a:r>
          </a:p>
          <a:p>
            <a:pPr lvl="1"/>
            <a:r>
              <a:rPr lang="de-DE" dirty="0" smtClean="0"/>
              <a:t>0x30 - State</a:t>
            </a:r>
          </a:p>
          <a:p>
            <a:pPr lvl="1"/>
            <a:r>
              <a:rPr lang="de-DE" b="1" dirty="0" smtClean="0"/>
              <a:t>0x60 - RemoteControl</a:t>
            </a:r>
          </a:p>
          <a:p>
            <a:pPr lvl="1"/>
            <a:r>
              <a:rPr lang="de-DE" dirty="0" smtClean="0"/>
              <a:t>0x08 - </a:t>
            </a:r>
            <a:r>
              <a:rPr lang="de-DE" dirty="0" smtClean="0"/>
              <a:t>GoalPose</a:t>
            </a:r>
          </a:p>
          <a:p>
            <a:pPr lvl="1"/>
            <a:r>
              <a:rPr lang="de-DE" dirty="0" smtClean="0"/>
              <a:t>0x01 - EmergencyBrake</a:t>
            </a:r>
          </a:p>
          <a:p>
            <a:pPr lvl="1"/>
            <a:r>
              <a:rPr lang="de-DE" dirty="0" smtClean="0"/>
              <a:t>0x02 - MotorVelocity</a:t>
            </a:r>
          </a:p>
          <a:p>
            <a:pPr lvl="1"/>
            <a:r>
              <a:rPr lang="de-DE" dirty="0" smtClean="0"/>
              <a:t>0x03 - MotorMeasurement</a:t>
            </a:r>
          </a:p>
          <a:p>
            <a:pPr lvl="1"/>
            <a:endParaRPr lang="de-D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53709"/>
              </p:ext>
            </p:extLst>
          </p:nvPr>
        </p:nvGraphicFramePr>
        <p:xfrm>
          <a:off x="1959029" y="2615755"/>
          <a:ext cx="4345518" cy="2217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598"/>
                <a:gridCol w="1032598"/>
                <a:gridCol w="1132497"/>
                <a:gridCol w="1147825"/>
              </a:tblGrid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‘C’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‘A’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‘R’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‘P’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  <a:tr h="554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0x0000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0x0008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0x60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0x04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5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0x10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0x15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0x15</a:t>
                      </a:r>
                      <a:endParaRPr lang="en-US" dirty="0"/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Goal (</a:t>
            </a:r>
            <a:r>
              <a:rPr lang="de-DE" dirty="0" err="1" smtClean="0"/>
              <a:t>hagen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Allow</a:t>
            </a:r>
            <a:r>
              <a:rPr lang="de-DE" sz="2400" dirty="0" smtClean="0"/>
              <a:t> cars to communicate with each other and with control stations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Exchange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2400" dirty="0" smtClean="0"/>
              <a:t> </a:t>
            </a:r>
            <a:r>
              <a:rPr lang="de-DE" sz="2400" dirty="0" err="1" smtClean="0"/>
              <a:t>Receive</a:t>
            </a:r>
            <a:r>
              <a:rPr lang="de-DE" sz="2400" dirty="0" smtClean="0"/>
              <a:t> situational information and emergency broadcasts</a:t>
            </a:r>
          </a:p>
          <a:p>
            <a:endParaRPr lang="de-DE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/>
              <a:t>I</a:t>
            </a:r>
            <a:r>
              <a:rPr lang="de-DE" sz="2400" dirty="0" smtClean="0"/>
              <a:t>nformation gain leads to improved path planning and car control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43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 (HAGEN)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(HAGEN)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buFont typeface="Arial"/>
              <a:buChar char="•"/>
            </a:pPr>
            <a:r>
              <a:rPr lang="de-DE" dirty="0"/>
              <a:t> </a:t>
            </a:r>
            <a:r>
              <a:rPr lang="de-DE" sz="2400" dirty="0" err="1" smtClean="0"/>
              <a:t>Documentation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sz="2400" dirty="0"/>
          </a:p>
          <a:p>
            <a:pPr>
              <a:buFont typeface="Arial"/>
              <a:buChar char="•"/>
            </a:pP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running</a:t>
            </a:r>
            <a:r>
              <a:rPr lang="de-DE" sz="2400" dirty="0" smtClean="0"/>
              <a:t> ... </a:t>
            </a:r>
            <a:r>
              <a:rPr lang="de-DE" sz="2400" dirty="0" err="1" smtClean="0"/>
              <a:t>Usw</a:t>
            </a:r>
            <a:endParaRPr lang="de-DE" sz="2400" dirty="0" smtClean="0"/>
          </a:p>
          <a:p>
            <a:pPr>
              <a:buFont typeface="Arial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4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Working Steps so far (</a:t>
            </a:r>
            <a:r>
              <a:rPr lang="en-US" dirty="0" err="1" smtClean="0"/>
              <a:t>hagen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Reading the documentation and getting into the previous group‘s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Installation and tutorials for the Altera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software (FPGA)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Learn about the </a:t>
            </a:r>
            <a:r>
              <a:rPr lang="en-US" sz="2400" dirty="0" err="1" smtClean="0"/>
              <a:t>Nios</a:t>
            </a:r>
            <a:r>
              <a:rPr lang="en-US" sz="2400" dirty="0" smtClean="0"/>
              <a:t> II and multicore implementations on FPGA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Planning the Car2X Protocol and the general hardware setup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 smtClean="0"/>
              <a:t>Current WIP:</a:t>
            </a:r>
          </a:p>
          <a:p>
            <a:r>
              <a:rPr lang="en-US" sz="2400" dirty="0" smtClean="0"/>
              <a:t>Basic </a:t>
            </a:r>
            <a:r>
              <a:rPr lang="en-US" sz="2400" dirty="0" err="1" smtClean="0"/>
              <a:t>Quartus</a:t>
            </a:r>
            <a:r>
              <a:rPr lang="en-US" sz="2400" dirty="0" smtClean="0"/>
              <a:t> hardware implementation</a:t>
            </a:r>
          </a:p>
          <a:p>
            <a:r>
              <a:rPr lang="en-US" sz="2400" dirty="0" smtClean="0"/>
              <a:t>Experiments with the wireless converter hardware</a:t>
            </a:r>
          </a:p>
          <a:p>
            <a:r>
              <a:rPr lang="en-US" sz="2400" dirty="0" smtClean="0"/>
              <a:t>Setting up PC as car2x station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midterm</a:t>
            </a:r>
            <a:r>
              <a:rPr lang="de-DE" dirty="0" smtClean="0"/>
              <a:t> (</a:t>
            </a:r>
            <a:r>
              <a:rPr lang="de-DE" dirty="0" err="1" smtClean="0"/>
              <a:t>hagen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5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867135" y="2586681"/>
            <a:ext cx="2949146" cy="2561968"/>
          </a:xfrm>
          <a:prstGeom prst="rect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(on </a:t>
            </a:r>
            <a:r>
              <a:rPr lang="de-DE" dirty="0" err="1" smtClean="0"/>
              <a:t>car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79" y="4598004"/>
            <a:ext cx="1040902" cy="128011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453" y="2728225"/>
            <a:ext cx="3169959" cy="2509837"/>
          </a:xfrm>
          <a:prstGeom prst="rect">
            <a:avLst/>
          </a:prstGeom>
        </p:spPr>
      </p:pic>
      <p:pic>
        <p:nvPicPr>
          <p:cNvPr id="1026" name="Picture 2" descr="http://www.clker.com/cliparts/3/3/6/4/12074316411296807266camera%20white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91" y="2473749"/>
            <a:ext cx="75565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166" y="3652465"/>
            <a:ext cx="828675" cy="52247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459" y="2866943"/>
            <a:ext cx="1407383" cy="1116200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8279027" y="4267200"/>
            <a:ext cx="1186248" cy="486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H-Bridge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715" y="4174937"/>
            <a:ext cx="696175" cy="69972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7767387" y="225875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4x</a:t>
            </a:r>
            <a:endParaRPr lang="de-DE" dirty="0"/>
          </a:p>
        </p:txBody>
      </p:sp>
      <p:cxnSp>
        <p:nvCxnSpPr>
          <p:cNvPr id="13" name="Gerader Verbinder 12"/>
          <p:cNvCxnSpPr/>
          <p:nvPr/>
        </p:nvCxnSpPr>
        <p:spPr>
          <a:xfrm>
            <a:off x="2520778" y="2866943"/>
            <a:ext cx="1419675" cy="55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V="1">
            <a:off x="2644346" y="3781168"/>
            <a:ext cx="1202724" cy="16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V="1">
            <a:off x="2540105" y="4267200"/>
            <a:ext cx="1503708" cy="88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>
            <a:off x="7065407" y="3361432"/>
            <a:ext cx="1085164" cy="419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8806249" y="3867665"/>
            <a:ext cx="0" cy="399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8" idx="3"/>
          </p:cNvCxnSpPr>
          <p:nvPr/>
        </p:nvCxnSpPr>
        <p:spPr>
          <a:xfrm>
            <a:off x="9465275" y="4510216"/>
            <a:ext cx="4118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1021492" y="2257168"/>
            <a:ext cx="9959546" cy="2075935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(FPGA)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544813" y="4743050"/>
            <a:ext cx="757881" cy="5025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JTAG UART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4038187" y="3452609"/>
            <a:ext cx="1771135" cy="6002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Shared</a:t>
            </a:r>
            <a:endParaRPr lang="de-DE" dirty="0" smtClean="0"/>
          </a:p>
          <a:p>
            <a:pPr algn="ctr"/>
            <a:r>
              <a:rPr lang="de-DE" dirty="0" smtClean="0"/>
              <a:t>Memory</a:t>
            </a:r>
            <a:endParaRPr lang="de-DE" dirty="0"/>
          </a:p>
        </p:txBody>
      </p:sp>
      <p:sp>
        <p:nvSpPr>
          <p:cNvPr id="26" name="Abgerundetes Rechteck 25"/>
          <p:cNvSpPr/>
          <p:nvPr/>
        </p:nvSpPr>
        <p:spPr>
          <a:xfrm>
            <a:off x="8980887" y="3467998"/>
            <a:ext cx="1771135" cy="5848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Ethernet</a:t>
            </a:r>
          </a:p>
          <a:p>
            <a:pPr algn="ctr"/>
            <a:r>
              <a:rPr lang="de-DE" dirty="0" smtClean="0"/>
              <a:t>System</a:t>
            </a:r>
            <a:endParaRPr lang="de-DE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1252151" y="2514122"/>
            <a:ext cx="1771135" cy="1538762"/>
            <a:chOff x="2454875" y="2571787"/>
            <a:chExt cx="1771135" cy="1538762"/>
          </a:xfrm>
        </p:grpSpPr>
        <p:sp>
          <p:nvSpPr>
            <p:cNvPr id="20" name="Abgerundetes Rechteck 19"/>
            <p:cNvSpPr/>
            <p:nvPr/>
          </p:nvSpPr>
          <p:spPr>
            <a:xfrm>
              <a:off x="2454875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CarControl</a:t>
              </a:r>
              <a:endParaRPr lang="de-DE" dirty="0" smtClean="0"/>
            </a:p>
            <a:p>
              <a:pPr algn="ctr"/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454875" y="2571787"/>
              <a:ext cx="1771135" cy="5848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OnChip</a:t>
              </a:r>
              <a:endParaRPr lang="de-DE" dirty="0" smtClean="0"/>
            </a:p>
            <a:p>
              <a:pPr algn="ctr"/>
              <a:r>
                <a:rPr lang="de-DE" dirty="0" smtClean="0"/>
                <a:t>Memory</a:t>
              </a:r>
              <a:endParaRPr lang="de-DE" dirty="0"/>
            </a:p>
          </p:txBody>
        </p:sp>
        <p:cxnSp>
          <p:nvCxnSpPr>
            <p:cNvPr id="27" name="Gerade Verbindung mit Pfeil 26"/>
            <p:cNvCxnSpPr>
              <a:stCxn id="24" idx="2"/>
              <a:endCxn id="20" idx="0"/>
            </p:cNvCxnSpPr>
            <p:nvPr/>
          </p:nvCxnSpPr>
          <p:spPr>
            <a:xfrm>
              <a:off x="3340443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/>
          <p:cNvGrpSpPr/>
          <p:nvPr/>
        </p:nvGrpSpPr>
        <p:grpSpPr>
          <a:xfrm>
            <a:off x="6736076" y="2514121"/>
            <a:ext cx="1771135" cy="1538763"/>
            <a:chOff x="7938800" y="2571786"/>
            <a:chExt cx="1771135" cy="1538763"/>
          </a:xfrm>
        </p:grpSpPr>
        <p:sp>
          <p:nvSpPr>
            <p:cNvPr id="12" name="Abgerundetes Rechteck 11"/>
            <p:cNvSpPr/>
            <p:nvPr/>
          </p:nvSpPr>
          <p:spPr>
            <a:xfrm>
              <a:off x="7938800" y="3525663"/>
              <a:ext cx="1771135" cy="5848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Communication </a:t>
              </a:r>
              <a:r>
                <a:rPr lang="de-DE" dirty="0" err="1" smtClean="0"/>
                <a:t>Nios</a:t>
              </a:r>
              <a:r>
                <a:rPr lang="de-DE" dirty="0" smtClean="0"/>
                <a:t> Core</a:t>
              </a:r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7938800" y="2571786"/>
              <a:ext cx="1771135" cy="5848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001">
              <a:schemeClr val="lt2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SDRAM</a:t>
              </a:r>
              <a:endParaRPr lang="de-DE" dirty="0"/>
            </a:p>
          </p:txBody>
        </p:sp>
        <p:cxnSp>
          <p:nvCxnSpPr>
            <p:cNvPr id="32" name="Gerade Verbindung mit Pfeil 31"/>
            <p:cNvCxnSpPr>
              <a:stCxn id="16" idx="2"/>
              <a:endCxn id="12" idx="0"/>
            </p:cNvCxnSpPr>
            <p:nvPr/>
          </p:nvCxnSpPr>
          <p:spPr>
            <a:xfrm>
              <a:off x="8824368" y="3156673"/>
              <a:ext cx="0" cy="3689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Gerade Verbindung mit Pfeil 38"/>
          <p:cNvCxnSpPr>
            <a:stCxn id="20" idx="3"/>
            <a:endCxn id="18" idx="1"/>
          </p:cNvCxnSpPr>
          <p:nvPr/>
        </p:nvCxnSpPr>
        <p:spPr>
          <a:xfrm flipV="1">
            <a:off x="3023286" y="3752747"/>
            <a:ext cx="1014901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18" idx="3"/>
            <a:endCxn id="12" idx="1"/>
          </p:cNvCxnSpPr>
          <p:nvPr/>
        </p:nvCxnSpPr>
        <p:spPr>
          <a:xfrm>
            <a:off x="5809322" y="3752747"/>
            <a:ext cx="926754" cy="76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3"/>
            <a:endCxn id="26" idx="1"/>
          </p:cNvCxnSpPr>
          <p:nvPr/>
        </p:nvCxnSpPr>
        <p:spPr>
          <a:xfrm>
            <a:off x="8507211" y="3760441"/>
            <a:ext cx="473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20" idx="2"/>
            <a:endCxn id="14" idx="1"/>
          </p:cNvCxnSpPr>
          <p:nvPr/>
        </p:nvCxnSpPr>
        <p:spPr>
          <a:xfrm rot="16200000" flipH="1">
            <a:off x="2870556" y="3320047"/>
            <a:ext cx="941420" cy="2407094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12" idx="2"/>
            <a:endCxn id="14" idx="3"/>
          </p:cNvCxnSpPr>
          <p:nvPr/>
        </p:nvCxnSpPr>
        <p:spPr>
          <a:xfrm rot="5400000">
            <a:off x="5991459" y="3364119"/>
            <a:ext cx="941420" cy="231895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10755833" y="3764894"/>
            <a:ext cx="4736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6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QSYS)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7" y="1762074"/>
            <a:ext cx="11377226" cy="451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</a:t>
            </a:r>
            <a:r>
              <a:rPr lang="de-DE" dirty="0" err="1" smtClean="0"/>
              <a:t>Toplevel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boring</a:t>
            </a:r>
            <a:r>
              <a:rPr lang="de-DE" dirty="0" smtClean="0"/>
              <a:t>“ </a:t>
            </a:r>
            <a:r>
              <a:rPr lang="de-DE" dirty="0" err="1" smtClean="0"/>
              <a:t>verilog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15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</a:t>
            </a:r>
            <a:r>
              <a:rPr lang="de-DE" dirty="0" err="1" smtClean="0"/>
              <a:t>Hierarchy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682681" y="4604950"/>
            <a:ext cx="914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QSYS</a:t>
            </a:r>
          </a:p>
          <a:p>
            <a:pPr algn="ctr"/>
            <a:r>
              <a:rPr lang="de-DE" dirty="0" err="1" smtClean="0"/>
              <a:t>entity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420493" y="460495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</a:t>
            </a:r>
          </a:p>
          <a:p>
            <a:pPr algn="ctr"/>
            <a:r>
              <a:rPr lang="de-DE" dirty="0" smtClean="0"/>
              <a:t>PLL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051587" y="4604950"/>
            <a:ext cx="9144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RAM</a:t>
            </a:r>
          </a:p>
          <a:p>
            <a:pPr algn="ctr"/>
            <a:r>
              <a:rPr lang="de-DE" dirty="0" smtClean="0"/>
              <a:t>PLL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789399" y="460495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</a:t>
            </a:r>
          </a:p>
          <a:p>
            <a:pPr algn="ctr"/>
            <a:r>
              <a:rPr lang="de-DE" dirty="0" smtClean="0"/>
              <a:t>DDIO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8305" y="460495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IO Pin</a:t>
            </a:r>
          </a:p>
          <a:p>
            <a:pPr algn="ctr"/>
            <a:r>
              <a:rPr lang="de-DE" dirty="0" smtClean="0"/>
              <a:t>Planer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072706" y="2454872"/>
            <a:ext cx="5609976" cy="650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Toplevel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</p:txBody>
      </p:sp>
      <p:cxnSp>
        <p:nvCxnSpPr>
          <p:cNvPr id="12" name="Gerader Verbinder 11"/>
          <p:cNvCxnSpPr>
            <a:stCxn id="9" idx="0"/>
          </p:cNvCxnSpPr>
          <p:nvPr/>
        </p:nvCxnSpPr>
        <p:spPr>
          <a:xfrm flipV="1">
            <a:off x="2615505" y="3105662"/>
            <a:ext cx="1107998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8" idx="0"/>
          </p:cNvCxnSpPr>
          <p:nvPr/>
        </p:nvCxnSpPr>
        <p:spPr>
          <a:xfrm flipV="1">
            <a:off x="4246599" y="3105662"/>
            <a:ext cx="523096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0"/>
            <a:endCxn id="10" idx="2"/>
          </p:cNvCxnSpPr>
          <p:nvPr/>
        </p:nvCxnSpPr>
        <p:spPr>
          <a:xfrm flipV="1">
            <a:off x="5877693" y="3105662"/>
            <a:ext cx="1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7" idx="0"/>
          </p:cNvCxnSpPr>
          <p:nvPr/>
        </p:nvCxnSpPr>
        <p:spPr>
          <a:xfrm flipH="1" flipV="1">
            <a:off x="7051587" y="3105662"/>
            <a:ext cx="457200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5" idx="0"/>
          </p:cNvCxnSpPr>
          <p:nvPr/>
        </p:nvCxnSpPr>
        <p:spPr>
          <a:xfrm flipH="1" flipV="1">
            <a:off x="8225481" y="3105662"/>
            <a:ext cx="914400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598</Words>
  <Application>Microsoft Office PowerPoint</Application>
  <PresentationFormat>Widescreen</PresentationFormat>
  <Paragraphs>215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Rückblick</vt:lpstr>
      <vt:lpstr>Car2X Communication</vt:lpstr>
      <vt:lpstr>Project Goal (hagen)</vt:lpstr>
      <vt:lpstr>Main Working Steps so far (hagen)</vt:lpstr>
      <vt:lpstr>Work since midterm (hagen)</vt:lpstr>
      <vt:lpstr>Hardware Setup (on car)</vt:lpstr>
      <vt:lpstr>Hardware Setup (FPGA)</vt:lpstr>
      <vt:lpstr>Hardware Setup (FPGA - QSYS)</vt:lpstr>
      <vt:lpstr>Hardware Setup (FPGA - Toplevel)</vt:lpstr>
      <vt:lpstr>Hardware Setup (FPGA - Hierarchy)</vt:lpstr>
      <vt:lpstr>Hardware Setup (Problems)</vt:lpstr>
      <vt:lpstr>WiPort configuration (PAUL)</vt:lpstr>
      <vt:lpstr>Communication Flow (PAUL)</vt:lpstr>
      <vt:lpstr>Communication Core (PAUL)</vt:lpstr>
      <vt:lpstr>Communication Core Workflow (PAUL)</vt:lpstr>
      <vt:lpstr>Memory controller</vt:lpstr>
      <vt:lpstr>Car Control Core (JO)</vt:lpstr>
      <vt:lpstr>C2X protocol: the packets</vt:lpstr>
      <vt:lpstr>C2X protocol: what‘s supported</vt:lpstr>
      <vt:lpstr>C2X protocol: what‘s supported</vt:lpstr>
      <vt:lpstr>GUI (HAGEN)</vt:lpstr>
      <vt:lpstr>Further Steps (HAGEN)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wji</cp:lastModifiedBy>
  <cp:revision>59</cp:revision>
  <dcterms:created xsi:type="dcterms:W3CDTF">2014-05-22T12:52:22Z</dcterms:created>
  <dcterms:modified xsi:type="dcterms:W3CDTF">2014-07-06T19:52:22Z</dcterms:modified>
</cp:coreProperties>
</file>