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2" r:id="rId4"/>
    <p:sldId id="264" r:id="rId5"/>
    <p:sldId id="265" r:id="rId6"/>
    <p:sldId id="266" r:id="rId7"/>
    <p:sldId id="267" r:id="rId8"/>
    <p:sldId id="268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gg8nrVrQIHCebcnYX+6Ez5Wx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0C7109-C5AB-4898-B54B-1CCE95067129}">
  <a:tblStyle styleId="{B90C7109-C5AB-4898-B54B-1CCE95067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1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775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458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3859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79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099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89c74d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089c74d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8100000">
            <a:off x="14324902" y="1469072"/>
            <a:ext cx="4879847" cy="15755995"/>
          </a:xfrm>
          <a:custGeom>
            <a:avLst/>
            <a:gdLst/>
            <a:ahLst/>
            <a:cxnLst/>
            <a:rect l="l" t="t" r="r" b="b"/>
            <a:pathLst>
              <a:path w="4879847" h="15755995" extrusionOk="0">
                <a:moveTo>
                  <a:pt x="0" y="0"/>
                </a:moveTo>
                <a:lnTo>
                  <a:pt x="4879847" y="0"/>
                </a:lnTo>
                <a:lnTo>
                  <a:pt x="4879847" y="15755996"/>
                </a:lnTo>
                <a:lnTo>
                  <a:pt x="0" y="15755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4628717" y="799476"/>
            <a:ext cx="10250600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b="1" i="0" u="none" strike="noStrike" cap="none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Maestría en Inteligencia Artificial</a:t>
            </a:r>
            <a:endParaRPr lang="en-US" sz="4000" dirty="0"/>
          </a:p>
        </p:txBody>
      </p:sp>
      <p:sp>
        <p:nvSpPr>
          <p:cNvPr id="86" name="Google Shape;86;p1"/>
          <p:cNvSpPr/>
          <p:nvPr/>
        </p:nvSpPr>
        <p:spPr>
          <a:xfrm rot="2700000">
            <a:off x="521329" y="-3317944"/>
            <a:ext cx="2336254" cy="7543272"/>
          </a:xfrm>
          <a:custGeom>
            <a:avLst/>
            <a:gdLst/>
            <a:ahLst/>
            <a:cxnLst/>
            <a:rect l="l" t="t" r="r" b="b"/>
            <a:pathLst>
              <a:path w="2336254" h="7543272" extrusionOk="0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2708328">
            <a:off x="9786933" y="8499369"/>
            <a:ext cx="4018080" cy="39562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8328">
            <a:off x="16181728" y="6542130"/>
            <a:ext cx="4018080" cy="51866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8328">
            <a:off x="12319185" y="8489343"/>
            <a:ext cx="4018080" cy="3956261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8328">
            <a:off x="16243905" y="1811602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8328">
            <a:off x="-1930035" y="-2608220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92E9DAD-32C0-0C0F-471A-1F8408B7F45F}"/>
              </a:ext>
            </a:extLst>
          </p:cNvPr>
          <p:cNvSpPr txBox="1"/>
          <p:nvPr/>
        </p:nvSpPr>
        <p:spPr>
          <a:xfrm>
            <a:off x="7095729" y="118572"/>
            <a:ext cx="3968831" cy="77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Montserrat"/>
                <a:sym typeface="Montserrat"/>
              </a:rPr>
              <a:t>Actividad #2</a:t>
            </a:r>
            <a:endParaRPr lang="en-US" sz="4000" dirty="0"/>
          </a:p>
        </p:txBody>
      </p:sp>
      <p:pic>
        <p:nvPicPr>
          <p:cNvPr id="12" name="Imagen 11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8C2E48A9-19EE-553F-7FEA-295DE4ED3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137" y="6710589"/>
            <a:ext cx="3286125" cy="328612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EFA33B2-66FA-731B-0F72-A7F37B154A4C}"/>
              </a:ext>
            </a:extLst>
          </p:cNvPr>
          <p:cNvSpPr txBox="1"/>
          <p:nvPr/>
        </p:nvSpPr>
        <p:spPr>
          <a:xfrm>
            <a:off x="3052844" y="1720890"/>
            <a:ext cx="12832217" cy="1116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3869"/>
              </a:lnSpc>
            </a:pPr>
            <a:r>
              <a:rPr lang="es-EC" sz="2800" b="1" dirty="0">
                <a:solidFill>
                  <a:srgbClr val="791632"/>
                </a:solidFill>
                <a:latin typeface="Montserrat"/>
              </a:rPr>
              <a:t>Informe Técnico del Proyecto Clasificación Binaria para Señales de Sensores de Agua y Aceite.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72D9117-96BD-01BA-145D-57F7CE2342DC}"/>
              </a:ext>
            </a:extLst>
          </p:cNvPr>
          <p:cNvSpPr txBox="1"/>
          <p:nvPr/>
        </p:nvSpPr>
        <p:spPr>
          <a:xfrm>
            <a:off x="3052844" y="2911433"/>
            <a:ext cx="12832217" cy="16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3869"/>
              </a:lnSpc>
            </a:pPr>
            <a:r>
              <a:rPr lang="es-MX" sz="2800" b="1" dirty="0">
                <a:solidFill>
                  <a:srgbClr val="791632"/>
                </a:solidFill>
                <a:latin typeface="Montserrat"/>
              </a:rPr>
              <a:t>A</a:t>
            </a:r>
            <a:r>
              <a:rPr lang="es-EC" sz="2800" b="1" dirty="0" err="1">
                <a:solidFill>
                  <a:srgbClr val="791632"/>
                </a:solidFill>
                <a:latin typeface="Montserrat"/>
              </a:rPr>
              <a:t>lumnos</a:t>
            </a:r>
            <a:r>
              <a:rPr lang="es-EC" sz="2800" b="1" dirty="0">
                <a:solidFill>
                  <a:srgbClr val="791632"/>
                </a:solidFill>
                <a:latin typeface="Montserrat"/>
              </a:rPr>
              <a:t>: </a:t>
            </a:r>
            <a:r>
              <a:rPr lang="es-EC" sz="2800" b="1" dirty="0">
                <a:solidFill>
                  <a:schemeClr val="tx1"/>
                </a:solidFill>
                <a:latin typeface="Montserrat"/>
              </a:rPr>
              <a:t>Maria Fernanda Bolaños.</a:t>
            </a:r>
            <a:br>
              <a:rPr lang="es-EC" sz="2800" b="1" dirty="0">
                <a:solidFill>
                  <a:schemeClr val="tx1"/>
                </a:solidFill>
                <a:latin typeface="Montserrat"/>
              </a:rPr>
            </a:br>
            <a:r>
              <a:rPr lang="es-EC" sz="2800" b="1" dirty="0">
                <a:solidFill>
                  <a:schemeClr val="tx1"/>
                </a:solidFill>
                <a:latin typeface="Montserrat"/>
              </a:rPr>
              <a:t>		Fernando Montaño.</a:t>
            </a:r>
            <a:br>
              <a:rPr lang="es-EC" sz="2800" b="1" dirty="0">
                <a:solidFill>
                  <a:schemeClr val="tx1"/>
                </a:solidFill>
                <a:latin typeface="Montserrat"/>
              </a:rPr>
            </a:br>
            <a:r>
              <a:rPr lang="es-EC" sz="2800" b="1" dirty="0">
                <a:solidFill>
                  <a:schemeClr val="tx1"/>
                </a:solidFill>
                <a:latin typeface="Montserrat"/>
              </a:rPr>
              <a:t>		Francisco Estupiñan.</a:t>
            </a:r>
            <a:endParaRPr lang="es-EC" sz="2800" b="1" dirty="0">
              <a:solidFill>
                <a:srgbClr val="791632"/>
              </a:solidFill>
              <a:latin typeface="Montserrat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F6D1AA3-DBB2-6807-BA62-526B95E26EEC}"/>
              </a:ext>
            </a:extLst>
          </p:cNvPr>
          <p:cNvSpPr txBox="1"/>
          <p:nvPr/>
        </p:nvSpPr>
        <p:spPr>
          <a:xfrm>
            <a:off x="2852429" y="4608977"/>
            <a:ext cx="7098441" cy="1116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3869"/>
              </a:lnSpc>
            </a:pPr>
            <a:r>
              <a:rPr lang="es-EC" sz="2800" b="1" dirty="0">
                <a:solidFill>
                  <a:srgbClr val="791632"/>
                </a:solidFill>
                <a:latin typeface="Montserrat"/>
              </a:rPr>
              <a:t>Profesora: </a:t>
            </a:r>
            <a:r>
              <a:rPr lang="es-EC" sz="2800" b="1" dirty="0">
                <a:solidFill>
                  <a:schemeClr val="tx1"/>
                </a:solidFill>
                <a:latin typeface="Montserrat"/>
              </a:rPr>
              <a:t>Gladys Villegas Rugel</a:t>
            </a:r>
          </a:p>
          <a:p>
            <a:pPr>
              <a:lnSpc>
                <a:spcPct val="123869"/>
              </a:lnSpc>
            </a:pPr>
            <a:endParaRPr lang="es-EC" sz="2800" b="1" dirty="0">
              <a:solidFill>
                <a:srgbClr val="791632"/>
              </a:solidFill>
              <a:latin typeface="Montserrat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8AB664-35BD-162F-89CC-3F68C736FB0D}"/>
              </a:ext>
            </a:extLst>
          </p:cNvPr>
          <p:cNvSpPr txBox="1"/>
          <p:nvPr/>
        </p:nvSpPr>
        <p:spPr>
          <a:xfrm>
            <a:off x="3172589" y="5371545"/>
            <a:ext cx="7098441" cy="1116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3869"/>
              </a:lnSpc>
            </a:pPr>
            <a:r>
              <a:rPr lang="es-EC" sz="2800" b="1" dirty="0">
                <a:solidFill>
                  <a:srgbClr val="791632"/>
                </a:solidFill>
                <a:latin typeface="Montserrat"/>
              </a:rPr>
              <a:t> Materia: </a:t>
            </a:r>
            <a:r>
              <a:rPr lang="es-EC" sz="2800" b="1" dirty="0">
                <a:solidFill>
                  <a:schemeClr val="tx1"/>
                </a:solidFill>
                <a:latin typeface="Montserrat"/>
              </a:rPr>
              <a:t>Aprendizaje Automático.</a:t>
            </a:r>
          </a:p>
          <a:p>
            <a:pPr>
              <a:lnSpc>
                <a:spcPct val="123869"/>
              </a:lnSpc>
            </a:pPr>
            <a:endParaRPr lang="es-EC" sz="2800" b="1" dirty="0">
              <a:solidFill>
                <a:srgbClr val="791632"/>
              </a:solidFill>
              <a:latin typeface="Montserra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9C54F95-4B16-E042-7324-E6C164450A70}"/>
              </a:ext>
            </a:extLst>
          </p:cNvPr>
          <p:cNvSpPr txBox="1"/>
          <p:nvPr/>
        </p:nvSpPr>
        <p:spPr>
          <a:xfrm>
            <a:off x="3334345" y="6055423"/>
            <a:ext cx="7098441" cy="1116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3869"/>
              </a:lnSpc>
            </a:pPr>
            <a:r>
              <a:rPr lang="es-EC" sz="2800" b="1" dirty="0">
                <a:solidFill>
                  <a:srgbClr val="791632"/>
                </a:solidFill>
                <a:latin typeface="Montserrat"/>
              </a:rPr>
              <a:t> Fecha : </a:t>
            </a:r>
            <a:r>
              <a:rPr lang="es-EC" sz="2800" b="1" dirty="0">
                <a:solidFill>
                  <a:schemeClr val="tx1"/>
                </a:solidFill>
                <a:latin typeface="Montserrat"/>
              </a:rPr>
              <a:t>03/05/2025</a:t>
            </a:r>
          </a:p>
          <a:p>
            <a:pPr>
              <a:lnSpc>
                <a:spcPct val="123869"/>
              </a:lnSpc>
            </a:pPr>
            <a:endParaRPr lang="es-EC" sz="2800" b="1" dirty="0">
              <a:solidFill>
                <a:srgbClr val="791632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645228" y="1165951"/>
            <a:ext cx="9215417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sz="4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3"/>
          <p:cNvGrpSpPr/>
          <p:nvPr/>
        </p:nvGrpSpPr>
        <p:grpSpPr>
          <a:xfrm>
            <a:off x="1200150" y="5096945"/>
            <a:ext cx="3791109" cy="579955"/>
            <a:chOff x="0" y="-19050"/>
            <a:chExt cx="812800" cy="152745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812800" cy="133695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0" y="-19050"/>
              <a:ext cx="812800" cy="152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99" dirty="0" err="1">
                  <a:solidFill>
                    <a:srgbClr val="FFFFFF"/>
                  </a:solidFill>
                  <a:latin typeface="Montserrat"/>
                  <a:sym typeface="Montserrat"/>
                </a:rPr>
                <a:t>Procesamiento</a:t>
              </a:r>
              <a:r>
                <a:rPr lang="en-US" sz="2199" dirty="0">
                  <a:solidFill>
                    <a:srgbClr val="FFFFFF"/>
                  </a:solidFill>
                  <a:latin typeface="Montserrat"/>
                  <a:sym typeface="Montserrat"/>
                </a:rPr>
                <a:t> de </a:t>
              </a:r>
              <a:r>
                <a:rPr lang="en-US" sz="2199" dirty="0" err="1">
                  <a:solidFill>
                    <a:srgbClr val="FFFFFF"/>
                  </a:solidFill>
                  <a:latin typeface="Montserrat"/>
                  <a:sym typeface="Montserrat"/>
                </a:rPr>
                <a:t>datos</a:t>
              </a:r>
              <a:endParaRPr dirty="0"/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7295274" y="5105088"/>
            <a:ext cx="3697452" cy="585164"/>
            <a:chOff x="0" y="-20422"/>
            <a:chExt cx="814512" cy="154117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812800" cy="133695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1712" y="-20422"/>
              <a:ext cx="812800" cy="152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99" dirty="0" err="1">
                  <a:solidFill>
                    <a:srgbClr val="FFFFFF"/>
                  </a:solidFill>
                  <a:latin typeface="Montserrat"/>
                  <a:sym typeface="Montserrat"/>
                </a:rPr>
                <a:t>Modelos</a:t>
              </a:r>
              <a:r>
                <a:rPr lang="en-US" sz="2199" dirty="0">
                  <a:solidFill>
                    <a:srgbClr val="FFFFFF"/>
                  </a:solidFill>
                  <a:latin typeface="Montserrat"/>
                  <a:sym typeface="Montserrat"/>
                </a:rPr>
                <a:t> de clasificación</a:t>
              </a:r>
              <a:endParaRPr dirty="0"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2717132" y="5091045"/>
            <a:ext cx="3086100" cy="579955"/>
            <a:chOff x="0" y="-19050"/>
            <a:chExt cx="812800" cy="152745"/>
          </a:xfrm>
        </p:grpSpPr>
        <p:sp>
          <p:nvSpPr>
            <p:cNvPr id="130" name="Google Shape;130;p3"/>
            <p:cNvSpPr/>
            <p:nvPr/>
          </p:nvSpPr>
          <p:spPr>
            <a:xfrm>
              <a:off x="0" y="0"/>
              <a:ext cx="812800" cy="133695"/>
            </a:xfrm>
            <a:custGeom>
              <a:avLst/>
              <a:gdLst/>
              <a:ahLst/>
              <a:cxnLst/>
              <a:rect l="l" t="t" r="r" b="b"/>
              <a:pathLst>
                <a:path w="812800" h="133695" extrusionOk="0">
                  <a:moveTo>
                    <a:pt x="66848" y="0"/>
                  </a:moveTo>
                  <a:lnTo>
                    <a:pt x="745952" y="0"/>
                  </a:lnTo>
                  <a:cubicBezTo>
                    <a:pt x="763682" y="0"/>
                    <a:pt x="780684" y="7043"/>
                    <a:pt x="793221" y="19579"/>
                  </a:cubicBezTo>
                  <a:cubicBezTo>
                    <a:pt x="805757" y="32116"/>
                    <a:pt x="812800" y="49118"/>
                    <a:pt x="812800" y="66848"/>
                  </a:cubicBezTo>
                  <a:lnTo>
                    <a:pt x="812800" y="66848"/>
                  </a:lnTo>
                  <a:cubicBezTo>
                    <a:pt x="812800" y="84577"/>
                    <a:pt x="805757" y="101580"/>
                    <a:pt x="793221" y="114116"/>
                  </a:cubicBezTo>
                  <a:cubicBezTo>
                    <a:pt x="780684" y="126652"/>
                    <a:pt x="763682" y="133695"/>
                    <a:pt x="745952" y="133695"/>
                  </a:cubicBezTo>
                  <a:lnTo>
                    <a:pt x="66848" y="133695"/>
                  </a:lnTo>
                  <a:cubicBezTo>
                    <a:pt x="49118" y="133695"/>
                    <a:pt x="32116" y="126652"/>
                    <a:pt x="19579" y="114116"/>
                  </a:cubicBezTo>
                  <a:cubicBezTo>
                    <a:pt x="7043" y="101580"/>
                    <a:pt x="0" y="84577"/>
                    <a:pt x="0" y="66848"/>
                  </a:cubicBezTo>
                  <a:lnTo>
                    <a:pt x="0" y="66848"/>
                  </a:lnTo>
                  <a:cubicBezTo>
                    <a:pt x="0" y="49118"/>
                    <a:pt x="7043" y="32116"/>
                    <a:pt x="19579" y="19579"/>
                  </a:cubicBezTo>
                  <a:cubicBezTo>
                    <a:pt x="32116" y="7043"/>
                    <a:pt x="49118" y="0"/>
                    <a:pt x="66848" y="0"/>
                  </a:cubicBez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0" y="-19050"/>
              <a:ext cx="812800" cy="152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99" dirty="0" err="1">
                  <a:solidFill>
                    <a:srgbClr val="FFFFFF"/>
                  </a:solidFill>
                  <a:latin typeface="Montserrat"/>
                  <a:sym typeface="Montserrat"/>
                </a:rPr>
                <a:t>Evaluación</a:t>
              </a:r>
              <a:endParaRPr dirty="0"/>
            </a:p>
          </p:txBody>
        </p:sp>
      </p:grpSp>
      <p:sp>
        <p:nvSpPr>
          <p:cNvPr id="135" name="Google Shape;135;p3"/>
          <p:cNvSpPr txBox="1"/>
          <p:nvPr/>
        </p:nvSpPr>
        <p:spPr>
          <a:xfrm>
            <a:off x="1700213" y="5754887"/>
            <a:ext cx="3105864" cy="358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40021"/>
              </a:lnSpc>
              <a:buFont typeface="Arial" panose="020B0604020202020204" pitchFamily="34" charset="0"/>
              <a:buChar char="•"/>
            </a:pPr>
            <a:r>
              <a:rPr lang="es-MX" sz="1849" dirty="0">
                <a:solidFill>
                  <a:srgbClr val="2A2E3A"/>
                </a:solidFill>
                <a:latin typeface="Montserrat"/>
              </a:rPr>
              <a:t>Carga de los datos.</a:t>
            </a:r>
          </a:p>
          <a:p>
            <a:pPr marL="342900" indent="-342900">
              <a:lnSpc>
                <a:spcPct val="140021"/>
              </a:lnSpc>
              <a:buFont typeface="Arial" panose="020B0604020202020204" pitchFamily="34" charset="0"/>
              <a:buChar char="•"/>
            </a:pPr>
            <a:r>
              <a:rPr lang="es-MX" sz="1849" dirty="0">
                <a:solidFill>
                  <a:srgbClr val="2A2E3A"/>
                </a:solidFill>
                <a:latin typeface="Montserrat"/>
              </a:rPr>
              <a:t>Normalización de las características para mejorar el rendimiento de los modelos.</a:t>
            </a:r>
          </a:p>
          <a:p>
            <a:pPr marL="342900" indent="-342900">
              <a:lnSpc>
                <a:spcPct val="140021"/>
              </a:lnSpc>
              <a:buFont typeface="Arial" panose="020B0604020202020204" pitchFamily="34" charset="0"/>
              <a:buChar char="•"/>
            </a:pPr>
            <a:r>
              <a:rPr lang="es-MX" sz="1849" dirty="0">
                <a:solidFill>
                  <a:srgbClr val="2A2E3A"/>
                </a:solidFill>
                <a:latin typeface="Montserrat"/>
              </a:rPr>
              <a:t>División del conjunto de datos en un 80% para entrenamiento y un 20% para prueba.</a:t>
            </a:r>
            <a:endParaRPr sz="1849" dirty="0">
              <a:solidFill>
                <a:srgbClr val="2A2E3A"/>
              </a:solidFill>
              <a:latin typeface="Montserrat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7754781" y="5762583"/>
            <a:ext cx="3105864" cy="159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49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Árbol de </a:t>
            </a:r>
            <a:r>
              <a:rPr lang="en-US" sz="1849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Decisión</a:t>
            </a:r>
            <a:r>
              <a:rPr lang="en-US" sz="1849" u="none" strike="noStrike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342900" marR="0" lvl="0" indent="-342900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49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SVM (</a:t>
            </a:r>
            <a:r>
              <a:rPr lang="en-US" sz="1849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Máquina</a:t>
            </a:r>
            <a:r>
              <a:rPr lang="en-US" sz="1849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849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Vectores</a:t>
            </a:r>
            <a:r>
              <a:rPr lang="en-US" sz="1849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de Soporte).</a:t>
            </a:r>
          </a:p>
          <a:p>
            <a:pPr marL="342900" marR="0" lvl="0" indent="-342900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49" u="none" strike="noStrike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Regresión</a:t>
            </a:r>
            <a:r>
              <a:rPr lang="en-US" sz="1849" u="none" strike="noStrike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49" u="none" strike="noStrike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Logística</a:t>
            </a:r>
            <a:r>
              <a:rPr lang="en-US" sz="1849" u="none" strike="noStrike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id="137" name="Google Shape;137;p3"/>
          <p:cNvSpPr txBox="1"/>
          <p:nvPr/>
        </p:nvSpPr>
        <p:spPr>
          <a:xfrm>
            <a:off x="12884383" y="5754218"/>
            <a:ext cx="3105864" cy="348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40021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EC" sz="1849" dirty="0">
                <a:solidFill>
                  <a:srgbClr val="2A2E3A"/>
                </a:solidFill>
                <a:latin typeface="Montserrat"/>
              </a:rPr>
              <a:t>Métricas de Evaluación: Precisión, </a:t>
            </a:r>
            <a:r>
              <a:rPr lang="es-EC" sz="1849" dirty="0" err="1">
                <a:solidFill>
                  <a:srgbClr val="2A2E3A"/>
                </a:solidFill>
                <a:latin typeface="Montserrat"/>
              </a:rPr>
              <a:t>Recall</a:t>
            </a:r>
            <a:r>
              <a:rPr lang="es-EC" sz="1849" dirty="0">
                <a:solidFill>
                  <a:srgbClr val="2A2E3A"/>
                </a:solidFill>
                <a:latin typeface="Montserrat"/>
              </a:rPr>
              <a:t>, F1-score y Área bajo la curva ROC (AUC).</a:t>
            </a:r>
          </a:p>
          <a:p>
            <a:pPr marL="342900" indent="-342900">
              <a:lnSpc>
                <a:spcPct val="140021"/>
              </a:lnSpc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s-MX" sz="1849" dirty="0">
                <a:solidFill>
                  <a:srgbClr val="2A2E3A"/>
                </a:solidFill>
                <a:latin typeface="Montserrat"/>
              </a:rPr>
              <a:t>Gráficas: Incluyen matrices de confusión, fronteras de decisión y curvas ROC.</a:t>
            </a:r>
            <a:endParaRPr lang="es-EC" sz="1849" dirty="0">
              <a:solidFill>
                <a:srgbClr val="2A2E3A"/>
              </a:solidFill>
              <a:latin typeface="Montserrat"/>
            </a:endParaRPr>
          </a:p>
          <a:p>
            <a:pPr marL="0" marR="0" lvl="0" indent="0" rtl="0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9" name="Google Shape;139;p3"/>
          <p:cNvSpPr txBox="1"/>
          <p:nvPr/>
        </p:nvSpPr>
        <p:spPr>
          <a:xfrm>
            <a:off x="5805678" y="3555036"/>
            <a:ext cx="6684415" cy="130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u="none" strike="noStrike" dirty="0" err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Metodologías</a:t>
            </a:r>
            <a:endParaRPr sz="7080" b="1" u="none" strike="noStrike" dirty="0">
              <a:solidFill>
                <a:srgbClr val="7916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819ABC-DB38-A046-CDCE-F0B40DD84A83}"/>
              </a:ext>
            </a:extLst>
          </p:cNvPr>
          <p:cNvSpPr txBox="1"/>
          <p:nvPr/>
        </p:nvSpPr>
        <p:spPr>
          <a:xfrm>
            <a:off x="1524763" y="2081675"/>
            <a:ext cx="143303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800" dirty="0">
                <a:solidFill>
                  <a:srgbClr val="2A2E3A"/>
                </a:solidFill>
                <a:latin typeface="Montserrat"/>
              </a:rPr>
              <a:t>El objetivo de este proyecto es desarrollar y evaluar modelos de clasificación para predecir si un sensor de agua y aceite puede detectar con precisión las condiciones del entorno a partir de sus lecturas.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4025437" y="772655"/>
            <a:ext cx="13562475" cy="12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r>
              <a:rPr lang="en-US" sz="6669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6669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-US" sz="6669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327223" y="3644667"/>
            <a:ext cx="876828" cy="718999"/>
          </a:xfrm>
          <a:custGeom>
            <a:avLst/>
            <a:gdLst/>
            <a:ahLst/>
            <a:cxnLst/>
            <a:rect l="l" t="t" r="r" b="b"/>
            <a:pathLst>
              <a:path w="876828" h="718999" extrusionOk="0">
                <a:moveTo>
                  <a:pt x="0" y="0"/>
                </a:moveTo>
                <a:lnTo>
                  <a:pt x="876828" y="0"/>
                </a:lnTo>
                <a:lnTo>
                  <a:pt x="876828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5" name="Google Shape;185;p6"/>
          <p:cNvGrpSpPr/>
          <p:nvPr/>
        </p:nvGrpSpPr>
        <p:grpSpPr>
          <a:xfrm>
            <a:off x="-522109" y="-2588027"/>
            <a:ext cx="19917789" cy="3266948"/>
            <a:chOff x="0" y="-47625"/>
            <a:chExt cx="5245803" cy="860425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87" name="Google Shape;187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-378128" y="9530823"/>
            <a:ext cx="19917789" cy="3266948"/>
            <a:chOff x="0" y="-47625"/>
            <a:chExt cx="5245803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90" name="Google Shape;190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39;p3">
            <a:extLst>
              <a:ext uri="{FF2B5EF4-FFF2-40B4-BE49-F238E27FC236}">
                <a16:creationId xmlns:a16="http://schemas.microsoft.com/office/drawing/2014/main" id="{F4AD57E0-16A0-09A5-533C-317CC1E6EFD2}"/>
              </a:ext>
            </a:extLst>
          </p:cNvPr>
          <p:cNvSpPr txBox="1"/>
          <p:nvPr/>
        </p:nvSpPr>
        <p:spPr>
          <a:xfrm>
            <a:off x="990790" y="1799783"/>
            <a:ext cx="9416962" cy="130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u="none" strike="noStrike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Árbol de </a:t>
            </a:r>
            <a:r>
              <a:rPr lang="en-US" sz="7080" b="1" u="none" strike="noStrike" dirty="0" err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Decisión</a:t>
            </a:r>
            <a:r>
              <a:rPr lang="en-US" sz="7080" b="1" u="none" strike="noStrike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7080" b="1" u="none" strike="noStrike" dirty="0">
              <a:solidFill>
                <a:srgbClr val="7916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10165E1-8530-9E35-0C78-C1123F33B8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223" y="3811538"/>
            <a:ext cx="4930140" cy="4069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D1752C22-D11C-85A1-C319-59C60E7FE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255" y="3811538"/>
            <a:ext cx="5400040" cy="408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4025437" y="772655"/>
            <a:ext cx="13562475" cy="12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r>
              <a:rPr lang="en-US" sz="6669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6669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lang="en-US" sz="6669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327223" y="3644667"/>
            <a:ext cx="876828" cy="718999"/>
          </a:xfrm>
          <a:custGeom>
            <a:avLst/>
            <a:gdLst/>
            <a:ahLst/>
            <a:cxnLst/>
            <a:rect l="l" t="t" r="r" b="b"/>
            <a:pathLst>
              <a:path w="876828" h="718999" extrusionOk="0">
                <a:moveTo>
                  <a:pt x="0" y="0"/>
                </a:moveTo>
                <a:lnTo>
                  <a:pt x="876828" y="0"/>
                </a:lnTo>
                <a:lnTo>
                  <a:pt x="876828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5" name="Google Shape;185;p6"/>
          <p:cNvGrpSpPr/>
          <p:nvPr/>
        </p:nvGrpSpPr>
        <p:grpSpPr>
          <a:xfrm>
            <a:off x="-522109" y="-2588027"/>
            <a:ext cx="19917789" cy="3266948"/>
            <a:chOff x="0" y="-47625"/>
            <a:chExt cx="5245803" cy="860425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87" name="Google Shape;187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-378128" y="9530823"/>
            <a:ext cx="19917789" cy="3266948"/>
            <a:chOff x="0" y="-47625"/>
            <a:chExt cx="5245803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90" name="Google Shape;190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39;p3">
            <a:extLst>
              <a:ext uri="{FF2B5EF4-FFF2-40B4-BE49-F238E27FC236}">
                <a16:creationId xmlns:a16="http://schemas.microsoft.com/office/drawing/2014/main" id="{F4AD57E0-16A0-09A5-533C-317CC1E6EFD2}"/>
              </a:ext>
            </a:extLst>
          </p:cNvPr>
          <p:cNvSpPr txBox="1"/>
          <p:nvPr/>
        </p:nvSpPr>
        <p:spPr>
          <a:xfrm>
            <a:off x="-522109" y="1817335"/>
            <a:ext cx="18667234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u="none" strike="noStrike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SVM (</a:t>
            </a:r>
            <a:r>
              <a:rPr lang="en-US" sz="6000" b="1" u="none" strike="noStrike" dirty="0" err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Máquinas</a:t>
            </a:r>
            <a:r>
              <a:rPr lang="en-US" sz="6000" b="1" u="none" strike="noStrike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6000" b="1" u="none" strike="noStrike" dirty="0" err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vectores</a:t>
            </a:r>
            <a:r>
              <a:rPr lang="en-US" sz="6000" b="1" u="none" strike="noStrike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 de soporte).</a:t>
            </a:r>
            <a:endParaRPr sz="6000" b="1" u="none" strike="noStrike" dirty="0">
              <a:solidFill>
                <a:srgbClr val="7916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2FBB79DF-505A-E4DE-AF6E-AB5753E10F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24" y="3782060"/>
            <a:ext cx="5400040" cy="4494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Gráfico&#10;&#10;Descripción generada automáticamente">
            <a:extLst>
              <a:ext uri="{FF2B5EF4-FFF2-40B4-BE49-F238E27FC236}">
                <a16:creationId xmlns:a16="http://schemas.microsoft.com/office/drawing/2014/main" id="{7CD04FB9-D373-5B6F-AAE2-44165697A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770" y="3970011"/>
            <a:ext cx="5400040" cy="4112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2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4025437" y="772655"/>
            <a:ext cx="13562475" cy="12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327223" y="3644667"/>
            <a:ext cx="876828" cy="718999"/>
          </a:xfrm>
          <a:custGeom>
            <a:avLst/>
            <a:gdLst/>
            <a:ahLst/>
            <a:cxnLst/>
            <a:rect l="l" t="t" r="r" b="b"/>
            <a:pathLst>
              <a:path w="876828" h="718999" extrusionOk="0">
                <a:moveTo>
                  <a:pt x="0" y="0"/>
                </a:moveTo>
                <a:lnTo>
                  <a:pt x="876828" y="0"/>
                </a:lnTo>
                <a:lnTo>
                  <a:pt x="876828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5" name="Google Shape;185;p6"/>
          <p:cNvGrpSpPr/>
          <p:nvPr/>
        </p:nvGrpSpPr>
        <p:grpSpPr>
          <a:xfrm>
            <a:off x="-522109" y="-2588027"/>
            <a:ext cx="19917789" cy="3266948"/>
            <a:chOff x="0" y="-47625"/>
            <a:chExt cx="5245803" cy="860425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87" name="Google Shape;187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-378128" y="9530823"/>
            <a:ext cx="19917789" cy="3266948"/>
            <a:chOff x="0" y="-47625"/>
            <a:chExt cx="5245803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90" name="Google Shape;190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39;p3">
            <a:extLst>
              <a:ext uri="{FF2B5EF4-FFF2-40B4-BE49-F238E27FC236}">
                <a16:creationId xmlns:a16="http://schemas.microsoft.com/office/drawing/2014/main" id="{F4AD57E0-16A0-09A5-533C-317CC1E6EFD2}"/>
              </a:ext>
            </a:extLst>
          </p:cNvPr>
          <p:cNvSpPr txBox="1"/>
          <p:nvPr/>
        </p:nvSpPr>
        <p:spPr>
          <a:xfrm>
            <a:off x="-522109" y="1822423"/>
            <a:ext cx="13125260" cy="130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7080" b="1" i="0" u="none" strike="noStrike" kern="0" cap="none" spc="0" normalizeH="0" baseline="0" noProof="0" dirty="0" err="1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Regresión</a:t>
            </a:r>
            <a:r>
              <a:rPr kumimoji="0" lang="en-US" sz="708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-US" sz="7080" b="1" i="0" u="none" strike="noStrike" kern="0" cap="none" spc="0" normalizeH="0" baseline="0" noProof="0" dirty="0" err="1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Logística</a:t>
            </a:r>
            <a:r>
              <a:rPr kumimoji="0" lang="en-US" sz="708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kumimoji="0" sz="7080" b="1" i="0" u="none" strike="noStrike" kern="0" cap="none" spc="0" normalizeH="0" baseline="0" noProof="0" dirty="0">
              <a:ln>
                <a:noFill/>
              </a:ln>
              <a:solidFill>
                <a:srgbClr val="791632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" name="Imagen 1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336F698E-B6E9-B66F-C656-B030A9FF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37" y="3724012"/>
            <a:ext cx="5400040" cy="43986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n 15" descr="Gráfico&#10;&#10;Descripción generada automáticamente">
            <a:extLst>
              <a:ext uri="{FF2B5EF4-FFF2-40B4-BE49-F238E27FC236}">
                <a16:creationId xmlns:a16="http://schemas.microsoft.com/office/drawing/2014/main" id="{6C0DA367-BC13-3A6C-124D-1F8119E97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323" y="3724012"/>
            <a:ext cx="5400040" cy="4086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96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4025437" y="772655"/>
            <a:ext cx="13562475" cy="12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327223" y="3644667"/>
            <a:ext cx="876828" cy="718999"/>
          </a:xfrm>
          <a:custGeom>
            <a:avLst/>
            <a:gdLst/>
            <a:ahLst/>
            <a:cxnLst/>
            <a:rect l="l" t="t" r="r" b="b"/>
            <a:pathLst>
              <a:path w="876828" h="718999" extrusionOk="0">
                <a:moveTo>
                  <a:pt x="0" y="0"/>
                </a:moveTo>
                <a:lnTo>
                  <a:pt x="876828" y="0"/>
                </a:lnTo>
                <a:lnTo>
                  <a:pt x="876828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5" name="Google Shape;185;p6"/>
          <p:cNvGrpSpPr/>
          <p:nvPr/>
        </p:nvGrpSpPr>
        <p:grpSpPr>
          <a:xfrm>
            <a:off x="-522109" y="-2588027"/>
            <a:ext cx="19917789" cy="3266948"/>
            <a:chOff x="0" y="-47625"/>
            <a:chExt cx="5245803" cy="860425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87" name="Google Shape;187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-378128" y="9530823"/>
            <a:ext cx="19917789" cy="3266948"/>
            <a:chOff x="0" y="-47625"/>
            <a:chExt cx="5245803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90" name="Google Shape;190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39;p3">
            <a:extLst>
              <a:ext uri="{FF2B5EF4-FFF2-40B4-BE49-F238E27FC236}">
                <a16:creationId xmlns:a16="http://schemas.microsoft.com/office/drawing/2014/main" id="{F4AD57E0-16A0-09A5-533C-317CC1E6EFD2}"/>
              </a:ext>
            </a:extLst>
          </p:cNvPr>
          <p:cNvSpPr txBox="1"/>
          <p:nvPr/>
        </p:nvSpPr>
        <p:spPr>
          <a:xfrm>
            <a:off x="320852" y="1844724"/>
            <a:ext cx="1630979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600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Comparación del F1-score por modelo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pic>
        <p:nvPicPr>
          <p:cNvPr id="13" name="Imagen 12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6D70893-C955-8E2C-66FA-C11A77561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80" y="3649062"/>
            <a:ext cx="540004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673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4025437" y="772655"/>
            <a:ext cx="13562475" cy="12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327223" y="3644667"/>
            <a:ext cx="876828" cy="718999"/>
          </a:xfrm>
          <a:custGeom>
            <a:avLst/>
            <a:gdLst/>
            <a:ahLst/>
            <a:cxnLst/>
            <a:rect l="l" t="t" r="r" b="b"/>
            <a:pathLst>
              <a:path w="876828" h="718999" extrusionOk="0">
                <a:moveTo>
                  <a:pt x="0" y="0"/>
                </a:moveTo>
                <a:lnTo>
                  <a:pt x="876828" y="0"/>
                </a:lnTo>
                <a:lnTo>
                  <a:pt x="876828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5" name="Google Shape;185;p6"/>
          <p:cNvGrpSpPr/>
          <p:nvPr/>
        </p:nvGrpSpPr>
        <p:grpSpPr>
          <a:xfrm>
            <a:off x="-522109" y="-2588027"/>
            <a:ext cx="19917789" cy="3266948"/>
            <a:chOff x="0" y="-47625"/>
            <a:chExt cx="5245803" cy="860425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87" name="Google Shape;187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-378128" y="9530823"/>
            <a:ext cx="19917789" cy="3266948"/>
            <a:chOff x="0" y="-47625"/>
            <a:chExt cx="5245803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90" name="Google Shape;190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39;p3">
            <a:extLst>
              <a:ext uri="{FF2B5EF4-FFF2-40B4-BE49-F238E27FC236}">
                <a16:creationId xmlns:a16="http://schemas.microsoft.com/office/drawing/2014/main" id="{F4AD57E0-16A0-09A5-533C-317CC1E6EFD2}"/>
              </a:ext>
            </a:extLst>
          </p:cNvPr>
          <p:cNvSpPr txBox="1"/>
          <p:nvPr/>
        </p:nvSpPr>
        <p:spPr>
          <a:xfrm>
            <a:off x="-764998" y="1817795"/>
            <a:ext cx="1630979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Curva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ROC - </a:t>
            </a: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Regresión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Logística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 </a:t>
            </a:r>
          </a:p>
        </p:txBody>
      </p:sp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FA005815-7D1D-14BE-3B29-E9E9C2F89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80" y="3652649"/>
            <a:ext cx="5400040" cy="41440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44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4025437" y="772655"/>
            <a:ext cx="13562475" cy="123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kumimoji="0" lang="en-US" sz="666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Análisis</a:t>
            </a:r>
            <a:r>
              <a:rPr kumimoji="0" lang="en-US" sz="666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327223" y="3644667"/>
            <a:ext cx="876828" cy="718999"/>
          </a:xfrm>
          <a:custGeom>
            <a:avLst/>
            <a:gdLst/>
            <a:ahLst/>
            <a:cxnLst/>
            <a:rect l="l" t="t" r="r" b="b"/>
            <a:pathLst>
              <a:path w="876828" h="718999" extrusionOk="0">
                <a:moveTo>
                  <a:pt x="0" y="0"/>
                </a:moveTo>
                <a:lnTo>
                  <a:pt x="876828" y="0"/>
                </a:lnTo>
                <a:lnTo>
                  <a:pt x="876828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5" name="Google Shape;185;p6"/>
          <p:cNvGrpSpPr/>
          <p:nvPr/>
        </p:nvGrpSpPr>
        <p:grpSpPr>
          <a:xfrm>
            <a:off x="-522109" y="-2588027"/>
            <a:ext cx="19917789" cy="3266948"/>
            <a:chOff x="0" y="-47625"/>
            <a:chExt cx="5245803" cy="860425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87" name="Google Shape;187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-378128" y="9530823"/>
            <a:ext cx="19917789" cy="3266948"/>
            <a:chOff x="0" y="-47625"/>
            <a:chExt cx="5245803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</p:sp>
        <p:sp>
          <p:nvSpPr>
            <p:cNvPr id="190" name="Google Shape;190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Google Shape;139;p3">
            <a:extLst>
              <a:ext uri="{FF2B5EF4-FFF2-40B4-BE49-F238E27FC236}">
                <a16:creationId xmlns:a16="http://schemas.microsoft.com/office/drawing/2014/main" id="{F4AD57E0-16A0-09A5-533C-317CC1E6EFD2}"/>
              </a:ext>
            </a:extLst>
          </p:cNvPr>
          <p:cNvSpPr txBox="1"/>
          <p:nvPr/>
        </p:nvSpPr>
        <p:spPr>
          <a:xfrm>
            <a:off x="-973189" y="1773361"/>
            <a:ext cx="1321757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000" b="1" dirty="0" err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Métricas</a:t>
            </a:r>
            <a:r>
              <a:rPr lang="en-US" sz="6000" b="1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6000" b="1" dirty="0" err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los</a:t>
            </a:r>
            <a:r>
              <a:rPr lang="en-US" sz="6000" b="1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6000" b="1" dirty="0" err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modelos</a:t>
            </a:r>
            <a:r>
              <a:rPr lang="en-US" sz="6000" b="1" dirty="0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r>
              <a:rPr kumimoji="0" lang="en-US" sz="6000" b="1" i="0" u="none" strike="noStrike" kern="0" cap="none" spc="0" normalizeH="0" baseline="0" noProof="0" dirty="0">
                <a:ln>
                  <a:noFill/>
                </a:ln>
                <a:solidFill>
                  <a:srgbClr val="791632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pic>
        <p:nvPicPr>
          <p:cNvPr id="13" name="Imagen 12" descr="Gráfico&#10;&#10;Descripción generada automáticamente">
            <a:extLst>
              <a:ext uri="{FF2B5EF4-FFF2-40B4-BE49-F238E27FC236}">
                <a16:creationId xmlns:a16="http://schemas.microsoft.com/office/drawing/2014/main" id="{9B5DAC63-09F3-D0E6-4867-20BECA4587E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973" y="3644667"/>
            <a:ext cx="8883623" cy="46183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54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89c74d98_0_6"/>
          <p:cNvSpPr/>
          <p:nvPr/>
        </p:nvSpPr>
        <p:spPr>
          <a:xfrm rot="-9976565">
            <a:off x="11215296" y="-959429"/>
            <a:ext cx="3893977" cy="12572829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43" t="-40817" b="-52988"/>
            </a:stretch>
          </a:blipFill>
          <a:ln>
            <a:noFill/>
          </a:ln>
        </p:spPr>
      </p:sp>
      <p:sp>
        <p:nvSpPr>
          <p:cNvPr id="198" name="Google Shape;198;g22089c74d98_0_6"/>
          <p:cNvSpPr/>
          <p:nvPr/>
        </p:nvSpPr>
        <p:spPr>
          <a:xfrm>
            <a:off x="10929595" y="-600420"/>
            <a:ext cx="9617378" cy="11495582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089c74d98_0_6"/>
          <p:cNvSpPr txBox="1"/>
          <p:nvPr/>
        </p:nvSpPr>
        <p:spPr>
          <a:xfrm>
            <a:off x="2560889" y="408610"/>
            <a:ext cx="4858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46" b="1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Conclusión</a:t>
            </a:r>
            <a:endParaRPr dirty="0"/>
          </a:p>
        </p:txBody>
      </p:sp>
      <p:sp>
        <p:nvSpPr>
          <p:cNvPr id="200" name="Google Shape;200;g22089c74d98_0_6"/>
          <p:cNvSpPr txBox="1"/>
          <p:nvPr/>
        </p:nvSpPr>
        <p:spPr>
          <a:xfrm>
            <a:off x="717314" y="2398925"/>
            <a:ext cx="10120564" cy="7265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MX" sz="2387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Los tres modelos de clasificación (Árbol de Decisión, SVM y Regresión Logística) ha mostrado que todos son adecuados para la tarea de clasificación de sensores de agua y aceite, con altas métricas de rendimiento.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MX" sz="2387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El modelo SVM destacó por su capacidad para manejar la complejidad de la separación de clases no lineales.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MX" sz="2387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El Árbol de Decisión también presentó un excelente rendimiento con métricas muy altas, y es un modelo sencillo de interpretar.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MX" sz="2387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La Regresión Logística, aunque útil, mostró algunos errores en las clasificaciones, especialmente en las clases solapadas.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s-MX" sz="2387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Se recomienda el modelo SVM.</a:t>
            </a:r>
          </a:p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lang="en-US" sz="1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32" dirty="0">
              <a:solidFill>
                <a:srgbClr val="2A2E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2089c74d98_0_6"/>
          <p:cNvSpPr/>
          <p:nvPr/>
        </p:nvSpPr>
        <p:spPr>
          <a:xfrm>
            <a:off x="200924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</p:sp>
      <p:sp>
        <p:nvSpPr>
          <p:cNvPr id="202" name="Google Shape;202;g22089c74d98_0_6"/>
          <p:cNvSpPr/>
          <p:nvPr/>
        </p:nvSpPr>
        <p:spPr>
          <a:xfrm>
            <a:off x="1066372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345</Words>
  <Application>Microsoft Office PowerPoint</Application>
  <PresentationFormat>Personalizado</PresentationFormat>
  <Paragraphs>39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Montserrat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UsrTecnico1</dc:creator>
  <cp:lastModifiedBy>FRANCISCO ESTUPIÑAN ANDRADE</cp:lastModifiedBy>
  <cp:revision>2</cp:revision>
  <dcterms:created xsi:type="dcterms:W3CDTF">2006-08-16T00:00:00Z</dcterms:created>
  <dcterms:modified xsi:type="dcterms:W3CDTF">2025-05-04T00:23:05Z</dcterms:modified>
</cp:coreProperties>
</file>