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9" r:id="rId2"/>
    <p:sldId id="330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  <a:srgbClr val="FFFF99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5" autoAdjust="0"/>
    <p:restoredTop sz="87500" autoAdjust="0"/>
  </p:normalViewPr>
  <p:slideViewPr>
    <p:cSldViewPr>
      <p:cViewPr varScale="1">
        <p:scale>
          <a:sx n="91" d="100"/>
          <a:sy n="91" d="100"/>
        </p:scale>
        <p:origin x="-13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85C52-02E0-45E6-ADF8-3D36859EBC67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3172-1A31-40BC-A0D8-2039290491D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3399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  <a:lvl2pPr>
              <a:defRPr>
                <a:solidFill>
                  <a:srgbClr val="003399"/>
                </a:solidFill>
              </a:defRPr>
            </a:lvl2pPr>
            <a:lvl3pPr>
              <a:defRPr>
                <a:solidFill>
                  <a:srgbClr val="003399"/>
                </a:solidFill>
              </a:defRPr>
            </a:lvl3pPr>
            <a:lvl4pPr>
              <a:defRPr>
                <a:solidFill>
                  <a:srgbClr val="003399"/>
                </a:solidFill>
              </a:defRPr>
            </a:lvl4pPr>
            <a:lvl5pPr>
              <a:defRPr>
                <a:solidFill>
                  <a:srgbClr val="003399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4E7B-75CE-4D22-9612-D0081223552A}" type="datetimeFigureOut">
              <a:rPr lang="en-US" smtClean="0"/>
              <a:pPr/>
              <a:t>6/9/2011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A90C-4974-42B8-A1D8-F5D5C0254205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hyperlink" Target="http://mibam.entel.cl/" TargetMode="External"/><Relationship Id="rId18" Type="http://schemas.openxmlformats.org/officeDocument/2006/relationships/hyperlink" Target="http://www.omega.com/ppt/pptsc.asp?ref=PX2760&amp;nav=" TargetMode="External"/><Relationship Id="rId3" Type="http://schemas.openxmlformats.org/officeDocument/2006/relationships/hyperlink" Target="http://www.omega.com/ppt/pptsc_lg.asp?ref=OME-PCI-1002&amp;Nav=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17" Type="http://schemas.openxmlformats.org/officeDocument/2006/relationships/image" Target="../media/image12.jpeg"/><Relationship Id="rId2" Type="http://schemas.openxmlformats.org/officeDocument/2006/relationships/image" Target="../media/image1.jpeg"/><Relationship Id="rId16" Type="http://schemas.openxmlformats.org/officeDocument/2006/relationships/hyperlink" Target="http://www.omega.com/ppt/pptsc_lg.asp?ref=RH-USB&amp;Nav=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8.jpeg"/><Relationship Id="rId5" Type="http://schemas.openxmlformats.org/officeDocument/2006/relationships/image" Target="../media/image3.jpeg"/><Relationship Id="rId15" Type="http://schemas.openxmlformats.org/officeDocument/2006/relationships/image" Target="../media/image11.gif"/><Relationship Id="rId10" Type="http://schemas.openxmlformats.org/officeDocument/2006/relationships/hyperlink" Target="http://www.pce-iberica.es/medidor-detalles-tecnicos/logger-de-datos/logger-datos-hobo-h8.htm" TargetMode="External"/><Relationship Id="rId19" Type="http://schemas.openxmlformats.org/officeDocument/2006/relationships/image" Target="../media/image1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Environmental Sensing and Fog Collector Monitoring System (ESAMS)</a:t>
            </a:r>
            <a:endParaRPr lang="es-CL" dirty="0"/>
          </a:p>
        </p:txBody>
      </p:sp>
      <p:grpSp>
        <p:nvGrpSpPr>
          <p:cNvPr id="3" name="Group 6"/>
          <p:cNvGrpSpPr/>
          <p:nvPr/>
        </p:nvGrpSpPr>
        <p:grpSpPr>
          <a:xfrm>
            <a:off x="6300192" y="3789040"/>
            <a:ext cx="2592288" cy="2808312"/>
            <a:chOff x="467544" y="2996952"/>
            <a:chExt cx="2592288" cy="2808312"/>
          </a:xfrm>
        </p:grpSpPr>
        <p:sp>
          <p:nvSpPr>
            <p:cNvPr id="5" name="Rectangle 3"/>
            <p:cNvSpPr/>
            <p:nvPr/>
          </p:nvSpPr>
          <p:spPr>
            <a:xfrm>
              <a:off x="467544" y="2996952"/>
              <a:ext cx="2592288" cy="280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rgbClr val="003399"/>
                  </a:solidFill>
                </a:rPr>
                <a:t>Power</a:t>
              </a:r>
              <a:endParaRPr lang="en-US" b="1" dirty="0">
                <a:solidFill>
                  <a:srgbClr val="003399"/>
                </a:solidFill>
              </a:endParaRPr>
            </a:p>
          </p:txBody>
        </p:sp>
        <p:pic>
          <p:nvPicPr>
            <p:cNvPr id="6" name="Picture 2" descr="http://sunenergyfacts.com/wp-content/uploads/2008/02/solar-energy-storage.jpg"/>
            <p:cNvPicPr>
              <a:picLocks noChangeAspect="1" noChangeArrowheads="1"/>
            </p:cNvPicPr>
            <p:nvPr/>
          </p:nvPicPr>
          <p:blipFill>
            <a:blip r:embed="rId2" cstate="print"/>
            <a:srcRect l="10256" t="2650" r="2564" b="12542"/>
            <a:stretch>
              <a:fillRect/>
            </a:stretch>
          </p:blipFill>
          <p:spPr bwMode="auto">
            <a:xfrm>
              <a:off x="539552" y="3356992"/>
              <a:ext cx="2448272" cy="2304256"/>
            </a:xfrm>
            <a:prstGeom prst="rect">
              <a:avLst/>
            </a:prstGeom>
            <a:noFill/>
          </p:spPr>
        </p:pic>
      </p:grpSp>
      <p:sp>
        <p:nvSpPr>
          <p:cNvPr id="7" name="Rectangle 10"/>
          <p:cNvSpPr/>
          <p:nvPr/>
        </p:nvSpPr>
        <p:spPr>
          <a:xfrm>
            <a:off x="251520" y="1628800"/>
            <a:ext cx="2592288" cy="475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Environmental  Sensing</a:t>
            </a:r>
          </a:p>
        </p:txBody>
      </p:sp>
      <p:sp>
        <p:nvSpPr>
          <p:cNvPr id="9" name="Rectangle 12"/>
          <p:cNvSpPr/>
          <p:nvPr/>
        </p:nvSpPr>
        <p:spPr>
          <a:xfrm>
            <a:off x="3275856" y="1412776"/>
            <a:ext cx="259228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Acquisition and Control</a:t>
            </a:r>
            <a:endParaRPr lang="en-US" b="1" dirty="0" smtClean="0">
              <a:solidFill>
                <a:srgbClr val="003399"/>
              </a:solidFill>
            </a:endParaRPr>
          </a:p>
        </p:txBody>
      </p:sp>
      <p:pic>
        <p:nvPicPr>
          <p:cNvPr id="10" name="Picture 4" descr="OME-PCI-1002L, OME-PCI-1002H:110 KS/s 12-Bit Low Cost A/D Board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b="13631"/>
          <a:stretch>
            <a:fillRect/>
          </a:stretch>
        </p:blipFill>
        <p:spPr bwMode="auto">
          <a:xfrm>
            <a:off x="4427984" y="3140968"/>
            <a:ext cx="1368152" cy="1012846"/>
          </a:xfrm>
          <a:prstGeom prst="rect">
            <a:avLst/>
          </a:prstGeom>
          <a:noFill/>
        </p:spPr>
      </p:pic>
      <p:sp>
        <p:nvSpPr>
          <p:cNvPr id="11" name="TextBox 13"/>
          <p:cNvSpPr txBox="1"/>
          <p:nvPr/>
        </p:nvSpPr>
        <p:spPr>
          <a:xfrm>
            <a:off x="3377312" y="3356992"/>
            <a:ext cx="110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Data </a:t>
            </a:r>
          </a:p>
          <a:p>
            <a:r>
              <a:rPr lang="en-US" sz="1600" dirty="0" smtClean="0">
                <a:solidFill>
                  <a:srgbClr val="003399"/>
                </a:solidFill>
              </a:rPr>
              <a:t>Acquisition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3377312" y="5250686"/>
            <a:ext cx="1287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 smtClean="0">
                <a:solidFill>
                  <a:srgbClr val="003399"/>
                </a:solidFill>
              </a:rPr>
              <a:t>Data Transfer</a:t>
            </a:r>
            <a:endParaRPr lang="es-US" sz="1600" dirty="0">
              <a:solidFill>
                <a:srgbClr val="003399"/>
              </a:solidFill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3347864" y="2298358"/>
            <a:ext cx="1022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Computer</a:t>
            </a:r>
            <a:endParaRPr lang="en-US" sz="1600" dirty="0">
              <a:solidFill>
                <a:srgbClr val="003399"/>
              </a:solidFill>
            </a:endParaRPr>
          </a:p>
        </p:txBody>
      </p:sp>
      <p:pic>
        <p:nvPicPr>
          <p:cNvPr id="15" name="Picture 10" descr="1401358 Ang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844824"/>
            <a:ext cx="804638" cy="1234108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2812458"/>
            <a:ext cx="913328" cy="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21"/>
          <p:cNvSpPr txBox="1"/>
          <p:nvPr/>
        </p:nvSpPr>
        <p:spPr>
          <a:xfrm>
            <a:off x="330532" y="2916233"/>
            <a:ext cx="1472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Liquid Water </a:t>
            </a:r>
          </a:p>
          <a:p>
            <a:r>
              <a:rPr lang="en-US" sz="1600" dirty="0" smtClean="0">
                <a:solidFill>
                  <a:srgbClr val="003399"/>
                </a:solidFill>
              </a:rPr>
              <a:t>Content Probes</a:t>
            </a:r>
            <a:endParaRPr lang="en-US" sz="1600" dirty="0">
              <a:solidFill>
                <a:srgbClr val="003399"/>
              </a:solidFill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323528" y="3789040"/>
            <a:ext cx="129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Wind Vane </a:t>
            </a:r>
          </a:p>
          <a:p>
            <a:r>
              <a:rPr lang="en-US" sz="1600" dirty="0" smtClean="0">
                <a:solidFill>
                  <a:srgbClr val="003399"/>
                </a:solidFill>
              </a:rPr>
              <a:t>Anemometer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323528" y="4546054"/>
            <a:ext cx="1158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Barometric </a:t>
            </a:r>
          </a:p>
          <a:p>
            <a:r>
              <a:rPr lang="en-US" sz="1600" dirty="0" smtClean="0">
                <a:solidFill>
                  <a:srgbClr val="003399"/>
                </a:solidFill>
              </a:rPr>
              <a:t>Pressure, </a:t>
            </a:r>
          </a:p>
          <a:p>
            <a:r>
              <a:rPr lang="en-US" sz="1600" dirty="0" smtClean="0">
                <a:solidFill>
                  <a:srgbClr val="003399"/>
                </a:solidFill>
              </a:rPr>
              <a:t>Sensors</a:t>
            </a:r>
          </a:p>
        </p:txBody>
      </p:sp>
      <p:cxnSp>
        <p:nvCxnSpPr>
          <p:cNvPr id="26" name="Straight Arrow Connector 35"/>
          <p:cNvCxnSpPr>
            <a:stCxn id="7" idx="3"/>
            <a:endCxn id="9" idx="1"/>
          </p:cNvCxnSpPr>
          <p:nvPr/>
        </p:nvCxnSpPr>
        <p:spPr>
          <a:xfrm>
            <a:off x="2843808" y="4005064"/>
            <a:ext cx="43204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7"/>
          <p:cNvCxnSpPr/>
          <p:nvPr/>
        </p:nvCxnSpPr>
        <p:spPr>
          <a:xfrm flipH="1">
            <a:off x="5868144" y="5229200"/>
            <a:ext cx="43204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9"/>
          <p:cNvSpPr txBox="1"/>
          <p:nvPr/>
        </p:nvSpPr>
        <p:spPr>
          <a:xfrm>
            <a:off x="323528" y="2020370"/>
            <a:ext cx="116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Optical Fog </a:t>
            </a:r>
          </a:p>
          <a:p>
            <a:r>
              <a:rPr lang="en-US" sz="1600" dirty="0" smtClean="0">
                <a:solidFill>
                  <a:srgbClr val="003399"/>
                </a:solidFill>
              </a:rPr>
              <a:t>Detector</a:t>
            </a:r>
            <a:endParaRPr lang="en-US" sz="1600" dirty="0">
              <a:solidFill>
                <a:srgbClr val="003399"/>
              </a:solidFill>
            </a:endParaRPr>
          </a:p>
        </p:txBody>
      </p:sp>
      <p:pic>
        <p:nvPicPr>
          <p:cNvPr id="29" name="Picture 20" descr="http://www.biral.com/imagprod/imaglarg/vf500fogsensor.jpg"/>
          <p:cNvPicPr>
            <a:picLocks noChangeAspect="1" noChangeArrowheads="1"/>
          </p:cNvPicPr>
          <p:nvPr/>
        </p:nvPicPr>
        <p:blipFill>
          <a:blip r:embed="rId7" cstate="print"/>
          <a:srcRect b="62773"/>
          <a:stretch>
            <a:fillRect/>
          </a:stretch>
        </p:blipFill>
        <p:spPr bwMode="auto">
          <a:xfrm>
            <a:off x="1619672" y="2020370"/>
            <a:ext cx="1080120" cy="576064"/>
          </a:xfrm>
          <a:prstGeom prst="rect">
            <a:avLst/>
          </a:prstGeom>
          <a:noFill/>
        </p:spPr>
      </p:pic>
      <p:sp>
        <p:nvSpPr>
          <p:cNvPr id="32" name="Rectangle 3"/>
          <p:cNvSpPr/>
          <p:nvPr/>
        </p:nvSpPr>
        <p:spPr>
          <a:xfrm>
            <a:off x="6300192" y="1412776"/>
            <a:ext cx="259228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Collector Monitoring</a:t>
            </a:r>
            <a:endParaRPr lang="en-US" b="1" dirty="0">
              <a:solidFill>
                <a:srgbClr val="003399"/>
              </a:solidFill>
            </a:endParaRPr>
          </a:p>
        </p:txBody>
      </p:sp>
      <p:cxnSp>
        <p:nvCxnSpPr>
          <p:cNvPr id="34" name="Straight Arrow Connector 37"/>
          <p:cNvCxnSpPr/>
          <p:nvPr/>
        </p:nvCxnSpPr>
        <p:spPr>
          <a:xfrm flipH="1">
            <a:off x="5868144" y="2276872"/>
            <a:ext cx="43204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-10x (3.8 - 38mm) Zoom 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0392" y="2499754"/>
            <a:ext cx="538620" cy="641214"/>
          </a:xfrm>
          <a:prstGeom prst="rect">
            <a:avLst/>
          </a:prstGeom>
          <a:noFill/>
        </p:spPr>
      </p:pic>
      <p:sp>
        <p:nvSpPr>
          <p:cNvPr id="35" name="TextBox 13"/>
          <p:cNvSpPr txBox="1"/>
          <p:nvPr/>
        </p:nvSpPr>
        <p:spPr>
          <a:xfrm>
            <a:off x="6378758" y="2636912"/>
            <a:ext cx="823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Camera</a:t>
            </a:r>
            <a:endParaRPr lang="en-US" sz="1600" dirty="0">
              <a:solidFill>
                <a:srgbClr val="003399"/>
              </a:solidFill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378758" y="1916832"/>
            <a:ext cx="114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Flow Meter</a:t>
            </a:r>
            <a:endParaRPr lang="en-US" sz="1600" dirty="0">
              <a:solidFill>
                <a:srgbClr val="003399"/>
              </a:solidFill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3347864" y="4221088"/>
            <a:ext cx="1257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 smtClean="0">
                <a:solidFill>
                  <a:srgbClr val="003399"/>
                </a:solidFill>
              </a:rPr>
              <a:t>Data </a:t>
            </a:r>
            <a:r>
              <a:rPr lang="es-US" sz="1600" dirty="0" err="1" smtClean="0">
                <a:solidFill>
                  <a:srgbClr val="003399"/>
                </a:solidFill>
              </a:rPr>
              <a:t>Logging</a:t>
            </a:r>
            <a:endParaRPr lang="es-US" sz="1600" dirty="0">
              <a:solidFill>
                <a:srgbClr val="003399"/>
              </a:solidFill>
            </a:endParaRPr>
          </a:p>
        </p:txBody>
      </p:sp>
      <p:pic>
        <p:nvPicPr>
          <p:cNvPr id="1028" name="Picture 4" descr="Professional Model Rain Gau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856234"/>
            <a:ext cx="564654" cy="564654"/>
          </a:xfrm>
          <a:prstGeom prst="rect">
            <a:avLst/>
          </a:prstGeom>
          <a:noFill/>
        </p:spPr>
      </p:pic>
      <p:pic>
        <p:nvPicPr>
          <p:cNvPr id="1030" name="Picture 6" descr="Data logger Hobo U12-006 con memoria manual para valores de medición, con 4 canales externos y con las entradas adecuadas para sensores.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0032" y="4149080"/>
            <a:ext cx="648072" cy="648072"/>
          </a:xfrm>
          <a:prstGeom prst="rect">
            <a:avLst/>
          </a:prstGeom>
          <a:noFill/>
        </p:spPr>
      </p:pic>
      <p:sp>
        <p:nvSpPr>
          <p:cNvPr id="42" name="TextBox 14"/>
          <p:cNvSpPr txBox="1"/>
          <p:nvPr/>
        </p:nvSpPr>
        <p:spPr>
          <a:xfrm>
            <a:off x="3347864" y="5949280"/>
            <a:ext cx="116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 smtClean="0">
                <a:solidFill>
                  <a:srgbClr val="003399"/>
                </a:solidFill>
              </a:rPr>
              <a:t>Data</a:t>
            </a:r>
          </a:p>
          <a:p>
            <a:r>
              <a:rPr lang="es-US" sz="1600" dirty="0" err="1" smtClean="0">
                <a:solidFill>
                  <a:srgbClr val="003399"/>
                </a:solidFill>
              </a:rPr>
              <a:t>Distribution</a:t>
            </a:r>
            <a:endParaRPr lang="es-US" sz="1600" dirty="0">
              <a:solidFill>
                <a:srgbClr val="003399"/>
              </a:solidFill>
            </a:endParaRPr>
          </a:p>
        </p:txBody>
      </p:sp>
      <p:pic>
        <p:nvPicPr>
          <p:cNvPr id="1034" name="Picture 10" descr="http://www.visualbeta.es/files/2008/03/dropbo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60032" y="5949280"/>
            <a:ext cx="787051" cy="582418"/>
          </a:xfrm>
          <a:prstGeom prst="rect">
            <a:avLst/>
          </a:prstGeom>
          <a:noFill/>
        </p:spPr>
      </p:pic>
      <p:pic>
        <p:nvPicPr>
          <p:cNvPr id="39" name="Picture 6" descr="Mi BAM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60032" y="5013176"/>
            <a:ext cx="715516" cy="715518"/>
          </a:xfrm>
          <a:prstGeom prst="rect">
            <a:avLst/>
          </a:prstGeom>
          <a:noFill/>
        </p:spPr>
      </p:pic>
      <p:pic>
        <p:nvPicPr>
          <p:cNvPr id="6146" name="Picture 2" descr="http://www.youngusa.com/catalog/images/05501_edit.gif"/>
          <p:cNvPicPr>
            <a:picLocks noChangeAspect="1" noChangeArrowheads="1"/>
          </p:cNvPicPr>
          <p:nvPr/>
        </p:nvPicPr>
        <p:blipFill>
          <a:blip r:embed="rId15" cstate="print"/>
          <a:srcRect b="18334"/>
          <a:stretch>
            <a:fillRect/>
          </a:stretch>
        </p:blipFill>
        <p:spPr bwMode="auto">
          <a:xfrm>
            <a:off x="1691680" y="3645024"/>
            <a:ext cx="864096" cy="866048"/>
          </a:xfrm>
          <a:prstGeom prst="rect">
            <a:avLst/>
          </a:prstGeom>
          <a:noFill/>
        </p:spPr>
      </p:pic>
      <p:pic>
        <p:nvPicPr>
          <p:cNvPr id="6148" name="Picture 4" descr="RH-USB:Humidity/Temperature Sensor with USB Connection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835696" y="5733256"/>
            <a:ext cx="769655" cy="520800"/>
          </a:xfrm>
          <a:prstGeom prst="rect">
            <a:avLst/>
          </a:prstGeom>
          <a:noFill/>
        </p:spPr>
      </p:pic>
      <p:sp>
        <p:nvSpPr>
          <p:cNvPr id="41" name="TextBox 33"/>
          <p:cNvSpPr txBox="1"/>
          <p:nvPr/>
        </p:nvSpPr>
        <p:spPr>
          <a:xfrm>
            <a:off x="323528" y="5478323"/>
            <a:ext cx="1300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</a:rPr>
              <a:t>Humidity, </a:t>
            </a:r>
          </a:p>
          <a:p>
            <a:r>
              <a:rPr lang="en-US" sz="1600" dirty="0" smtClean="0">
                <a:solidFill>
                  <a:srgbClr val="003399"/>
                </a:solidFill>
              </a:rPr>
              <a:t>Temperature </a:t>
            </a:r>
          </a:p>
          <a:p>
            <a:r>
              <a:rPr lang="en-US" sz="1600" dirty="0" smtClean="0">
                <a:solidFill>
                  <a:srgbClr val="003399"/>
                </a:solidFill>
              </a:rPr>
              <a:t>Sensors</a:t>
            </a:r>
          </a:p>
        </p:txBody>
      </p:sp>
      <p:pic>
        <p:nvPicPr>
          <p:cNvPr id="6150" name="Picture 6" descr="PX2760 : Economical Barometric Pressure Transducer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/>
          <a:srcRect t="45359" r="46241"/>
          <a:stretch>
            <a:fillRect/>
          </a:stretch>
        </p:blipFill>
        <p:spPr bwMode="auto">
          <a:xfrm>
            <a:off x="1835696" y="4725144"/>
            <a:ext cx="603941" cy="613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arallelogram 80"/>
          <p:cNvSpPr/>
          <p:nvPr/>
        </p:nvSpPr>
        <p:spPr>
          <a:xfrm>
            <a:off x="251520" y="4797152"/>
            <a:ext cx="6624736" cy="1080120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ESAMS Deployment Concept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2510672" y="4509120"/>
            <a:ext cx="576064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622876" y="4396916"/>
            <a:ext cx="35165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9"/>
          <p:cNvSpPr txBox="1"/>
          <p:nvPr/>
        </p:nvSpPr>
        <p:spPr>
          <a:xfrm>
            <a:off x="2123728" y="2852936"/>
            <a:ext cx="111979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Fog 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Collector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(Side View)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5400000" flipH="1" flipV="1">
            <a:off x="1826596" y="461713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1826596" y="425709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1826596" y="389705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1826596" y="353701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1826596" y="317697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1826596" y="281693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9"/>
          <p:cNvSpPr txBox="1"/>
          <p:nvPr/>
        </p:nvSpPr>
        <p:spPr>
          <a:xfrm>
            <a:off x="1493311" y="1988840"/>
            <a:ext cx="106708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/>
              <a:t>Upstream </a:t>
            </a:r>
          </a:p>
          <a:p>
            <a:pPr algn="ctr"/>
            <a:r>
              <a:rPr lang="en-US" sz="1600" b="1" dirty="0" smtClean="0"/>
              <a:t>Sensors</a:t>
            </a:r>
          </a:p>
        </p:txBody>
      </p:sp>
      <p:sp>
        <p:nvSpPr>
          <p:cNvPr id="57" name="TextBox 39"/>
          <p:cNvSpPr txBox="1"/>
          <p:nvPr/>
        </p:nvSpPr>
        <p:spPr>
          <a:xfrm>
            <a:off x="2843808" y="3852337"/>
            <a:ext cx="132581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/>
              <a:t>Downstream </a:t>
            </a:r>
          </a:p>
          <a:p>
            <a:pPr algn="ctr"/>
            <a:r>
              <a:rPr lang="en-US" sz="1600" b="1" dirty="0" smtClean="0"/>
              <a:t>Sensors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286536" y="3715444"/>
            <a:ext cx="504056" cy="1588"/>
          </a:xfrm>
          <a:prstGeom prst="straightConnector1">
            <a:avLst/>
          </a:prstGeom>
          <a:ln w="19050">
            <a:solidFill>
              <a:srgbClr val="0033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9"/>
          <p:cNvSpPr txBox="1"/>
          <p:nvPr/>
        </p:nvSpPr>
        <p:spPr>
          <a:xfrm>
            <a:off x="1208116" y="3356992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99"/>
                </a:solidFill>
              </a:rPr>
              <a:t>Wind</a:t>
            </a:r>
            <a:endParaRPr lang="en-US" sz="1600" b="1" dirty="0">
              <a:solidFill>
                <a:srgbClr val="003399"/>
              </a:solidFill>
            </a:endParaRPr>
          </a:p>
        </p:txBody>
      </p:sp>
      <p:sp>
        <p:nvSpPr>
          <p:cNvPr id="65" name="TextBox 39"/>
          <p:cNvSpPr txBox="1"/>
          <p:nvPr/>
        </p:nvSpPr>
        <p:spPr>
          <a:xfrm>
            <a:off x="3560395" y="2060848"/>
            <a:ext cx="312399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/>
              <a:t>Note: </a:t>
            </a:r>
            <a:r>
              <a:rPr lang="en-US" sz="1600" dirty="0" smtClean="0"/>
              <a:t>Upstream and downstream</a:t>
            </a:r>
          </a:p>
          <a:p>
            <a:pPr algn="ctr"/>
            <a:r>
              <a:rPr lang="en-US" sz="1600" dirty="0" smtClean="0"/>
              <a:t>Sensors include LWC, temperature, </a:t>
            </a:r>
          </a:p>
          <a:p>
            <a:pPr algn="ctr"/>
            <a:r>
              <a:rPr lang="en-US" sz="1600" dirty="0" smtClean="0"/>
              <a:t>and wind speed and direction</a:t>
            </a:r>
            <a:endParaRPr lang="en-US" sz="1600" dirty="0"/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3311860" y="461713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23728" y="5250686"/>
            <a:ext cx="144016" cy="144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11760" y="5250686"/>
            <a:ext cx="144016" cy="1440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2267744" y="5322694"/>
            <a:ext cx="144016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9"/>
          <p:cNvSpPr txBox="1"/>
          <p:nvPr/>
        </p:nvSpPr>
        <p:spPr>
          <a:xfrm>
            <a:off x="395536" y="5178678"/>
            <a:ext cx="168398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>
                <a:solidFill>
                  <a:srgbClr val="003399"/>
                </a:solidFill>
              </a:rPr>
              <a:t>Power Subsystem</a:t>
            </a:r>
          </a:p>
        </p:txBody>
      </p:sp>
      <p:sp>
        <p:nvSpPr>
          <p:cNvPr id="30" name="Freeform 29"/>
          <p:cNvSpPr/>
          <p:nvPr/>
        </p:nvSpPr>
        <p:spPr>
          <a:xfrm>
            <a:off x="1259632" y="4581129"/>
            <a:ext cx="907063" cy="669816"/>
          </a:xfrm>
          <a:custGeom>
            <a:avLst/>
            <a:gdLst>
              <a:gd name="connsiteX0" fmla="*/ 0 w 115613"/>
              <a:gd name="connsiteY0" fmla="*/ 0 h 241737"/>
              <a:gd name="connsiteX1" fmla="*/ 10510 w 115613"/>
              <a:gd name="connsiteY1" fmla="*/ 126124 h 241737"/>
              <a:gd name="connsiteX2" fmla="*/ 52551 w 115613"/>
              <a:gd name="connsiteY2" fmla="*/ 52551 h 241737"/>
              <a:gd name="connsiteX3" fmla="*/ 115613 w 115613"/>
              <a:gd name="connsiteY3" fmla="*/ 241737 h 2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" h="241737">
                <a:moveTo>
                  <a:pt x="0" y="0"/>
                </a:moveTo>
                <a:cubicBezTo>
                  <a:pt x="876" y="58683"/>
                  <a:pt x="1752" y="117366"/>
                  <a:pt x="10510" y="126124"/>
                </a:cubicBezTo>
                <a:cubicBezTo>
                  <a:pt x="19268" y="134882"/>
                  <a:pt x="35034" y="33282"/>
                  <a:pt x="52551" y="52551"/>
                </a:cubicBezTo>
                <a:cubicBezTo>
                  <a:pt x="70068" y="71820"/>
                  <a:pt x="92840" y="156778"/>
                  <a:pt x="115613" y="241737"/>
                </a:cubicBezTo>
              </a:path>
            </a:pathLst>
          </a:custGeom>
          <a:ln w="1905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3" idx="0"/>
          </p:cNvCxnSpPr>
          <p:nvPr/>
        </p:nvCxnSpPr>
        <p:spPr>
          <a:xfrm rot="5400000" flipH="1" flipV="1">
            <a:off x="2473025" y="4879903"/>
            <a:ext cx="381526" cy="360040"/>
          </a:xfrm>
          <a:prstGeom prst="line">
            <a:avLst/>
          </a:prstGeom>
          <a:ln w="190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9"/>
          <p:cNvSpPr txBox="1"/>
          <p:nvPr/>
        </p:nvSpPr>
        <p:spPr>
          <a:xfrm>
            <a:off x="2534655" y="5178678"/>
            <a:ext cx="254140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Data Acquisition Subsystem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246149" y="4869160"/>
            <a:ext cx="291002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Collector Monitoring Subsystem</a:t>
            </a:r>
          </a:p>
        </p:txBody>
      </p:sp>
      <p:sp>
        <p:nvSpPr>
          <p:cNvPr id="58" name="TextBox 39"/>
          <p:cNvSpPr txBox="1"/>
          <p:nvPr/>
        </p:nvSpPr>
        <p:spPr>
          <a:xfrm>
            <a:off x="2611880" y="5517232"/>
            <a:ext cx="4048352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Pressure, Humidity, and Temperature Sensors</a:t>
            </a:r>
          </a:p>
        </p:txBody>
      </p:sp>
      <p:cxnSp>
        <p:nvCxnSpPr>
          <p:cNvPr id="60" name="Straight Connector 59"/>
          <p:cNvCxnSpPr>
            <a:stCxn id="23" idx="0"/>
          </p:cNvCxnSpPr>
          <p:nvPr/>
        </p:nvCxnSpPr>
        <p:spPr>
          <a:xfrm rot="16200000" flipV="1">
            <a:off x="2004973" y="4771891"/>
            <a:ext cx="453534" cy="504056"/>
          </a:xfrm>
          <a:prstGeom prst="line">
            <a:avLst/>
          </a:prstGeom>
          <a:ln w="190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483768" y="4797152"/>
            <a:ext cx="1008112" cy="432048"/>
          </a:xfrm>
          <a:prstGeom prst="line">
            <a:avLst/>
          </a:prstGeom>
          <a:ln w="190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9" idx="1"/>
          </p:cNvCxnSpPr>
          <p:nvPr/>
        </p:nvCxnSpPr>
        <p:spPr>
          <a:xfrm rot="10800000">
            <a:off x="2843809" y="4869161"/>
            <a:ext cx="402341" cy="16927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2"/>
          </p:cNvCxnSpPr>
          <p:nvPr/>
        </p:nvCxnSpPr>
        <p:spPr>
          <a:xfrm rot="16200000" flipH="1">
            <a:off x="2459136" y="3908423"/>
            <a:ext cx="537155" cy="881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un 81"/>
          <p:cNvSpPr/>
          <p:nvPr/>
        </p:nvSpPr>
        <p:spPr>
          <a:xfrm>
            <a:off x="1115616" y="4221088"/>
            <a:ext cx="288032" cy="288032"/>
          </a:xfrm>
          <a:prstGeom prst="sun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555776" y="5589240"/>
            <a:ext cx="144016" cy="1440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23" idx="2"/>
            <a:endCxn id="44" idx="1"/>
          </p:cNvCxnSpPr>
          <p:nvPr/>
        </p:nvCxnSpPr>
        <p:spPr>
          <a:xfrm rot="16200000" flipH="1">
            <a:off x="2422503" y="5455966"/>
            <a:ext cx="215629" cy="930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267745" y="5589240"/>
            <a:ext cx="144016" cy="14401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23" idx="2"/>
            <a:endCxn id="86" idx="7"/>
          </p:cNvCxnSpPr>
          <p:nvPr/>
        </p:nvCxnSpPr>
        <p:spPr>
          <a:xfrm rot="5400000">
            <a:off x="2329405" y="5455967"/>
            <a:ext cx="215629" cy="930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39"/>
          <p:cNvSpPr txBox="1"/>
          <p:nvPr/>
        </p:nvSpPr>
        <p:spPr>
          <a:xfrm>
            <a:off x="395536" y="5517232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</a:rPr>
              <a:t>Optical Fog Detector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6674&quot;&gt;&lt;object type=&quot;3&quot; unique_id=&quot;16675&quot;&gt;&lt;property id=&quot;20148&quot; value=&quot;5&quot;/&gt;&lt;property id=&quot;20300&quot; value=&quot;Slide 1 - &amp;quot;Acquaniebla FAI Initiation 2011&amp;quot;&quot;/&gt;&lt;property id=&quot;20307&quot; value=&quot;256&quot;/&gt;&lt;/object&gt;&lt;object type=&quot;3&quot; unique_id=&quot;19962&quot;&gt;&lt;property id=&quot;20148&quot; value=&quot;5&quot;/&gt;&lt;property id=&quot;20300&quot; value=&quot;Slide 2 - &amp;quot;From LWC Probe to Empresa&amp;quot;&quot;/&gt;&lt;property id=&quot;20307&quot; value=&quot;315&quot;/&gt;&lt;/object&gt;&lt;object type=&quot;3&quot; unique_id=&quot;19963&quot;&gt;&lt;property id=&quot;20148&quot; value=&quot;5&quot;/&gt;&lt;property id=&quot;20300&quot; value=&quot;Slide 3 - &amp;quot;LWC Probe Status&amp;quot;&quot;/&gt;&lt;property id=&quot;20307&quot; value=&quot;316&quot;/&gt;&lt;/object&gt;&lt;object type=&quot;3&quot; unique_id=&quot;19965&quot;&gt;&lt;property id=&quot;20148&quot; value=&quot;5&quot;/&gt;&lt;property id=&quot;20300&quot; value=&quot;Slide 8 - &amp;quot;Fog Collection Business Model Evaluation&amp;quot;&quot;/&gt;&lt;property id=&quot;20307&quot; value=&quot;323&quot;/&gt;&lt;/object&gt;&lt;object type=&quot;3&quot; unique_id=&quot;19966&quot;&gt;&lt;property id=&quot;20148&quot; value=&quot;5&quot;/&gt;&lt;property id=&quot;20300&quot; value=&quot;Slide 9 - &amp;quot;Potential Publications&amp;quot;&quot;/&gt;&lt;property id=&quot;20307&quot; value=&quot;320&quot;/&gt;&lt;/object&gt;&lt;object type=&quot;3&quot; unique_id=&quot;19967&quot;&gt;&lt;property id=&quot;20148&quot; value=&quot;5&quot;/&gt;&lt;property id=&quot;20300&quot; value=&quot;Slide 10 - &amp;quot;Initiation Grant Opportunity&amp;quot;&quot;/&gt;&lt;property id=&quot;20307&quot; value=&quot;319&quot;/&gt;&lt;/object&gt;&lt;object type=&quot;3&quot; unique_id=&quot;19968&quot;&gt;&lt;property id=&quot;20148&quot; value=&quot;5&quot;/&gt;&lt;property id=&quot;20300&quot; value=&quot;Slide 11 - &amp;quot;Desired Information and Help&amp;quot;&quot;/&gt;&lt;property id=&quot;20307&quot; value=&quot;326&quot;/&gt;&lt;/object&gt;&lt;object type=&quot;3&quot; unique_id=&quot;19970&quot;&gt;&lt;property id=&quot;20148&quot; value=&quot;5&quot;/&gt;&lt;property id=&quot;20300&quot; value=&quot;Slide 4 - &amp;quot;Proposed Ground-Based System&amp;quot;&quot;/&gt;&lt;property id=&quot;20307&quot; value=&quot;327&quot;/&gt;&lt;/object&gt;&lt;object type=&quot;3&quot; unique_id=&quot;20014&quot;&gt;&lt;property id=&quot;20148&quot; value=&quot;5&quot;/&gt;&lt;property id=&quot;20300&quot; value=&quot;Slide 5&quot;/&gt;&lt;property id=&quot;20307&quot; value=&quot;328&quot;/&gt;&lt;/object&gt;&lt;object type=&quot;3&quot; unique_id=&quot;20070&quot;&gt;&lt;property id=&quot;20148&quot; value=&quot;5&quot;/&gt;&lt;property id=&quot;20300&quot; value=&quot;Slide 6 - &amp;quot;Proposed Ground-Based System (w/o cloud extinction probe)&amp;quot;&quot;/&gt;&lt;property id=&quot;20307&quot; value=&quot;329&quot;/&gt;&lt;/object&gt;&lt;object type=&quot;3&quot; unique_id=&quot;20107&quot;&gt;&lt;property id=&quot;20148&quot; value=&quot;5&quot;/&gt;&lt;property id=&quot;20300&quot; value=&quot;Slide 7&quot;/&gt;&lt;property id=&quot;20307&quot; value=&quot;330&quot;/&gt;&lt;/object&gt;&lt;/object&gt;&lt;object type=&quot;8&quot; unique_id=&quot;1673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96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Environmental Sensing and Fog Collector Monitoring System (ESAMS)</vt:lpstr>
      <vt:lpstr>ESAMS Deployment Concept</vt:lpstr>
    </vt:vector>
  </TitlesOfParts>
  <Company>Escuela de Ingeniería - P.Universidad Católica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AcquaNiebla</dc:title>
  <dc:creator>Escuela de Ingenieria - PUC</dc:creator>
  <cp:lastModifiedBy>Richard</cp:lastModifiedBy>
  <cp:revision>422</cp:revision>
  <dcterms:created xsi:type="dcterms:W3CDTF">2009-12-30T16:18:55Z</dcterms:created>
  <dcterms:modified xsi:type="dcterms:W3CDTF">2011-06-09T22:10:04Z</dcterms:modified>
</cp:coreProperties>
</file>