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56" r:id="rId4"/>
    <p:sldId id="269" r:id="rId5"/>
    <p:sldId id="265" r:id="rId6"/>
    <p:sldId id="257" r:id="rId7"/>
    <p:sldId id="258" r:id="rId8"/>
    <p:sldId id="259" r:id="rId9"/>
    <p:sldId id="260" r:id="rId10"/>
    <p:sldId id="267" r:id="rId11"/>
    <p:sldId id="261" r:id="rId12"/>
    <p:sldId id="262" r:id="rId13"/>
    <p:sldId id="263" r:id="rId14"/>
    <p:sldId id="264" r:id="rId15"/>
    <p:sldId id="271" r:id="rId16"/>
    <p:sldId id="272" r:id="rId17"/>
    <p:sldId id="274" r:id="rId18"/>
    <p:sldId id="278" r:id="rId19"/>
    <p:sldId id="275" r:id="rId20"/>
    <p:sldId id="276" r:id="rId2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09-08-2011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09-08-2011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09-08-2011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09-08-2011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09-08-2011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09-08-2011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09-08-2011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09-08-2011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09-08-2011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09-08-2011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09-08-2011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6FD6-7B4E-4ACE-A398-4C3839912AC3}" type="datetimeFigureOut">
              <a:rPr lang="es-CL" smtClean="0"/>
              <a:pPr/>
              <a:t>09-08-2011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0" y="1000108"/>
            <a:ext cx="1571636" cy="2143140"/>
            <a:chOff x="214282" y="1000108"/>
            <a:chExt cx="1571636" cy="2143140"/>
          </a:xfrm>
        </p:grpSpPr>
        <p:sp>
          <p:nvSpPr>
            <p:cNvPr id="7" name="6 Rectángulo"/>
            <p:cNvSpPr/>
            <p:nvPr/>
          </p:nvSpPr>
          <p:spPr>
            <a:xfrm>
              <a:off x="214282" y="1000108"/>
              <a:ext cx="1571636" cy="21431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00034" y="1214422"/>
              <a:ext cx="1143008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Sensores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500034" y="2143116"/>
              <a:ext cx="1143008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Cámaras</a:t>
              </a:r>
              <a:endParaRPr lang="es-CL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5 Rectángulo"/>
          <p:cNvSpPr/>
          <p:nvPr/>
        </p:nvSpPr>
        <p:spPr>
          <a:xfrm>
            <a:off x="2357422" y="1714488"/>
            <a:ext cx="128588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Adquisición datos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571604" y="1214422"/>
            <a:ext cx="785818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Inputs</a:t>
            </a:r>
          </a:p>
        </p:txBody>
      </p:sp>
      <p:cxnSp>
        <p:nvCxnSpPr>
          <p:cNvPr id="10" name="9 Conector recto de flecha"/>
          <p:cNvCxnSpPr>
            <a:stCxn id="7" idx="3"/>
            <a:endCxn id="6" idx="1"/>
          </p:cNvCxnSpPr>
          <p:nvPr/>
        </p:nvCxnSpPr>
        <p:spPr>
          <a:xfrm>
            <a:off x="1571636" y="2071678"/>
            <a:ext cx="78578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714480" y="15716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50</a:t>
            </a:r>
            <a:endParaRPr lang="es-CL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1571604" y="2285992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1714480" y="2357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21" name="20 Rectángulo"/>
          <p:cNvSpPr/>
          <p:nvPr/>
        </p:nvSpPr>
        <p:spPr>
          <a:xfrm>
            <a:off x="4071934" y="1714488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Envió de datos local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23" name="22 Conector recto de flecha"/>
          <p:cNvCxnSpPr>
            <a:stCxn id="6" idx="3"/>
            <a:endCxn id="21" idx="1"/>
          </p:cNvCxnSpPr>
          <p:nvPr/>
        </p:nvCxnSpPr>
        <p:spPr>
          <a:xfrm>
            <a:off x="3643306" y="2071678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0" y="5572140"/>
            <a:ext cx="570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Ver la forma de enviar datos ya sea por cable o inalámbrica</a:t>
            </a:r>
            <a:endParaRPr lang="es-CL" dirty="0"/>
          </a:p>
        </p:txBody>
      </p:sp>
      <p:sp>
        <p:nvSpPr>
          <p:cNvPr id="25" name="24 Rectángulo"/>
          <p:cNvSpPr/>
          <p:nvPr/>
        </p:nvSpPr>
        <p:spPr>
          <a:xfrm>
            <a:off x="6000760" y="1714488"/>
            <a:ext cx="128588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Recepción 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5715008" y="3429000"/>
            <a:ext cx="1857388" cy="10001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Procesamiento y almacenamiento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5715008" y="4857760"/>
            <a:ext cx="1857388" cy="10001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Envió y recepción de información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40" name="39 Conector recto de flecha"/>
          <p:cNvCxnSpPr>
            <a:stCxn id="21" idx="3"/>
            <a:endCxn id="25" idx="1"/>
          </p:cNvCxnSpPr>
          <p:nvPr/>
        </p:nvCxnSpPr>
        <p:spPr>
          <a:xfrm>
            <a:off x="5500694" y="2071678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25" idx="2"/>
            <a:endCxn id="32" idx="0"/>
          </p:cNvCxnSpPr>
          <p:nvPr/>
        </p:nvCxnSpPr>
        <p:spPr>
          <a:xfrm rot="5400000">
            <a:off x="6143636" y="2928934"/>
            <a:ext cx="100013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3786182" y="257174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?</a:t>
            </a:r>
            <a:endParaRPr lang="es-CL" dirty="0"/>
          </a:p>
        </p:txBody>
      </p:sp>
      <p:sp>
        <p:nvSpPr>
          <p:cNvPr id="53" name="52 CuadroTexto"/>
          <p:cNvSpPr txBox="1"/>
          <p:nvPr/>
        </p:nvSpPr>
        <p:spPr>
          <a:xfrm>
            <a:off x="5643570" y="257174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?</a:t>
            </a:r>
            <a:endParaRPr lang="es-CL" dirty="0"/>
          </a:p>
        </p:txBody>
      </p:sp>
      <p:sp>
        <p:nvSpPr>
          <p:cNvPr id="54" name="53 CuadroTexto"/>
          <p:cNvSpPr txBox="1"/>
          <p:nvPr/>
        </p:nvSpPr>
        <p:spPr>
          <a:xfrm>
            <a:off x="6786578" y="27146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?</a:t>
            </a:r>
            <a:endParaRPr lang="es-CL" dirty="0"/>
          </a:p>
        </p:txBody>
      </p:sp>
      <p:sp>
        <p:nvSpPr>
          <p:cNvPr id="55" name="54 CuadroTexto"/>
          <p:cNvSpPr txBox="1"/>
          <p:nvPr/>
        </p:nvSpPr>
        <p:spPr>
          <a:xfrm>
            <a:off x="5357818" y="4143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2</a:t>
            </a:r>
            <a:endParaRPr lang="es-CL" dirty="0"/>
          </a:p>
        </p:txBody>
      </p:sp>
      <p:cxnSp>
        <p:nvCxnSpPr>
          <p:cNvPr id="69" name="68 Forma"/>
          <p:cNvCxnSpPr>
            <a:stCxn id="32" idx="1"/>
            <a:endCxn id="7" idx="2"/>
          </p:cNvCxnSpPr>
          <p:nvPr/>
        </p:nvCxnSpPr>
        <p:spPr>
          <a:xfrm rot="10800000">
            <a:off x="785818" y="3143248"/>
            <a:ext cx="4929190" cy="78581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stCxn id="34" idx="0"/>
            <a:endCxn id="32" idx="2"/>
          </p:cNvCxnSpPr>
          <p:nvPr/>
        </p:nvCxnSpPr>
        <p:spPr>
          <a:xfrm rot="5400000" flipH="1" flipV="1">
            <a:off x="6429388" y="4643446"/>
            <a:ext cx="428628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/>
        </p:nvGraphicFramePr>
        <p:xfrm>
          <a:off x="142844" y="-1"/>
          <a:ext cx="8929750" cy="825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870"/>
                <a:gridCol w="3513357"/>
                <a:gridCol w="2248549"/>
                <a:gridCol w="1104338"/>
                <a:gridCol w="1571636"/>
              </a:tblGrid>
              <a:tr h="100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ID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Especificaciones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8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 smtClean="0"/>
                        <a:t>Nivel/</a:t>
                      </a:r>
                    </a:p>
                    <a:p>
                      <a:r>
                        <a:rPr lang="es-CL" sz="1800" dirty="0" smtClean="0"/>
                        <a:t>Subsistema</a:t>
                      </a:r>
                      <a:endParaRPr lang="es-CL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Padre de Requisito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Método de Verificación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  <a:tr h="909153">
                <a:tc>
                  <a:txBody>
                    <a:bodyPr/>
                    <a:lstStyle/>
                    <a:p>
                      <a:r>
                        <a:rPr lang="es-CL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sistema deberá almacenar energía correspondiente a 3 veces el consumo diario de todos los sistemas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Almacenamiento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909153">
                <a:tc>
                  <a:txBody>
                    <a:bodyPr/>
                    <a:lstStyle/>
                    <a:p>
                      <a:r>
                        <a:rPr lang="es-CL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La capacidad</a:t>
                      </a:r>
                      <a:r>
                        <a:rPr lang="es-CL" baseline="0" dirty="0" smtClean="0"/>
                        <a:t> de almacenamiento del sistema debe de ser de ___ Amperes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Almacenamiento 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49127">
                <a:tc>
                  <a:txBody>
                    <a:bodyPr/>
                    <a:lstStyle/>
                    <a:p>
                      <a:r>
                        <a:rPr lang="es-CL" dirty="0" smtClean="0"/>
                        <a:t>17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 sistema debe producir___ </a:t>
                      </a:r>
                      <a:r>
                        <a:rPr lang="es-CL" dirty="0" err="1" smtClean="0"/>
                        <a:t>watts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Generación energía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 sistema debe ser capas de almacenar la información obtenida de los sensores y su promedio dependiendo de</a:t>
                      </a:r>
                      <a:r>
                        <a:rPr lang="es-CL" baseline="0" dirty="0" smtClean="0"/>
                        <a:t> los requisitos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/ Procesamiento y almacenamiento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96130">
                <a:tc>
                  <a:txBody>
                    <a:bodyPr/>
                    <a:lstStyle/>
                    <a:p>
                      <a:r>
                        <a:rPr lang="es-CL" dirty="0" smtClean="0"/>
                        <a:t>20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21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22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96130">
                <a:tc>
                  <a:txBody>
                    <a:bodyPr/>
                    <a:lstStyle/>
                    <a:p>
                      <a:r>
                        <a:rPr lang="es-CL" dirty="0" smtClean="0"/>
                        <a:t>23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Sistema actual propuesto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b="1" dirty="0" err="1" smtClean="0"/>
              <a:t>Arduino</a:t>
            </a:r>
            <a:r>
              <a:rPr lang="es-CL" b="1" dirty="0" smtClean="0"/>
              <a:t> mega:</a:t>
            </a:r>
            <a:r>
              <a:rPr lang="es-CL" dirty="0" smtClean="0"/>
              <a:t> 16 entradas </a:t>
            </a:r>
            <a:r>
              <a:rPr lang="es-CL" dirty="0" err="1" smtClean="0"/>
              <a:t>analogas</a:t>
            </a:r>
            <a:r>
              <a:rPr lang="es-CL" dirty="0" smtClean="0"/>
              <a:t> 54 digital.</a:t>
            </a:r>
          </a:p>
          <a:p>
            <a:r>
              <a:rPr lang="es-CL" b="1" dirty="0" err="1" smtClean="0"/>
              <a:t>Mux</a:t>
            </a:r>
            <a:r>
              <a:rPr lang="es-CL" b="1" dirty="0" smtClean="0"/>
              <a:t> </a:t>
            </a:r>
            <a:r>
              <a:rPr lang="es-CL" b="1" dirty="0" err="1" smtClean="0"/>
              <a:t>Shield</a:t>
            </a:r>
            <a:r>
              <a:rPr lang="es-CL" b="1" dirty="0" smtClean="0"/>
              <a:t>: </a:t>
            </a:r>
            <a:r>
              <a:rPr lang="es-CL" dirty="0" smtClean="0"/>
              <a:t>48 entradas analógicas/ digitales </a:t>
            </a:r>
            <a:endParaRPr lang="es-CL" b="1" dirty="0" smtClean="0"/>
          </a:p>
          <a:p>
            <a:r>
              <a:rPr lang="es-CL" dirty="0" smtClean="0"/>
              <a:t>Total de entradas =16+48-3=61 entradas </a:t>
            </a:r>
            <a:r>
              <a:rPr lang="es-CL" dirty="0" err="1" smtClean="0"/>
              <a:t>analogicas</a:t>
            </a:r>
            <a:r>
              <a:rPr lang="es-CL" dirty="0" smtClean="0"/>
              <a:t>. Y 54-4=50 digitales</a:t>
            </a:r>
          </a:p>
          <a:p>
            <a:r>
              <a:rPr lang="es-CL" dirty="0" smtClean="0"/>
              <a:t>Por lo que se cumpliría con el requisitos del numero de sensores.</a:t>
            </a:r>
          </a:p>
          <a:p>
            <a:r>
              <a:rPr lang="es-CL" dirty="0" err="1" smtClean="0"/>
              <a:t>Olimexino</a:t>
            </a:r>
            <a:r>
              <a:rPr lang="es-CL" dirty="0" smtClean="0"/>
              <a:t> = 6+48- 3= 51 análogas 16 -4=12 digitales. 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Envió de </a:t>
            </a:r>
            <a:r>
              <a:rPr lang="es-CL" dirty="0" err="1" smtClean="0"/>
              <a:t>informacion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envió de la información se puede hacer de dos maneras una </a:t>
            </a:r>
            <a:r>
              <a:rPr lang="es-CL" dirty="0" err="1" smtClean="0"/>
              <a:t>atraves</a:t>
            </a:r>
            <a:r>
              <a:rPr lang="es-CL" dirty="0" smtClean="0"/>
              <a:t> de:</a:t>
            </a:r>
          </a:p>
          <a:p>
            <a:r>
              <a:rPr lang="es-CL" dirty="0" err="1"/>
              <a:t>Arduino</a:t>
            </a:r>
            <a:r>
              <a:rPr lang="es-CL" dirty="0"/>
              <a:t> GM862 </a:t>
            </a:r>
            <a:r>
              <a:rPr lang="es-CL" dirty="0" err="1" smtClean="0"/>
              <a:t>Shield</a:t>
            </a:r>
            <a:r>
              <a:rPr lang="es-CL" dirty="0" smtClean="0"/>
              <a:t>, </a:t>
            </a:r>
            <a:r>
              <a:rPr lang="es-CL" dirty="0" err="1"/>
              <a:t>Quad</a:t>
            </a:r>
            <a:r>
              <a:rPr lang="es-CL" dirty="0"/>
              <a:t>-band GSM/GPRS Antena </a:t>
            </a:r>
            <a:r>
              <a:rPr lang="es-CL" dirty="0" smtClean="0"/>
              <a:t>Celular,</a:t>
            </a:r>
            <a:r>
              <a:rPr lang="en-US" dirty="0"/>
              <a:t> Interface Cable MMCX to </a:t>
            </a:r>
            <a:r>
              <a:rPr lang="en-US" dirty="0" smtClean="0"/>
              <a:t>SMA,</a:t>
            </a:r>
            <a:r>
              <a:rPr lang="es-CL" dirty="0"/>
              <a:t> Módulo Celular GSM/GPRS GM862 </a:t>
            </a:r>
            <a:r>
              <a:rPr lang="es-CL" dirty="0" err="1" smtClean="0"/>
              <a:t>QuadBand</a:t>
            </a:r>
            <a:r>
              <a:rPr lang="es-CL" dirty="0" smtClean="0"/>
              <a:t>,</a:t>
            </a:r>
          </a:p>
          <a:p>
            <a:r>
              <a:rPr lang="es-CL" dirty="0" smtClean="0"/>
              <a:t>Pero se van a ocupar 5 pines digitales mas</a:t>
            </a:r>
          </a:p>
          <a:p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O la otra posibilidad es ocupar un computador de muy bajo consumo que reciba la señal proveniente del </a:t>
            </a:r>
            <a:r>
              <a:rPr lang="es-CL" dirty="0" err="1" smtClean="0"/>
              <a:t>Arduino</a:t>
            </a:r>
            <a:r>
              <a:rPr lang="es-CL" dirty="0" smtClean="0"/>
              <a:t>. Y la </a:t>
            </a:r>
            <a:r>
              <a:rPr lang="es-CL" dirty="0" err="1" smtClean="0"/>
              <a:t>camara</a:t>
            </a:r>
            <a:r>
              <a:rPr lang="es-CL" dirty="0" smtClean="0"/>
              <a:t> y la envié atreves de un modem típico USB.</a:t>
            </a:r>
          </a:p>
          <a:p>
            <a:r>
              <a:rPr lang="es-CL" dirty="0" smtClean="0"/>
              <a:t>Evitando usar todas las tarjetas mencionadas antes, la ventaja es que se puede enviar video. Y se almacenaría en el mismo disco duro del computador la </a:t>
            </a:r>
            <a:r>
              <a:rPr lang="es-CL" dirty="0" err="1" smtClean="0"/>
              <a:t>informacion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almacenamiento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Si se ocupa </a:t>
            </a:r>
            <a:r>
              <a:rPr lang="es-CL" dirty="0" err="1" smtClean="0"/>
              <a:t>conputador</a:t>
            </a:r>
            <a:r>
              <a:rPr lang="es-CL" dirty="0" smtClean="0"/>
              <a:t> se </a:t>
            </a:r>
            <a:r>
              <a:rPr lang="es-CL" dirty="0" err="1" smtClean="0"/>
              <a:t>almacenaria</a:t>
            </a:r>
            <a:r>
              <a:rPr lang="es-CL" dirty="0" smtClean="0"/>
              <a:t> en el mismo disco duro.</a:t>
            </a:r>
          </a:p>
          <a:p>
            <a:r>
              <a:rPr lang="es-CL" dirty="0" smtClean="0"/>
              <a:t>En otro caso se ocuparía una memoria </a:t>
            </a:r>
            <a:r>
              <a:rPr lang="es-CL" dirty="0" err="1" smtClean="0"/>
              <a:t>sd</a:t>
            </a:r>
            <a:r>
              <a:rPr lang="es-CL" dirty="0" smtClean="0"/>
              <a:t> </a:t>
            </a:r>
            <a:r>
              <a:rPr lang="es-CL" smtClean="0"/>
              <a:t>que ocuparía:</a:t>
            </a:r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Diseño preliminar uno solo datos</a:t>
            </a:r>
            <a:endParaRPr lang="es-CL" dirty="0"/>
          </a:p>
        </p:txBody>
      </p:sp>
      <p:sp>
        <p:nvSpPr>
          <p:cNvPr id="4" name="3 Rectángulo"/>
          <p:cNvSpPr/>
          <p:nvPr/>
        </p:nvSpPr>
        <p:spPr>
          <a:xfrm>
            <a:off x="1285852" y="2214554"/>
            <a:ext cx="1643074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500166" y="3429000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tx1"/>
                </a:solidFill>
              </a:rPr>
              <a:t>Mux</a:t>
            </a:r>
            <a:r>
              <a:rPr lang="es-CL" dirty="0" smtClean="0">
                <a:solidFill>
                  <a:schemeClr val="tx1"/>
                </a:solidFill>
              </a:rPr>
              <a:t> </a:t>
            </a:r>
            <a:r>
              <a:rPr lang="es-CL" dirty="0" err="1" smtClean="0">
                <a:solidFill>
                  <a:schemeClr val="tx1"/>
                </a:solidFill>
              </a:rPr>
              <a:t>Shield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500166" y="2571744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tx1"/>
                </a:solidFill>
              </a:rPr>
              <a:t>Arduino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57158" y="2714620"/>
            <a:ext cx="92869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0" y="28574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50</a:t>
            </a:r>
            <a:endParaRPr lang="es-CL" dirty="0"/>
          </a:p>
        </p:txBody>
      </p:sp>
      <p:sp>
        <p:nvSpPr>
          <p:cNvPr id="25" name="24 Rectángulo"/>
          <p:cNvSpPr/>
          <p:nvPr/>
        </p:nvSpPr>
        <p:spPr>
          <a:xfrm>
            <a:off x="3643306" y="2214554"/>
            <a:ext cx="1643074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1" name="30 Conector recto de flecha"/>
          <p:cNvCxnSpPr>
            <a:stCxn id="4" idx="3"/>
            <a:endCxn id="25" idx="1"/>
          </p:cNvCxnSpPr>
          <p:nvPr/>
        </p:nvCxnSpPr>
        <p:spPr>
          <a:xfrm>
            <a:off x="2928926" y="3357562"/>
            <a:ext cx="71438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5786446" y="2214554"/>
            <a:ext cx="1643074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3857620" y="2285992"/>
            <a:ext cx="121444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tx1"/>
                </a:solidFill>
              </a:rPr>
              <a:t>Arduino</a:t>
            </a:r>
            <a:r>
              <a:rPr lang="es-CL" dirty="0" smtClean="0">
                <a:solidFill>
                  <a:schemeClr val="tx1"/>
                </a:solidFill>
              </a:rPr>
              <a:t> GM862 </a:t>
            </a:r>
            <a:r>
              <a:rPr lang="es-CL" dirty="0" err="1" smtClean="0">
                <a:solidFill>
                  <a:schemeClr val="tx1"/>
                </a:solidFill>
              </a:rPr>
              <a:t>Shield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3857620" y="3500438"/>
            <a:ext cx="121444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Módulo</a:t>
            </a:r>
            <a:r>
              <a:rPr lang="es-CL" dirty="0" smtClean="0"/>
              <a:t> </a:t>
            </a:r>
            <a:r>
              <a:rPr lang="es-CL" dirty="0" smtClean="0">
                <a:solidFill>
                  <a:schemeClr val="tx1"/>
                </a:solidFill>
              </a:rPr>
              <a:t>Celular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37" name="36 Conector recto de flecha"/>
          <p:cNvCxnSpPr>
            <a:stCxn id="35" idx="0"/>
            <a:endCxn id="33" idx="2"/>
          </p:cNvCxnSpPr>
          <p:nvPr/>
        </p:nvCxnSpPr>
        <p:spPr>
          <a:xfrm rot="5400000" flipH="1" flipV="1">
            <a:off x="4321967" y="3357562"/>
            <a:ext cx="2857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6000760" y="2786058"/>
            <a:ext cx="121444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Antena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40" name="39 Conector recto de flecha"/>
          <p:cNvCxnSpPr>
            <a:stCxn id="25" idx="3"/>
            <a:endCxn id="32" idx="1"/>
          </p:cNvCxnSpPr>
          <p:nvPr/>
        </p:nvCxnSpPr>
        <p:spPr>
          <a:xfrm>
            <a:off x="5286380" y="3357562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285720" y="2857496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analogas</a:t>
            </a:r>
            <a:endParaRPr lang="es-CL" dirty="0"/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214282" y="3286124"/>
            <a:ext cx="1071570" cy="357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500034" y="33575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18</a:t>
            </a:r>
            <a:endParaRPr lang="es-CL" dirty="0"/>
          </a:p>
        </p:txBody>
      </p:sp>
      <p:sp>
        <p:nvSpPr>
          <p:cNvPr id="49" name="48 CuadroTexto"/>
          <p:cNvSpPr txBox="1"/>
          <p:nvPr/>
        </p:nvSpPr>
        <p:spPr>
          <a:xfrm>
            <a:off x="214282" y="3571876"/>
            <a:ext cx="92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digital</a:t>
            </a:r>
            <a:endParaRPr lang="es-CL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214414" y="5715016"/>
            <a:ext cx="349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Problema que no transmite imagen</a:t>
            </a:r>
            <a:endParaRPr lang="es-C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68 Forma"/>
          <p:cNvCxnSpPr>
            <a:stCxn id="51" idx="3"/>
            <a:endCxn id="36" idx="2"/>
          </p:cNvCxnSpPr>
          <p:nvPr/>
        </p:nvCxnSpPr>
        <p:spPr>
          <a:xfrm flipV="1">
            <a:off x="1000100" y="1940944"/>
            <a:ext cx="28086" cy="405982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s-CL" dirty="0" smtClean="0"/>
              <a:t>Diseño preliminar 2</a:t>
            </a:r>
            <a:endParaRPr lang="es-CL" dirty="0"/>
          </a:p>
        </p:txBody>
      </p:sp>
      <p:sp>
        <p:nvSpPr>
          <p:cNvPr id="20" name="19 Rectángulo"/>
          <p:cNvSpPr/>
          <p:nvPr/>
        </p:nvSpPr>
        <p:spPr>
          <a:xfrm>
            <a:off x="1928794" y="2214554"/>
            <a:ext cx="1643074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2143108" y="3429000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tx1"/>
                </a:solidFill>
              </a:rPr>
              <a:t>Mux</a:t>
            </a:r>
            <a:r>
              <a:rPr lang="es-CL" dirty="0" smtClean="0">
                <a:solidFill>
                  <a:schemeClr val="tx1"/>
                </a:solidFill>
              </a:rPr>
              <a:t> </a:t>
            </a:r>
            <a:r>
              <a:rPr lang="es-CL" dirty="0" err="1" smtClean="0">
                <a:solidFill>
                  <a:schemeClr val="tx1"/>
                </a:solidFill>
              </a:rPr>
              <a:t>Shield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2143108" y="2571744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tx1"/>
                </a:solidFill>
              </a:rPr>
              <a:t>Olimexino</a:t>
            </a:r>
            <a:r>
              <a:rPr lang="es-CL" dirty="0" smtClean="0">
                <a:solidFill>
                  <a:schemeClr val="tx1"/>
                </a:solidFill>
              </a:rPr>
              <a:t> -328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357158" y="2714620"/>
            <a:ext cx="1571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357158" y="28574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50</a:t>
            </a:r>
            <a:endParaRPr lang="es-CL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428860" y="1357298"/>
            <a:ext cx="58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27" name="26 Rectángulo"/>
          <p:cNvSpPr/>
          <p:nvPr/>
        </p:nvSpPr>
        <p:spPr>
          <a:xfrm>
            <a:off x="4286248" y="2214554"/>
            <a:ext cx="1643074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8" name="27 Conector recto de flecha"/>
          <p:cNvCxnSpPr>
            <a:stCxn id="20" idx="3"/>
            <a:endCxn id="27" idx="1"/>
          </p:cNvCxnSpPr>
          <p:nvPr/>
        </p:nvCxnSpPr>
        <p:spPr>
          <a:xfrm>
            <a:off x="3571868" y="3357562"/>
            <a:ext cx="71438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6572264" y="2214554"/>
            <a:ext cx="1643074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6858016" y="2786058"/>
            <a:ext cx="121444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Modem celular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34" name="33 Conector recto de flecha"/>
          <p:cNvCxnSpPr>
            <a:stCxn id="27" idx="3"/>
            <a:endCxn id="29" idx="1"/>
          </p:cNvCxnSpPr>
          <p:nvPr/>
        </p:nvCxnSpPr>
        <p:spPr>
          <a:xfrm>
            <a:off x="5929322" y="3357562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84768" y="1571612"/>
            <a:ext cx="1086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 smtClean="0"/>
              <a:t>Imágenes</a:t>
            </a:r>
            <a:endParaRPr lang="es-CL" dirty="0"/>
          </a:p>
        </p:txBody>
      </p:sp>
      <p:cxnSp>
        <p:nvCxnSpPr>
          <p:cNvPr id="37" name="36 Conector recto de flecha"/>
          <p:cNvCxnSpPr>
            <a:endCxn id="20" idx="1"/>
          </p:cNvCxnSpPr>
          <p:nvPr/>
        </p:nvCxnSpPr>
        <p:spPr>
          <a:xfrm>
            <a:off x="428596" y="3357562"/>
            <a:ext cx="15001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500034" y="33575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11</a:t>
            </a:r>
            <a:endParaRPr lang="es-CL" dirty="0"/>
          </a:p>
        </p:txBody>
      </p:sp>
      <p:sp>
        <p:nvSpPr>
          <p:cNvPr id="39" name="38 CuadroTexto"/>
          <p:cNvSpPr txBox="1"/>
          <p:nvPr/>
        </p:nvSpPr>
        <p:spPr>
          <a:xfrm>
            <a:off x="857224" y="3357562"/>
            <a:ext cx="92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digital</a:t>
            </a:r>
            <a:endParaRPr lang="es-CL" dirty="0"/>
          </a:p>
        </p:txBody>
      </p:sp>
      <p:sp>
        <p:nvSpPr>
          <p:cNvPr id="42" name="41 Rectángulo"/>
          <p:cNvSpPr/>
          <p:nvPr/>
        </p:nvSpPr>
        <p:spPr>
          <a:xfrm>
            <a:off x="4500562" y="3000372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Servidor 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214282" y="5643578"/>
            <a:ext cx="7858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3" name="52 Conector angular"/>
          <p:cNvCxnSpPr>
            <a:stCxn id="51" idx="3"/>
            <a:endCxn id="20" idx="2"/>
          </p:cNvCxnSpPr>
          <p:nvPr/>
        </p:nvCxnSpPr>
        <p:spPr>
          <a:xfrm flipV="1">
            <a:off x="1000100" y="4500570"/>
            <a:ext cx="1750231" cy="1500198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Forma"/>
          <p:cNvCxnSpPr>
            <a:stCxn id="51" idx="3"/>
            <a:endCxn id="27" idx="2"/>
          </p:cNvCxnSpPr>
          <p:nvPr/>
        </p:nvCxnSpPr>
        <p:spPr>
          <a:xfrm flipV="1">
            <a:off x="1000100" y="4500570"/>
            <a:ext cx="4107685" cy="1500198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Forma"/>
          <p:cNvCxnSpPr>
            <a:stCxn id="51" idx="3"/>
            <a:endCxn id="29" idx="2"/>
          </p:cNvCxnSpPr>
          <p:nvPr/>
        </p:nvCxnSpPr>
        <p:spPr>
          <a:xfrm flipV="1">
            <a:off x="1000100" y="4500570"/>
            <a:ext cx="6393701" cy="1500198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2786050" y="5000636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9 a 30 volts</a:t>
            </a:r>
          </a:p>
          <a:p>
            <a:r>
              <a:rPr lang="es-CL" dirty="0" smtClean="0"/>
              <a:t>2.5 w</a:t>
            </a:r>
            <a:endParaRPr lang="es-CL" dirty="0"/>
          </a:p>
        </p:txBody>
      </p:sp>
      <p:sp>
        <p:nvSpPr>
          <p:cNvPr id="60" name="59 CuadroTexto"/>
          <p:cNvSpPr txBox="1"/>
          <p:nvPr/>
        </p:nvSpPr>
        <p:spPr>
          <a:xfrm>
            <a:off x="5214942" y="4857760"/>
            <a:ext cx="1270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mtClean="0"/>
              <a:t>12+- 3 volts</a:t>
            </a:r>
            <a:endParaRPr lang="es-CL" dirty="0" smtClean="0"/>
          </a:p>
          <a:p>
            <a:r>
              <a:rPr lang="es-CL" dirty="0" smtClean="0"/>
              <a:t>8 w </a:t>
            </a:r>
            <a:r>
              <a:rPr lang="es-CL" dirty="0" err="1" smtClean="0"/>
              <a:t>max</a:t>
            </a:r>
            <a:endParaRPr lang="es-CL" dirty="0" smtClean="0"/>
          </a:p>
          <a:p>
            <a:r>
              <a:rPr lang="es-CL" dirty="0" smtClean="0"/>
              <a:t>6 w </a:t>
            </a:r>
            <a:r>
              <a:rPr lang="es-CL" dirty="0" err="1" smtClean="0"/>
              <a:t>nom</a:t>
            </a:r>
            <a:endParaRPr lang="es-CL" dirty="0" smtClean="0"/>
          </a:p>
          <a:p>
            <a:r>
              <a:rPr lang="es-CL" dirty="0" smtClean="0"/>
              <a:t>0.5 min</a:t>
            </a:r>
            <a:endParaRPr lang="es-CL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485884" y="5072074"/>
            <a:ext cx="10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5 volts</a:t>
            </a:r>
          </a:p>
          <a:p>
            <a:r>
              <a:rPr lang="es-CL" dirty="0" smtClean="0"/>
              <a:t>2.5w </a:t>
            </a:r>
            <a:r>
              <a:rPr lang="es-CL" dirty="0" err="1" smtClean="0"/>
              <a:t>max</a:t>
            </a:r>
            <a:endParaRPr lang="es-CL" dirty="0"/>
          </a:p>
        </p:txBody>
      </p:sp>
      <p:cxnSp>
        <p:nvCxnSpPr>
          <p:cNvPr id="66" name="65 Forma"/>
          <p:cNvCxnSpPr>
            <a:stCxn id="36" idx="3"/>
            <a:endCxn id="27" idx="0"/>
          </p:cNvCxnSpPr>
          <p:nvPr/>
        </p:nvCxnSpPr>
        <p:spPr>
          <a:xfrm>
            <a:off x="1571604" y="1756278"/>
            <a:ext cx="3536181" cy="45827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3643306" y="350043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USB</a:t>
            </a:r>
            <a:endParaRPr lang="es-CL" dirty="0"/>
          </a:p>
        </p:txBody>
      </p:sp>
      <p:sp>
        <p:nvSpPr>
          <p:cNvPr id="71" name="70 CuadroTexto"/>
          <p:cNvSpPr txBox="1"/>
          <p:nvPr/>
        </p:nvSpPr>
        <p:spPr>
          <a:xfrm>
            <a:off x="6009289" y="350043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USB</a:t>
            </a:r>
            <a:endParaRPr lang="es-CL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14348" y="2857496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análogas</a:t>
            </a:r>
            <a:endParaRPr lang="es-CL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142976" y="6211669"/>
            <a:ext cx="708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Tiene un numero menor de entrada pero ocupa </a:t>
            </a:r>
            <a:r>
              <a:rPr lang="es-CL" dirty="0" err="1" smtClean="0"/>
              <a:t>olimexino</a:t>
            </a:r>
            <a:r>
              <a:rPr lang="es-CL" dirty="0" smtClean="0"/>
              <a:t> que es lo ideal </a:t>
            </a:r>
          </a:p>
          <a:p>
            <a:r>
              <a:rPr lang="es-CL" dirty="0" smtClean="0"/>
              <a:t>dado sus ventajas comparativas</a:t>
            </a:r>
            <a:endParaRPr lang="es-C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68 Forma"/>
          <p:cNvCxnSpPr>
            <a:stCxn id="51" idx="3"/>
            <a:endCxn id="36" idx="2"/>
          </p:cNvCxnSpPr>
          <p:nvPr/>
        </p:nvCxnSpPr>
        <p:spPr>
          <a:xfrm flipV="1">
            <a:off x="1000100" y="1940944"/>
            <a:ext cx="28086" cy="405982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s-CL" dirty="0" smtClean="0"/>
              <a:t>Diseño preliminar 3</a:t>
            </a:r>
            <a:endParaRPr lang="es-CL" dirty="0"/>
          </a:p>
        </p:txBody>
      </p:sp>
      <p:sp>
        <p:nvSpPr>
          <p:cNvPr id="20" name="19 Rectángulo"/>
          <p:cNvSpPr/>
          <p:nvPr/>
        </p:nvSpPr>
        <p:spPr>
          <a:xfrm>
            <a:off x="1928794" y="2214554"/>
            <a:ext cx="1643074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2143108" y="3429000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tx1"/>
                </a:solidFill>
              </a:rPr>
              <a:t>Mux</a:t>
            </a:r>
            <a:r>
              <a:rPr lang="es-CL" dirty="0" smtClean="0">
                <a:solidFill>
                  <a:schemeClr val="tx1"/>
                </a:solidFill>
              </a:rPr>
              <a:t> </a:t>
            </a:r>
            <a:r>
              <a:rPr lang="es-CL" dirty="0" err="1" smtClean="0">
                <a:solidFill>
                  <a:schemeClr val="tx1"/>
                </a:solidFill>
              </a:rPr>
              <a:t>Shield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2143108" y="2571744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tx1"/>
                </a:solidFill>
              </a:rPr>
              <a:t>arduino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357158" y="2714620"/>
            <a:ext cx="1571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357158" y="28574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60</a:t>
            </a:r>
            <a:endParaRPr lang="es-CL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428860" y="1357298"/>
            <a:ext cx="58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27" name="26 Rectángulo"/>
          <p:cNvSpPr/>
          <p:nvPr/>
        </p:nvSpPr>
        <p:spPr>
          <a:xfrm>
            <a:off x="4286248" y="2214554"/>
            <a:ext cx="1643074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8" name="27 Conector recto de flecha"/>
          <p:cNvCxnSpPr>
            <a:stCxn id="20" idx="3"/>
            <a:endCxn id="27" idx="1"/>
          </p:cNvCxnSpPr>
          <p:nvPr/>
        </p:nvCxnSpPr>
        <p:spPr>
          <a:xfrm>
            <a:off x="3571868" y="3357562"/>
            <a:ext cx="71438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6572264" y="2214554"/>
            <a:ext cx="1643074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6858016" y="2786058"/>
            <a:ext cx="121444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Modem celular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34" name="33 Conector recto de flecha"/>
          <p:cNvCxnSpPr>
            <a:stCxn id="27" idx="3"/>
            <a:endCxn id="29" idx="1"/>
          </p:cNvCxnSpPr>
          <p:nvPr/>
        </p:nvCxnSpPr>
        <p:spPr>
          <a:xfrm>
            <a:off x="5929322" y="3357562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84768" y="1571612"/>
            <a:ext cx="1086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 smtClean="0"/>
              <a:t>Imágenes</a:t>
            </a:r>
            <a:endParaRPr lang="es-CL" dirty="0"/>
          </a:p>
        </p:txBody>
      </p:sp>
      <p:cxnSp>
        <p:nvCxnSpPr>
          <p:cNvPr id="37" name="36 Conector recto de flecha"/>
          <p:cNvCxnSpPr>
            <a:endCxn id="20" idx="1"/>
          </p:cNvCxnSpPr>
          <p:nvPr/>
        </p:nvCxnSpPr>
        <p:spPr>
          <a:xfrm>
            <a:off x="428596" y="3357562"/>
            <a:ext cx="15001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500034" y="33575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18</a:t>
            </a:r>
            <a:endParaRPr lang="es-CL" dirty="0"/>
          </a:p>
        </p:txBody>
      </p:sp>
      <p:sp>
        <p:nvSpPr>
          <p:cNvPr id="39" name="38 CuadroTexto"/>
          <p:cNvSpPr txBox="1"/>
          <p:nvPr/>
        </p:nvSpPr>
        <p:spPr>
          <a:xfrm>
            <a:off x="857224" y="3357562"/>
            <a:ext cx="92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digital</a:t>
            </a:r>
            <a:endParaRPr lang="es-CL" dirty="0"/>
          </a:p>
        </p:txBody>
      </p:sp>
      <p:sp>
        <p:nvSpPr>
          <p:cNvPr id="42" name="41 Rectángulo"/>
          <p:cNvSpPr/>
          <p:nvPr/>
        </p:nvSpPr>
        <p:spPr>
          <a:xfrm>
            <a:off x="4500562" y="3000372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Servidor 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214282" y="5643578"/>
            <a:ext cx="7858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3" name="52 Conector angular"/>
          <p:cNvCxnSpPr>
            <a:stCxn id="51" idx="3"/>
            <a:endCxn id="20" idx="2"/>
          </p:cNvCxnSpPr>
          <p:nvPr/>
        </p:nvCxnSpPr>
        <p:spPr>
          <a:xfrm flipV="1">
            <a:off x="1000100" y="4500570"/>
            <a:ext cx="1750231" cy="1500198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Forma"/>
          <p:cNvCxnSpPr>
            <a:stCxn id="51" idx="3"/>
            <a:endCxn id="27" idx="2"/>
          </p:cNvCxnSpPr>
          <p:nvPr/>
        </p:nvCxnSpPr>
        <p:spPr>
          <a:xfrm flipV="1">
            <a:off x="1000100" y="4500570"/>
            <a:ext cx="4107685" cy="1500198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2786050" y="5000636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9 a 30 volts</a:t>
            </a:r>
          </a:p>
          <a:p>
            <a:r>
              <a:rPr lang="es-CL" dirty="0" smtClean="0"/>
              <a:t>2.5 w</a:t>
            </a:r>
            <a:endParaRPr lang="es-CL" dirty="0"/>
          </a:p>
        </p:txBody>
      </p:sp>
      <p:sp>
        <p:nvSpPr>
          <p:cNvPr id="60" name="59 CuadroTexto"/>
          <p:cNvSpPr txBox="1"/>
          <p:nvPr/>
        </p:nvSpPr>
        <p:spPr>
          <a:xfrm>
            <a:off x="5214942" y="4857760"/>
            <a:ext cx="1270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mtClean="0"/>
              <a:t>12+- 3 volts</a:t>
            </a:r>
            <a:endParaRPr lang="es-CL" dirty="0" smtClean="0"/>
          </a:p>
          <a:p>
            <a:r>
              <a:rPr lang="es-CL" dirty="0" smtClean="0"/>
              <a:t>8 w </a:t>
            </a:r>
            <a:r>
              <a:rPr lang="es-CL" dirty="0" err="1" smtClean="0"/>
              <a:t>max</a:t>
            </a:r>
            <a:endParaRPr lang="es-CL" dirty="0" smtClean="0"/>
          </a:p>
          <a:p>
            <a:r>
              <a:rPr lang="es-CL" dirty="0" smtClean="0"/>
              <a:t>6 w </a:t>
            </a:r>
            <a:r>
              <a:rPr lang="es-CL" dirty="0" err="1" smtClean="0"/>
              <a:t>nom</a:t>
            </a:r>
            <a:endParaRPr lang="es-CL" dirty="0" smtClean="0"/>
          </a:p>
          <a:p>
            <a:r>
              <a:rPr lang="es-CL" dirty="0" smtClean="0"/>
              <a:t>0.5 min</a:t>
            </a:r>
            <a:endParaRPr lang="es-CL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485884" y="5072074"/>
            <a:ext cx="10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5 volts</a:t>
            </a:r>
          </a:p>
          <a:p>
            <a:r>
              <a:rPr lang="es-CL" dirty="0" smtClean="0"/>
              <a:t>2.5w </a:t>
            </a:r>
            <a:r>
              <a:rPr lang="es-CL" dirty="0" err="1" smtClean="0"/>
              <a:t>max</a:t>
            </a:r>
            <a:endParaRPr lang="es-CL" dirty="0"/>
          </a:p>
        </p:txBody>
      </p:sp>
      <p:cxnSp>
        <p:nvCxnSpPr>
          <p:cNvPr id="66" name="65 Forma"/>
          <p:cNvCxnSpPr>
            <a:stCxn id="36" idx="3"/>
            <a:endCxn id="27" idx="0"/>
          </p:cNvCxnSpPr>
          <p:nvPr/>
        </p:nvCxnSpPr>
        <p:spPr>
          <a:xfrm>
            <a:off x="1571604" y="1756278"/>
            <a:ext cx="3536181" cy="45827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3643306" y="350043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USB</a:t>
            </a:r>
            <a:endParaRPr lang="es-CL" dirty="0"/>
          </a:p>
        </p:txBody>
      </p:sp>
      <p:sp>
        <p:nvSpPr>
          <p:cNvPr id="71" name="70 CuadroTexto"/>
          <p:cNvSpPr txBox="1"/>
          <p:nvPr/>
        </p:nvSpPr>
        <p:spPr>
          <a:xfrm>
            <a:off x="6009289" y="350043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USB</a:t>
            </a:r>
            <a:endParaRPr lang="es-CL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14348" y="2857496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análogas</a:t>
            </a:r>
            <a:endParaRPr lang="es-CL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285852" y="6500834"/>
            <a:ext cx="568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No ocupa </a:t>
            </a:r>
            <a:r>
              <a:rPr lang="es-CL" dirty="0" err="1" smtClean="0"/>
              <a:t>olimexino</a:t>
            </a:r>
            <a:r>
              <a:rPr lang="es-CL" dirty="0" smtClean="0"/>
              <a:t> que es mejor por una serie de razones</a:t>
            </a:r>
            <a:endParaRPr lang="es-CL" dirty="0"/>
          </a:p>
        </p:txBody>
      </p:sp>
      <p:cxnSp>
        <p:nvCxnSpPr>
          <p:cNvPr id="40" name="39 Conector recto de flecha"/>
          <p:cNvCxnSpPr/>
          <p:nvPr/>
        </p:nvCxnSpPr>
        <p:spPr>
          <a:xfrm>
            <a:off x="5929322" y="4000504"/>
            <a:ext cx="642942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68 Forma"/>
          <p:cNvCxnSpPr>
            <a:stCxn id="51" idx="3"/>
            <a:endCxn id="36" idx="2"/>
          </p:cNvCxnSpPr>
          <p:nvPr/>
        </p:nvCxnSpPr>
        <p:spPr>
          <a:xfrm flipV="1">
            <a:off x="1000100" y="1940944"/>
            <a:ext cx="28086" cy="405982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s-CL" dirty="0" smtClean="0"/>
              <a:t>Diseño preliminar 3</a:t>
            </a:r>
            <a:endParaRPr lang="es-CL" dirty="0"/>
          </a:p>
        </p:txBody>
      </p:sp>
      <p:sp>
        <p:nvSpPr>
          <p:cNvPr id="20" name="19 Rectángulo"/>
          <p:cNvSpPr/>
          <p:nvPr/>
        </p:nvSpPr>
        <p:spPr>
          <a:xfrm>
            <a:off x="1857356" y="2214554"/>
            <a:ext cx="1643074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2071670" y="3143248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tx1"/>
                </a:solidFill>
              </a:rPr>
              <a:t>Wifi</a:t>
            </a:r>
            <a:endParaRPr lang="es-CL" dirty="0" smtClean="0">
              <a:solidFill>
                <a:schemeClr val="tx1"/>
              </a:solidFill>
            </a:endParaRPr>
          </a:p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357158" y="2714620"/>
            <a:ext cx="1571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2428860" y="1357298"/>
            <a:ext cx="58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27" name="26 Rectángulo"/>
          <p:cNvSpPr/>
          <p:nvPr/>
        </p:nvSpPr>
        <p:spPr>
          <a:xfrm>
            <a:off x="4286248" y="2214554"/>
            <a:ext cx="1643074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8" name="27 Conector recto de flecha"/>
          <p:cNvCxnSpPr>
            <a:stCxn id="20" idx="3"/>
            <a:endCxn id="27" idx="1"/>
          </p:cNvCxnSpPr>
          <p:nvPr/>
        </p:nvCxnSpPr>
        <p:spPr>
          <a:xfrm>
            <a:off x="3500430" y="3357562"/>
            <a:ext cx="78581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6572264" y="2214554"/>
            <a:ext cx="1643074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6858016" y="2786058"/>
            <a:ext cx="121444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Modem celular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34" name="33 Conector recto de flecha"/>
          <p:cNvCxnSpPr>
            <a:stCxn id="27" idx="3"/>
            <a:endCxn id="29" idx="1"/>
          </p:cNvCxnSpPr>
          <p:nvPr/>
        </p:nvCxnSpPr>
        <p:spPr>
          <a:xfrm>
            <a:off x="5929322" y="3357562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84768" y="1571612"/>
            <a:ext cx="1086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 smtClean="0"/>
              <a:t>Imágenes</a:t>
            </a:r>
            <a:endParaRPr lang="es-CL" dirty="0"/>
          </a:p>
        </p:txBody>
      </p:sp>
      <p:sp>
        <p:nvSpPr>
          <p:cNvPr id="42" name="41 Rectángulo"/>
          <p:cNvSpPr/>
          <p:nvPr/>
        </p:nvSpPr>
        <p:spPr>
          <a:xfrm>
            <a:off x="4500562" y="3000372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Servidor 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214282" y="5643578"/>
            <a:ext cx="7858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3" name="52 Conector angular"/>
          <p:cNvCxnSpPr>
            <a:stCxn id="51" idx="3"/>
            <a:endCxn id="20" idx="2"/>
          </p:cNvCxnSpPr>
          <p:nvPr/>
        </p:nvCxnSpPr>
        <p:spPr>
          <a:xfrm flipV="1">
            <a:off x="1000100" y="4500570"/>
            <a:ext cx="1678793" cy="1500198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Forma"/>
          <p:cNvCxnSpPr>
            <a:stCxn id="51" idx="3"/>
            <a:endCxn id="27" idx="2"/>
          </p:cNvCxnSpPr>
          <p:nvPr/>
        </p:nvCxnSpPr>
        <p:spPr>
          <a:xfrm flipV="1">
            <a:off x="1000100" y="4500570"/>
            <a:ext cx="4107685" cy="1500198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2786050" y="5000636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9 a 30 volts</a:t>
            </a:r>
          </a:p>
          <a:p>
            <a:r>
              <a:rPr lang="es-CL" dirty="0" smtClean="0"/>
              <a:t>2.5 w</a:t>
            </a:r>
            <a:endParaRPr lang="es-CL" dirty="0"/>
          </a:p>
        </p:txBody>
      </p:sp>
      <p:sp>
        <p:nvSpPr>
          <p:cNvPr id="60" name="59 CuadroTexto"/>
          <p:cNvSpPr txBox="1"/>
          <p:nvPr/>
        </p:nvSpPr>
        <p:spPr>
          <a:xfrm>
            <a:off x="5214942" y="4857760"/>
            <a:ext cx="1270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mtClean="0"/>
              <a:t>12+- 3 volts</a:t>
            </a:r>
            <a:endParaRPr lang="es-CL" dirty="0" smtClean="0"/>
          </a:p>
          <a:p>
            <a:r>
              <a:rPr lang="es-CL" dirty="0" smtClean="0"/>
              <a:t>8 w </a:t>
            </a:r>
            <a:r>
              <a:rPr lang="es-CL" dirty="0" err="1" smtClean="0"/>
              <a:t>max</a:t>
            </a:r>
            <a:endParaRPr lang="es-CL" dirty="0" smtClean="0"/>
          </a:p>
          <a:p>
            <a:r>
              <a:rPr lang="es-CL" dirty="0" smtClean="0"/>
              <a:t>6 w </a:t>
            </a:r>
            <a:r>
              <a:rPr lang="es-CL" dirty="0" err="1" smtClean="0"/>
              <a:t>nom</a:t>
            </a:r>
            <a:endParaRPr lang="es-CL" dirty="0" smtClean="0"/>
          </a:p>
          <a:p>
            <a:r>
              <a:rPr lang="es-CL" dirty="0" smtClean="0"/>
              <a:t>0.5 min</a:t>
            </a:r>
            <a:endParaRPr lang="es-CL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485884" y="5072074"/>
            <a:ext cx="10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5 volts</a:t>
            </a:r>
          </a:p>
          <a:p>
            <a:r>
              <a:rPr lang="es-CL" dirty="0" smtClean="0"/>
              <a:t>2.5w </a:t>
            </a:r>
            <a:r>
              <a:rPr lang="es-CL" dirty="0" err="1" smtClean="0"/>
              <a:t>max</a:t>
            </a:r>
            <a:endParaRPr lang="es-CL" dirty="0"/>
          </a:p>
        </p:txBody>
      </p:sp>
      <p:cxnSp>
        <p:nvCxnSpPr>
          <p:cNvPr id="66" name="65 Forma"/>
          <p:cNvCxnSpPr>
            <a:stCxn id="36" idx="3"/>
            <a:endCxn id="27" idx="0"/>
          </p:cNvCxnSpPr>
          <p:nvPr/>
        </p:nvCxnSpPr>
        <p:spPr>
          <a:xfrm>
            <a:off x="1571604" y="1756278"/>
            <a:ext cx="3536181" cy="45827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3643306" y="350043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USB</a:t>
            </a:r>
            <a:endParaRPr lang="es-CL" dirty="0"/>
          </a:p>
        </p:txBody>
      </p:sp>
      <p:sp>
        <p:nvSpPr>
          <p:cNvPr id="71" name="70 CuadroTexto"/>
          <p:cNvSpPr txBox="1"/>
          <p:nvPr/>
        </p:nvSpPr>
        <p:spPr>
          <a:xfrm>
            <a:off x="6009289" y="350043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USB</a:t>
            </a:r>
            <a:endParaRPr lang="es-CL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285852" y="6500834"/>
            <a:ext cx="568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No ocupa </a:t>
            </a:r>
            <a:r>
              <a:rPr lang="es-CL" dirty="0" err="1" smtClean="0"/>
              <a:t>olimexino</a:t>
            </a:r>
            <a:r>
              <a:rPr lang="es-CL" dirty="0" smtClean="0"/>
              <a:t> que es mejor por una serie de razones</a:t>
            </a:r>
            <a:endParaRPr lang="es-CL" dirty="0"/>
          </a:p>
        </p:txBody>
      </p:sp>
      <p:cxnSp>
        <p:nvCxnSpPr>
          <p:cNvPr id="40" name="39 Conector recto de flecha"/>
          <p:cNvCxnSpPr/>
          <p:nvPr/>
        </p:nvCxnSpPr>
        <p:spPr>
          <a:xfrm>
            <a:off x="5929322" y="4000504"/>
            <a:ext cx="642942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55 Forma"/>
          <p:cNvCxnSpPr>
            <a:stCxn id="51" idx="3"/>
            <a:endCxn id="27" idx="2"/>
          </p:cNvCxnSpPr>
          <p:nvPr/>
        </p:nvCxnSpPr>
        <p:spPr>
          <a:xfrm flipV="1">
            <a:off x="1000100" y="1857364"/>
            <a:ext cx="2393173" cy="414340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Forma"/>
          <p:cNvCxnSpPr>
            <a:stCxn id="51" idx="3"/>
            <a:endCxn id="36" idx="2"/>
          </p:cNvCxnSpPr>
          <p:nvPr/>
        </p:nvCxnSpPr>
        <p:spPr>
          <a:xfrm flipV="1">
            <a:off x="1000100" y="1583754"/>
            <a:ext cx="114790" cy="441701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s-CL" dirty="0" smtClean="0"/>
              <a:t>Diseño preliminar 3</a:t>
            </a:r>
            <a:endParaRPr lang="es-CL" dirty="0"/>
          </a:p>
        </p:txBody>
      </p:sp>
      <p:sp>
        <p:nvSpPr>
          <p:cNvPr id="20" name="19 Rectángulo"/>
          <p:cNvSpPr/>
          <p:nvPr/>
        </p:nvSpPr>
        <p:spPr>
          <a:xfrm>
            <a:off x="2643174" y="2714620"/>
            <a:ext cx="1643074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2857488" y="3929066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tx1"/>
                </a:solidFill>
              </a:rPr>
              <a:t>Mux</a:t>
            </a:r>
            <a:r>
              <a:rPr lang="es-CL" dirty="0" smtClean="0">
                <a:solidFill>
                  <a:schemeClr val="tx1"/>
                </a:solidFill>
              </a:rPr>
              <a:t> </a:t>
            </a:r>
            <a:r>
              <a:rPr lang="es-CL" dirty="0" err="1" smtClean="0">
                <a:solidFill>
                  <a:schemeClr val="tx1"/>
                </a:solidFill>
              </a:rPr>
              <a:t>Shield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2857488" y="3071810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tx1"/>
                </a:solidFill>
              </a:rPr>
              <a:t>Arduino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1142976" y="3143248"/>
            <a:ext cx="15001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357158" y="3286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60</a:t>
            </a:r>
            <a:endParaRPr lang="es-CL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515564" y="1000108"/>
            <a:ext cx="58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27" name="26 Rectángulo"/>
          <p:cNvSpPr/>
          <p:nvPr/>
        </p:nvSpPr>
        <p:spPr>
          <a:xfrm>
            <a:off x="2643174" y="928670"/>
            <a:ext cx="1500198" cy="928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VRC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5715008" y="2714620"/>
            <a:ext cx="1643074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5929322" y="3429000"/>
            <a:ext cx="121444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tx1"/>
                </a:solidFill>
              </a:rPr>
              <a:t>Router</a:t>
            </a:r>
            <a:r>
              <a:rPr lang="es-CL" dirty="0" smtClean="0">
                <a:solidFill>
                  <a:schemeClr val="tx1"/>
                </a:solidFill>
              </a:rPr>
              <a:t> celular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571472" y="1214422"/>
            <a:ext cx="1086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 smtClean="0"/>
              <a:t>Imágenes</a:t>
            </a:r>
            <a:endParaRPr lang="es-CL" dirty="0"/>
          </a:p>
        </p:txBody>
      </p:sp>
      <p:cxnSp>
        <p:nvCxnSpPr>
          <p:cNvPr id="37" name="36 Conector recto de flecha"/>
          <p:cNvCxnSpPr>
            <a:endCxn id="20" idx="1"/>
          </p:cNvCxnSpPr>
          <p:nvPr/>
        </p:nvCxnSpPr>
        <p:spPr>
          <a:xfrm>
            <a:off x="1142976" y="3857628"/>
            <a:ext cx="15001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500034" y="3786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18</a:t>
            </a:r>
            <a:endParaRPr lang="es-CL" dirty="0"/>
          </a:p>
        </p:txBody>
      </p:sp>
      <p:sp>
        <p:nvSpPr>
          <p:cNvPr id="39" name="38 CuadroTexto"/>
          <p:cNvSpPr txBox="1"/>
          <p:nvPr/>
        </p:nvSpPr>
        <p:spPr>
          <a:xfrm>
            <a:off x="857224" y="3786190"/>
            <a:ext cx="92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digital</a:t>
            </a:r>
            <a:endParaRPr lang="es-CL" dirty="0"/>
          </a:p>
        </p:txBody>
      </p:sp>
      <p:sp>
        <p:nvSpPr>
          <p:cNvPr id="51" name="50 Rectángulo"/>
          <p:cNvSpPr/>
          <p:nvPr/>
        </p:nvSpPr>
        <p:spPr>
          <a:xfrm>
            <a:off x="214282" y="5643578"/>
            <a:ext cx="7858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3" name="52 Conector angular"/>
          <p:cNvCxnSpPr>
            <a:stCxn id="51" idx="3"/>
            <a:endCxn id="20" idx="2"/>
          </p:cNvCxnSpPr>
          <p:nvPr/>
        </p:nvCxnSpPr>
        <p:spPr>
          <a:xfrm flipV="1">
            <a:off x="1000100" y="5000636"/>
            <a:ext cx="2464611" cy="100013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Forma"/>
          <p:cNvCxnSpPr>
            <a:stCxn id="51" idx="3"/>
            <a:endCxn id="29" idx="2"/>
          </p:cNvCxnSpPr>
          <p:nvPr/>
        </p:nvCxnSpPr>
        <p:spPr>
          <a:xfrm flipV="1">
            <a:off x="1000100" y="5000636"/>
            <a:ext cx="5536445" cy="100013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3643306" y="392906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USB</a:t>
            </a:r>
            <a:endParaRPr lang="es-CL" dirty="0"/>
          </a:p>
        </p:txBody>
      </p:sp>
      <p:sp>
        <p:nvSpPr>
          <p:cNvPr id="71" name="70 CuadroTexto"/>
          <p:cNvSpPr txBox="1"/>
          <p:nvPr/>
        </p:nvSpPr>
        <p:spPr>
          <a:xfrm>
            <a:off x="4857752" y="407194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USB</a:t>
            </a:r>
            <a:endParaRPr lang="es-CL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14348" y="3286124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análogas</a:t>
            </a:r>
            <a:endParaRPr lang="es-CL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285852" y="6500834"/>
            <a:ext cx="884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No ocupa servidor sino </a:t>
            </a:r>
            <a:r>
              <a:rPr lang="es-CL" dirty="0" err="1" smtClean="0"/>
              <a:t>router</a:t>
            </a:r>
            <a:r>
              <a:rPr lang="es-CL" dirty="0" smtClean="0"/>
              <a:t> con </a:t>
            </a:r>
            <a:r>
              <a:rPr lang="es-CL" dirty="0" err="1" smtClean="0"/>
              <a:t>telefonia</a:t>
            </a:r>
            <a:r>
              <a:rPr lang="es-CL" dirty="0" smtClean="0"/>
              <a:t> celular, pero no permite almacenar </a:t>
            </a:r>
            <a:r>
              <a:rPr lang="es-CL" dirty="0" err="1" smtClean="0"/>
              <a:t>informacion</a:t>
            </a:r>
            <a:r>
              <a:rPr lang="es-CL" dirty="0" smtClean="0"/>
              <a:t>,</a:t>
            </a:r>
          </a:p>
          <a:p>
            <a:r>
              <a:rPr lang="es-CL" dirty="0" smtClean="0"/>
              <a:t>Y </a:t>
            </a:r>
            <a:r>
              <a:rPr lang="es-CL" dirty="0" err="1" smtClean="0"/>
              <a:t>hacele</a:t>
            </a:r>
            <a:r>
              <a:rPr lang="es-CL" dirty="0" smtClean="0"/>
              <a:t> mejoras en </a:t>
            </a:r>
            <a:r>
              <a:rPr lang="es-CL" smtClean="0"/>
              <a:t>un futuro.</a:t>
            </a:r>
          </a:p>
        </p:txBody>
      </p:sp>
      <p:cxnSp>
        <p:nvCxnSpPr>
          <p:cNvPr id="49" name="48 Conector recto de flecha"/>
          <p:cNvCxnSpPr>
            <a:stCxn id="36" idx="3"/>
            <a:endCxn id="27" idx="1"/>
          </p:cNvCxnSpPr>
          <p:nvPr/>
        </p:nvCxnSpPr>
        <p:spPr>
          <a:xfrm flipV="1">
            <a:off x="1658308" y="1393017"/>
            <a:ext cx="984866" cy="6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20" idx="3"/>
            <a:endCxn id="29" idx="1"/>
          </p:cNvCxnSpPr>
          <p:nvPr/>
        </p:nvCxnSpPr>
        <p:spPr>
          <a:xfrm>
            <a:off x="4286248" y="3857628"/>
            <a:ext cx="1428760" cy="1588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Forma"/>
          <p:cNvCxnSpPr>
            <a:stCxn id="27" idx="3"/>
            <a:endCxn id="29" idx="0"/>
          </p:cNvCxnSpPr>
          <p:nvPr/>
        </p:nvCxnSpPr>
        <p:spPr>
          <a:xfrm>
            <a:off x="4143372" y="1393017"/>
            <a:ext cx="2393173" cy="132160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Diseño conceptual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857232"/>
            <a:ext cx="1714512" cy="557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2214546" y="857232"/>
            <a:ext cx="6572296" cy="557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uadroTexto"/>
          <p:cNvSpPr txBox="1"/>
          <p:nvPr/>
        </p:nvSpPr>
        <p:spPr>
          <a:xfrm>
            <a:off x="142844" y="285728"/>
            <a:ext cx="207505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 smtClean="0"/>
              <a:t>Sistema de potencia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6248" y="285728"/>
            <a:ext cx="157163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Sistema Datos</a:t>
            </a:r>
            <a:endParaRPr lang="es-CL" dirty="0"/>
          </a:p>
        </p:txBody>
      </p:sp>
      <p:sp>
        <p:nvSpPr>
          <p:cNvPr id="10" name="9 Rectángulo"/>
          <p:cNvSpPr/>
          <p:nvPr/>
        </p:nvSpPr>
        <p:spPr>
          <a:xfrm>
            <a:off x="3786182" y="1214422"/>
            <a:ext cx="1357322" cy="500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286380" y="1214422"/>
            <a:ext cx="1785950" cy="500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Procesamiento y almacenamiento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7215206" y="1214422"/>
            <a:ext cx="1500198" cy="500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Envió y recepción de información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85720" y="1214422"/>
            <a:ext cx="1571636" cy="85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Generación energía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85720" y="2571744"/>
            <a:ext cx="1571636" cy="85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500" dirty="0">
                <a:solidFill>
                  <a:schemeClr val="tx1"/>
                </a:solidFill>
              </a:rPr>
              <a:t>A</a:t>
            </a:r>
            <a:r>
              <a:rPr lang="es-CL" sz="1500" dirty="0" smtClean="0">
                <a:solidFill>
                  <a:schemeClr val="tx1"/>
                </a:solidFill>
              </a:rPr>
              <a:t>lmacenamiento</a:t>
            </a:r>
            <a:endParaRPr lang="es-CL" sz="1500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85720" y="4000504"/>
            <a:ext cx="1571636" cy="85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Gestión de carga y uso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285720" y="5357826"/>
            <a:ext cx="1571636" cy="85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Potencia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3857620" y="1643050"/>
            <a:ext cx="1285884" cy="7858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Adquisición de  datos </a:t>
            </a:r>
          </a:p>
          <a:p>
            <a:pPr algn="ctr"/>
            <a:endParaRPr lang="es-CL" dirty="0"/>
          </a:p>
        </p:txBody>
      </p:sp>
      <p:sp>
        <p:nvSpPr>
          <p:cNvPr id="19" name="18 Rectángulo"/>
          <p:cNvSpPr/>
          <p:nvPr/>
        </p:nvSpPr>
        <p:spPr>
          <a:xfrm>
            <a:off x="3857620" y="2714620"/>
            <a:ext cx="1285884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</a:rPr>
              <a:t>Adquisición de información de sensores</a:t>
            </a:r>
            <a:endParaRPr lang="es-CL" dirty="0"/>
          </a:p>
        </p:txBody>
      </p:sp>
      <p:sp>
        <p:nvSpPr>
          <p:cNvPr id="22" name="21 Rectángulo"/>
          <p:cNvSpPr/>
          <p:nvPr/>
        </p:nvSpPr>
        <p:spPr>
          <a:xfrm>
            <a:off x="3857620" y="4000504"/>
            <a:ext cx="1285884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</a:rPr>
              <a:t>Adquisición de imágenes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73 Rectángulo"/>
          <p:cNvSpPr/>
          <p:nvPr/>
        </p:nvSpPr>
        <p:spPr>
          <a:xfrm>
            <a:off x="214282" y="0"/>
            <a:ext cx="571504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grpSp>
        <p:nvGrpSpPr>
          <p:cNvPr id="73" name="72 Grupo"/>
          <p:cNvGrpSpPr/>
          <p:nvPr/>
        </p:nvGrpSpPr>
        <p:grpSpPr>
          <a:xfrm>
            <a:off x="428596" y="714356"/>
            <a:ext cx="4643470" cy="5786478"/>
            <a:chOff x="428596" y="214290"/>
            <a:chExt cx="4643470" cy="5786478"/>
          </a:xfrm>
        </p:grpSpPr>
        <p:sp>
          <p:nvSpPr>
            <p:cNvPr id="70" name="69 Rectángulo"/>
            <p:cNvSpPr/>
            <p:nvPr/>
          </p:nvSpPr>
          <p:spPr>
            <a:xfrm>
              <a:off x="428596" y="2857496"/>
              <a:ext cx="2214578" cy="31432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642910" y="214290"/>
              <a:ext cx="1785950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Generación energía 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642910" y="1571612"/>
              <a:ext cx="1785950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Gestión de carga y uso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286116" y="1571612"/>
              <a:ext cx="1785950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Almacenamiento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642910" y="3786190"/>
              <a:ext cx="1785950" cy="642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Perdidas por distancias 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8 Conector recto de flecha"/>
            <p:cNvCxnSpPr>
              <a:stCxn id="4" idx="2"/>
              <a:endCxn id="5" idx="0"/>
            </p:cNvCxnSpPr>
            <p:nvPr/>
          </p:nvCxnSpPr>
          <p:spPr>
            <a:xfrm rot="5400000">
              <a:off x="1285852" y="1321579"/>
              <a:ext cx="50006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27 Rectángulo"/>
            <p:cNvSpPr/>
            <p:nvPr/>
          </p:nvSpPr>
          <p:spPr>
            <a:xfrm>
              <a:off x="642910" y="5072074"/>
              <a:ext cx="1785950" cy="642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Regulador de Voltaje  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29 Conector recto de flecha"/>
            <p:cNvCxnSpPr>
              <a:stCxn id="7" idx="2"/>
              <a:endCxn id="28" idx="0"/>
            </p:cNvCxnSpPr>
            <p:nvPr/>
          </p:nvCxnSpPr>
          <p:spPr>
            <a:xfrm rot="5400000">
              <a:off x="1214414" y="4750603"/>
              <a:ext cx="64294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CuadroTexto"/>
            <p:cNvSpPr txBox="1"/>
            <p:nvPr/>
          </p:nvSpPr>
          <p:spPr>
            <a:xfrm>
              <a:off x="2714612" y="3786190"/>
              <a:ext cx="151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12 </a:t>
              </a:r>
              <a:r>
                <a:rPr lang="es-CL" dirty="0" err="1" smtClean="0"/>
                <a:t>Vdc</a:t>
              </a:r>
              <a:r>
                <a:rPr lang="es-CL" dirty="0" smtClean="0"/>
                <a:t> +-0,25 </a:t>
              </a: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1714480" y="1142984"/>
              <a:ext cx="1168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12 </a:t>
              </a:r>
              <a:r>
                <a:rPr lang="es-CL" dirty="0" err="1" smtClean="0"/>
                <a:t>Vdc</a:t>
              </a:r>
              <a:r>
                <a:rPr lang="es-CL" dirty="0" smtClean="0"/>
                <a:t> +-6</a:t>
              </a:r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2428860" y="2143116"/>
              <a:ext cx="12144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L" dirty="0" smtClean="0"/>
                <a:t>12 </a:t>
              </a:r>
              <a:r>
                <a:rPr lang="es-CL" dirty="0" err="1" smtClean="0"/>
                <a:t>Vdc</a:t>
              </a:r>
              <a:endParaRPr lang="es-CL" dirty="0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3643306" y="1142984"/>
              <a:ext cx="1115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dirty="0" smtClean="0"/>
                <a:t>12 </a:t>
              </a:r>
              <a:r>
                <a:rPr lang="es-CL" dirty="0" err="1" smtClean="0"/>
                <a:t>Vdc</a:t>
              </a:r>
              <a:r>
                <a:rPr lang="es-CL" dirty="0" smtClean="0"/>
                <a:t>+-2</a:t>
              </a:r>
              <a:endParaRPr lang="es-CL" dirty="0"/>
            </a:p>
          </p:txBody>
        </p:sp>
        <p:cxnSp>
          <p:nvCxnSpPr>
            <p:cNvPr id="53" name="52 Conector recto de flecha"/>
            <p:cNvCxnSpPr>
              <a:stCxn id="5" idx="3"/>
              <a:endCxn id="6" idx="1"/>
            </p:cNvCxnSpPr>
            <p:nvPr/>
          </p:nvCxnSpPr>
          <p:spPr>
            <a:xfrm>
              <a:off x="2428860" y="2000240"/>
              <a:ext cx="857256" cy="1588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stCxn id="5" idx="2"/>
              <a:endCxn id="70" idx="0"/>
            </p:cNvCxnSpPr>
            <p:nvPr/>
          </p:nvCxnSpPr>
          <p:spPr>
            <a:xfrm rot="5400000">
              <a:off x="1321571" y="2643182"/>
              <a:ext cx="42862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66 Rectángulo"/>
            <p:cNvSpPr/>
            <p:nvPr/>
          </p:nvSpPr>
          <p:spPr>
            <a:xfrm>
              <a:off x="1643042" y="2500306"/>
              <a:ext cx="8128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dirty="0" smtClean="0"/>
                <a:t>12 </a:t>
              </a:r>
              <a:r>
                <a:rPr lang="es-CL" dirty="0" err="1" smtClean="0"/>
                <a:t>Vdc</a:t>
              </a:r>
              <a:endParaRPr lang="es-CL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643042" y="4500570"/>
              <a:ext cx="1000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dirty="0" smtClean="0"/>
                <a:t>12 Vdc-3</a:t>
              </a:r>
              <a:endParaRPr lang="es-CL" dirty="0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857224" y="3071810"/>
              <a:ext cx="1214446" cy="4308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L" sz="2200" dirty="0" smtClean="0"/>
                <a:t>Potencia</a:t>
              </a:r>
              <a:endParaRPr lang="es-CL" sz="2200" dirty="0"/>
            </a:p>
          </p:txBody>
        </p:sp>
      </p:grpSp>
      <p:sp>
        <p:nvSpPr>
          <p:cNvPr id="75" name="74 Rectángulo"/>
          <p:cNvSpPr/>
          <p:nvPr/>
        </p:nvSpPr>
        <p:spPr>
          <a:xfrm>
            <a:off x="1214414" y="142852"/>
            <a:ext cx="271464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 smtClean="0"/>
              <a:t>Sistema de Potencia</a:t>
            </a:r>
          </a:p>
        </p:txBody>
      </p:sp>
      <p:cxnSp>
        <p:nvCxnSpPr>
          <p:cNvPr id="77" name="76 Conector recto de flecha"/>
          <p:cNvCxnSpPr>
            <a:stCxn id="70" idx="3"/>
          </p:cNvCxnSpPr>
          <p:nvPr/>
        </p:nvCxnSpPr>
        <p:spPr>
          <a:xfrm flipV="1">
            <a:off x="2643174" y="4786322"/>
            <a:ext cx="571504" cy="1428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>
            <a:stCxn id="70" idx="3"/>
          </p:cNvCxnSpPr>
          <p:nvPr/>
        </p:nvCxnSpPr>
        <p:spPr>
          <a:xfrm>
            <a:off x="2643174" y="4929198"/>
            <a:ext cx="500066" cy="214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CuadroTexto"/>
          <p:cNvSpPr txBox="1"/>
          <p:nvPr/>
        </p:nvSpPr>
        <p:spPr>
          <a:xfrm>
            <a:off x="2786050" y="5072074"/>
            <a:ext cx="13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5 </a:t>
            </a:r>
            <a:r>
              <a:rPr lang="es-CL" dirty="0" err="1" smtClean="0"/>
              <a:t>Vdc</a:t>
            </a:r>
            <a:r>
              <a:rPr lang="es-CL" dirty="0" smtClean="0"/>
              <a:t> +-0,25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85 Rectángulo"/>
          <p:cNvSpPr/>
          <p:nvPr/>
        </p:nvSpPr>
        <p:spPr>
          <a:xfrm>
            <a:off x="2643174" y="1071546"/>
            <a:ext cx="6500826" cy="4643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0" y="5929330"/>
            <a:ext cx="178595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Sistema de potencia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28628" y="2428868"/>
            <a:ext cx="150016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Sensores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071670" y="5929330"/>
            <a:ext cx="81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12 </a:t>
            </a:r>
            <a:r>
              <a:rPr lang="es-CL" dirty="0" err="1" smtClean="0"/>
              <a:t>Vcd</a:t>
            </a:r>
            <a:endParaRPr lang="es-CL" dirty="0"/>
          </a:p>
        </p:txBody>
      </p:sp>
      <p:cxnSp>
        <p:nvCxnSpPr>
          <p:cNvPr id="14" name="13 Forma"/>
          <p:cNvCxnSpPr>
            <a:stCxn id="4" idx="3"/>
            <a:endCxn id="57" idx="2"/>
          </p:cNvCxnSpPr>
          <p:nvPr/>
        </p:nvCxnSpPr>
        <p:spPr>
          <a:xfrm flipH="1" flipV="1">
            <a:off x="1178695" y="4000504"/>
            <a:ext cx="607255" cy="2357454"/>
          </a:xfrm>
          <a:prstGeom prst="bentConnector4">
            <a:avLst>
              <a:gd name="adj1" fmla="val -37645"/>
              <a:gd name="adj2" fmla="val 59091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5" idx="3"/>
            <a:endCxn id="118" idx="1"/>
          </p:cNvCxnSpPr>
          <p:nvPr/>
        </p:nvCxnSpPr>
        <p:spPr>
          <a:xfrm>
            <a:off x="1928794" y="2750339"/>
            <a:ext cx="785818" cy="678661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4857752" y="1428736"/>
            <a:ext cx="1785950" cy="4000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Procesamiento y almacenamiento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7143768" y="1428736"/>
            <a:ext cx="1785950" cy="4000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Envió y recepción  de información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2285984" y="2428868"/>
            <a:ext cx="214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</a:t>
            </a:r>
          </a:p>
          <a:p>
            <a:r>
              <a:rPr lang="es-CL" dirty="0" smtClean="0"/>
              <a:t>N</a:t>
            </a:r>
          </a:p>
          <a:p>
            <a:r>
              <a:rPr lang="es-CL" dirty="0" smtClean="0"/>
              <a:t>P</a:t>
            </a:r>
          </a:p>
          <a:p>
            <a:r>
              <a:rPr lang="es-CL" dirty="0" smtClean="0"/>
              <a:t>U</a:t>
            </a:r>
          </a:p>
          <a:p>
            <a:r>
              <a:rPr lang="es-CL" dirty="0" smtClean="0"/>
              <a:t>T</a:t>
            </a:r>
          </a:p>
          <a:p>
            <a:r>
              <a:rPr lang="es-CL" dirty="0" smtClean="0"/>
              <a:t>S</a:t>
            </a:r>
          </a:p>
          <a:p>
            <a:endParaRPr lang="es-CL" dirty="0"/>
          </a:p>
        </p:txBody>
      </p:sp>
      <p:sp>
        <p:nvSpPr>
          <p:cNvPr id="45" name="44 Rectángulo"/>
          <p:cNvSpPr/>
          <p:nvPr/>
        </p:nvSpPr>
        <p:spPr>
          <a:xfrm>
            <a:off x="785818" y="928670"/>
            <a:ext cx="150016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Cámaras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63" name="62 Forma"/>
          <p:cNvCxnSpPr>
            <a:stCxn id="4" idx="3"/>
            <a:endCxn id="56" idx="2"/>
          </p:cNvCxnSpPr>
          <p:nvPr/>
        </p:nvCxnSpPr>
        <p:spPr>
          <a:xfrm flipH="1" flipV="1">
            <a:off x="321455" y="2214554"/>
            <a:ext cx="1464495" cy="4143404"/>
          </a:xfrm>
          <a:prstGeom prst="bentConnector4">
            <a:avLst>
              <a:gd name="adj1" fmla="val -15609"/>
              <a:gd name="adj2" fmla="val 33103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angular"/>
          <p:cNvCxnSpPr>
            <a:stCxn id="25" idx="0"/>
            <a:endCxn id="45" idx="0"/>
          </p:cNvCxnSpPr>
          <p:nvPr/>
        </p:nvCxnSpPr>
        <p:spPr>
          <a:xfrm rot="16200000" flipV="1">
            <a:off x="3393281" y="-928710"/>
            <a:ext cx="500066" cy="4214826"/>
          </a:xfrm>
          <a:prstGeom prst="bentConnector3">
            <a:avLst>
              <a:gd name="adj1" fmla="val 14571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>
            <a:stCxn id="35" idx="1"/>
            <a:endCxn id="25" idx="3"/>
          </p:cNvCxnSpPr>
          <p:nvPr/>
        </p:nvCxnSpPr>
        <p:spPr>
          <a:xfrm rot="10800000">
            <a:off x="6643702" y="3429000"/>
            <a:ext cx="500066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Forma"/>
          <p:cNvCxnSpPr>
            <a:stCxn id="45" idx="2"/>
          </p:cNvCxnSpPr>
          <p:nvPr/>
        </p:nvCxnSpPr>
        <p:spPr>
          <a:xfrm rot="16200000" flipH="1">
            <a:off x="1875224" y="1232288"/>
            <a:ext cx="428628" cy="110727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17 Rectángulo"/>
          <p:cNvSpPr/>
          <p:nvPr/>
        </p:nvSpPr>
        <p:spPr>
          <a:xfrm>
            <a:off x="2714612" y="1428736"/>
            <a:ext cx="1785950" cy="4000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Sistema de adquisición de datos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126" name="125 Conector recto de flecha"/>
          <p:cNvCxnSpPr>
            <a:stCxn id="118" idx="3"/>
            <a:endCxn id="25" idx="1"/>
          </p:cNvCxnSpPr>
          <p:nvPr/>
        </p:nvCxnSpPr>
        <p:spPr>
          <a:xfrm>
            <a:off x="4500562" y="3429000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2714612" y="285728"/>
            <a:ext cx="355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Control de la posición de la cámaras</a:t>
            </a:r>
            <a:endParaRPr lang="es-CL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785918" y="2928934"/>
            <a:ext cx="60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  50</a:t>
            </a:r>
          </a:p>
          <a:p>
            <a:r>
              <a:rPr lang="es-CL" dirty="0" smtClean="0"/>
              <a:t>+18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643042" y="1571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572000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786578" y="3714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28" name="27 CuadroTexto"/>
          <p:cNvSpPr txBox="1"/>
          <p:nvPr/>
        </p:nvSpPr>
        <p:spPr>
          <a:xfrm>
            <a:off x="5143504" y="785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30" name="29 Rectángulo"/>
          <p:cNvSpPr/>
          <p:nvPr/>
        </p:nvSpPr>
        <p:spPr>
          <a:xfrm>
            <a:off x="3143240" y="5786454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R.V.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32" name="31 Forma"/>
          <p:cNvCxnSpPr>
            <a:stCxn id="4" idx="3"/>
            <a:endCxn id="30" idx="2"/>
          </p:cNvCxnSpPr>
          <p:nvPr/>
        </p:nvCxnSpPr>
        <p:spPr>
          <a:xfrm flipV="1">
            <a:off x="1785950" y="6000768"/>
            <a:ext cx="1821637" cy="3571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30" idx="0"/>
            <a:endCxn id="118" idx="2"/>
          </p:cNvCxnSpPr>
          <p:nvPr/>
        </p:nvCxnSpPr>
        <p:spPr>
          <a:xfrm rot="5400000" flipH="1" flipV="1">
            <a:off x="3428992" y="5607859"/>
            <a:ext cx="35719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5286380" y="5786454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R.V.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7572396" y="5786454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R.V.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39" name="38 Forma"/>
          <p:cNvCxnSpPr>
            <a:stCxn id="4" idx="3"/>
            <a:endCxn id="36" idx="2"/>
          </p:cNvCxnSpPr>
          <p:nvPr/>
        </p:nvCxnSpPr>
        <p:spPr>
          <a:xfrm flipV="1">
            <a:off x="1785950" y="6000768"/>
            <a:ext cx="3964777" cy="3571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Forma"/>
          <p:cNvCxnSpPr>
            <a:stCxn id="4" idx="3"/>
            <a:endCxn id="37" idx="2"/>
          </p:cNvCxnSpPr>
          <p:nvPr/>
        </p:nvCxnSpPr>
        <p:spPr>
          <a:xfrm flipV="1">
            <a:off x="1785950" y="6000768"/>
            <a:ext cx="6250793" cy="3571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36" idx="0"/>
            <a:endCxn id="25" idx="2"/>
          </p:cNvCxnSpPr>
          <p:nvPr/>
        </p:nvCxnSpPr>
        <p:spPr>
          <a:xfrm rot="5400000" flipH="1" flipV="1">
            <a:off x="5572132" y="5607859"/>
            <a:ext cx="35719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37" idx="0"/>
            <a:endCxn id="35" idx="2"/>
          </p:cNvCxnSpPr>
          <p:nvPr/>
        </p:nvCxnSpPr>
        <p:spPr>
          <a:xfrm rot="5400000" flipH="1" flipV="1">
            <a:off x="7858148" y="5607859"/>
            <a:ext cx="35719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3786182" y="5429264"/>
            <a:ext cx="69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5 </a:t>
            </a:r>
            <a:r>
              <a:rPr lang="es-CL" dirty="0" err="1" smtClean="0"/>
              <a:t>Vdc</a:t>
            </a:r>
            <a:endParaRPr lang="es-CL" dirty="0" smtClean="0"/>
          </a:p>
        </p:txBody>
      </p:sp>
      <p:sp>
        <p:nvSpPr>
          <p:cNvPr id="50" name="49 CuadroTexto"/>
          <p:cNvSpPr txBox="1"/>
          <p:nvPr/>
        </p:nvSpPr>
        <p:spPr>
          <a:xfrm>
            <a:off x="8215338" y="5429264"/>
            <a:ext cx="69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5 </a:t>
            </a:r>
            <a:r>
              <a:rPr lang="es-CL" dirty="0" err="1" smtClean="0"/>
              <a:t>Vdc</a:t>
            </a:r>
            <a:endParaRPr lang="es-CL" dirty="0" smtClean="0"/>
          </a:p>
        </p:txBody>
      </p:sp>
      <p:sp>
        <p:nvSpPr>
          <p:cNvPr id="51" name="50 CuadroTexto"/>
          <p:cNvSpPr txBox="1"/>
          <p:nvPr/>
        </p:nvSpPr>
        <p:spPr>
          <a:xfrm>
            <a:off x="5857884" y="542926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? </a:t>
            </a:r>
            <a:r>
              <a:rPr lang="es-CL" dirty="0" err="1" smtClean="0"/>
              <a:t>Vdc</a:t>
            </a:r>
            <a:endParaRPr lang="es-CL" dirty="0" smtClean="0"/>
          </a:p>
        </p:txBody>
      </p:sp>
      <p:sp>
        <p:nvSpPr>
          <p:cNvPr id="56" name="55 Rectángulo"/>
          <p:cNvSpPr/>
          <p:nvPr/>
        </p:nvSpPr>
        <p:spPr>
          <a:xfrm>
            <a:off x="0" y="1857364"/>
            <a:ext cx="64291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R.V.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57" name="56 Rectángulo"/>
          <p:cNvSpPr/>
          <p:nvPr/>
        </p:nvSpPr>
        <p:spPr>
          <a:xfrm>
            <a:off x="714348" y="3786190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R.V.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70" name="69 Forma"/>
          <p:cNvCxnSpPr>
            <a:stCxn id="56" idx="0"/>
            <a:endCxn id="45" idx="1"/>
          </p:cNvCxnSpPr>
          <p:nvPr/>
        </p:nvCxnSpPr>
        <p:spPr>
          <a:xfrm rot="5400000" flipH="1" flipV="1">
            <a:off x="250025" y="1321572"/>
            <a:ext cx="607223" cy="46436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Rectángulo"/>
          <p:cNvSpPr/>
          <p:nvPr/>
        </p:nvSpPr>
        <p:spPr>
          <a:xfrm>
            <a:off x="0" y="1571612"/>
            <a:ext cx="10357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200" dirty="0" smtClean="0"/>
              <a:t>12 </a:t>
            </a:r>
            <a:r>
              <a:rPr lang="es-CL" sz="1200" dirty="0" err="1" smtClean="0"/>
              <a:t>Vdc</a:t>
            </a:r>
            <a:r>
              <a:rPr lang="es-CL" sz="1200" dirty="0" smtClean="0"/>
              <a:t>+- 0,25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714348" y="3286124"/>
            <a:ext cx="11757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400" dirty="0" smtClean="0"/>
              <a:t>12 </a:t>
            </a:r>
            <a:r>
              <a:rPr lang="es-CL" sz="1400" dirty="0" err="1" smtClean="0"/>
              <a:t>Vdc</a:t>
            </a:r>
            <a:r>
              <a:rPr lang="es-CL" sz="1400" dirty="0" smtClean="0"/>
              <a:t>+- 0,25</a:t>
            </a:r>
          </a:p>
        </p:txBody>
      </p:sp>
      <p:cxnSp>
        <p:nvCxnSpPr>
          <p:cNvPr id="79" name="78 Conector recto de flecha"/>
          <p:cNvCxnSpPr>
            <a:stCxn id="57" idx="0"/>
            <a:endCxn id="5" idx="2"/>
          </p:cNvCxnSpPr>
          <p:nvPr/>
        </p:nvCxnSpPr>
        <p:spPr>
          <a:xfrm rot="5400000" flipH="1" flipV="1">
            <a:off x="821513" y="3428992"/>
            <a:ext cx="714380" cy="1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4 CuadroTexto"/>
          <p:cNvSpPr txBox="1"/>
          <p:nvPr/>
        </p:nvSpPr>
        <p:spPr>
          <a:xfrm>
            <a:off x="6357950" y="571480"/>
            <a:ext cx="157163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Sistema Datos</a:t>
            </a:r>
            <a:endParaRPr lang="es-C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Sistema de potencia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000" b="1" dirty="0" smtClean="0">
                <a:solidFill>
                  <a:schemeClr val="tx1"/>
                </a:solidFill>
              </a:rPr>
              <a:t>Generación energía</a:t>
            </a:r>
            <a:r>
              <a:rPr lang="es-CL" sz="2000" dirty="0" smtClean="0">
                <a:solidFill>
                  <a:schemeClr val="tx1"/>
                </a:solidFill>
              </a:rPr>
              <a:t>: la cantidad producida debe se suficient</a:t>
            </a:r>
            <a:r>
              <a:rPr lang="es-CL" sz="2000" dirty="0" smtClean="0"/>
              <a:t>e para alimentar todos los sistemas. Puede ser tanto renovable como no</a:t>
            </a:r>
            <a:endParaRPr lang="es-CL" sz="2000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Almacenamiento: </a:t>
            </a:r>
            <a:r>
              <a:rPr lang="es-CL" sz="2000" dirty="0" smtClean="0">
                <a:solidFill>
                  <a:schemeClr val="tx1"/>
                </a:solidFill>
              </a:rPr>
              <a:t>Se deberá contar con un sistema capas de almacenar la energía producida.</a:t>
            </a:r>
            <a:endParaRPr lang="es-CL" sz="2000" b="1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Gestión de carga y uso </a:t>
            </a:r>
            <a:r>
              <a:rPr lang="es-CL" sz="2000" dirty="0">
                <a:solidFill>
                  <a:schemeClr val="tx1"/>
                </a:solidFill>
              </a:rPr>
              <a:t>S</a:t>
            </a:r>
            <a:r>
              <a:rPr lang="es-CL" sz="2000" dirty="0" smtClean="0"/>
              <a:t>e deberá contar con un sistema que se encargue de cargar el sistema de almacenamiento.</a:t>
            </a:r>
            <a:endParaRPr lang="es-CL" sz="2000" dirty="0" smtClean="0">
              <a:solidFill>
                <a:schemeClr val="tx1"/>
              </a:solidFill>
            </a:endParaRPr>
          </a:p>
          <a:p>
            <a:r>
              <a:rPr lang="es-CL" sz="2000" b="1" dirty="0" smtClean="0"/>
              <a:t>Potencia</a:t>
            </a:r>
            <a:r>
              <a:rPr lang="es-CL" sz="2000" b="1" dirty="0" smtClean="0">
                <a:solidFill>
                  <a:schemeClr val="tx1"/>
                </a:solidFill>
              </a:rPr>
              <a:t>:</a:t>
            </a:r>
            <a:r>
              <a:rPr lang="es-CL" sz="2000" dirty="0" smtClean="0">
                <a:solidFill>
                  <a:schemeClr val="tx1"/>
                </a:solidFill>
              </a:rPr>
              <a:t> Deberá contar con un sistema capas de alimentar todos los sensores, sistema de datos, y el resto de los </a:t>
            </a:r>
            <a:r>
              <a:rPr lang="es-CL" sz="2000" dirty="0" err="1" smtClean="0">
                <a:solidFill>
                  <a:schemeClr val="tx1"/>
                </a:solidFill>
              </a:rPr>
              <a:t>elemetos</a:t>
            </a:r>
            <a:r>
              <a:rPr lang="es-CL" sz="2000" dirty="0" smtClean="0">
                <a:solidFill>
                  <a:schemeClr val="tx1"/>
                </a:solidFill>
              </a:rPr>
              <a:t> necesario.</a:t>
            </a:r>
          </a:p>
          <a:p>
            <a:endParaRPr lang="es-CL" sz="2000" b="1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Sistema Datos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643050"/>
            <a:ext cx="8229600" cy="4525963"/>
          </a:xfrm>
        </p:spPr>
        <p:txBody>
          <a:bodyPr/>
          <a:lstStyle/>
          <a:p>
            <a:r>
              <a:rPr lang="es-CL" sz="2000" b="1" dirty="0" smtClean="0">
                <a:solidFill>
                  <a:schemeClr val="tx1"/>
                </a:solidFill>
              </a:rPr>
              <a:t>Adquisición de los datos:</a:t>
            </a:r>
            <a:r>
              <a:rPr lang="es-CL" sz="2000" dirty="0" smtClean="0"/>
              <a:t>  toda la información entregadas por los sensores y las cámaras deberá ser captada por este sistema. </a:t>
            </a:r>
            <a:endParaRPr lang="es-CL" sz="2000" b="1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Procesamiento y almacenamiento:</a:t>
            </a:r>
            <a:r>
              <a:rPr lang="es-CL" sz="2000" dirty="0" smtClean="0">
                <a:solidFill>
                  <a:schemeClr val="tx1"/>
                </a:solidFill>
              </a:rPr>
              <a:t> la información recibida deberá ser procesada  y almacenada para poder tener un respaldo</a:t>
            </a:r>
            <a:r>
              <a:rPr lang="es-CL" sz="2000" dirty="0" smtClean="0"/>
              <a:t> de esta.</a:t>
            </a:r>
            <a:endParaRPr lang="es-CL" sz="2000" b="1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Envió de información:</a:t>
            </a:r>
            <a:r>
              <a:rPr lang="es-CL" sz="2000" dirty="0" smtClean="0">
                <a:solidFill>
                  <a:schemeClr val="tx1"/>
                </a:solidFill>
              </a:rPr>
              <a:t> toda la información deberá ser enviada para poder ser analizada en otro lugar. </a:t>
            </a:r>
            <a:endParaRPr lang="es-CL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aphicFrame>
        <p:nvGraphicFramePr>
          <p:cNvPr id="5" name="3 Marcador de contenido"/>
          <p:cNvGraphicFramePr>
            <a:graphicFrameLocks/>
          </p:cNvGraphicFramePr>
          <p:nvPr/>
        </p:nvGraphicFramePr>
        <p:xfrm>
          <a:off x="0" y="0"/>
          <a:ext cx="9072594" cy="809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3571900"/>
                <a:gridCol w="2214546"/>
                <a:gridCol w="1143008"/>
                <a:gridCol w="1643074"/>
              </a:tblGrid>
              <a:tr h="1142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ID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Especificaciones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8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 smtClean="0"/>
                        <a:t>Nivel/</a:t>
                      </a:r>
                    </a:p>
                    <a:p>
                      <a:r>
                        <a:rPr lang="es-CL" sz="1800" dirty="0" smtClean="0"/>
                        <a:t>Subsistema</a:t>
                      </a:r>
                      <a:endParaRPr lang="es-CL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Padre de Requisito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Método de Verificación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  <a:tr h="619320"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Sistema debe tener 60 entradas</a:t>
                      </a:r>
                      <a:r>
                        <a:rPr lang="es-CL" baseline="0" dirty="0" smtClean="0"/>
                        <a:t> análogas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debe tener 18 entradas</a:t>
                      </a:r>
                      <a:r>
                        <a:rPr lang="es-CL" baseline="0" dirty="0" smtClean="0"/>
                        <a:t> digital</a:t>
                      </a:r>
                      <a:endParaRPr lang="es-CL" dirty="0" smtClean="0"/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Sistema debe tener 2 entradas USB para una cámara de video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sistema debe muestrear 60 veces por minuto para 58 entradas análogas y obtener un promedio por minuto.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sistema debe muestrear 60 veces por minuto para 2 entradas análogas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sistema debe muestrear 60 veces por minuto para 9 entradas digital obteniendo el promedio de la frecuencia por minuto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 sistema debe enviar la información de los sensores y la imagen a un computador en cualquier parte del mundo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Envió de información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/>
        </p:nvGraphicFramePr>
        <p:xfrm>
          <a:off x="142844" y="-1"/>
          <a:ext cx="8929750" cy="705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870"/>
                <a:gridCol w="3513357"/>
                <a:gridCol w="2248549"/>
                <a:gridCol w="1104338"/>
                <a:gridCol w="1571636"/>
              </a:tblGrid>
              <a:tr h="785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ID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Especificaciones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8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 smtClean="0"/>
                        <a:t>Nivel/</a:t>
                      </a:r>
                    </a:p>
                    <a:p>
                      <a:r>
                        <a:rPr lang="es-CL" sz="1800" dirty="0" smtClean="0"/>
                        <a:t>Subsistema</a:t>
                      </a:r>
                      <a:endParaRPr lang="es-CL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Padre de Requisito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Método de Verificación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  <a:tr h="909153">
                <a:tc>
                  <a:txBody>
                    <a:bodyPr/>
                    <a:lstStyle/>
                    <a:p>
                      <a:r>
                        <a:rPr lang="es-CL" dirty="0" smtClean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 sistema debe permitir manejar la posición de las cámaras.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recepción  de información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49127">
                <a:tc>
                  <a:txBody>
                    <a:bodyPr/>
                    <a:lstStyle/>
                    <a:p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medio de comunicación debe  ser telefonía celular.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Envió de información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 sistema debe ser capas de producir su energía</a:t>
                      </a:r>
                      <a:r>
                        <a:rPr lang="es-CL" baseline="0" dirty="0" smtClean="0"/>
                        <a:t> necesaria para su funcionamiento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Generación energía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 sistema debe ser capas de almacenar</a:t>
                      </a:r>
                      <a:r>
                        <a:rPr lang="es-CL" baseline="0" dirty="0" smtClean="0"/>
                        <a:t> </a:t>
                      </a:r>
                      <a:r>
                        <a:rPr lang="es-CL" dirty="0" smtClean="0"/>
                        <a:t> su energía</a:t>
                      </a:r>
                      <a:r>
                        <a:rPr lang="es-CL" baseline="0" dirty="0" smtClean="0"/>
                        <a:t> necesaria para su funcionamiento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Almacenamiento y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Gestión de carga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96130">
                <a:tc>
                  <a:txBody>
                    <a:bodyPr/>
                    <a:lstStyle/>
                    <a:p>
                      <a:r>
                        <a:rPr lang="es-CL" dirty="0" smtClean="0"/>
                        <a:t>12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 sistema debe ser capas de proveer energía para el resto de los sistemas externo a este </a:t>
                      </a:r>
                      <a:r>
                        <a:rPr lang="es-CL" baseline="0" dirty="0" smtClean="0"/>
                        <a:t>para su funcionamiento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Gestión de huso  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La potencia consumida por los sensores debe ser menor a _____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La potencia consumida por el sistema de datos debe ser menor a 12 w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1138</Words>
  <Application>Microsoft Office PowerPoint</Application>
  <PresentationFormat>Presentación en pantalla (4:3)</PresentationFormat>
  <Paragraphs>266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Diapositiva 1</vt:lpstr>
      <vt:lpstr>Diseño conceptual</vt:lpstr>
      <vt:lpstr>Diapositiva 3</vt:lpstr>
      <vt:lpstr>Diapositiva 4</vt:lpstr>
      <vt:lpstr>Diapositiva 5</vt:lpstr>
      <vt:lpstr>Sistema de potencia </vt:lpstr>
      <vt:lpstr>Sistema Datos</vt:lpstr>
      <vt:lpstr>Diapositiva 8</vt:lpstr>
      <vt:lpstr>Diapositiva 9</vt:lpstr>
      <vt:lpstr>Diapositiva 10</vt:lpstr>
      <vt:lpstr>Sistema actual propuesto</vt:lpstr>
      <vt:lpstr>Envió de informacion</vt:lpstr>
      <vt:lpstr>Diapositiva 13</vt:lpstr>
      <vt:lpstr>almacenamiento</vt:lpstr>
      <vt:lpstr>Diseño preliminar uno solo datos</vt:lpstr>
      <vt:lpstr>Diseño preliminar 2</vt:lpstr>
      <vt:lpstr>Diseño preliminar 3</vt:lpstr>
      <vt:lpstr>Diseño preliminar 3</vt:lpstr>
      <vt:lpstr>Diseño preliminar 3</vt:lpstr>
      <vt:lpstr>Diapositiva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Francisco</dc:creator>
  <cp:lastModifiedBy>Francisco</cp:lastModifiedBy>
  <cp:revision>73</cp:revision>
  <dcterms:created xsi:type="dcterms:W3CDTF">2011-08-03T00:49:23Z</dcterms:created>
  <dcterms:modified xsi:type="dcterms:W3CDTF">2011-08-09T17:27:45Z</dcterms:modified>
</cp:coreProperties>
</file>