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03-08-2011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03-08-2011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03-08-2011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03-08-2011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03-08-2011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03-08-2011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03-08-2011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03-08-2011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03-08-2011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03-08-2011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FD6-7B4E-4ACE-A398-4C3839912AC3}" type="datetimeFigureOut">
              <a:rPr lang="es-CL" smtClean="0"/>
              <a:pPr/>
              <a:t>03-08-2011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6FD6-7B4E-4ACE-A398-4C3839912AC3}" type="datetimeFigureOut">
              <a:rPr lang="es-CL" smtClean="0"/>
              <a:pPr/>
              <a:t>03-08-2011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FB1B-F1CD-4340-95B3-04BCEDF5872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857232"/>
            <a:ext cx="1714512" cy="55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2214546" y="857232"/>
            <a:ext cx="6572296" cy="55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142844" y="285728"/>
            <a:ext cx="207505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 smtClean="0"/>
              <a:t>Sistema de potencia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6248" y="285728"/>
            <a:ext cx="15716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Sistema Datos</a:t>
            </a:r>
            <a:endParaRPr lang="es-CL" dirty="0"/>
          </a:p>
        </p:txBody>
      </p:sp>
      <p:sp>
        <p:nvSpPr>
          <p:cNvPr id="9" name="8 Rectángulo"/>
          <p:cNvSpPr/>
          <p:nvPr/>
        </p:nvSpPr>
        <p:spPr>
          <a:xfrm>
            <a:off x="2285984" y="1214422"/>
            <a:ext cx="1357322" cy="500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Generación de datos</a:t>
            </a:r>
          </a:p>
          <a:p>
            <a:pPr algn="ctr"/>
            <a:r>
              <a:rPr lang="es-CL" dirty="0" smtClean="0">
                <a:solidFill>
                  <a:schemeClr val="tx1"/>
                </a:solidFill>
              </a:rPr>
              <a:t>(sensores)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786182" y="1214422"/>
            <a:ext cx="1357322" cy="500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286380" y="1214422"/>
            <a:ext cx="1785950" cy="500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Procesamiento y almacenamiento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7215206" y="1214422"/>
            <a:ext cx="1500198" cy="500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Envió de información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85720" y="1214422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Generación energía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85720" y="2571744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500" dirty="0">
                <a:solidFill>
                  <a:schemeClr val="tx1"/>
                </a:solidFill>
              </a:rPr>
              <a:t>A</a:t>
            </a:r>
            <a:r>
              <a:rPr lang="es-CL" sz="1500" dirty="0" smtClean="0">
                <a:solidFill>
                  <a:schemeClr val="tx1"/>
                </a:solidFill>
              </a:rPr>
              <a:t>lmacenamiento</a:t>
            </a:r>
            <a:endParaRPr lang="es-CL" sz="1500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85720" y="4000504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Gestión de carga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85720" y="5357826"/>
            <a:ext cx="1571636" cy="85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Gestión de uso  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857620" y="1643050"/>
            <a:ext cx="1285884" cy="7858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Adquisición de  datos </a:t>
            </a:r>
          </a:p>
          <a:p>
            <a:pPr algn="ctr"/>
            <a:endParaRPr lang="es-CL" dirty="0"/>
          </a:p>
        </p:txBody>
      </p:sp>
      <p:sp>
        <p:nvSpPr>
          <p:cNvPr id="19" name="18 Rectángulo"/>
          <p:cNvSpPr/>
          <p:nvPr/>
        </p:nvSpPr>
        <p:spPr>
          <a:xfrm>
            <a:off x="3857620" y="2714620"/>
            <a:ext cx="1285884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</a:rPr>
              <a:t>Adquisición de información de sensores</a:t>
            </a:r>
            <a:endParaRPr lang="es-CL" dirty="0"/>
          </a:p>
        </p:txBody>
      </p:sp>
      <p:sp>
        <p:nvSpPr>
          <p:cNvPr id="22" name="21 Rectángulo"/>
          <p:cNvSpPr/>
          <p:nvPr/>
        </p:nvSpPr>
        <p:spPr>
          <a:xfrm>
            <a:off x="3857620" y="4000504"/>
            <a:ext cx="1285884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</a:rPr>
              <a:t>Adquisición de imágenes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Sistema de potencia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000" b="1" dirty="0" smtClean="0">
                <a:solidFill>
                  <a:schemeClr val="tx1"/>
                </a:solidFill>
              </a:rPr>
              <a:t>Generación energía</a:t>
            </a:r>
            <a:r>
              <a:rPr lang="es-CL" sz="2000" dirty="0" smtClean="0">
                <a:solidFill>
                  <a:schemeClr val="tx1"/>
                </a:solidFill>
              </a:rPr>
              <a:t>: la cantidad producida debe se suficient</a:t>
            </a:r>
            <a:r>
              <a:rPr lang="es-CL" sz="2000" dirty="0" smtClean="0"/>
              <a:t>e para alimentar todos los sistemas. Puede ser tanto renovable como no</a:t>
            </a:r>
            <a:endParaRPr lang="es-CL" sz="2000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Almacenamiento: </a:t>
            </a:r>
            <a:r>
              <a:rPr lang="es-CL" sz="2000" dirty="0" smtClean="0">
                <a:solidFill>
                  <a:schemeClr val="tx1"/>
                </a:solidFill>
              </a:rPr>
              <a:t>Se deberá contar con un sistema capas de almacenar la energía producida.</a:t>
            </a:r>
            <a:endParaRPr lang="es-CL" sz="2000" b="1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Gestión de carga: </a:t>
            </a:r>
            <a:r>
              <a:rPr lang="es-CL" sz="2000" dirty="0">
                <a:solidFill>
                  <a:schemeClr val="tx1"/>
                </a:solidFill>
              </a:rPr>
              <a:t>S</a:t>
            </a:r>
            <a:r>
              <a:rPr lang="es-CL" sz="2000" dirty="0" smtClean="0"/>
              <a:t>e deberá contar con un sistema que se encargue de cargar el sistema de </a:t>
            </a:r>
            <a:r>
              <a:rPr lang="es-CL" sz="2000" dirty="0" err="1" smtClean="0"/>
              <a:t>almacenamieto</a:t>
            </a:r>
            <a:r>
              <a:rPr lang="es-CL" sz="2000" dirty="0" smtClean="0"/>
              <a:t>.</a:t>
            </a:r>
            <a:endParaRPr lang="es-CL" sz="2000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Gestión de huso:</a:t>
            </a:r>
            <a:r>
              <a:rPr lang="es-CL" sz="2000" dirty="0" smtClean="0">
                <a:solidFill>
                  <a:schemeClr val="tx1"/>
                </a:solidFill>
              </a:rPr>
              <a:t> Deberá contar con un sistema capas de alimentar todos los sensores, sistema de datos, y el resto de los </a:t>
            </a:r>
            <a:r>
              <a:rPr lang="es-CL" sz="2000" dirty="0" err="1" smtClean="0">
                <a:solidFill>
                  <a:schemeClr val="tx1"/>
                </a:solidFill>
              </a:rPr>
              <a:t>elemetos</a:t>
            </a:r>
            <a:r>
              <a:rPr lang="es-CL" sz="2000" dirty="0" smtClean="0">
                <a:solidFill>
                  <a:schemeClr val="tx1"/>
                </a:solidFill>
              </a:rPr>
              <a:t> necesario.</a:t>
            </a:r>
          </a:p>
          <a:p>
            <a:endParaRPr lang="es-CL" sz="2000" b="1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Sistema Datos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525963"/>
          </a:xfrm>
        </p:spPr>
        <p:txBody>
          <a:bodyPr/>
          <a:lstStyle/>
          <a:p>
            <a:r>
              <a:rPr lang="es-CL" sz="2000" b="1" dirty="0" smtClean="0">
                <a:solidFill>
                  <a:schemeClr val="tx1"/>
                </a:solidFill>
              </a:rPr>
              <a:t>Generación de datos(sensores):</a:t>
            </a:r>
            <a:r>
              <a:rPr lang="es-CL" sz="2000" dirty="0" smtClean="0">
                <a:solidFill>
                  <a:schemeClr val="tx1"/>
                </a:solidFill>
              </a:rPr>
              <a:t> </a:t>
            </a:r>
            <a:r>
              <a:rPr lang="es-CL" sz="2000" dirty="0" smtClean="0"/>
              <a:t>Los sensores entregaran información acerca de las condiciones del medio ambiente.</a:t>
            </a:r>
            <a:endParaRPr lang="es-CL" sz="2000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Adquisición de los datos:</a:t>
            </a:r>
            <a:r>
              <a:rPr lang="es-CL" sz="2000" dirty="0"/>
              <a:t> </a:t>
            </a:r>
            <a:r>
              <a:rPr lang="es-CL" sz="2000" dirty="0" smtClean="0"/>
              <a:t>toda la información entregadas por los sensores será </a:t>
            </a:r>
            <a:endParaRPr lang="es-CL" sz="2000" b="1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Procesamiento y almacenamiento:</a:t>
            </a:r>
            <a:r>
              <a:rPr lang="es-CL" sz="2000" dirty="0" smtClean="0">
                <a:solidFill>
                  <a:schemeClr val="tx1"/>
                </a:solidFill>
              </a:rPr>
              <a:t> la información recibida deberá ser trabajada y almacenada para poder tener un respaldo</a:t>
            </a:r>
            <a:r>
              <a:rPr lang="es-CL" sz="2000" dirty="0" smtClean="0"/>
              <a:t> de esta.</a:t>
            </a:r>
            <a:endParaRPr lang="es-CL" sz="2000" b="1" dirty="0" smtClean="0">
              <a:solidFill>
                <a:schemeClr val="tx1"/>
              </a:solidFill>
            </a:endParaRPr>
          </a:p>
          <a:p>
            <a:r>
              <a:rPr lang="es-CL" sz="2000" b="1" dirty="0" smtClean="0">
                <a:solidFill>
                  <a:schemeClr val="tx1"/>
                </a:solidFill>
              </a:rPr>
              <a:t>Envió de información:</a:t>
            </a:r>
            <a:r>
              <a:rPr lang="es-CL" sz="2000" dirty="0" smtClean="0">
                <a:solidFill>
                  <a:schemeClr val="tx1"/>
                </a:solidFill>
              </a:rPr>
              <a:t> toda la información deberá ser enviada para poder ser analizada en otro lugar. </a:t>
            </a:r>
            <a:endParaRPr lang="es-CL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/>
        </p:nvGraphicFramePr>
        <p:xfrm>
          <a:off x="0" y="0"/>
          <a:ext cx="9072594" cy="726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3571900"/>
                <a:gridCol w="2214546"/>
                <a:gridCol w="1143008"/>
                <a:gridCol w="1643074"/>
              </a:tblGrid>
              <a:tr h="1142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ID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Especificaciones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8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Nivel/</a:t>
                      </a:r>
                    </a:p>
                    <a:p>
                      <a:r>
                        <a:rPr lang="es-CL" sz="1800" dirty="0" smtClean="0"/>
                        <a:t>Subsistema</a:t>
                      </a:r>
                      <a:endParaRPr lang="es-CL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Padre de Requisito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Método de Verificación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619320">
                <a:tc>
                  <a:txBody>
                    <a:bodyPr/>
                    <a:lstStyle/>
                    <a:p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Sistema debe tener 41 entradas</a:t>
                      </a:r>
                      <a:r>
                        <a:rPr lang="es-CL" baseline="0" dirty="0" smtClean="0"/>
                        <a:t> análogas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debe tener 1 entradas</a:t>
                      </a:r>
                      <a:r>
                        <a:rPr lang="es-CL" baseline="0" dirty="0" smtClean="0"/>
                        <a:t> digital</a:t>
                      </a:r>
                      <a:endParaRPr lang="es-CL" dirty="0" smtClean="0"/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Sistema debe tener 1 entradas USB para una cámara de video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sistema debe muestrear </a:t>
                      </a:r>
                      <a:r>
                        <a:rPr lang="es-CL" baseline="0" dirty="0" smtClean="0"/>
                        <a:t>60 veces </a:t>
                      </a:r>
                      <a:r>
                        <a:rPr lang="es-CL" baseline="0" dirty="0" smtClean="0"/>
                        <a:t>por minuto para 40 entradas análogas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sistema debe muestrear 60 veces por minuto para </a:t>
                      </a:r>
                      <a:r>
                        <a:rPr lang="es-CL" baseline="0" dirty="0" smtClean="0"/>
                        <a:t>2 </a:t>
                      </a:r>
                      <a:r>
                        <a:rPr lang="es-CL" baseline="0" dirty="0" smtClean="0"/>
                        <a:t>entradas análogas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sistema debe muestrear 1 ves por minuto para 1 entradas digital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adquisición de datos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88660">
                <a:tc>
                  <a:txBody>
                    <a:bodyPr/>
                    <a:lstStyle/>
                    <a:p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enviar la información de los sensores y la imagen a un computador en cualquier parte del mundo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Envió de información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/>
        </p:nvGraphicFramePr>
        <p:xfrm>
          <a:off x="142844" y="-1"/>
          <a:ext cx="8929750" cy="771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70"/>
                <a:gridCol w="3513357"/>
                <a:gridCol w="2248549"/>
                <a:gridCol w="1104338"/>
                <a:gridCol w="1571636"/>
              </a:tblGrid>
              <a:tr h="1591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ID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Especificaciones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8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 smtClean="0"/>
                        <a:t>Nivel/</a:t>
                      </a:r>
                    </a:p>
                    <a:p>
                      <a:r>
                        <a:rPr lang="es-CL" sz="1800" dirty="0" smtClean="0"/>
                        <a:t>Subsistema</a:t>
                      </a:r>
                      <a:endParaRPr lang="es-CL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Padre de Requisito</a:t>
                      </a:r>
                      <a:endParaRPr lang="es-CL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 smtClean="0"/>
                        <a:t>Método de Verificación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  <a:tr h="673552">
                <a:tc>
                  <a:txBody>
                    <a:bodyPr/>
                    <a:lstStyle/>
                    <a:p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medio de comunicación debe  ser telefonía celular.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</a:t>
                      </a:r>
                      <a:r>
                        <a:rPr lang="es-CL" baseline="0" dirty="0" smtClean="0"/>
                        <a:t>de datos/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Envió de información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949981">
                <a:tc>
                  <a:txBody>
                    <a:bodyPr/>
                    <a:lstStyle/>
                    <a:p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El sistema debe ser capas de producir su energía</a:t>
                      </a:r>
                      <a:r>
                        <a:rPr lang="es-CL" baseline="0" dirty="0" smtClean="0"/>
                        <a:t> necesaria para su funcionamiento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Generación energía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sistema debe ser capas de almacenar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dirty="0" smtClean="0"/>
                        <a:t> su energía</a:t>
                      </a:r>
                      <a:r>
                        <a:rPr lang="es-CL" baseline="0" dirty="0" smtClean="0"/>
                        <a:t> necesaria para su funcionamiento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Almacenamiento y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Gestión de carga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sistema debe ser capas de proveer energía para el resto de los sistemas </a:t>
                      </a:r>
                      <a:r>
                        <a:rPr lang="es-CL" baseline="0" dirty="0" smtClean="0"/>
                        <a:t>para su funcionamiento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Sistema de potencia/ </a:t>
                      </a: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Gestión de huso  </a:t>
                      </a:r>
                      <a:endParaRPr lang="es-CL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96130">
                <a:tc>
                  <a:txBody>
                    <a:bodyPr/>
                    <a:lstStyle/>
                    <a:p>
                      <a:r>
                        <a:rPr lang="es-CL" dirty="0" smtClean="0"/>
                        <a:t>12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40207">
                <a:tc>
                  <a:txBody>
                    <a:bodyPr/>
                    <a:lstStyle/>
                    <a:p>
                      <a:r>
                        <a:rPr lang="es-CL" dirty="0" smtClean="0"/>
                        <a:t>14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696130">
                <a:tc>
                  <a:txBody>
                    <a:bodyPr/>
                    <a:lstStyle/>
                    <a:p>
                      <a:r>
                        <a:rPr lang="es-CL" dirty="0" smtClean="0"/>
                        <a:t>15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Sistema actual propuesto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err="1" smtClean="0"/>
              <a:t>Arduino</a:t>
            </a:r>
            <a:r>
              <a:rPr lang="es-CL" b="1" dirty="0" smtClean="0"/>
              <a:t>:</a:t>
            </a:r>
            <a:r>
              <a:rPr lang="es-CL" dirty="0" smtClean="0"/>
              <a:t> 16 entradas </a:t>
            </a:r>
            <a:r>
              <a:rPr lang="es-CL" dirty="0" err="1" smtClean="0"/>
              <a:t>analogas</a:t>
            </a:r>
            <a:r>
              <a:rPr lang="es-CL" dirty="0" smtClean="0"/>
              <a:t> 54 digital.</a:t>
            </a:r>
          </a:p>
          <a:p>
            <a:r>
              <a:rPr lang="es-CL" b="1" dirty="0" err="1" smtClean="0"/>
              <a:t>Mux</a:t>
            </a:r>
            <a:r>
              <a:rPr lang="es-CL" b="1" dirty="0" smtClean="0"/>
              <a:t> </a:t>
            </a:r>
            <a:r>
              <a:rPr lang="es-CL" b="1" dirty="0" err="1" smtClean="0"/>
              <a:t>Shield</a:t>
            </a:r>
            <a:r>
              <a:rPr lang="es-CL" b="1" dirty="0" smtClean="0"/>
              <a:t>: </a:t>
            </a:r>
            <a:r>
              <a:rPr lang="es-CL" dirty="0" smtClean="0"/>
              <a:t>48 entradas analógicas/ digitales </a:t>
            </a:r>
            <a:endParaRPr lang="es-CL" b="1" dirty="0" smtClean="0"/>
          </a:p>
          <a:p>
            <a:r>
              <a:rPr lang="es-CL" dirty="0" smtClean="0"/>
              <a:t>Total de entradas =16+48-3=61 entradas </a:t>
            </a:r>
            <a:r>
              <a:rPr lang="es-CL" dirty="0" err="1" smtClean="0"/>
              <a:t>analogicas</a:t>
            </a:r>
            <a:r>
              <a:rPr lang="es-CL" dirty="0" smtClean="0"/>
              <a:t>. Y 54-4=50 digitales</a:t>
            </a:r>
          </a:p>
          <a:p>
            <a:r>
              <a:rPr lang="es-CL" dirty="0" smtClean="0"/>
              <a:t>Por lo que se cumpliría con el requisitos del numero de sensores.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Envió de </a:t>
            </a:r>
            <a:r>
              <a:rPr lang="es-CL" dirty="0" err="1" smtClean="0"/>
              <a:t>informacion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envió de la información se puede hacer de dos maneras una </a:t>
            </a:r>
            <a:r>
              <a:rPr lang="es-CL" dirty="0" err="1" smtClean="0"/>
              <a:t>atraves</a:t>
            </a:r>
            <a:r>
              <a:rPr lang="es-CL" dirty="0" smtClean="0"/>
              <a:t> de:</a:t>
            </a:r>
          </a:p>
          <a:p>
            <a:r>
              <a:rPr lang="es-CL" dirty="0" err="1"/>
              <a:t>Arduino</a:t>
            </a:r>
            <a:r>
              <a:rPr lang="es-CL" dirty="0"/>
              <a:t> GM862 </a:t>
            </a:r>
            <a:r>
              <a:rPr lang="es-CL" dirty="0" err="1" smtClean="0"/>
              <a:t>Shield</a:t>
            </a:r>
            <a:r>
              <a:rPr lang="es-CL" dirty="0" smtClean="0"/>
              <a:t>, </a:t>
            </a:r>
            <a:r>
              <a:rPr lang="es-CL" dirty="0" err="1"/>
              <a:t>Quad</a:t>
            </a:r>
            <a:r>
              <a:rPr lang="es-CL" dirty="0"/>
              <a:t>-band GSM/GPRS Antena </a:t>
            </a:r>
            <a:r>
              <a:rPr lang="es-CL" dirty="0" smtClean="0"/>
              <a:t>Celular,</a:t>
            </a:r>
            <a:r>
              <a:rPr lang="en-US" dirty="0"/>
              <a:t> Interface Cable MMCX to </a:t>
            </a:r>
            <a:r>
              <a:rPr lang="en-US" dirty="0" smtClean="0"/>
              <a:t>SMA,</a:t>
            </a:r>
            <a:r>
              <a:rPr lang="es-CL" dirty="0"/>
              <a:t> Módulo Celular GSM/GPRS GM862 </a:t>
            </a:r>
            <a:r>
              <a:rPr lang="es-CL" dirty="0" err="1" smtClean="0"/>
              <a:t>QuadBand</a:t>
            </a:r>
            <a:r>
              <a:rPr lang="es-CL" dirty="0" smtClean="0"/>
              <a:t>,</a:t>
            </a:r>
          </a:p>
          <a:p>
            <a:r>
              <a:rPr lang="es-CL" dirty="0" smtClean="0"/>
              <a:t>Pero se van a ocupar 5 pines digitales mas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O la otra posibilidad es ocupar un computador de muy bajo consumo que reciba la señal proveniente del </a:t>
            </a:r>
            <a:r>
              <a:rPr lang="es-CL" dirty="0" err="1" smtClean="0"/>
              <a:t>Arduino</a:t>
            </a:r>
            <a:r>
              <a:rPr lang="es-CL" dirty="0" smtClean="0"/>
              <a:t>. Y la </a:t>
            </a:r>
            <a:r>
              <a:rPr lang="es-CL" dirty="0" err="1" smtClean="0"/>
              <a:t>camara</a:t>
            </a:r>
            <a:r>
              <a:rPr lang="es-CL" dirty="0" smtClean="0"/>
              <a:t> y la envié atreves de un modem típico USB.</a:t>
            </a:r>
          </a:p>
          <a:p>
            <a:r>
              <a:rPr lang="es-CL" dirty="0" smtClean="0"/>
              <a:t>Evitando usar todas las tarjetas mencionadas antes, la ventaja es que se puede enviar video. Y se almacenaría en el mismo disco duro del computador la </a:t>
            </a:r>
            <a:r>
              <a:rPr lang="es-CL" dirty="0" err="1" smtClean="0"/>
              <a:t>informacion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almacenamiento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Si se ocupa </a:t>
            </a:r>
            <a:r>
              <a:rPr lang="es-CL" dirty="0" err="1" smtClean="0"/>
              <a:t>conputador</a:t>
            </a:r>
            <a:r>
              <a:rPr lang="es-CL" dirty="0" smtClean="0"/>
              <a:t> se </a:t>
            </a:r>
            <a:r>
              <a:rPr lang="es-CL" dirty="0" err="1" smtClean="0"/>
              <a:t>almacenaria</a:t>
            </a:r>
            <a:r>
              <a:rPr lang="es-CL" dirty="0" smtClean="0"/>
              <a:t> en el mismo disco duro.</a:t>
            </a:r>
          </a:p>
          <a:p>
            <a:r>
              <a:rPr lang="es-CL" dirty="0" smtClean="0"/>
              <a:t>En otro caso se ocuparía una memoria </a:t>
            </a:r>
            <a:r>
              <a:rPr lang="es-CL" dirty="0" err="1" smtClean="0"/>
              <a:t>sd</a:t>
            </a:r>
            <a:r>
              <a:rPr lang="es-CL" dirty="0" smtClean="0"/>
              <a:t> </a:t>
            </a:r>
            <a:r>
              <a:rPr lang="es-CL" smtClean="0"/>
              <a:t>que ocuparía:</a:t>
            </a:r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617</Words>
  <Application>Microsoft Office PowerPoint</Application>
  <PresentationFormat>Presentación en pantalla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Sistema de potencia </vt:lpstr>
      <vt:lpstr>Sistema Datos</vt:lpstr>
      <vt:lpstr>Diapositiva 4</vt:lpstr>
      <vt:lpstr>Diapositiva 5</vt:lpstr>
      <vt:lpstr>Sistema actual propuesto</vt:lpstr>
      <vt:lpstr>Envió de informacion</vt:lpstr>
      <vt:lpstr>Diapositiva 8</vt:lpstr>
      <vt:lpstr>almacenamiento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Francisco</dc:creator>
  <cp:lastModifiedBy>Francisco</cp:lastModifiedBy>
  <cp:revision>30</cp:revision>
  <dcterms:created xsi:type="dcterms:W3CDTF">2011-08-03T00:49:23Z</dcterms:created>
  <dcterms:modified xsi:type="dcterms:W3CDTF">2011-08-03T15:47:36Z</dcterms:modified>
</cp:coreProperties>
</file>