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34" r:id="rId1"/>
  </p:sldMasterIdLst>
  <p:notesMasterIdLst>
    <p:notesMasterId r:id="rId26"/>
  </p:notesMasterIdLst>
  <p:sldIdLst>
    <p:sldId id="289" r:id="rId2"/>
    <p:sldId id="290" r:id="rId3"/>
    <p:sldId id="257" r:id="rId4"/>
    <p:sldId id="291" r:id="rId5"/>
    <p:sldId id="294" r:id="rId6"/>
    <p:sldId id="292" r:id="rId7"/>
    <p:sldId id="262" r:id="rId8"/>
    <p:sldId id="263" r:id="rId9"/>
    <p:sldId id="264" r:id="rId10"/>
    <p:sldId id="266" r:id="rId11"/>
    <p:sldId id="298" r:id="rId12"/>
    <p:sldId id="285" r:id="rId13"/>
    <p:sldId id="270" r:id="rId14"/>
    <p:sldId id="293" r:id="rId15"/>
    <p:sldId id="274" r:id="rId16"/>
    <p:sldId id="295" r:id="rId17"/>
    <p:sldId id="296" r:id="rId18"/>
    <p:sldId id="281" r:id="rId19"/>
    <p:sldId id="282" r:id="rId20"/>
    <p:sldId id="271" r:id="rId21"/>
    <p:sldId id="279" r:id="rId22"/>
    <p:sldId id="297" r:id="rId23"/>
    <p:sldId id="272" r:id="rId24"/>
    <p:sldId id="273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2683C6"/>
    <a:srgbClr val="FF0000"/>
    <a:srgbClr val="FFCC00"/>
    <a:srgbClr val="FFCC99"/>
    <a:srgbClr val="FF99CC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27" autoAdjust="0"/>
    <p:restoredTop sz="87821" autoAdjust="0"/>
  </p:normalViewPr>
  <p:slideViewPr>
    <p:cSldViewPr snapToGrid="0" showGuides="1">
      <p:cViewPr varScale="1">
        <p:scale>
          <a:sx n="100" d="100"/>
          <a:sy n="100" d="100"/>
        </p:scale>
        <p:origin x="2298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A3EF94-9CC9-4FEF-9842-2354CA15831D}" type="datetimeFigureOut">
              <a:rPr lang="es-CL" smtClean="0"/>
              <a:t>19-08-2019</a:t>
            </a:fld>
            <a:endParaRPr lang="es-C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0EBD40-0E58-4A34-B65E-DC1570812FF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00457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s-CL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L" dirty="0"/>
                  <a:t>Para un set de </a:t>
                </a:r>
                <a:r>
                  <a:rPr lang="es-CL" b="0" i="0">
                    <a:latin typeface="Cambria Math" panose="02040503050406030204" pitchFamily="18" charset="0"/>
                  </a:rPr>
                  <a:t>𝑛</a:t>
                </a:r>
                <a:r>
                  <a:rPr lang="es-CL" dirty="0"/>
                  <a:t> datos</a:t>
                </a:r>
                <a:r>
                  <a:rPr lang="es-CL" baseline="0" dirty="0"/>
                  <a:t> ordenados, la mediana es el elemento en el índice </a:t>
                </a:r>
                <a:r>
                  <a:rPr lang="es-CL" i="0" baseline="0">
                    <a:latin typeface="Cambria Math" panose="02040503050406030204" pitchFamily="18" charset="0"/>
                  </a:rPr>
                  <a:t>⌊</a:t>
                </a:r>
                <a:r>
                  <a:rPr lang="es-CL" b="0" i="0" baseline="0">
                    <a:latin typeface="Cambria Math" panose="02040503050406030204" pitchFamily="18" charset="0"/>
                  </a:rPr>
                  <a:t>𝑛/2⌋</a:t>
                </a:r>
                <a:r>
                  <a:rPr lang="es-CL" dirty="0"/>
                  <a:t> </a:t>
                </a:r>
                <a:r>
                  <a:rPr lang="es-CL" baseline="0" dirty="0"/>
                  <a:t>si </a:t>
                </a:r>
                <a:r>
                  <a:rPr lang="es-CL" b="0" i="0" baseline="0">
                    <a:latin typeface="Cambria Math" panose="02040503050406030204" pitchFamily="18" charset="0"/>
                  </a:rPr>
                  <a:t>𝑛</a:t>
                </a:r>
                <a:r>
                  <a:rPr lang="es-CL" dirty="0"/>
                  <a:t> es impar. Si </a:t>
                </a:r>
                <a:r>
                  <a:rPr lang="es-CL" b="0" i="0">
                    <a:latin typeface="Cambria Math" panose="02040503050406030204" pitchFamily="18" charset="0"/>
                  </a:rPr>
                  <a:t>𝑛</a:t>
                </a:r>
                <a:r>
                  <a:rPr lang="es-CL" dirty="0"/>
                  <a:t> es par, entonces la mediana es el promedio</a:t>
                </a:r>
                <a:r>
                  <a:rPr lang="es-CL" baseline="0" dirty="0"/>
                  <a:t> entre los elementos de los índices </a:t>
                </a:r>
                <a:r>
                  <a:rPr lang="es-CL" b="0" i="0" baseline="0">
                    <a:latin typeface="Cambria Math" panose="02040503050406030204" pitchFamily="18" charset="0"/>
                  </a:rPr>
                  <a:t>𝑛/2</a:t>
                </a:r>
                <a:r>
                  <a:rPr lang="es-CL" dirty="0"/>
                  <a:t> y </a:t>
                </a:r>
                <a:r>
                  <a:rPr lang="es-CL" b="0" i="0">
                    <a:latin typeface="Cambria Math" panose="02040503050406030204" pitchFamily="18" charset="0"/>
                  </a:rPr>
                  <a:t>𝑛/2+1</a:t>
                </a:r>
                <a:r>
                  <a:rPr lang="es-CL" dirty="0"/>
                  <a:t>. (Considerando</a:t>
                </a:r>
                <a:r>
                  <a:rPr lang="es-CL" baseline="0" dirty="0"/>
                  <a:t> que los índices parten de 0)</a:t>
                </a:r>
                <a:endParaRPr lang="es-CL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EBD40-0E58-4A34-B65E-DC1570812FF9}" type="slidenum">
              <a:rPr lang="es-CL" smtClean="0"/>
              <a:t>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442761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EBD40-0E58-4A34-B65E-DC1570812FF9}" type="slidenum">
              <a:rPr lang="es-CL" smtClean="0"/>
              <a:t>15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915035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 dirty="0"/>
              <a:t>Dales su tiempo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EBD40-0E58-4A34-B65E-DC1570812FF9}" type="slidenum">
              <a:rPr lang="es-CL" smtClean="0"/>
              <a:t>19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143967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s-CL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L" dirty="0"/>
                  <a:t>En el mejor caso es </a:t>
                </a:r>
                <a:r>
                  <a:rPr lang="es-CL" b="0" i="0">
                    <a:latin typeface="Cambria Math" panose="02040503050406030204" pitchFamily="18" charset="0"/>
                  </a:rPr>
                  <a:t>𝑂(𝑛⋅log⁡〖𝑛) 〗</a:t>
                </a:r>
                <a:endParaRPr lang="es-CL" dirty="0"/>
              </a:p>
              <a:p>
                <a:r>
                  <a:rPr lang="es-CL" dirty="0"/>
                  <a:t>En el peor caso es </a:t>
                </a:r>
                <a:r>
                  <a:rPr lang="es-CL" b="0" i="0">
                    <a:latin typeface="Cambria Math" panose="02040503050406030204" pitchFamily="18" charset="0"/>
                  </a:rPr>
                  <a:t>𝑂(𝑛^2 )</a:t>
                </a:r>
                <a:endParaRPr lang="es-CL" dirty="0"/>
              </a:p>
              <a:p>
                <a:r>
                  <a:rPr lang="es-CL" dirty="0"/>
                  <a:t>En el caso promedio es </a:t>
                </a:r>
                <a:r>
                  <a:rPr lang="es-CL" b="0" i="0">
                    <a:latin typeface="Cambria Math" panose="02040503050406030204" pitchFamily="18" charset="0"/>
                  </a:rPr>
                  <a:t>𝑂(𝑛⋅log⁡〖𝑛)〗</a:t>
                </a:r>
                <a:endParaRPr lang="es-CL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EBD40-0E58-4A34-B65E-DC1570812FF9}" type="slidenum">
              <a:rPr lang="es-CL" smtClean="0"/>
              <a:t>21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68328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EBD40-0E58-4A34-B65E-DC1570812FF9}" type="slidenum">
              <a:rPr lang="es-CL" smtClean="0"/>
              <a:t>23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341483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EBD40-0E58-4A34-B65E-DC1570812FF9}" type="slidenum">
              <a:rPr lang="es-CL" smtClean="0"/>
              <a:t>24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29839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 dirty="0"/>
              <a:t>Escojamos un número aleatorio. Separemos los datos en los que son mayores y los que son menores.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EBD40-0E58-4A34-B65E-DC1570812FF9}" type="slidenum">
              <a:rPr lang="es-CL" smtClean="0"/>
              <a:t>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815275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EBD40-0E58-4A34-B65E-DC1570812FF9}" type="slidenum">
              <a:rPr lang="es-CL" smtClean="0"/>
              <a:t>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477414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EBD40-0E58-4A34-B65E-DC1570812FF9}" type="slidenum">
              <a:rPr lang="es-CL" smtClean="0"/>
              <a:t>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682896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EBD40-0E58-4A34-B65E-DC1570812FF9}" type="slidenum">
              <a:rPr lang="es-CL" smtClean="0"/>
              <a:t>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23970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s-CL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L" dirty="0"/>
                  <a:t>A es el set de datos, i el índice inicial, f el índice final. M es el set de datos mayores (o iguales) al pivote, m el de datos menores. El operador punto es </a:t>
                </a:r>
                <a:r>
                  <a:rPr lang="es-CL" b="1" dirty="0"/>
                  <a:t>concatenar</a:t>
                </a:r>
                <a:r>
                  <a:rPr lang="es-CL" dirty="0"/>
                  <a:t>.</a:t>
                </a:r>
              </a:p>
              <a:p>
                <a:endParaRPr lang="es-CL" dirty="0"/>
              </a:p>
              <a:p>
                <a:r>
                  <a:rPr lang="es-CL" b="1" dirty="0" err="1"/>
                  <a:t>partition</a:t>
                </a:r>
                <a:r>
                  <a:rPr lang="es-CL" dirty="0"/>
                  <a:t> es trivialmente finito y correcto: luego de escoger un pivote </a:t>
                </a:r>
                <a:r>
                  <a:rPr lang="es-CL" b="0" i="0">
                    <a:latin typeface="Cambria Math" panose="02040503050406030204" pitchFamily="18" charset="0"/>
                  </a:rPr>
                  <a:t>𝑝</a:t>
                </a:r>
                <a:r>
                  <a:rPr lang="es-CL" dirty="0"/>
                  <a:t>, </a:t>
                </a:r>
                <a:r>
                  <a:rPr lang="es-CL" dirty="0" err="1"/>
                  <a:t>partition</a:t>
                </a:r>
                <a:r>
                  <a:rPr lang="es-CL" baseline="0" dirty="0"/>
                  <a:t> deja todos los menores a su izquierda y todos los mayores o iguales a su derecha, por lo que </a:t>
                </a:r>
                <a:r>
                  <a:rPr lang="es-CL" b="0" i="0" baseline="0">
                    <a:latin typeface="Cambria Math" panose="02040503050406030204" pitchFamily="18" charset="0"/>
                  </a:rPr>
                  <a:t>𝑝</a:t>
                </a:r>
                <a:r>
                  <a:rPr lang="es-CL" dirty="0"/>
                  <a:t> queda en</a:t>
                </a:r>
                <a:r>
                  <a:rPr lang="es-CL" baseline="0" dirty="0"/>
                  <a:t> su posición ordenada,.</a:t>
                </a:r>
                <a:endParaRPr lang="es-CL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EBD40-0E58-4A34-B65E-DC1570812FF9}" type="slidenum">
              <a:rPr lang="es-CL" smtClean="0"/>
              <a:t>10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814714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EBD40-0E58-4A34-B65E-DC1570812FF9}" type="slidenum">
              <a:rPr lang="es-CL" smtClean="0"/>
              <a:t>12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351647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s-CL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L" dirty="0"/>
                  <a:t>La complejidad depende del pivote que escojamos: es probabilística. Varía entre </a:t>
                </a:r>
                <a:r>
                  <a:rPr lang="es-CL" i="0" dirty="0">
                    <a:latin typeface="Cambria Math" panose="02040503050406030204" pitchFamily="18" charset="0"/>
                  </a:rPr>
                  <a:t>𝑂(𝑛)</a:t>
                </a:r>
                <a:r>
                  <a:rPr lang="es-CL" dirty="0"/>
                  <a:t> y </a:t>
                </a:r>
                <a:r>
                  <a:rPr lang="es-CL" i="0" dirty="0">
                    <a:latin typeface="Cambria Math" panose="02040503050406030204" pitchFamily="18" charset="0"/>
                  </a:rPr>
                  <a:t>𝑂(</a:t>
                </a:r>
                <a:r>
                  <a:rPr lang="es-CL" b="0" i="0" dirty="0">
                    <a:latin typeface="Cambria Math" panose="02040503050406030204" pitchFamily="18" charset="0"/>
                  </a:rPr>
                  <a:t>𝑛^2</a:t>
                </a:r>
                <a:r>
                  <a:rPr lang="es-CL" i="0" dirty="0">
                    <a:latin typeface="Cambria Math" panose="02040503050406030204" pitchFamily="18" charset="0"/>
                  </a:rPr>
                  <a:t>)</a:t>
                </a:r>
                <a:endParaRPr lang="es-CL" dirty="0"/>
              </a:p>
              <a:p>
                <a:endParaRPr lang="es-CL" dirty="0"/>
              </a:p>
              <a:p>
                <a:r>
                  <a:rPr lang="es-CL" dirty="0"/>
                  <a:t>El mejor caso es escoger la mediana como pivote a la primera. El peor caso es que escojamos todos los elementos como pivote y al final la mediana.</a:t>
                </a:r>
              </a:p>
              <a:p>
                <a:endParaRPr lang="es-CL" dirty="0"/>
              </a:p>
              <a:p>
                <a:r>
                  <a:rPr lang="es-CL" dirty="0"/>
                  <a:t>Por ejemplo, queremos el n-</a:t>
                </a:r>
                <a:r>
                  <a:rPr lang="es-CL" dirty="0" err="1"/>
                  <a:t>esimo</a:t>
                </a:r>
                <a:r>
                  <a:rPr lang="es-CL" dirty="0"/>
                  <a:t> elemento de los datos en orden. ¿Sin ordenar, como lo buscamos?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EBD40-0E58-4A34-B65E-DC1570812FF9}" type="slidenum">
              <a:rPr lang="es-CL" smtClean="0"/>
              <a:t>13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85722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EBD40-0E58-4A34-B65E-DC1570812FF9}" type="slidenum">
              <a:rPr lang="es-CL" smtClean="0"/>
              <a:t>14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85764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lgorit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398260"/>
            <a:ext cx="9141619" cy="497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5859C55-8A7F-477F-B328-0E6F33D972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228600"/>
            <a:ext cx="8686800" cy="58674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1819440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1D105-6BB3-414E-90DE-663C9855B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10829-B3F3-4C68-A577-0DCAC9A76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1465833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E32752A-EEF2-4CED-AB26-C4639DF781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388" y="760360"/>
            <a:ext cx="751624" cy="76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50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lement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66C552-3FAD-4C69-A32F-07126E203376}"/>
              </a:ext>
            </a:extLst>
          </p:cNvPr>
          <p:cNvSpPr txBox="1"/>
          <p:nvPr userDrawn="1"/>
        </p:nvSpPr>
        <p:spPr>
          <a:xfrm>
            <a:off x="7492023" y="700004"/>
            <a:ext cx="14243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cap="none" spc="0" dirty="0">
                <a:ln w="19050" cap="rnd">
                  <a:solidFill>
                    <a:sysClr val="windowText" lastClr="000000"/>
                  </a:solidFill>
                  <a:round/>
                </a:ln>
                <a:solidFill>
                  <a:schemeClr val="bg1"/>
                </a:solidFill>
                <a:effectLst/>
              </a:rPr>
              <a:t>{ }</a:t>
            </a:r>
          </a:p>
        </p:txBody>
      </p:sp>
    </p:spTree>
    <p:extLst>
      <p:ext uri="{BB962C8B-B14F-4D97-AF65-F5344CB8AC3E}">
        <p14:creationId xmlns:p14="http://schemas.microsoft.com/office/powerpoint/2010/main" val="1136814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D6CC33-9637-404B-876D-D86DD802D1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304" y="807480"/>
            <a:ext cx="515452" cy="68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873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335C69-C99D-4E33-A579-C2705F0423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444" y="761205"/>
            <a:ext cx="772764" cy="77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48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F066A6A-281A-4B04-BCE5-26C91999B6B7}"/>
              </a:ext>
            </a:extLst>
          </p:cNvPr>
          <p:cNvSpPr/>
          <p:nvPr userDrawn="1"/>
        </p:nvSpPr>
        <p:spPr>
          <a:xfrm>
            <a:off x="-2" y="0"/>
            <a:ext cx="9144000" cy="11448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88E56F8D-5AED-46CA-A527-37E716313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1" y="1"/>
            <a:ext cx="8641072" cy="11448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CA0316E-4FB1-450C-ACF1-63D1910A4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1461" y="1287532"/>
            <a:ext cx="8641076" cy="4904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CL" noProof="0" dirty="0" err="1"/>
              <a:t>Edit</a:t>
            </a:r>
            <a:r>
              <a:rPr lang="es-CL" noProof="0" dirty="0"/>
              <a:t> Master </a:t>
            </a:r>
            <a:r>
              <a:rPr lang="es-CL" noProof="0" dirty="0" err="1"/>
              <a:t>text</a:t>
            </a:r>
            <a:r>
              <a:rPr lang="es-CL" noProof="0" dirty="0"/>
              <a:t> </a:t>
            </a:r>
            <a:r>
              <a:rPr lang="es-CL" noProof="0" dirty="0" err="1"/>
              <a:t>styles</a:t>
            </a:r>
            <a:endParaRPr lang="es-CL" noProof="0" dirty="0"/>
          </a:p>
          <a:p>
            <a:pPr lvl="1"/>
            <a:r>
              <a:rPr lang="es-CL" noProof="0" dirty="0" err="1"/>
              <a:t>Second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2"/>
            <a:r>
              <a:rPr lang="es-CL" noProof="0" dirty="0" err="1"/>
              <a:t>Third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3"/>
            <a:r>
              <a:rPr lang="es-CL" noProof="0" dirty="0" err="1"/>
              <a:t>Fourth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4"/>
            <a:r>
              <a:rPr lang="es-CL" noProof="0" dirty="0" err="1"/>
              <a:t>Fifth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661412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8" r:id="rId1"/>
    <p:sldLayoutId id="2147484138" r:id="rId2"/>
    <p:sldLayoutId id="2147484149" r:id="rId3"/>
    <p:sldLayoutId id="2147484160" r:id="rId4"/>
    <p:sldLayoutId id="2147484161" r:id="rId5"/>
    <p:sldLayoutId id="2147484162" r:id="rId6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strike="noStrike" kern="1200" spc="-5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5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039789-BF15-45B2-8767-1480F9759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Estadísticas de orden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D6DB01A-B148-4B13-9B7E-79AAA974E6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CL" dirty="0"/>
                  <a:t>Dada una secuencia de </a:t>
                </a:r>
                <a14:m>
                  <m:oMath xmlns:m="http://schemas.openxmlformats.org/officeDocument/2006/math">
                    <m:r>
                      <a:rPr lang="es-CL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CL" dirty="0"/>
                  <a:t> números </a:t>
                </a:r>
                <a14:m>
                  <m:oMath xmlns:m="http://schemas.openxmlformats.org/officeDocument/2006/math">
                    <m:r>
                      <a:rPr lang="es-CL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CL" dirty="0"/>
                  <a:t>,</a:t>
                </a:r>
              </a:p>
              <a:p>
                <a:endParaRPr lang="es-CL" dirty="0"/>
              </a:p>
              <a:p>
                <a:r>
                  <a:rPr lang="es-CL" dirty="0"/>
                  <a:t>¿Cómo podemos encontrar el menor elemento de </a:t>
                </a:r>
                <a14:m>
                  <m:oMath xmlns:m="http://schemas.openxmlformats.org/officeDocument/2006/math">
                    <m:r>
                      <a:rPr lang="es-CL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CL" dirty="0"/>
                  <a:t>?</a:t>
                </a:r>
              </a:p>
              <a:p>
                <a:endParaRPr lang="es-CL" dirty="0"/>
              </a:p>
              <a:p>
                <a:r>
                  <a:rPr lang="es-CL" dirty="0"/>
                  <a:t>¿Y el segundo menor?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D6DB01A-B148-4B13-9B7E-79AAA974E6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5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1368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1A5EDD2-D789-4BED-9F21-682927A34BCA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s-CL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𝒑𝒂𝒓𝒕𝒊𝒕𝒊𝒐𝒏</m:t>
                    </m:r>
                    <m:d>
                      <m:dPr>
                        <m:ctrlPr>
                          <a:rPr lang="es-CL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4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s-CL" sz="2400" b="1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s-CL" sz="24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s-CL" sz="2400" b="1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s-CL" sz="24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</m:d>
                    <m:r>
                      <a:rPr lang="es-CL" sz="2400" b="1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sz="24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/>
                  <a:t>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s-CL" sz="2400" b="0" i="0" smtClean="0">
                        <a:latin typeface="Cambria Math" panose="02040503050406030204" pitchFamily="18" charset="0"/>
                      </a:rPr>
                      <m:t>un</m:t>
                    </m:r>
                    <m:r>
                      <a:rPr lang="es-CL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400" b="0" i="0" smtClean="0">
                        <a:latin typeface="Cambria Math" panose="02040503050406030204" pitchFamily="18" charset="0"/>
                      </a:rPr>
                      <m:t>pivote</m:t>
                    </m:r>
                    <m:r>
                      <a:rPr lang="es-CL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400" b="0" i="0" smtClean="0">
                        <a:latin typeface="Cambria Math" panose="02040503050406030204" pitchFamily="18" charset="0"/>
                      </a:rPr>
                      <m:t>aleatorio</m:t>
                    </m:r>
                    <m:r>
                      <a:rPr lang="es-CL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400" b="0" i="0" smtClean="0">
                        <a:latin typeface="Cambria Math" panose="02040503050406030204" pitchFamily="18" charset="0"/>
                      </a:rPr>
                      <m:t>en</m:t>
                    </m:r>
                    <m:r>
                      <a:rPr lang="es-CL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s-CL" sz="24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/>
                  <a:t>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𝑴</m:t>
                    </m:r>
                    <m:r>
                      <a:rPr lang="es-CL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s-CL" sz="2400" b="0" i="0" smtClean="0">
                        <a:latin typeface="Cambria Math" panose="02040503050406030204" pitchFamily="18" charset="0"/>
                      </a:rPr>
                      <m:t>listas</m:t>
                    </m:r>
                    <m:r>
                      <a:rPr lang="es-CL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400" b="0" i="0" smtClean="0">
                        <a:latin typeface="Cambria Math" panose="02040503050406030204" pitchFamily="18" charset="0"/>
                      </a:rPr>
                      <m:t>vac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í</m:t>
                    </m:r>
                    <m:r>
                      <m:rPr>
                        <m:sty m:val="p"/>
                      </m:rPr>
                      <a:rPr lang="es-CL" sz="2400" b="0" i="0" smtClean="0">
                        <a:latin typeface="Cambria Math" panose="02040503050406030204" pitchFamily="18" charset="0"/>
                      </a:rPr>
                      <m:t>as</m:t>
                    </m:r>
                  </m:oMath>
                </a14:m>
                <a:endParaRPr lang="es-CL" sz="24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/>
                  <a:t>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𝒇𝒐𝒓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𝑨</m:t>
                    </m:r>
                    <m:d>
                      <m:dPr>
                        <m:begChr m:val="["/>
                        <m:endChr m:val="]"/>
                        <m:ctrlPr>
                          <a:rPr lang="es-CL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4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s-CL" sz="2400" b="1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s-CL" sz="24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</m:d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sz="24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/>
                  <a:t>	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CL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s-CL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𝒑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s-CL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CL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insertar</m:t>
                      </m:r>
                      <m:r>
                        <a:rPr lang="es-CL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CL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s-CL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CL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al</m:t>
                      </m:r>
                      <m:r>
                        <a:rPr lang="es-CL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CL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final</m:t>
                      </m:r>
                      <m:r>
                        <a:rPr lang="es-CL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CL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de</m:t>
                      </m:r>
                      <m:r>
                        <a:rPr lang="es-CL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CL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𝒎</m:t>
                      </m:r>
                    </m:oMath>
                  </m:oMathPara>
                </a14:m>
                <a:endParaRPr lang="es-CL" sz="2400" b="1" dirty="0"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>
                    <a:ea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𝒆𝒍𝒔𝒆</m:t>
                    </m:r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𝒊𝒇</m:t>
                    </m:r>
                    <m:r>
                      <a:rPr lang="es-CL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𝒑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2400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CL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insertar</m:t>
                      </m:r>
                      <m:r>
                        <a:rPr lang="es-CL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CL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s-CL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CL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al</m:t>
                      </m:r>
                      <m:r>
                        <a:rPr lang="es-CL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CL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final</m:t>
                      </m:r>
                      <m:r>
                        <a:rPr lang="es-CL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CL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de</m:t>
                      </m:r>
                      <m:r>
                        <a:rPr lang="es-CL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CL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𝑴</m:t>
                      </m:r>
                    </m:oMath>
                  </m:oMathPara>
                </a14:m>
                <a:endParaRPr lang="es-CL" sz="2400" b="1" dirty="0"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/>
                  <a:t>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𝑨</m:t>
                    </m:r>
                    <m:d>
                      <m:dPr>
                        <m:begChr m:val="["/>
                        <m:endChr m:val="]"/>
                        <m:ctrlPr>
                          <a:rPr lang="es-CL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4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s-CL" sz="2400" b="1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s-CL" sz="24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</m:d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s-CL" sz="2400" b="0" i="0" smtClean="0">
                        <a:latin typeface="Cambria Math" panose="02040503050406030204" pitchFamily="18" charset="0"/>
                      </a:rPr>
                      <m:t>concatenar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400" b="0" i="0" smtClean="0">
                        <a:latin typeface="Cambria Math" panose="02040503050406030204" pitchFamily="18" charset="0"/>
                      </a:rPr>
                      <m:t>con</m:t>
                    </m:r>
                    <m:r>
                      <a:rPr lang="es-CL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s-CL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400" b="0" i="0" smtClean="0">
                        <a:latin typeface="Cambria Math" panose="02040503050406030204" pitchFamily="18" charset="0"/>
                      </a:rPr>
                      <m:t>con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𝑴</m:t>
                    </m:r>
                  </m:oMath>
                </a14:m>
                <a:endParaRPr lang="es-CL" sz="24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/>
                  <a:t>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s-CL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4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</m:d>
                  </m:oMath>
                </a14:m>
                <a:endParaRPr lang="es-CL" sz="2400" b="1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1A5EDD2-D789-4BED-9F21-682927A34B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3"/>
                <a:stretch>
                  <a:fillRect l="-112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3490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DF84E7A0-48E2-4E93-9FAB-BA9A6D80251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s-CL" dirty="0"/>
              <a:t>Luego de hacer </a:t>
            </a:r>
            <a:r>
              <a:rPr lang="es-CL" dirty="0" err="1"/>
              <a:t>partition</a:t>
            </a:r>
            <a:r>
              <a:rPr lang="es-CL" dirty="0"/>
              <a:t> podemos fijarnos en que índice quedó finalmente el pivote. </a:t>
            </a:r>
          </a:p>
          <a:p>
            <a:endParaRPr lang="es-CL" dirty="0"/>
          </a:p>
          <a:p>
            <a:r>
              <a:rPr lang="es-CL" dirty="0"/>
              <a:t>Si el pivote cayó a la izquierda de la mediana, debemos revisar los datos a la derecha (los mayores)</a:t>
            </a:r>
          </a:p>
          <a:p>
            <a:endParaRPr lang="es-CL" dirty="0"/>
          </a:p>
          <a:p>
            <a:r>
              <a:rPr lang="es-CL" dirty="0"/>
              <a:t>Si el pivote cayó a la derecha de la mediana, debemos revisar los datos de la izquierda (los menores)</a:t>
            </a:r>
          </a:p>
          <a:p>
            <a:endParaRPr lang="es-CL" dirty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587809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5F540D1-ADDE-49CA-8E15-C48A9627CF7B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 anchor="ctr">
                <a:normAutofit lnSpcReduction="10000"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L" sz="24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𝒎𝒆𝒅𝒊𝒂𝒏</m:t>
                      </m:r>
                      <m:d>
                        <m:dPr>
                          <m:ctrlPr>
                            <a:rPr lang="es-CL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sz="24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r>
                        <a:rPr lang="es-CL" sz="2400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CL" sz="24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/>
                  <a:t>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sz="2400" b="1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/>
                  <a:t>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s-CL" sz="24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/>
                  <a:t>	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CL" sz="2400" b="1" i="1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𝒑𝒂𝒓𝒕𝒊𝒕𝒊𝒐𝒏</m:t>
                    </m:r>
                    <m:d>
                      <m:dPr>
                        <m:ctrlPr>
                          <a:rPr lang="es-CL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400" b="1" i="1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s-CL" sz="2400" b="1" i="1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s-CL" sz="2400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s-CL" sz="2400" b="1" i="1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s-CL" sz="2400" b="1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</m:d>
                  </m:oMath>
                </a14:m>
                <a:endParaRPr lang="es-CL" sz="24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/>
                  <a:t>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𝒘𝒉𝒊𝒍𝒆</m:t>
                    </m:r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s-CL" sz="24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≠</m:t>
                    </m:r>
                    <m:f>
                      <m:fPr>
                        <m:ctrlPr>
                          <a:rPr lang="es-CL" sz="24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L" sz="24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num>
                      <m:den>
                        <m:r>
                          <a:rPr lang="es-CL" sz="24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s-CL" sz="2400" b="1" dirty="0"/>
                  <a:t>		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/>
                  <a:t>	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s-CL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s-CL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L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num>
                      <m:den>
                        <m:r>
                          <a:rPr lang="es-CL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2400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>
                    <a:ea typeface="Cambria Math" panose="02040503050406030204" pitchFamily="18" charset="0"/>
                  </a:rPr>
                  <a:t>		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𝒊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𝒑</m:t>
                    </m:r>
                    <m:r>
                      <a:rPr lang="es-CL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s-CL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endParaRPr lang="es-CL" sz="2400" b="1" dirty="0"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>
                    <a:ea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𝒆𝒍𝒔𝒆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2400" b="1" i="1" dirty="0">
                  <a:solidFill>
                    <a:schemeClr val="accent2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>
                    <a:ea typeface="Cambria Math" panose="02040503050406030204" pitchFamily="18" charset="0"/>
                  </a:rPr>
                  <a:t>			</a:t>
                </a:r>
                <a14:m>
                  <m:oMath xmlns:m="http://schemas.openxmlformats.org/officeDocument/2006/math">
                    <m:r>
                      <a:rPr lang="es-CL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𝒇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𝒑</m:t>
                    </m:r>
                    <m:r>
                      <a:rPr lang="es-CL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s-CL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endParaRPr lang="es-CL" sz="2400" b="1" dirty="0"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>
                    <a:ea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CL" sz="2400" b="1" i="1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𝒑𝒂𝒓𝒕𝒊𝒕𝒊𝒐𝒏</m:t>
                    </m:r>
                    <m:d>
                      <m:dPr>
                        <m:ctrlPr>
                          <a:rPr lang="es-CL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400" b="1" i="1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s-CL" sz="2400" b="1" i="1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s-CL" sz="2400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s-CL" sz="2400" b="1" i="1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s-CL" sz="2400" b="1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</m:d>
                  </m:oMath>
                </a14:m>
                <a:endParaRPr lang="es-CL" sz="2400" b="1" dirty="0"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𝑨</m:t>
                    </m:r>
                    <m:d>
                      <m:dPr>
                        <m:begChr m:val="["/>
                        <m:endChr m:val="]"/>
                        <m:ctrlPr>
                          <a:rPr lang="es-CL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</m:d>
                  </m:oMath>
                </a14:m>
                <a:endParaRPr lang="es-CL" sz="2400" b="1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5F540D1-ADDE-49CA-8E15-C48A9627CF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0218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24388-D9CC-44A9-82B5-29187CC68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sz="4400" dirty="0"/>
              <a:t>Analicemos el algoritmo median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C252B7-505A-429E-9F52-EA78EA8A79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/>
              <a:lstStyle/>
              <a:p>
                <a:r>
                  <a:rPr lang="es-CL" dirty="0"/>
                  <a:t>¿Cuál es su complejidad?</a:t>
                </a:r>
              </a:p>
              <a:p>
                <a:endParaRPr lang="es-CL" dirty="0"/>
              </a:p>
              <a:p>
                <a:r>
                  <a:rPr lang="es-CL" dirty="0"/>
                  <a:t>¿Cómo podemos usarlo para encontrar el </a:t>
                </a:r>
                <a14:m>
                  <m:oMath xmlns:m="http://schemas.openxmlformats.org/officeDocument/2006/math">
                    <m:r>
                      <a:rPr lang="es-CL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s-CL" dirty="0"/>
                  <a:t>-ésimo menor?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C252B7-505A-429E-9F52-EA78EA8A79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53" r="-1199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26700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5F540D1-ADDE-49CA-8E15-C48A9627CF7B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 anchor="ctr">
                <a:normAutofit lnSpcReduction="10000"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L" sz="24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𝒒𝒖𝒊𝒄𝒌𝑺𝒆𝒍𝒆𝒄𝒕</m:t>
                      </m:r>
                      <m:d>
                        <m:dPr>
                          <m:ctrlPr>
                            <a:rPr lang="es-CL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sz="24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s-CL" sz="2400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s-CL" sz="24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e>
                      </m:d>
                      <m:r>
                        <a:rPr lang="es-CL" sz="2400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CL" sz="24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/>
                  <a:t>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sz="2400" b="1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/>
                  <a:t>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s-CL" sz="24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/>
                  <a:t>	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CL" sz="2400" b="1" i="1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𝒑𝒂𝒓𝒕𝒊𝒕𝒊𝒐𝒏</m:t>
                    </m:r>
                    <m:d>
                      <m:dPr>
                        <m:ctrlPr>
                          <a:rPr lang="es-CL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400" b="1" i="1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s-CL" sz="2400" b="1" i="1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s-CL" sz="2400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s-CL" sz="2400" b="1" i="1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s-CL" sz="2400" b="1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</m:d>
                  </m:oMath>
                </a14:m>
                <a:endParaRPr lang="es-CL" sz="24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/>
                  <a:t>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𝒘𝒉𝒊𝒍𝒆</m:t>
                    </m:r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s-CL" sz="24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s-CL" sz="24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𝒋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s-CL" sz="2400" b="1" dirty="0"/>
                  <a:t>		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/>
                  <a:t>	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s-CL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s-CL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𝒋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2400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>
                    <a:ea typeface="Cambria Math" panose="02040503050406030204" pitchFamily="18" charset="0"/>
                  </a:rPr>
                  <a:t>		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𝒊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𝒑</m:t>
                    </m:r>
                    <m:r>
                      <a:rPr lang="es-CL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s-CL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endParaRPr lang="es-CL" sz="2400" b="1" dirty="0"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>
                    <a:ea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𝒆𝒍𝒔𝒆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2400" b="1" i="1" dirty="0">
                  <a:solidFill>
                    <a:schemeClr val="accent2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>
                    <a:ea typeface="Cambria Math" panose="02040503050406030204" pitchFamily="18" charset="0"/>
                  </a:rPr>
                  <a:t>			</a:t>
                </a:r>
                <a14:m>
                  <m:oMath xmlns:m="http://schemas.openxmlformats.org/officeDocument/2006/math">
                    <m:r>
                      <a:rPr lang="es-CL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𝒇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𝒑</m:t>
                    </m:r>
                    <m:r>
                      <a:rPr lang="es-CL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s-CL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endParaRPr lang="es-CL" sz="2400" b="1" dirty="0"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>
                    <a:ea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CL" sz="2400" b="1" i="1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𝒑𝒂𝒓𝒕𝒊𝒕𝒊𝒐𝒏</m:t>
                    </m:r>
                    <m:d>
                      <m:dPr>
                        <m:ctrlPr>
                          <a:rPr lang="es-CL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400" b="1" i="1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s-CL" sz="2400" b="1" i="1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s-CL" sz="2400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s-CL" sz="2400" b="1" i="1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s-CL" sz="2400" b="1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</m:d>
                  </m:oMath>
                </a14:m>
                <a:endParaRPr lang="es-CL" sz="2400" b="1" dirty="0"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𝑨</m:t>
                    </m:r>
                    <m:d>
                      <m:dPr>
                        <m:begChr m:val="["/>
                        <m:endChr m:val="]"/>
                        <m:ctrlPr>
                          <a:rPr lang="es-CL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</m:d>
                  </m:oMath>
                </a14:m>
                <a:endParaRPr lang="es-CL" sz="2400" b="1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5F540D1-ADDE-49CA-8E15-C48A9627CF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18641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EDACE-D8BF-485C-B714-5F6BEE645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sz="4200" dirty="0"/>
              <a:t>Analicemos el algoritmo </a:t>
            </a:r>
            <a:r>
              <a:rPr lang="es-CL" sz="4200" i="1" dirty="0" err="1"/>
              <a:t>quickSelect</a:t>
            </a:r>
            <a:endParaRPr lang="es-CL" sz="4200" i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365609-9A58-4447-8F0B-A1F7C6202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¿Cuál es la complejidad? ¿Cuándo se da el peor caso?</a:t>
            </a:r>
          </a:p>
          <a:p>
            <a:endParaRPr lang="es-CL" dirty="0"/>
          </a:p>
          <a:p>
            <a:r>
              <a:rPr lang="es-CL" dirty="0"/>
              <a:t>¿Es la misma complejidad si hay elementos repetidos?</a:t>
            </a:r>
          </a:p>
          <a:p>
            <a:endParaRPr lang="es-CL" dirty="0"/>
          </a:p>
          <a:p>
            <a:r>
              <a:rPr lang="es-CL" dirty="0"/>
              <a:t>¿Se puede aprovechar que hayan elementos repetidos?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1405084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610EF41-6061-4676-BDF6-2392B168C312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s-CL" dirty="0"/>
                  <a:t>El peor caso se da cuando el pivote escogido hace que una de las dos listas, </a:t>
                </a:r>
                <a14:m>
                  <m:oMath xmlns:m="http://schemas.openxmlformats.org/officeDocument/2006/math">
                    <m:r>
                      <a:rPr lang="es-CL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s-CL" dirty="0"/>
                  <a:t> o </a:t>
                </a:r>
                <a14:m>
                  <m:oMath xmlns:m="http://schemas.openxmlformats.org/officeDocument/2006/math">
                    <m:r>
                      <a:rPr lang="es-CL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s-CL" dirty="0"/>
                  <a:t>, quedan vacías. Si esto pasa en cada paso, el algoritmo toma tiempo cuadrático.</a:t>
                </a:r>
              </a:p>
              <a:p>
                <a:endParaRPr lang="es-CL" dirty="0"/>
              </a:p>
              <a:p>
                <a:r>
                  <a:rPr lang="es-CL" dirty="0"/>
                  <a:t>Muchas implementaciones de </a:t>
                </a:r>
                <a:r>
                  <a:rPr lang="es-CL" dirty="0" err="1"/>
                  <a:t>partition</a:t>
                </a:r>
                <a:r>
                  <a:rPr lang="es-CL" dirty="0"/>
                  <a:t> escogen como pivote el primer elemento. Esto hace que el peor caso se de cuando los datos vienen en orden.</a:t>
                </a:r>
              </a:p>
              <a:p>
                <a:endParaRPr lang="es-CL" dirty="0"/>
              </a:p>
              <a:p>
                <a:r>
                  <a:rPr lang="es-CL" dirty="0"/>
                  <a:t>Usar un pivote aleatorio permite que el peor caso sea impredecible, por lo que no es posible causar el peor caso intencionalmente.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610EF41-6061-4676-BDF6-2392B168C3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70" r="-1544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94156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610EF41-6061-4676-BDF6-2392B168C31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s-CL" dirty="0"/>
              <a:t>En el caso de que hayan elementos repetidos, es posible separar los datos en menores, iguales y mayores al pivote.</a:t>
            </a:r>
          </a:p>
          <a:p>
            <a:endParaRPr lang="es-CL" dirty="0"/>
          </a:p>
          <a:p>
            <a:r>
              <a:rPr lang="es-CL" dirty="0"/>
              <a:t>En este caso es necesario que </a:t>
            </a:r>
            <a:r>
              <a:rPr lang="es-CL" dirty="0" err="1"/>
              <a:t>partition</a:t>
            </a:r>
            <a:r>
              <a:rPr lang="es-CL" dirty="0"/>
              <a:t> retorne los índices donde empieza y termina la zona de iguales para no volverla a considerar.</a:t>
            </a:r>
          </a:p>
          <a:p>
            <a:endParaRPr lang="es-CL" dirty="0"/>
          </a:p>
          <a:p>
            <a:r>
              <a:rPr lang="es-CL" dirty="0"/>
              <a:t>Esta versión se conoce como </a:t>
            </a:r>
            <a:r>
              <a:rPr lang="es-CL" dirty="0" err="1"/>
              <a:t>partition</a:t>
            </a:r>
            <a:r>
              <a:rPr lang="es-CL" dirty="0"/>
              <a:t> 3-way</a:t>
            </a:r>
          </a:p>
        </p:txBody>
      </p:sp>
    </p:spTree>
    <p:extLst>
      <p:ext uri="{BB962C8B-B14F-4D97-AF65-F5344CB8AC3E}">
        <p14:creationId xmlns:p14="http://schemas.microsoft.com/office/powerpoint/2010/main" val="34911498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3F6AB-09C9-4216-B8C7-3DBA6B644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Ordenando los datos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CAD3A-2964-42CC-B37F-9B8F71121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0" y="1824419"/>
            <a:ext cx="8760459" cy="4273222"/>
          </a:xfrm>
        </p:spPr>
        <p:txBody>
          <a:bodyPr anchor="ctr"/>
          <a:lstStyle/>
          <a:p>
            <a:r>
              <a:rPr lang="es-CL" dirty="0"/>
              <a:t>¿Cómo podemos utilizar lo que hemos visto para ordenar?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9078715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7050A19-0096-416C-B12A-70F7E56AB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Ordenando los datos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FE92C812-D8AC-4233-84D8-5255F65A4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1343025"/>
            <a:ext cx="8641076" cy="4754616"/>
          </a:xfrm>
        </p:spPr>
        <p:txBody>
          <a:bodyPr>
            <a:normAutofit fontScale="85000" lnSpcReduction="20000"/>
          </a:bodyPr>
          <a:lstStyle/>
          <a:p>
            <a:endParaRPr lang="es-CL" dirty="0"/>
          </a:p>
          <a:p>
            <a:endParaRPr lang="es-CL" dirty="0"/>
          </a:p>
          <a:p>
            <a:r>
              <a:rPr lang="es-CL" dirty="0"/>
              <a:t>En cada iteración, el pivote queda en su posición </a:t>
            </a:r>
            <a:r>
              <a:rPr lang="es-CL" sz="2900" dirty="0"/>
              <a:t>ordenada</a:t>
            </a:r>
          </a:p>
          <a:p>
            <a:endParaRPr lang="es-CL" sz="2900" dirty="0"/>
          </a:p>
          <a:p>
            <a:r>
              <a:rPr lang="es-CL" sz="2900" dirty="0"/>
              <a:t>¿Por qué?</a:t>
            </a:r>
          </a:p>
          <a:p>
            <a:endParaRPr lang="es-CL" sz="2900" dirty="0"/>
          </a:p>
          <a:p>
            <a:r>
              <a:rPr lang="es-CL" sz="2900" dirty="0"/>
              <a:t>¿Se puede usar esto para ordenar?</a:t>
            </a:r>
          </a:p>
          <a:p>
            <a:endParaRPr lang="es-CL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F208432-CF79-4607-AAE3-D5E49F5BF27B}"/>
              </a:ext>
            </a:extLst>
          </p:cNvPr>
          <p:cNvSpPr/>
          <p:nvPr/>
        </p:nvSpPr>
        <p:spPr>
          <a:xfrm>
            <a:off x="251461" y="2103119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83A3375-6951-4E4B-927B-5EC053A2BBBB}"/>
              </a:ext>
            </a:extLst>
          </p:cNvPr>
          <p:cNvSpPr/>
          <p:nvPr/>
        </p:nvSpPr>
        <p:spPr>
          <a:xfrm>
            <a:off x="1064261" y="2103119"/>
            <a:ext cx="571499" cy="57149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88AFD80-95CC-4249-90FC-74FE125AC62B}"/>
              </a:ext>
            </a:extLst>
          </p:cNvPr>
          <p:cNvSpPr/>
          <p:nvPr/>
        </p:nvSpPr>
        <p:spPr>
          <a:xfrm>
            <a:off x="1877061" y="2107021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A82A954-0EC2-4034-8D18-55037C1AC137}"/>
              </a:ext>
            </a:extLst>
          </p:cNvPr>
          <p:cNvSpPr/>
          <p:nvPr/>
        </p:nvSpPr>
        <p:spPr>
          <a:xfrm>
            <a:off x="2689861" y="2103119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F92261C-B5E6-4B90-B0C6-31F25CA7FF6D}"/>
              </a:ext>
            </a:extLst>
          </p:cNvPr>
          <p:cNvSpPr/>
          <p:nvPr/>
        </p:nvSpPr>
        <p:spPr>
          <a:xfrm>
            <a:off x="3502661" y="2103119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BFD8BA7-5782-43AE-A3EA-10FFA12FE0BD}"/>
              </a:ext>
            </a:extLst>
          </p:cNvPr>
          <p:cNvSpPr/>
          <p:nvPr/>
        </p:nvSpPr>
        <p:spPr>
          <a:xfrm>
            <a:off x="4315461" y="2103119"/>
            <a:ext cx="571499" cy="57149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FED52EC-F97D-456E-8A44-7F17F810C390}"/>
              </a:ext>
            </a:extLst>
          </p:cNvPr>
          <p:cNvSpPr/>
          <p:nvPr/>
        </p:nvSpPr>
        <p:spPr>
          <a:xfrm>
            <a:off x="5128261" y="2103119"/>
            <a:ext cx="571499" cy="57149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2697B8E-F94B-4E45-B620-66BA22FE65E0}"/>
              </a:ext>
            </a:extLst>
          </p:cNvPr>
          <p:cNvSpPr/>
          <p:nvPr/>
        </p:nvSpPr>
        <p:spPr>
          <a:xfrm>
            <a:off x="5941061" y="2103119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0885472-93CD-4F56-B674-5EABE117A8C8}"/>
              </a:ext>
            </a:extLst>
          </p:cNvPr>
          <p:cNvSpPr/>
          <p:nvPr/>
        </p:nvSpPr>
        <p:spPr>
          <a:xfrm>
            <a:off x="6753861" y="2103119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66E93DE-DC6B-4CF9-9E13-D14F906A2A6B}"/>
              </a:ext>
            </a:extLst>
          </p:cNvPr>
          <p:cNvSpPr/>
          <p:nvPr/>
        </p:nvSpPr>
        <p:spPr>
          <a:xfrm>
            <a:off x="7566661" y="2103119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04FA072-B3C1-4475-9DFB-1552AFD24512}"/>
              </a:ext>
            </a:extLst>
          </p:cNvPr>
          <p:cNvSpPr/>
          <p:nvPr/>
        </p:nvSpPr>
        <p:spPr>
          <a:xfrm>
            <a:off x="8379461" y="2103119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613488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039789-BF15-45B2-8767-1480F9759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Estadísticas de orden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D6DB01A-B148-4B13-9B7E-79AAA974E6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CL" dirty="0"/>
                  <a:t>¿Y el </a:t>
                </a:r>
                <a14:m>
                  <m:oMath xmlns:m="http://schemas.openxmlformats.org/officeDocument/2006/math">
                    <m:r>
                      <a:rPr lang="es-CL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s-CL" dirty="0"/>
                  <a:t>-</a:t>
                </a:r>
                <a:r>
                  <a:rPr lang="es-CL" dirty="0" err="1"/>
                  <a:t>ésimo</a:t>
                </a:r>
                <a:r>
                  <a:rPr lang="es-CL" dirty="0"/>
                  <a:t> menor? </a:t>
                </a:r>
              </a:p>
              <a:p>
                <a:endParaRPr lang="es-CL" dirty="0"/>
              </a:p>
              <a:p>
                <a:r>
                  <a:rPr lang="es-CL" dirty="0"/>
                  <a:t>¿Qué complejidad tiene esto?</a:t>
                </a:r>
              </a:p>
              <a:p>
                <a:endParaRPr lang="es-CL" dirty="0"/>
              </a:p>
              <a:p>
                <a:r>
                  <a:rPr lang="es-CL" dirty="0"/>
                  <a:t>¿Con que valor de </a:t>
                </a:r>
                <a14:m>
                  <m:oMath xmlns:m="http://schemas.openxmlformats.org/officeDocument/2006/math">
                    <m:r>
                      <a:rPr lang="es-CL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s-CL" dirty="0"/>
                  <a:t> el problema se hace más difícil?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D6DB01A-B148-4B13-9B7E-79AAA974E6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5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30015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9430032-4A5A-4444-A0B1-21C0366AFEBC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 anchor="ctr"/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L" sz="24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𝒒𝒖𝒊𝒄𝒌𝒔𝒐𝒓𝒕</m:t>
                      </m:r>
                      <m:d>
                        <m:dPr>
                          <m:ctrlPr>
                            <a:rPr lang="es-CL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sz="24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s-CL" sz="2400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s-CL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s-CL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L" sz="2400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</m:d>
                      <m:r>
                        <a:rPr lang="es-CL" sz="2400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400" b="1" dirty="0"/>
                  <a:t>	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sz="24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/>
                  <a:t>	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𝒑𝒂𝒓𝒕𝒊𝒕𝒊𝒐𝒏</m:t>
                    </m:r>
                    <m:d>
                      <m:d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</m:d>
                  </m:oMath>
                </a14:m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400" b="1" dirty="0"/>
                  <a:t>		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𝒒𝒖𝒊𝒄𝒌𝒔𝒐𝒓𝒕</m:t>
                    </m:r>
                    <m:d>
                      <m:d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400" b="1" dirty="0"/>
                  <a:t>		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𝒒𝒖𝒊𝒄𝒌𝒔𝒐𝒓𝒕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CL" sz="24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s-CL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s-CL" sz="24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dirty="0"/>
                  <a:t>Para ordenar todo llamamos 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𝒒𝒖𝒊𝒄𝒌𝒔𝒐𝒓𝒕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CL" sz="2400" b="1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9430032-4A5A-4444-A0B1-21C0366AFE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112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74127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81C67-63B6-4AC1-BDB8-F8FFB74F8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Analicemos quicksort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FE78E-88C2-4EA3-A445-2816AF183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¿Cual es su complejidad en el mejor caso?</a:t>
            </a:r>
          </a:p>
          <a:p>
            <a:endParaRPr lang="es-CL" dirty="0"/>
          </a:p>
          <a:p>
            <a:r>
              <a:rPr lang="es-CL" dirty="0"/>
              <a:t>¿Y en el peor caso? </a:t>
            </a:r>
          </a:p>
          <a:p>
            <a:endParaRPr lang="es-CL" dirty="0"/>
          </a:p>
          <a:p>
            <a:r>
              <a:rPr lang="es-CL" dirty="0"/>
              <a:t>¿Cuándo se da el peor caso? ¿Se puede evitar?</a:t>
            </a:r>
          </a:p>
        </p:txBody>
      </p:sp>
    </p:spTree>
    <p:extLst>
      <p:ext uri="{BB962C8B-B14F-4D97-AF65-F5344CB8AC3E}">
        <p14:creationId xmlns:p14="http://schemas.microsoft.com/office/powerpoint/2010/main" val="2341855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3EAA56F-B717-430D-A5D7-4141FA2C26FE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 anchor="ctr"/>
              <a:lstStyle/>
              <a:p>
                <a:r>
                  <a:rPr lang="es-CL" dirty="0"/>
                  <a:t>El peor caso es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s-CL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s-CL" dirty="0"/>
                  <a:t>, y la razón y el análisis son el mismo que con </a:t>
                </a:r>
                <a:r>
                  <a:rPr lang="es-CL" dirty="0" err="1"/>
                  <a:t>quickSelect</a:t>
                </a:r>
                <a:r>
                  <a:rPr lang="es-CL" dirty="0"/>
                  <a:t>.</a:t>
                </a:r>
              </a:p>
              <a:p>
                <a:endParaRPr lang="es-CL" dirty="0"/>
              </a:p>
              <a:p>
                <a:r>
                  <a:rPr lang="es-CL" dirty="0"/>
                  <a:t>La mejor forma de evitarlo sigue siendo escoger un pivote aleatorio.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3EAA56F-B717-430D-A5D7-4141FA2C26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421" r="-1825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29468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B9034-1A39-43D1-87AF-5270CF241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Quicksort en arreglos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875870-F675-4C2B-AC2F-436CE5D04F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10820" y="1824419"/>
                <a:ext cx="8892539" cy="4273222"/>
              </a:xfrm>
            </p:spPr>
            <p:txBody>
              <a:bodyPr>
                <a:normAutofit fontScale="92500"/>
              </a:bodyPr>
              <a:lstStyle/>
              <a:p>
                <a:r>
                  <a:rPr lang="es-CL" dirty="0"/>
                  <a:t>En general, usar arreglos es más conveniente</a:t>
                </a:r>
              </a:p>
              <a:p>
                <a:endParaRPr lang="es-CL" dirty="0"/>
              </a:p>
              <a:p>
                <a:r>
                  <a:rPr lang="es-CL" dirty="0"/>
                  <a:t>Pero la operación de concatenar es muy cara en arreglos</a:t>
                </a:r>
              </a:p>
              <a:p>
                <a:endParaRPr lang="es-CL" dirty="0"/>
              </a:p>
              <a:p>
                <a:r>
                  <a:rPr lang="es-CL" dirty="0"/>
                  <a:t>Debemos reformular </a:t>
                </a:r>
                <a14:m>
                  <m:oMath xmlns:m="http://schemas.openxmlformats.org/officeDocument/2006/math">
                    <m:r>
                      <a:rPr lang="es-CL" b="1" i="1" dirty="0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𝒑𝒂𝒓𝒕𝒊𝒕𝒊𝒐𝒏</m:t>
                    </m:r>
                  </m:oMath>
                </a14:m>
                <a:r>
                  <a:rPr lang="es-CL" dirty="0"/>
                  <a:t> para que funcione en arreglos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875870-F675-4C2B-AC2F-436CE5D04F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0820" y="1824419"/>
                <a:ext cx="8892539" cy="4273222"/>
              </a:xfrm>
              <a:blipFill>
                <a:blip r:embed="rId3"/>
                <a:stretch>
                  <a:fillRect l="-206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77506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1A5EDD2-D789-4BED-9F21-682927A34BCA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 anchor="ctr">
                <a:noAutofit/>
              </a:bodyPr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s-CL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𝒑𝒂𝒓𝒕𝒊𝒕𝒊𝒐𝒏</m:t>
                    </m:r>
                    <m:d>
                      <m:dPr>
                        <m:ctrlPr>
                          <a:rPr lang="es-CL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4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s-CL" sz="2400" b="1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s-CL" sz="24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s-CL" sz="2400" b="1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s-CL" sz="24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</m:d>
                    <m:r>
                      <a:rPr lang="es-CL" sz="2400" b="1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sz="24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/>
                  <a:t>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CL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s-CL" sz="2400" b="0" i="0" smtClean="0">
                        <a:latin typeface="Cambria Math" panose="02040503050406030204" pitchFamily="18" charset="0"/>
                      </a:rPr>
                      <m:t>un</m:t>
                    </m:r>
                    <m:r>
                      <a:rPr lang="es-CL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400" b="0" i="0" smtClean="0">
                        <a:latin typeface="Cambria Math" panose="02040503050406030204" pitchFamily="18" charset="0"/>
                      </a:rPr>
                      <m:t>indice</m:t>
                    </m:r>
                    <m:r>
                      <a:rPr lang="es-CL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400" b="0" i="0" smtClean="0">
                        <a:latin typeface="Cambria Math" panose="02040503050406030204" pitchFamily="18" charset="0"/>
                      </a:rPr>
                      <m:t>aleatorio</m:t>
                    </m:r>
                    <m:r>
                      <a:rPr lang="es-CL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400" b="0" i="0" smtClean="0">
                        <a:latin typeface="Cambria Math" panose="02040503050406030204" pitchFamily="18" charset="0"/>
                      </a:rPr>
                      <m:t>en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s-CL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4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s-CL" sz="2400" b="1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s-CL" sz="24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</m:d>
                  </m:oMath>
                </a14:m>
                <a:endParaRPr lang="es-CL" sz="2400" b="1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/>
                  <a:t>	</a:t>
                </a:r>
                <a14:m>
                  <m:oMath xmlns:m="http://schemas.openxmlformats.org/officeDocument/2006/math">
                    <m:r>
                      <a:rPr lang="es-CL" sz="2400" b="1" i="1">
                        <a:latin typeface="Cambria Math" panose="02040503050406030204" pitchFamily="18" charset="0"/>
                      </a:rPr>
                      <m:t>𝒑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CL" sz="2400" b="1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s-CL" sz="2400" b="1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CL" sz="2400" b="1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s-CL" sz="24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/>
                  <a:t>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𝑨</m:t>
                    </m:r>
                    <m:d>
                      <m:dPr>
                        <m:begChr m:val="["/>
                        <m:endChr m:val="]"/>
                        <m:ctrlPr>
                          <a:rPr lang="es-CL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s-CL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⇄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𝑨</m:t>
                    </m:r>
                    <m:d>
                      <m:dPr>
                        <m:begChr m:val="["/>
                        <m:endChr m:val="]"/>
                        <m:ctrlPr>
                          <a:rPr lang="es-CL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4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</m:d>
                  </m:oMath>
                </a14:m>
                <a:r>
                  <a:rPr lang="es-CL" sz="2400" b="1" dirty="0"/>
                  <a:t>	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/>
                  <a:t>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𝒋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endParaRPr lang="es-CL" sz="24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/>
                  <a:t>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𝒇𝒐𝒓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s-CL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4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s-CL" sz="2400" b="1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s-CL" sz="24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es-CL" sz="2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CL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sz="24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/>
                  <a:t>	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𝑨</m:t>
                    </m:r>
                    <m:d>
                      <m:dPr>
                        <m:begChr m:val="["/>
                        <m:endChr m:val="]"/>
                        <m:ctrlPr>
                          <a:rPr lang="es-CL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4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</m:d>
                    <m:r>
                      <a:rPr lang="es-CL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s-CL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𝒑</m:t>
                    </m:r>
                    <m:r>
                      <a:rPr lang="es-CL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endParaRPr lang="es-CL" sz="2400" b="1" dirty="0"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>
                    <a:ea typeface="Cambria Math" panose="02040503050406030204" pitchFamily="18" charset="0"/>
                  </a:rPr>
                  <a:t>		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  <m:d>
                      <m:dPr>
                        <m:begChr m:val="["/>
                        <m:endChr m:val="]"/>
                        <m:ctrlPr>
                          <a:rPr lang="es-CL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𝒋</m:t>
                        </m:r>
                      </m:e>
                    </m:d>
                    <m:r>
                      <a:rPr lang="es-CL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⇄</m:t>
                    </m:r>
                    <m:r>
                      <a:rPr lang="es-CL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  <m:d>
                      <m:dPr>
                        <m:begChr m:val="["/>
                        <m:endChr m:val="]"/>
                        <m:ctrlPr>
                          <a:rPr lang="es-CL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𝒌</m:t>
                        </m:r>
                      </m:e>
                    </m:d>
                  </m:oMath>
                </a14:m>
                <a:endParaRPr lang="es-CL" sz="2400" b="1" dirty="0"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>
                    <a:ea typeface="Cambria Math" panose="02040503050406030204" pitchFamily="18" charset="0"/>
                  </a:rPr>
                  <a:t>			</a:t>
                </a:r>
                <a14:m>
                  <m:oMath xmlns:m="http://schemas.openxmlformats.org/officeDocument/2006/math">
                    <m:r>
                      <a:rPr lang="es-CL" sz="2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𝒋</m:t>
                    </m:r>
                    <m:r>
                      <a:rPr lang="es-CL" sz="2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s-CL" sz="2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𝒋</m:t>
                    </m:r>
                    <m:r>
                      <a:rPr lang="es-CL" sz="2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s-CL" sz="2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endParaRPr lang="es-CL" sz="24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/>
                  <a:t>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𝑨</m:t>
                    </m:r>
                    <m:d>
                      <m:dPr>
                        <m:begChr m:val="["/>
                        <m:endChr m:val="]"/>
                        <m:ctrlPr>
                          <a:rPr lang="es-CL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400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</m:d>
                    <m:r>
                      <a:rPr lang="es-CL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⇄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s-CL" sz="24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/>
                  <a:t>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endParaRPr lang="es-CL" sz="2400" b="1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1A5EDD2-D789-4BED-9F21-682927A34B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3"/>
                <a:stretch>
                  <a:fillRect l="-1123" t="-1351" b="-166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0177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58D63-A966-4E0E-B156-657A9AAEC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Buscando la mediana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7A5273-333D-4216-9A9C-D058182447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CL" dirty="0"/>
                  <a:t>Concentrémonos en la mediana ya que es el más difícil</a:t>
                </a:r>
              </a:p>
              <a:p>
                <a:endParaRPr lang="es-CL" dirty="0"/>
              </a:p>
              <a:p>
                <a:r>
                  <a:rPr lang="es-CL" dirty="0"/>
                  <a:t>Podemos encontrarla ordenando en tiempo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CL" smtClean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s-CL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s-CL" smtClean="0">
                            <a:latin typeface="Cambria Math" panose="02040503050406030204" pitchFamily="18" charset="0"/>
                          </a:rPr>
                          <m:t>⋅</m:t>
                        </m:r>
                        <m:func>
                          <m:funcPr>
                            <m:ctrlPr>
                              <a:rPr lang="es-CL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CL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s-CL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s-CL" dirty="0"/>
              </a:p>
              <a:p>
                <a:endParaRPr lang="es-CL" dirty="0"/>
              </a:p>
              <a:p>
                <a:r>
                  <a:rPr lang="es-CL" dirty="0"/>
                  <a:t>¿Se puede encontrar la mediana sin ordenar los datos?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7A5273-333D-4216-9A9C-D058182447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5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9099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ED58EDD-2911-40A6-9171-BEB085A2F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Buscando la mediana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5EC31-8359-4144-B5C5-EED488702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s-CL" dirty="0"/>
              <a:t>Si tomamos un elemento cualquiera de la secuencia,</a:t>
            </a:r>
          </a:p>
          <a:p>
            <a:endParaRPr lang="es-CL" dirty="0"/>
          </a:p>
          <a:p>
            <a:r>
              <a:rPr lang="es-CL" dirty="0"/>
              <a:t>¿Cómo podemos comprobar si este es la mediana?</a:t>
            </a:r>
          </a:p>
        </p:txBody>
      </p:sp>
    </p:spTree>
    <p:extLst>
      <p:ext uri="{BB962C8B-B14F-4D97-AF65-F5344CB8AC3E}">
        <p14:creationId xmlns:p14="http://schemas.microsoft.com/office/powerpoint/2010/main" val="159648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6178DD2-EA5A-4F74-8B86-EA13221AF15F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 anchor="ctr"/>
              <a:lstStyle/>
              <a:p>
                <a:r>
                  <a:rPr lang="es-CL" dirty="0"/>
                  <a:t>Dado un elemento arbitrario </a:t>
                </a:r>
                <a14:m>
                  <m:oMath xmlns:m="http://schemas.openxmlformats.org/officeDocument/2006/math">
                    <m:r>
                      <a:rPr lang="es-CL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CL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s-CL" b="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CL" dirty="0"/>
                  <a:t>, podemos contar cuantos son mayores y cuantos son menores a </a:t>
                </a:r>
                <a14:m>
                  <m:oMath xmlns:m="http://schemas.openxmlformats.org/officeDocument/2006/math">
                    <m:r>
                      <a:rPr lang="es-CL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s-CL" dirty="0"/>
                  <a:t> para saber su posición.</a:t>
                </a:r>
              </a:p>
              <a:p>
                <a:endParaRPr lang="es-CL" dirty="0"/>
              </a:p>
              <a:p>
                <a:r>
                  <a:rPr lang="es-CL" dirty="0"/>
                  <a:t>Adicionalmente podemos hacer una lista con los menores y con los mayores. 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6178DD2-EA5A-4F74-8B86-EA13221AF1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421" r="-126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4028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ontent Placeholder 4">
            <a:extLst>
              <a:ext uri="{FF2B5EF4-FFF2-40B4-BE49-F238E27FC236}">
                <a16:creationId xmlns:a16="http://schemas.microsoft.com/office/drawing/2014/main" id="{D8D61B7F-7F29-47EB-96DE-4C7569E04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1287532"/>
            <a:ext cx="8641076" cy="4904072"/>
          </a:xfrm>
        </p:spPr>
        <p:txBody>
          <a:bodyPr>
            <a:normAutofit/>
          </a:bodyPr>
          <a:lstStyle/>
          <a:p>
            <a:r>
              <a:rPr lang="es-CL" dirty="0"/>
              <a:t>Secuencia de datos:</a:t>
            </a:r>
          </a:p>
          <a:p>
            <a:endParaRPr lang="es-CL" dirty="0"/>
          </a:p>
          <a:p>
            <a:r>
              <a:rPr lang="es-CL" dirty="0"/>
              <a:t>Valor escogido:</a:t>
            </a:r>
          </a:p>
          <a:p>
            <a:r>
              <a:rPr lang="es-CL" dirty="0"/>
              <a:t>Menores:</a:t>
            </a:r>
          </a:p>
          <a:p>
            <a:r>
              <a:rPr lang="es-CL" dirty="0"/>
              <a:t>Mayores: </a:t>
            </a:r>
          </a:p>
          <a:p>
            <a:r>
              <a:rPr lang="es-CL" dirty="0"/>
              <a:t>¿Donde está la mediana?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7050A19-0096-416C-B12A-70F7E56AB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L" dirty="0"/>
              <a:t>Buscando la mediana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5162426-AED4-400A-A6AE-4BC1BA68FD2D}"/>
              </a:ext>
            </a:extLst>
          </p:cNvPr>
          <p:cNvSpPr/>
          <p:nvPr/>
        </p:nvSpPr>
        <p:spPr>
          <a:xfrm>
            <a:off x="251461" y="2103119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A096487-9FCB-4948-9AC5-A8C3B090EC06}"/>
              </a:ext>
            </a:extLst>
          </p:cNvPr>
          <p:cNvSpPr/>
          <p:nvPr/>
        </p:nvSpPr>
        <p:spPr>
          <a:xfrm>
            <a:off x="1064261" y="2103119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BC57458-A155-421B-B3A2-B6F9DC1D4B13}"/>
              </a:ext>
            </a:extLst>
          </p:cNvPr>
          <p:cNvSpPr/>
          <p:nvPr/>
        </p:nvSpPr>
        <p:spPr>
          <a:xfrm>
            <a:off x="1877061" y="2107021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2B285A3-A4AB-41A4-99C9-FD0FD80F1281}"/>
              </a:ext>
            </a:extLst>
          </p:cNvPr>
          <p:cNvSpPr/>
          <p:nvPr/>
        </p:nvSpPr>
        <p:spPr>
          <a:xfrm>
            <a:off x="2689861" y="2103119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1368AAD-DEDE-4599-9900-A27CE52637FF}"/>
              </a:ext>
            </a:extLst>
          </p:cNvPr>
          <p:cNvSpPr/>
          <p:nvPr/>
        </p:nvSpPr>
        <p:spPr>
          <a:xfrm>
            <a:off x="3502661" y="2103119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6D5338-27FE-4F46-AEC0-C07706788322}"/>
              </a:ext>
            </a:extLst>
          </p:cNvPr>
          <p:cNvSpPr/>
          <p:nvPr/>
        </p:nvSpPr>
        <p:spPr>
          <a:xfrm>
            <a:off x="4315461" y="2103119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7321DF6-3487-4C5B-9D54-835E6F67D971}"/>
              </a:ext>
            </a:extLst>
          </p:cNvPr>
          <p:cNvSpPr/>
          <p:nvPr/>
        </p:nvSpPr>
        <p:spPr>
          <a:xfrm>
            <a:off x="5128261" y="2103119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054742F-C33D-43E6-AAF5-5B49A923FFCC}"/>
              </a:ext>
            </a:extLst>
          </p:cNvPr>
          <p:cNvSpPr/>
          <p:nvPr/>
        </p:nvSpPr>
        <p:spPr>
          <a:xfrm>
            <a:off x="5941061" y="2103119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930F5DA-7DD8-4F9F-A297-7F26231AE7BF}"/>
              </a:ext>
            </a:extLst>
          </p:cNvPr>
          <p:cNvSpPr/>
          <p:nvPr/>
        </p:nvSpPr>
        <p:spPr>
          <a:xfrm>
            <a:off x="6753861" y="2103119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1A1D116-FE1D-4895-B483-78445950D335}"/>
              </a:ext>
            </a:extLst>
          </p:cNvPr>
          <p:cNvSpPr/>
          <p:nvPr/>
        </p:nvSpPr>
        <p:spPr>
          <a:xfrm>
            <a:off x="7566661" y="2103119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8E525D7-84FD-4921-8F2A-2F48A56F08E6}"/>
              </a:ext>
            </a:extLst>
          </p:cNvPr>
          <p:cNvSpPr/>
          <p:nvPr/>
        </p:nvSpPr>
        <p:spPr>
          <a:xfrm>
            <a:off x="8379461" y="2103119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DD5D268-797D-4B5A-BD9B-EA389451B42C}"/>
              </a:ext>
            </a:extLst>
          </p:cNvPr>
          <p:cNvSpPr/>
          <p:nvPr/>
        </p:nvSpPr>
        <p:spPr>
          <a:xfrm>
            <a:off x="2689859" y="2998559"/>
            <a:ext cx="571499" cy="57149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045C505-9B04-4385-8D7D-EF67D2DA766B}"/>
              </a:ext>
            </a:extLst>
          </p:cNvPr>
          <p:cNvSpPr/>
          <p:nvPr/>
        </p:nvSpPr>
        <p:spPr>
          <a:xfrm>
            <a:off x="1877061" y="3889507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1069858-47DC-406B-97AD-E9E2BF574723}"/>
              </a:ext>
            </a:extLst>
          </p:cNvPr>
          <p:cNvSpPr/>
          <p:nvPr/>
        </p:nvSpPr>
        <p:spPr>
          <a:xfrm>
            <a:off x="2689861" y="3893999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37E35CF-74D7-410B-8AA2-B8ACE56974BC}"/>
              </a:ext>
            </a:extLst>
          </p:cNvPr>
          <p:cNvSpPr/>
          <p:nvPr/>
        </p:nvSpPr>
        <p:spPr>
          <a:xfrm>
            <a:off x="3502661" y="3890097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EB75F77-3358-4974-9A24-097EF8C78A0E}"/>
              </a:ext>
            </a:extLst>
          </p:cNvPr>
          <p:cNvSpPr/>
          <p:nvPr/>
        </p:nvSpPr>
        <p:spPr>
          <a:xfrm>
            <a:off x="4315461" y="3890097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6A07FDE-885B-416E-AAA7-227FD2732523}"/>
              </a:ext>
            </a:extLst>
          </p:cNvPr>
          <p:cNvSpPr/>
          <p:nvPr/>
        </p:nvSpPr>
        <p:spPr>
          <a:xfrm>
            <a:off x="5128261" y="3889507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AC1E85B-575F-4E5D-B457-C8717D561A39}"/>
              </a:ext>
            </a:extLst>
          </p:cNvPr>
          <p:cNvSpPr/>
          <p:nvPr/>
        </p:nvSpPr>
        <p:spPr>
          <a:xfrm>
            <a:off x="5941061" y="3889507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A141C5E-F538-4F74-A172-0A6A5E8A7BF4}"/>
              </a:ext>
            </a:extLst>
          </p:cNvPr>
          <p:cNvSpPr/>
          <p:nvPr/>
        </p:nvSpPr>
        <p:spPr>
          <a:xfrm>
            <a:off x="1877061" y="4702647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1263D48-280F-4749-BA6C-DD996FDA04CF}"/>
              </a:ext>
            </a:extLst>
          </p:cNvPr>
          <p:cNvSpPr/>
          <p:nvPr/>
        </p:nvSpPr>
        <p:spPr>
          <a:xfrm>
            <a:off x="2689860" y="4702647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94E992E-0430-449B-95E3-E744566CFFD1}"/>
              </a:ext>
            </a:extLst>
          </p:cNvPr>
          <p:cNvSpPr/>
          <p:nvPr/>
        </p:nvSpPr>
        <p:spPr>
          <a:xfrm>
            <a:off x="3502660" y="4702647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C152679-C00E-4DA1-9B65-3852EB0971C6}"/>
              </a:ext>
            </a:extLst>
          </p:cNvPr>
          <p:cNvSpPr/>
          <p:nvPr/>
        </p:nvSpPr>
        <p:spPr>
          <a:xfrm>
            <a:off x="4315460" y="4702647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031569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7050A19-0096-416C-B12A-70F7E56AB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dirty="0"/>
              <a:t>Buscando la mediana</a:t>
            </a:r>
          </a:p>
        </p:txBody>
      </p:sp>
      <p:sp>
        <p:nvSpPr>
          <p:cNvPr id="41" name="Content Placeholder 4">
            <a:extLst>
              <a:ext uri="{FF2B5EF4-FFF2-40B4-BE49-F238E27FC236}">
                <a16:creationId xmlns:a16="http://schemas.microsoft.com/office/drawing/2014/main" id="{D8D61B7F-7F29-47EB-96DE-4C7569E04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1287532"/>
            <a:ext cx="8641076" cy="4904072"/>
          </a:xfrm>
        </p:spPr>
        <p:txBody>
          <a:bodyPr>
            <a:normAutofit/>
          </a:bodyPr>
          <a:lstStyle/>
          <a:p>
            <a:r>
              <a:rPr lang="es-CL" dirty="0"/>
              <a:t>Repitamos el proceso recursivamente</a:t>
            </a:r>
          </a:p>
          <a:p>
            <a:endParaRPr lang="es-CL" dirty="0"/>
          </a:p>
          <a:p>
            <a:r>
              <a:rPr lang="es-CL" dirty="0"/>
              <a:t>Valor escogido:</a:t>
            </a:r>
          </a:p>
          <a:p>
            <a:r>
              <a:rPr lang="es-CL" dirty="0"/>
              <a:t>Menores:</a:t>
            </a:r>
          </a:p>
          <a:p>
            <a:r>
              <a:rPr lang="es-CL" dirty="0"/>
              <a:t>Mayores: 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045C505-9B04-4385-8D7D-EF67D2DA766B}"/>
              </a:ext>
            </a:extLst>
          </p:cNvPr>
          <p:cNvSpPr/>
          <p:nvPr/>
        </p:nvSpPr>
        <p:spPr>
          <a:xfrm>
            <a:off x="1877061" y="3889507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A141C5E-F538-4F74-A172-0A6A5E8A7BF4}"/>
              </a:ext>
            </a:extLst>
          </p:cNvPr>
          <p:cNvSpPr/>
          <p:nvPr/>
        </p:nvSpPr>
        <p:spPr>
          <a:xfrm>
            <a:off x="1877061" y="4702647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1263D48-280F-4749-BA6C-DD996FDA04CF}"/>
              </a:ext>
            </a:extLst>
          </p:cNvPr>
          <p:cNvSpPr/>
          <p:nvPr/>
        </p:nvSpPr>
        <p:spPr>
          <a:xfrm>
            <a:off x="2689860" y="4702647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94E992E-0430-449B-95E3-E744566CFFD1}"/>
              </a:ext>
            </a:extLst>
          </p:cNvPr>
          <p:cNvSpPr/>
          <p:nvPr/>
        </p:nvSpPr>
        <p:spPr>
          <a:xfrm>
            <a:off x="3502660" y="4702647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C152679-C00E-4DA1-9B65-3852EB0971C6}"/>
              </a:ext>
            </a:extLst>
          </p:cNvPr>
          <p:cNvSpPr/>
          <p:nvPr/>
        </p:nvSpPr>
        <p:spPr>
          <a:xfrm>
            <a:off x="4315460" y="4702647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F208432-CF79-4607-AAE3-D5E49F5BF27B}"/>
              </a:ext>
            </a:extLst>
          </p:cNvPr>
          <p:cNvSpPr/>
          <p:nvPr/>
        </p:nvSpPr>
        <p:spPr>
          <a:xfrm>
            <a:off x="251461" y="2103119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83A3375-6951-4E4B-927B-5EC053A2BBBB}"/>
              </a:ext>
            </a:extLst>
          </p:cNvPr>
          <p:cNvSpPr/>
          <p:nvPr/>
        </p:nvSpPr>
        <p:spPr>
          <a:xfrm>
            <a:off x="1064261" y="2103119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88AFD80-95CC-4249-90FC-74FE125AC62B}"/>
              </a:ext>
            </a:extLst>
          </p:cNvPr>
          <p:cNvSpPr/>
          <p:nvPr/>
        </p:nvSpPr>
        <p:spPr>
          <a:xfrm>
            <a:off x="1877061" y="2107021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A82A954-0EC2-4034-8D18-55037C1AC137}"/>
              </a:ext>
            </a:extLst>
          </p:cNvPr>
          <p:cNvSpPr/>
          <p:nvPr/>
        </p:nvSpPr>
        <p:spPr>
          <a:xfrm>
            <a:off x="2689861" y="2103119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F92261C-B5E6-4B90-B0C6-31F25CA7FF6D}"/>
              </a:ext>
            </a:extLst>
          </p:cNvPr>
          <p:cNvSpPr/>
          <p:nvPr/>
        </p:nvSpPr>
        <p:spPr>
          <a:xfrm>
            <a:off x="3502661" y="2103119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BFD8BA7-5782-43AE-A3EA-10FFA12FE0BD}"/>
              </a:ext>
            </a:extLst>
          </p:cNvPr>
          <p:cNvSpPr/>
          <p:nvPr/>
        </p:nvSpPr>
        <p:spPr>
          <a:xfrm>
            <a:off x="4315461" y="2103119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FED52EC-F97D-456E-8A44-7F17F810C390}"/>
              </a:ext>
            </a:extLst>
          </p:cNvPr>
          <p:cNvSpPr/>
          <p:nvPr/>
        </p:nvSpPr>
        <p:spPr>
          <a:xfrm>
            <a:off x="5128261" y="2103119"/>
            <a:ext cx="571499" cy="57149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2697B8E-F94B-4E45-B620-66BA22FE65E0}"/>
              </a:ext>
            </a:extLst>
          </p:cNvPr>
          <p:cNvSpPr/>
          <p:nvPr/>
        </p:nvSpPr>
        <p:spPr>
          <a:xfrm>
            <a:off x="5941061" y="2103119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0885472-93CD-4F56-B674-5EABE117A8C8}"/>
              </a:ext>
            </a:extLst>
          </p:cNvPr>
          <p:cNvSpPr/>
          <p:nvPr/>
        </p:nvSpPr>
        <p:spPr>
          <a:xfrm>
            <a:off x="6753861" y="2103119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66E93DE-DC6B-4CF9-9E13-D14F906A2A6B}"/>
              </a:ext>
            </a:extLst>
          </p:cNvPr>
          <p:cNvSpPr/>
          <p:nvPr/>
        </p:nvSpPr>
        <p:spPr>
          <a:xfrm>
            <a:off x="7566661" y="2103119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04FA072-B3C1-4475-9DFB-1552AFD24512}"/>
              </a:ext>
            </a:extLst>
          </p:cNvPr>
          <p:cNvSpPr/>
          <p:nvPr/>
        </p:nvSpPr>
        <p:spPr>
          <a:xfrm>
            <a:off x="8379461" y="2103119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D14573B-25FA-4C56-8A5F-22F3C6444EF3}"/>
              </a:ext>
            </a:extLst>
          </p:cNvPr>
          <p:cNvSpPr/>
          <p:nvPr/>
        </p:nvSpPr>
        <p:spPr>
          <a:xfrm>
            <a:off x="2689859" y="2998559"/>
            <a:ext cx="571499" cy="57149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652117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7050A19-0096-416C-B12A-70F7E56AB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Buscando la mediana</a:t>
            </a:r>
          </a:p>
        </p:txBody>
      </p:sp>
      <p:sp>
        <p:nvSpPr>
          <p:cNvPr id="41" name="Content Placeholder 4">
            <a:extLst>
              <a:ext uri="{FF2B5EF4-FFF2-40B4-BE49-F238E27FC236}">
                <a16:creationId xmlns:a16="http://schemas.microsoft.com/office/drawing/2014/main" id="{D8D61B7F-7F29-47EB-96DE-4C7569E04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1287532"/>
            <a:ext cx="8641076" cy="4904072"/>
          </a:xfrm>
        </p:spPr>
        <p:txBody>
          <a:bodyPr>
            <a:normAutofit/>
          </a:bodyPr>
          <a:lstStyle/>
          <a:p>
            <a:r>
              <a:rPr lang="es-CL" dirty="0"/>
              <a:t>Repitamos el proceso nuevamente</a:t>
            </a:r>
          </a:p>
          <a:p>
            <a:endParaRPr lang="es-CL" dirty="0"/>
          </a:p>
          <a:p>
            <a:r>
              <a:rPr lang="es-CL" dirty="0"/>
              <a:t>Valor escogido:</a:t>
            </a:r>
          </a:p>
          <a:p>
            <a:r>
              <a:rPr lang="es-CL" dirty="0"/>
              <a:t>Menores:</a:t>
            </a:r>
          </a:p>
          <a:p>
            <a:r>
              <a:rPr lang="es-CL" dirty="0"/>
              <a:t>Mayores: 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F208432-CF79-4607-AAE3-D5E49F5BF27B}"/>
              </a:ext>
            </a:extLst>
          </p:cNvPr>
          <p:cNvSpPr/>
          <p:nvPr/>
        </p:nvSpPr>
        <p:spPr>
          <a:xfrm>
            <a:off x="251461" y="2103119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83A3375-6951-4E4B-927B-5EC053A2BBBB}"/>
              </a:ext>
            </a:extLst>
          </p:cNvPr>
          <p:cNvSpPr/>
          <p:nvPr/>
        </p:nvSpPr>
        <p:spPr>
          <a:xfrm>
            <a:off x="1064261" y="2103119"/>
            <a:ext cx="571499" cy="57149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88AFD80-95CC-4249-90FC-74FE125AC62B}"/>
              </a:ext>
            </a:extLst>
          </p:cNvPr>
          <p:cNvSpPr/>
          <p:nvPr/>
        </p:nvSpPr>
        <p:spPr>
          <a:xfrm>
            <a:off x="1877061" y="2107021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A82A954-0EC2-4034-8D18-55037C1AC137}"/>
              </a:ext>
            </a:extLst>
          </p:cNvPr>
          <p:cNvSpPr/>
          <p:nvPr/>
        </p:nvSpPr>
        <p:spPr>
          <a:xfrm>
            <a:off x="2689861" y="2103119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F92261C-B5E6-4B90-B0C6-31F25CA7FF6D}"/>
              </a:ext>
            </a:extLst>
          </p:cNvPr>
          <p:cNvSpPr/>
          <p:nvPr/>
        </p:nvSpPr>
        <p:spPr>
          <a:xfrm>
            <a:off x="3502661" y="2103119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BFD8BA7-5782-43AE-A3EA-10FFA12FE0BD}"/>
              </a:ext>
            </a:extLst>
          </p:cNvPr>
          <p:cNvSpPr/>
          <p:nvPr/>
        </p:nvSpPr>
        <p:spPr>
          <a:xfrm>
            <a:off x="4315461" y="2103119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FED52EC-F97D-456E-8A44-7F17F810C390}"/>
              </a:ext>
            </a:extLst>
          </p:cNvPr>
          <p:cNvSpPr/>
          <p:nvPr/>
        </p:nvSpPr>
        <p:spPr>
          <a:xfrm>
            <a:off x="5128261" y="2103119"/>
            <a:ext cx="571499" cy="57149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2697B8E-F94B-4E45-B620-66BA22FE65E0}"/>
              </a:ext>
            </a:extLst>
          </p:cNvPr>
          <p:cNvSpPr/>
          <p:nvPr/>
        </p:nvSpPr>
        <p:spPr>
          <a:xfrm>
            <a:off x="5941061" y="2103119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0885472-93CD-4F56-B674-5EABE117A8C8}"/>
              </a:ext>
            </a:extLst>
          </p:cNvPr>
          <p:cNvSpPr/>
          <p:nvPr/>
        </p:nvSpPr>
        <p:spPr>
          <a:xfrm>
            <a:off x="6753861" y="2103119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66E93DE-DC6B-4CF9-9E13-D14F906A2A6B}"/>
              </a:ext>
            </a:extLst>
          </p:cNvPr>
          <p:cNvSpPr/>
          <p:nvPr/>
        </p:nvSpPr>
        <p:spPr>
          <a:xfrm>
            <a:off x="7566661" y="2103119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04FA072-B3C1-4475-9DFB-1552AFD24512}"/>
              </a:ext>
            </a:extLst>
          </p:cNvPr>
          <p:cNvSpPr/>
          <p:nvPr/>
        </p:nvSpPr>
        <p:spPr>
          <a:xfrm>
            <a:off x="8379461" y="2103119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5A09E07-DB30-4545-998A-B81D013E02C5}"/>
              </a:ext>
            </a:extLst>
          </p:cNvPr>
          <p:cNvSpPr/>
          <p:nvPr/>
        </p:nvSpPr>
        <p:spPr>
          <a:xfrm>
            <a:off x="1877060" y="3889507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A0DEB82-BA71-422D-B064-43474B1C039D}"/>
              </a:ext>
            </a:extLst>
          </p:cNvPr>
          <p:cNvSpPr/>
          <p:nvPr/>
        </p:nvSpPr>
        <p:spPr>
          <a:xfrm>
            <a:off x="2689860" y="3889507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C4F3F90-EE13-469B-8D9F-4D10F3073895}"/>
              </a:ext>
            </a:extLst>
          </p:cNvPr>
          <p:cNvSpPr/>
          <p:nvPr/>
        </p:nvSpPr>
        <p:spPr>
          <a:xfrm>
            <a:off x="3502660" y="3889507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014ADE8-EEC6-4D97-82EA-7D209FB3170C}"/>
              </a:ext>
            </a:extLst>
          </p:cNvPr>
          <p:cNvSpPr/>
          <p:nvPr/>
        </p:nvSpPr>
        <p:spPr>
          <a:xfrm>
            <a:off x="2689859" y="2998559"/>
            <a:ext cx="571499" cy="57149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673391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FE92C812-D8AC-4233-84D8-5255F65A4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0" y="1287532"/>
            <a:ext cx="8790939" cy="4904072"/>
          </a:xfrm>
        </p:spPr>
        <p:txBody>
          <a:bodyPr/>
          <a:lstStyle/>
          <a:p>
            <a:r>
              <a:rPr lang="es-CL" dirty="0"/>
              <a:t>¿Como sabemos cuando encontramos la mediana?</a:t>
            </a:r>
          </a:p>
          <a:p>
            <a:endParaRPr lang="es-CL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7050A19-0096-416C-B12A-70F7E56AB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Buscando la mediana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F208432-CF79-4607-AAE3-D5E49F5BF27B}"/>
              </a:ext>
            </a:extLst>
          </p:cNvPr>
          <p:cNvSpPr/>
          <p:nvPr/>
        </p:nvSpPr>
        <p:spPr>
          <a:xfrm>
            <a:off x="251461" y="2103119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83A3375-6951-4E4B-927B-5EC053A2BBBB}"/>
              </a:ext>
            </a:extLst>
          </p:cNvPr>
          <p:cNvSpPr/>
          <p:nvPr/>
        </p:nvSpPr>
        <p:spPr>
          <a:xfrm>
            <a:off x="1064261" y="2103119"/>
            <a:ext cx="571499" cy="57149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88AFD80-95CC-4249-90FC-74FE125AC62B}"/>
              </a:ext>
            </a:extLst>
          </p:cNvPr>
          <p:cNvSpPr/>
          <p:nvPr/>
        </p:nvSpPr>
        <p:spPr>
          <a:xfrm>
            <a:off x="1877061" y="2107021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A82A954-0EC2-4034-8D18-55037C1AC137}"/>
              </a:ext>
            </a:extLst>
          </p:cNvPr>
          <p:cNvSpPr/>
          <p:nvPr/>
        </p:nvSpPr>
        <p:spPr>
          <a:xfrm>
            <a:off x="2689861" y="2103119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F92261C-B5E6-4B90-B0C6-31F25CA7FF6D}"/>
              </a:ext>
            </a:extLst>
          </p:cNvPr>
          <p:cNvSpPr/>
          <p:nvPr/>
        </p:nvSpPr>
        <p:spPr>
          <a:xfrm>
            <a:off x="3502661" y="2103119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BFD8BA7-5782-43AE-A3EA-10FFA12FE0BD}"/>
              </a:ext>
            </a:extLst>
          </p:cNvPr>
          <p:cNvSpPr/>
          <p:nvPr/>
        </p:nvSpPr>
        <p:spPr>
          <a:xfrm>
            <a:off x="4315461" y="2103119"/>
            <a:ext cx="571499" cy="57149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FED52EC-F97D-456E-8A44-7F17F810C390}"/>
              </a:ext>
            </a:extLst>
          </p:cNvPr>
          <p:cNvSpPr/>
          <p:nvPr/>
        </p:nvSpPr>
        <p:spPr>
          <a:xfrm>
            <a:off x="5128261" y="2103119"/>
            <a:ext cx="571499" cy="57149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2697B8E-F94B-4E45-B620-66BA22FE65E0}"/>
              </a:ext>
            </a:extLst>
          </p:cNvPr>
          <p:cNvSpPr/>
          <p:nvPr/>
        </p:nvSpPr>
        <p:spPr>
          <a:xfrm>
            <a:off x="5941061" y="2103119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0885472-93CD-4F56-B674-5EABE117A8C8}"/>
              </a:ext>
            </a:extLst>
          </p:cNvPr>
          <p:cNvSpPr/>
          <p:nvPr/>
        </p:nvSpPr>
        <p:spPr>
          <a:xfrm>
            <a:off x="6753861" y="2103119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66E93DE-DC6B-4CF9-9E13-D14F906A2A6B}"/>
              </a:ext>
            </a:extLst>
          </p:cNvPr>
          <p:cNvSpPr/>
          <p:nvPr/>
        </p:nvSpPr>
        <p:spPr>
          <a:xfrm>
            <a:off x="7566661" y="2103119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04FA072-B3C1-4475-9DFB-1552AFD24512}"/>
              </a:ext>
            </a:extLst>
          </p:cNvPr>
          <p:cNvSpPr/>
          <p:nvPr/>
        </p:nvSpPr>
        <p:spPr>
          <a:xfrm>
            <a:off x="8379461" y="2103119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4127779406"/>
      </p:ext>
    </p:extLst>
  </p:cSld>
  <p:clrMapOvr>
    <a:masterClrMapping/>
  </p:clrMapOvr>
</p:sld>
</file>

<file path=ppt/theme/theme1.xml><?xml version="1.0" encoding="utf-8"?>
<a:theme xmlns:a="http://schemas.openxmlformats.org/drawingml/2006/main" name="IIC2133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4831FD7F-63E6-4171-A4D2-3FD84BBC643C}" vid="{FFD226BB-B449-48F7-8EA4-3F116E7C97E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IIC2133</Template>
  <TotalTime>2998</TotalTime>
  <Words>724</Words>
  <Application>Microsoft Office PowerPoint</Application>
  <PresentationFormat>Presentación en pantalla (4:3)</PresentationFormat>
  <Paragraphs>239</Paragraphs>
  <Slides>24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IIC2133</vt:lpstr>
      <vt:lpstr>Estadísticas de orden</vt:lpstr>
      <vt:lpstr>Estadísticas de orden</vt:lpstr>
      <vt:lpstr>Buscando la mediana</vt:lpstr>
      <vt:lpstr>Buscando la mediana</vt:lpstr>
      <vt:lpstr>Presentación de PowerPoint</vt:lpstr>
      <vt:lpstr>Buscando la mediana</vt:lpstr>
      <vt:lpstr>Buscando la mediana</vt:lpstr>
      <vt:lpstr>Buscando la mediana</vt:lpstr>
      <vt:lpstr>Buscando la mediana</vt:lpstr>
      <vt:lpstr>Presentación de PowerPoint</vt:lpstr>
      <vt:lpstr>Presentación de PowerPoint</vt:lpstr>
      <vt:lpstr>Presentación de PowerPoint</vt:lpstr>
      <vt:lpstr>Analicemos el algoritmo median</vt:lpstr>
      <vt:lpstr>Presentación de PowerPoint</vt:lpstr>
      <vt:lpstr>Analicemos el algoritmo quickSelect</vt:lpstr>
      <vt:lpstr>Presentación de PowerPoint</vt:lpstr>
      <vt:lpstr>Presentación de PowerPoint</vt:lpstr>
      <vt:lpstr>Ordenando los datos</vt:lpstr>
      <vt:lpstr>Ordenando los datos</vt:lpstr>
      <vt:lpstr>Presentación de PowerPoint</vt:lpstr>
      <vt:lpstr>Analicemos quicksort</vt:lpstr>
      <vt:lpstr>Presentación de PowerPoint</vt:lpstr>
      <vt:lpstr>Quicksort en arreglos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 set de datos</dc:title>
  <dc:creator>Antonio López Larraechea</dc:creator>
  <cp:lastModifiedBy>Vicho</cp:lastModifiedBy>
  <cp:revision>97</cp:revision>
  <dcterms:created xsi:type="dcterms:W3CDTF">2018-02-16T02:25:35Z</dcterms:created>
  <dcterms:modified xsi:type="dcterms:W3CDTF">2019-08-20T02:18:13Z</dcterms:modified>
</cp:coreProperties>
</file>