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 id="263" r:id="rId10"/>
    <p:sldId id="273" r:id="rId11"/>
    <p:sldId id="275" r:id="rId12"/>
    <p:sldId id="264" r:id="rId13"/>
    <p:sldId id="267" r:id="rId14"/>
    <p:sldId id="268" r:id="rId15"/>
    <p:sldId id="269" r:id="rId16"/>
    <p:sldId id="270" r:id="rId17"/>
    <p:sldId id="266" r:id="rId18"/>
    <p:sldId id="271" r:id="rId19"/>
    <p:sldId id="27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85D6B-68D6-4DF8-96C8-1E0456E192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87F182-527E-4011-8C9A-6B85338DF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A40D81-102B-4B20-A33C-A903F01CE170}"/>
              </a:ext>
            </a:extLst>
          </p:cNvPr>
          <p:cNvSpPr>
            <a:spLocks noGrp="1"/>
          </p:cNvSpPr>
          <p:nvPr>
            <p:ph type="dt" sz="half" idx="10"/>
          </p:nvPr>
        </p:nvSpPr>
        <p:spPr/>
        <p:txBody>
          <a:bodyPr/>
          <a:lstStyle/>
          <a:p>
            <a:fld id="{679230F4-AA4F-4289-9F6C-6EED9AC5B012}" type="datetimeFigureOut">
              <a:rPr lang="zh-CN" altLang="en-US" smtClean="0"/>
              <a:t>2020/5/9</a:t>
            </a:fld>
            <a:endParaRPr lang="zh-CN" altLang="en-US"/>
          </a:p>
        </p:txBody>
      </p:sp>
      <p:sp>
        <p:nvSpPr>
          <p:cNvPr id="5" name="页脚占位符 4">
            <a:extLst>
              <a:ext uri="{FF2B5EF4-FFF2-40B4-BE49-F238E27FC236}">
                <a16:creationId xmlns:a16="http://schemas.microsoft.com/office/drawing/2014/main" id="{3C4E3B49-9F87-4B66-BAD3-6274CC2C2E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4F0408-DAA2-4368-8901-2E89B4739E96}"/>
              </a:ext>
            </a:extLst>
          </p:cNvPr>
          <p:cNvSpPr>
            <a:spLocks noGrp="1"/>
          </p:cNvSpPr>
          <p:nvPr>
            <p:ph type="sldNum" sz="quarter" idx="12"/>
          </p:nvPr>
        </p:nvSpPr>
        <p:spPr/>
        <p:txBody>
          <a:body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346696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203E6-63D7-48BA-BF7B-7942E43ECC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1D0D73D-6E34-47A4-A1DD-56CDA49A45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A7E9A4-9D13-450E-B1CC-F9DA9C3B5459}"/>
              </a:ext>
            </a:extLst>
          </p:cNvPr>
          <p:cNvSpPr>
            <a:spLocks noGrp="1"/>
          </p:cNvSpPr>
          <p:nvPr>
            <p:ph type="dt" sz="half" idx="10"/>
          </p:nvPr>
        </p:nvSpPr>
        <p:spPr/>
        <p:txBody>
          <a:bodyPr/>
          <a:lstStyle/>
          <a:p>
            <a:fld id="{679230F4-AA4F-4289-9F6C-6EED9AC5B012}" type="datetimeFigureOut">
              <a:rPr lang="zh-CN" altLang="en-US" smtClean="0"/>
              <a:t>2020/5/9</a:t>
            </a:fld>
            <a:endParaRPr lang="zh-CN" altLang="en-US"/>
          </a:p>
        </p:txBody>
      </p:sp>
      <p:sp>
        <p:nvSpPr>
          <p:cNvPr id="5" name="页脚占位符 4">
            <a:extLst>
              <a:ext uri="{FF2B5EF4-FFF2-40B4-BE49-F238E27FC236}">
                <a16:creationId xmlns:a16="http://schemas.microsoft.com/office/drawing/2014/main" id="{90D668CA-8B13-4205-91ED-13C5206176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88524-626F-40A4-8A36-C7A80AD3A4EE}"/>
              </a:ext>
            </a:extLst>
          </p:cNvPr>
          <p:cNvSpPr>
            <a:spLocks noGrp="1"/>
          </p:cNvSpPr>
          <p:nvPr>
            <p:ph type="sldNum" sz="quarter" idx="12"/>
          </p:nvPr>
        </p:nvSpPr>
        <p:spPr/>
        <p:txBody>
          <a:body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207737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A190068-55C0-4259-B3A0-7E2F851E6B3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B845DE3-3973-4678-855F-374D5BC2D34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324B50-A46F-43B4-AED4-C5451A3CD574}"/>
              </a:ext>
            </a:extLst>
          </p:cNvPr>
          <p:cNvSpPr>
            <a:spLocks noGrp="1"/>
          </p:cNvSpPr>
          <p:nvPr>
            <p:ph type="dt" sz="half" idx="10"/>
          </p:nvPr>
        </p:nvSpPr>
        <p:spPr/>
        <p:txBody>
          <a:bodyPr/>
          <a:lstStyle/>
          <a:p>
            <a:fld id="{679230F4-AA4F-4289-9F6C-6EED9AC5B012}" type="datetimeFigureOut">
              <a:rPr lang="zh-CN" altLang="en-US" smtClean="0"/>
              <a:t>2020/5/9</a:t>
            </a:fld>
            <a:endParaRPr lang="zh-CN" altLang="en-US"/>
          </a:p>
        </p:txBody>
      </p:sp>
      <p:sp>
        <p:nvSpPr>
          <p:cNvPr id="5" name="页脚占位符 4">
            <a:extLst>
              <a:ext uri="{FF2B5EF4-FFF2-40B4-BE49-F238E27FC236}">
                <a16:creationId xmlns:a16="http://schemas.microsoft.com/office/drawing/2014/main" id="{684664CD-0A91-4B1C-B65C-A3A28E7AE2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22AE67-29F6-4199-903C-27DB9E73A146}"/>
              </a:ext>
            </a:extLst>
          </p:cNvPr>
          <p:cNvSpPr>
            <a:spLocks noGrp="1"/>
          </p:cNvSpPr>
          <p:nvPr>
            <p:ph type="sldNum" sz="quarter" idx="12"/>
          </p:nvPr>
        </p:nvSpPr>
        <p:spPr/>
        <p:txBody>
          <a:body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421799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901EE-85F5-46EE-B2C3-3C08DCA3C8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FB7C25-02B6-45E1-9795-19F364351E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B8CB39-1014-4E35-9424-926B3FCF5A40}"/>
              </a:ext>
            </a:extLst>
          </p:cNvPr>
          <p:cNvSpPr>
            <a:spLocks noGrp="1"/>
          </p:cNvSpPr>
          <p:nvPr>
            <p:ph type="dt" sz="half" idx="10"/>
          </p:nvPr>
        </p:nvSpPr>
        <p:spPr/>
        <p:txBody>
          <a:bodyPr/>
          <a:lstStyle/>
          <a:p>
            <a:fld id="{679230F4-AA4F-4289-9F6C-6EED9AC5B012}" type="datetimeFigureOut">
              <a:rPr lang="zh-CN" altLang="en-US" smtClean="0"/>
              <a:t>2020/5/9</a:t>
            </a:fld>
            <a:endParaRPr lang="zh-CN" altLang="en-US"/>
          </a:p>
        </p:txBody>
      </p:sp>
      <p:sp>
        <p:nvSpPr>
          <p:cNvPr id="5" name="页脚占位符 4">
            <a:extLst>
              <a:ext uri="{FF2B5EF4-FFF2-40B4-BE49-F238E27FC236}">
                <a16:creationId xmlns:a16="http://schemas.microsoft.com/office/drawing/2014/main" id="{7BAD7BD0-2449-404F-B4B1-F56B46105C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09EAD5-72EB-4DE5-BC08-796BD5598ED5}"/>
              </a:ext>
            </a:extLst>
          </p:cNvPr>
          <p:cNvSpPr>
            <a:spLocks noGrp="1"/>
          </p:cNvSpPr>
          <p:nvPr>
            <p:ph type="sldNum" sz="quarter" idx="12"/>
          </p:nvPr>
        </p:nvSpPr>
        <p:spPr/>
        <p:txBody>
          <a:body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305260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F96A3-54C5-4FFD-A11E-5E65457736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4E1B58-4476-42F4-8FDE-B757F3044C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AEBDE4-8574-4D22-8EA4-63E336E74DAF}"/>
              </a:ext>
            </a:extLst>
          </p:cNvPr>
          <p:cNvSpPr>
            <a:spLocks noGrp="1"/>
          </p:cNvSpPr>
          <p:nvPr>
            <p:ph type="dt" sz="half" idx="10"/>
          </p:nvPr>
        </p:nvSpPr>
        <p:spPr/>
        <p:txBody>
          <a:bodyPr/>
          <a:lstStyle/>
          <a:p>
            <a:fld id="{679230F4-AA4F-4289-9F6C-6EED9AC5B012}" type="datetimeFigureOut">
              <a:rPr lang="zh-CN" altLang="en-US" smtClean="0"/>
              <a:t>2020/5/9</a:t>
            </a:fld>
            <a:endParaRPr lang="zh-CN" altLang="en-US"/>
          </a:p>
        </p:txBody>
      </p:sp>
      <p:sp>
        <p:nvSpPr>
          <p:cNvPr id="5" name="页脚占位符 4">
            <a:extLst>
              <a:ext uri="{FF2B5EF4-FFF2-40B4-BE49-F238E27FC236}">
                <a16:creationId xmlns:a16="http://schemas.microsoft.com/office/drawing/2014/main" id="{49BC48A0-1876-4FF5-A3F8-4FF7A11E30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6380AC-2D62-432C-9C2A-0D1453E2313C}"/>
              </a:ext>
            </a:extLst>
          </p:cNvPr>
          <p:cNvSpPr>
            <a:spLocks noGrp="1"/>
          </p:cNvSpPr>
          <p:nvPr>
            <p:ph type="sldNum" sz="quarter" idx="12"/>
          </p:nvPr>
        </p:nvSpPr>
        <p:spPr/>
        <p:txBody>
          <a:body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148184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F10AF-EBE9-4CB6-B1A4-3220DEB378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178355-7398-4CBB-A2AD-47501BEFAB5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2D9749E-E214-4796-BEEA-72718BF9484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15B7A63-DEE2-4B76-AAA3-FF33E53C623C}"/>
              </a:ext>
            </a:extLst>
          </p:cNvPr>
          <p:cNvSpPr>
            <a:spLocks noGrp="1"/>
          </p:cNvSpPr>
          <p:nvPr>
            <p:ph type="dt" sz="half" idx="10"/>
          </p:nvPr>
        </p:nvSpPr>
        <p:spPr/>
        <p:txBody>
          <a:bodyPr/>
          <a:lstStyle/>
          <a:p>
            <a:fld id="{679230F4-AA4F-4289-9F6C-6EED9AC5B012}" type="datetimeFigureOut">
              <a:rPr lang="zh-CN" altLang="en-US" smtClean="0"/>
              <a:t>2020/5/9</a:t>
            </a:fld>
            <a:endParaRPr lang="zh-CN" altLang="en-US"/>
          </a:p>
        </p:txBody>
      </p:sp>
      <p:sp>
        <p:nvSpPr>
          <p:cNvPr id="6" name="页脚占位符 5">
            <a:extLst>
              <a:ext uri="{FF2B5EF4-FFF2-40B4-BE49-F238E27FC236}">
                <a16:creationId xmlns:a16="http://schemas.microsoft.com/office/drawing/2014/main" id="{D85C7228-CDE6-4E12-B7FB-7A6061AC1D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CFDB39-3278-4085-95F9-1A1052F8FA75}"/>
              </a:ext>
            </a:extLst>
          </p:cNvPr>
          <p:cNvSpPr>
            <a:spLocks noGrp="1"/>
          </p:cNvSpPr>
          <p:nvPr>
            <p:ph type="sldNum" sz="quarter" idx="12"/>
          </p:nvPr>
        </p:nvSpPr>
        <p:spPr/>
        <p:txBody>
          <a:body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81803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71CF5-2CB7-4B28-BDAF-A5E74E43812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2D7046-C050-4313-BCAD-56980DE32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70B77A7-42E2-4BB4-99C6-BAD5AFB32F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20AA33-838F-4546-B161-45E72D740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8EFD48-810B-48AC-B4EE-080A80A039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89DEB53-D50E-4F09-8A47-DFE8E25C4096}"/>
              </a:ext>
            </a:extLst>
          </p:cNvPr>
          <p:cNvSpPr>
            <a:spLocks noGrp="1"/>
          </p:cNvSpPr>
          <p:nvPr>
            <p:ph type="dt" sz="half" idx="10"/>
          </p:nvPr>
        </p:nvSpPr>
        <p:spPr/>
        <p:txBody>
          <a:bodyPr/>
          <a:lstStyle/>
          <a:p>
            <a:fld id="{679230F4-AA4F-4289-9F6C-6EED9AC5B012}" type="datetimeFigureOut">
              <a:rPr lang="zh-CN" altLang="en-US" smtClean="0"/>
              <a:t>2020/5/9</a:t>
            </a:fld>
            <a:endParaRPr lang="zh-CN" altLang="en-US"/>
          </a:p>
        </p:txBody>
      </p:sp>
      <p:sp>
        <p:nvSpPr>
          <p:cNvPr id="8" name="页脚占位符 7">
            <a:extLst>
              <a:ext uri="{FF2B5EF4-FFF2-40B4-BE49-F238E27FC236}">
                <a16:creationId xmlns:a16="http://schemas.microsoft.com/office/drawing/2014/main" id="{4007C8ED-4D1B-492F-9735-CDA6F61C2A1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CFA83A-F650-4EE2-AD7D-960CA09A8F87}"/>
              </a:ext>
            </a:extLst>
          </p:cNvPr>
          <p:cNvSpPr>
            <a:spLocks noGrp="1"/>
          </p:cNvSpPr>
          <p:nvPr>
            <p:ph type="sldNum" sz="quarter" idx="12"/>
          </p:nvPr>
        </p:nvSpPr>
        <p:spPr/>
        <p:txBody>
          <a:body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165149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4D955-F46B-4E04-971F-B147E60C49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5C08AA-76BE-472F-A5D4-A027A79F3661}"/>
              </a:ext>
            </a:extLst>
          </p:cNvPr>
          <p:cNvSpPr>
            <a:spLocks noGrp="1"/>
          </p:cNvSpPr>
          <p:nvPr>
            <p:ph type="dt" sz="half" idx="10"/>
          </p:nvPr>
        </p:nvSpPr>
        <p:spPr/>
        <p:txBody>
          <a:bodyPr/>
          <a:lstStyle/>
          <a:p>
            <a:fld id="{679230F4-AA4F-4289-9F6C-6EED9AC5B012}" type="datetimeFigureOut">
              <a:rPr lang="zh-CN" altLang="en-US" smtClean="0"/>
              <a:t>2020/5/9</a:t>
            </a:fld>
            <a:endParaRPr lang="zh-CN" altLang="en-US"/>
          </a:p>
        </p:txBody>
      </p:sp>
      <p:sp>
        <p:nvSpPr>
          <p:cNvPr id="4" name="页脚占位符 3">
            <a:extLst>
              <a:ext uri="{FF2B5EF4-FFF2-40B4-BE49-F238E27FC236}">
                <a16:creationId xmlns:a16="http://schemas.microsoft.com/office/drawing/2014/main" id="{503A111E-AF84-490A-80BC-71791DD4A6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DC1BAE7-F8B2-40B5-9791-65AAEDE7457D}"/>
              </a:ext>
            </a:extLst>
          </p:cNvPr>
          <p:cNvSpPr>
            <a:spLocks noGrp="1"/>
          </p:cNvSpPr>
          <p:nvPr>
            <p:ph type="sldNum" sz="quarter" idx="12"/>
          </p:nvPr>
        </p:nvSpPr>
        <p:spPr/>
        <p:txBody>
          <a:body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271252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88804C-A5BB-4DDF-9A8A-0348B7FB7520}"/>
              </a:ext>
            </a:extLst>
          </p:cNvPr>
          <p:cNvSpPr>
            <a:spLocks noGrp="1"/>
          </p:cNvSpPr>
          <p:nvPr>
            <p:ph type="dt" sz="half" idx="10"/>
          </p:nvPr>
        </p:nvSpPr>
        <p:spPr/>
        <p:txBody>
          <a:bodyPr/>
          <a:lstStyle/>
          <a:p>
            <a:fld id="{679230F4-AA4F-4289-9F6C-6EED9AC5B012}" type="datetimeFigureOut">
              <a:rPr lang="zh-CN" altLang="en-US" smtClean="0"/>
              <a:t>2020/5/9</a:t>
            </a:fld>
            <a:endParaRPr lang="zh-CN" altLang="en-US"/>
          </a:p>
        </p:txBody>
      </p:sp>
      <p:sp>
        <p:nvSpPr>
          <p:cNvPr id="3" name="页脚占位符 2">
            <a:extLst>
              <a:ext uri="{FF2B5EF4-FFF2-40B4-BE49-F238E27FC236}">
                <a16:creationId xmlns:a16="http://schemas.microsoft.com/office/drawing/2014/main" id="{3131F7CE-A70D-4238-A35D-59646ADFF2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F30D1F-5ABB-4DF3-956F-38C0A3F75722}"/>
              </a:ext>
            </a:extLst>
          </p:cNvPr>
          <p:cNvSpPr>
            <a:spLocks noGrp="1"/>
          </p:cNvSpPr>
          <p:nvPr>
            <p:ph type="sldNum" sz="quarter" idx="12"/>
          </p:nvPr>
        </p:nvSpPr>
        <p:spPr/>
        <p:txBody>
          <a:body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303196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FDC6C-833D-4898-B112-13C2A4DBCC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7B5C03-8D7C-4386-8DC9-FCABD02F2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32E3B2-D3BC-441E-9EF0-299FA634F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41F20F-8E24-429E-92EB-40A8BB121C8B}"/>
              </a:ext>
            </a:extLst>
          </p:cNvPr>
          <p:cNvSpPr>
            <a:spLocks noGrp="1"/>
          </p:cNvSpPr>
          <p:nvPr>
            <p:ph type="dt" sz="half" idx="10"/>
          </p:nvPr>
        </p:nvSpPr>
        <p:spPr/>
        <p:txBody>
          <a:bodyPr/>
          <a:lstStyle/>
          <a:p>
            <a:fld id="{679230F4-AA4F-4289-9F6C-6EED9AC5B012}" type="datetimeFigureOut">
              <a:rPr lang="zh-CN" altLang="en-US" smtClean="0"/>
              <a:t>2020/5/9</a:t>
            </a:fld>
            <a:endParaRPr lang="zh-CN" altLang="en-US"/>
          </a:p>
        </p:txBody>
      </p:sp>
      <p:sp>
        <p:nvSpPr>
          <p:cNvPr id="6" name="页脚占位符 5">
            <a:extLst>
              <a:ext uri="{FF2B5EF4-FFF2-40B4-BE49-F238E27FC236}">
                <a16:creationId xmlns:a16="http://schemas.microsoft.com/office/drawing/2014/main" id="{47B1816A-BF0D-4C7A-9F26-2D39F6B6D7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000B26-053A-4CFB-B149-6D1A1521C5FE}"/>
              </a:ext>
            </a:extLst>
          </p:cNvPr>
          <p:cNvSpPr>
            <a:spLocks noGrp="1"/>
          </p:cNvSpPr>
          <p:nvPr>
            <p:ph type="sldNum" sz="quarter" idx="12"/>
          </p:nvPr>
        </p:nvSpPr>
        <p:spPr/>
        <p:txBody>
          <a:body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138711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60DC1-256A-43AB-AD2B-CA5EF270ED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B7DC83-BB35-429F-8763-5B89792C9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4AABF9-0DE9-4D1D-B0AA-D8F2A52C1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80E6AC-5620-440E-AC5E-5CF2BE791B83}"/>
              </a:ext>
            </a:extLst>
          </p:cNvPr>
          <p:cNvSpPr>
            <a:spLocks noGrp="1"/>
          </p:cNvSpPr>
          <p:nvPr>
            <p:ph type="dt" sz="half" idx="10"/>
          </p:nvPr>
        </p:nvSpPr>
        <p:spPr/>
        <p:txBody>
          <a:bodyPr/>
          <a:lstStyle/>
          <a:p>
            <a:fld id="{679230F4-AA4F-4289-9F6C-6EED9AC5B012}" type="datetimeFigureOut">
              <a:rPr lang="zh-CN" altLang="en-US" smtClean="0"/>
              <a:t>2020/5/9</a:t>
            </a:fld>
            <a:endParaRPr lang="zh-CN" altLang="en-US"/>
          </a:p>
        </p:txBody>
      </p:sp>
      <p:sp>
        <p:nvSpPr>
          <p:cNvPr id="6" name="页脚占位符 5">
            <a:extLst>
              <a:ext uri="{FF2B5EF4-FFF2-40B4-BE49-F238E27FC236}">
                <a16:creationId xmlns:a16="http://schemas.microsoft.com/office/drawing/2014/main" id="{4215F6EA-AC0F-4ED2-932E-81B0141EBD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93F484-FC09-4E5D-968C-54F949A7D731}"/>
              </a:ext>
            </a:extLst>
          </p:cNvPr>
          <p:cNvSpPr>
            <a:spLocks noGrp="1"/>
          </p:cNvSpPr>
          <p:nvPr>
            <p:ph type="sldNum" sz="quarter" idx="12"/>
          </p:nvPr>
        </p:nvSpPr>
        <p:spPr/>
        <p:txBody>
          <a:body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203383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AE1FE0A-5E18-4D6A-9939-ED0A2B78A9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1D1BB4-4962-48DA-AFAD-AECA8354F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B648B8-FB34-4DF4-8D65-C1DE2690D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230F4-AA4F-4289-9F6C-6EED9AC5B012}" type="datetimeFigureOut">
              <a:rPr lang="zh-CN" altLang="en-US" smtClean="0"/>
              <a:t>2020/5/9</a:t>
            </a:fld>
            <a:endParaRPr lang="zh-CN" altLang="en-US"/>
          </a:p>
        </p:txBody>
      </p:sp>
      <p:sp>
        <p:nvSpPr>
          <p:cNvPr id="5" name="页脚占位符 4">
            <a:extLst>
              <a:ext uri="{FF2B5EF4-FFF2-40B4-BE49-F238E27FC236}">
                <a16:creationId xmlns:a16="http://schemas.microsoft.com/office/drawing/2014/main" id="{1C89A5D5-4561-4ED5-9AB3-15A3B8C9D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1BBAFD-9316-44CE-9ECB-0C07CA3D0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D2E5B-B252-4EC2-93F9-49E42C3BCBD8}" type="slidenum">
              <a:rPr lang="zh-CN" altLang="en-US" smtClean="0"/>
              <a:t>‹#›</a:t>
            </a:fld>
            <a:endParaRPr lang="zh-CN" altLang="en-US"/>
          </a:p>
        </p:txBody>
      </p:sp>
    </p:spTree>
    <p:extLst>
      <p:ext uri="{BB962C8B-B14F-4D97-AF65-F5344CB8AC3E}">
        <p14:creationId xmlns:p14="http://schemas.microsoft.com/office/powerpoint/2010/main" val="1782990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g-sharing.dreamhosters.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60896-3063-449C-BAFB-5C5AFAE54A6F}"/>
              </a:ext>
            </a:extLst>
          </p:cNvPr>
          <p:cNvSpPr>
            <a:spLocks noGrp="1"/>
          </p:cNvSpPr>
          <p:nvPr>
            <p:ph type="ctrTitle"/>
          </p:nvPr>
        </p:nvSpPr>
        <p:spPr/>
        <p:txBody>
          <a:bodyPr/>
          <a:lstStyle/>
          <a:p>
            <a:r>
              <a:rPr lang="zh-CN" altLang="en-US" dirty="0"/>
              <a:t>可增量式学习的模板提取技术</a:t>
            </a:r>
            <a:r>
              <a:rPr lang="en-US" altLang="zh-CN" dirty="0"/>
              <a:t>——Ft-tree</a:t>
            </a:r>
            <a:endParaRPr lang="zh-CN" altLang="en-US" dirty="0"/>
          </a:p>
        </p:txBody>
      </p:sp>
      <p:sp>
        <p:nvSpPr>
          <p:cNvPr id="3" name="副标题 2">
            <a:extLst>
              <a:ext uri="{FF2B5EF4-FFF2-40B4-BE49-F238E27FC236}">
                <a16:creationId xmlns:a16="http://schemas.microsoft.com/office/drawing/2014/main" id="{91CAFDFC-583D-4697-9F1F-B17ACFD5F8C3}"/>
              </a:ext>
            </a:extLst>
          </p:cNvPr>
          <p:cNvSpPr>
            <a:spLocks noGrp="1"/>
          </p:cNvSpPr>
          <p:nvPr>
            <p:ph type="subTitle" idx="1"/>
          </p:nvPr>
        </p:nvSpPr>
        <p:spPr/>
        <p:txBody>
          <a:bodyPr>
            <a:normAutofit lnSpcReduction="10000"/>
          </a:bodyPr>
          <a:lstStyle/>
          <a:p>
            <a:r>
              <a:rPr lang="en-US" altLang="zh-CN" dirty="0"/>
              <a:t>《Syslog Processing for Switch Failure Diagnosis and Prediction in Datacenter Networks》</a:t>
            </a:r>
          </a:p>
          <a:p>
            <a:r>
              <a:rPr lang="zh-CN" altLang="en-US" dirty="0"/>
              <a:t>付京东</a:t>
            </a:r>
            <a:endParaRPr lang="en-US" altLang="zh-CN" dirty="0"/>
          </a:p>
          <a:p>
            <a:r>
              <a:rPr lang="en-US" altLang="zh-CN"/>
              <a:t>2019/10/28</a:t>
            </a:r>
            <a:endParaRPr lang="en-US" altLang="zh-CN" dirty="0"/>
          </a:p>
          <a:p>
            <a:endParaRPr lang="zh-CN" altLang="en-US" dirty="0"/>
          </a:p>
        </p:txBody>
      </p:sp>
    </p:spTree>
    <p:extLst>
      <p:ext uri="{BB962C8B-B14F-4D97-AF65-F5344CB8AC3E}">
        <p14:creationId xmlns:p14="http://schemas.microsoft.com/office/powerpoint/2010/main" val="69065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C32B6-D8BB-4515-8390-E77667F6FF2B}"/>
              </a:ext>
            </a:extLst>
          </p:cNvPr>
          <p:cNvSpPr>
            <a:spLocks noGrp="1"/>
          </p:cNvSpPr>
          <p:nvPr>
            <p:ph type="title"/>
          </p:nvPr>
        </p:nvSpPr>
        <p:spPr/>
        <p:txBody>
          <a:bodyPr/>
          <a:lstStyle/>
          <a:p>
            <a:r>
              <a:rPr lang="zh-CN" altLang="en-US" dirty="0"/>
              <a:t>本文中不同模板提取方法准确性评估（</a:t>
            </a:r>
            <a:r>
              <a:rPr lang="en-US" altLang="zh-CN" dirty="0"/>
              <a:t>1</a:t>
            </a:r>
            <a:r>
              <a:rPr lang="zh-CN" altLang="en-US" dirty="0"/>
              <a:t>）</a:t>
            </a:r>
          </a:p>
        </p:txBody>
      </p:sp>
      <p:sp>
        <p:nvSpPr>
          <p:cNvPr id="3" name="内容占位符 2">
            <a:extLst>
              <a:ext uri="{FF2B5EF4-FFF2-40B4-BE49-F238E27FC236}">
                <a16:creationId xmlns:a16="http://schemas.microsoft.com/office/drawing/2014/main" id="{CA508CC2-ED53-4F6E-B1EB-4DBE3BE5CFE4}"/>
              </a:ext>
            </a:extLst>
          </p:cNvPr>
          <p:cNvSpPr>
            <a:spLocks noGrp="1"/>
          </p:cNvSpPr>
          <p:nvPr>
            <p:ph idx="1"/>
          </p:nvPr>
        </p:nvSpPr>
        <p:spPr/>
        <p:txBody>
          <a:bodyPr/>
          <a:lstStyle/>
          <a:p>
            <a:r>
              <a:rPr lang="zh-CN" altLang="en-US" dirty="0"/>
              <a:t>随机选取四种日志类型，每种选取</a:t>
            </a:r>
            <a:r>
              <a:rPr lang="en-US" altLang="zh-CN" dirty="0"/>
              <a:t>500</a:t>
            </a:r>
            <a:r>
              <a:rPr lang="zh-CN" altLang="en-US" dirty="0"/>
              <a:t>条日志，并由网络运维人员手动分类。</a:t>
            </a:r>
            <a:endParaRPr lang="en-US" altLang="zh-CN" dirty="0"/>
          </a:p>
          <a:p>
            <a:r>
              <a:rPr lang="zh-CN" altLang="en-US" dirty="0"/>
              <a:t>然后分别运行</a:t>
            </a:r>
            <a:r>
              <a:rPr lang="en-US" altLang="zh-CN" dirty="0"/>
              <a:t>Ft-tree</a:t>
            </a:r>
            <a:r>
              <a:rPr lang="zh-CN" altLang="en-US" dirty="0"/>
              <a:t>、特征树方法、</a:t>
            </a:r>
            <a:r>
              <a:rPr lang="en-US" altLang="zh-CN" dirty="0"/>
              <a:t>STE </a:t>
            </a:r>
            <a:r>
              <a:rPr lang="zh-CN" altLang="en-US" dirty="0"/>
              <a:t>和</a:t>
            </a:r>
            <a:r>
              <a:rPr lang="en-US" altLang="zh-CN" dirty="0" err="1"/>
              <a:t>LogSimilarity</a:t>
            </a:r>
            <a:r>
              <a:rPr lang="zh-CN" altLang="en-US" dirty="0"/>
              <a:t>，以学习上述日志消息的模板，然后使用了</a:t>
            </a:r>
            <a:r>
              <a:rPr lang="en-US" altLang="zh-CN" dirty="0" err="1"/>
              <a:t>RandIndex</a:t>
            </a:r>
            <a:r>
              <a:rPr lang="zh-CN" altLang="en-US" dirty="0"/>
              <a:t>方法（一种流行的用于评估两种数据 聚类算法之间相似性的方法）来定量比较四种算法的准确性。</a:t>
            </a:r>
          </a:p>
        </p:txBody>
      </p:sp>
    </p:spTree>
    <p:extLst>
      <p:ext uri="{BB962C8B-B14F-4D97-AF65-F5344CB8AC3E}">
        <p14:creationId xmlns:p14="http://schemas.microsoft.com/office/powerpoint/2010/main" val="155195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84226-408A-47FB-BDEA-49509C897036}"/>
              </a:ext>
            </a:extLst>
          </p:cNvPr>
          <p:cNvSpPr>
            <a:spLocks noGrp="1"/>
          </p:cNvSpPr>
          <p:nvPr>
            <p:ph type="title"/>
          </p:nvPr>
        </p:nvSpPr>
        <p:spPr/>
        <p:txBody>
          <a:bodyPr/>
          <a:lstStyle/>
          <a:p>
            <a:r>
              <a:rPr lang="zh-CN" altLang="en-US" dirty="0"/>
              <a:t>本文中不同模板提取方法准确性评估（</a:t>
            </a:r>
            <a:r>
              <a:rPr lang="en-US" altLang="zh-CN" dirty="0"/>
              <a:t>2</a:t>
            </a:r>
            <a:r>
              <a:rPr lang="zh-CN" altLang="en-US" dirty="0"/>
              <a:t>）</a:t>
            </a:r>
          </a:p>
        </p:txBody>
      </p:sp>
      <p:pic>
        <p:nvPicPr>
          <p:cNvPr id="5" name="内容占位符 4">
            <a:extLst>
              <a:ext uri="{FF2B5EF4-FFF2-40B4-BE49-F238E27FC236}">
                <a16:creationId xmlns:a16="http://schemas.microsoft.com/office/drawing/2014/main" id="{D15F0D52-1203-4592-97E8-4071F7CA1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6487" y="1690688"/>
            <a:ext cx="5994798" cy="4351338"/>
          </a:xfrm>
        </p:spPr>
      </p:pic>
      <p:sp>
        <p:nvSpPr>
          <p:cNvPr id="6" name="文本框 5">
            <a:extLst>
              <a:ext uri="{FF2B5EF4-FFF2-40B4-BE49-F238E27FC236}">
                <a16:creationId xmlns:a16="http://schemas.microsoft.com/office/drawing/2014/main" id="{11A0ED59-737D-46BB-BBBE-DEC034B242F9}"/>
              </a:ext>
            </a:extLst>
          </p:cNvPr>
          <p:cNvSpPr txBox="1"/>
          <p:nvPr/>
        </p:nvSpPr>
        <p:spPr>
          <a:xfrm>
            <a:off x="838200" y="1881198"/>
            <a:ext cx="4610878"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t>从右图中我们可以看出，</a:t>
            </a:r>
            <a:r>
              <a:rPr lang="en-US" altLang="zh-CN" sz="2800" dirty="0"/>
              <a:t>Ft-tree </a:t>
            </a:r>
            <a:r>
              <a:rPr lang="zh-CN" altLang="en-US" sz="2800" dirty="0"/>
              <a:t>和特征树方法的平均</a:t>
            </a:r>
            <a:r>
              <a:rPr lang="en-US" altLang="zh-CN" sz="2800" dirty="0"/>
              <a:t>Rand index </a:t>
            </a:r>
            <a:r>
              <a:rPr lang="zh-CN" altLang="en-US" sz="2800" dirty="0"/>
              <a:t>接近于</a:t>
            </a:r>
            <a:r>
              <a:rPr lang="en-US" altLang="zh-CN" sz="2800" dirty="0"/>
              <a:t>1.0 </a:t>
            </a:r>
            <a:r>
              <a:rPr lang="zh-CN" altLang="en-US" sz="2800" dirty="0"/>
              <a:t>，且在所有四种消息类型中均表现得很好。</a:t>
            </a:r>
            <a:endParaRPr lang="en-US" altLang="zh-CN" sz="2800" dirty="0"/>
          </a:p>
          <a:p>
            <a:pPr marL="285750" indent="-285750">
              <a:buFont typeface="Arial" panose="020B0604020202020204" pitchFamily="34" charset="0"/>
              <a:buChar char="•"/>
            </a:pPr>
            <a:r>
              <a:rPr lang="zh-CN" altLang="en-US" sz="2800" dirty="0"/>
              <a:t>但考虑到</a:t>
            </a:r>
            <a:r>
              <a:rPr lang="en-US" altLang="zh-CN" sz="2800" dirty="0"/>
              <a:t>Ft-tree</a:t>
            </a:r>
            <a:r>
              <a:rPr lang="zh-CN" altLang="en-US" sz="2800" dirty="0"/>
              <a:t>可以进行模板增量式学习，而特征树不能，所以</a:t>
            </a:r>
            <a:r>
              <a:rPr lang="en-US" altLang="zh-CN" sz="2800" dirty="0"/>
              <a:t>Ft-Tree</a:t>
            </a:r>
            <a:r>
              <a:rPr lang="zh-CN" altLang="en-US" sz="2800" dirty="0"/>
              <a:t>更适合于系统日志模板的提取。</a:t>
            </a:r>
          </a:p>
        </p:txBody>
      </p:sp>
    </p:spTree>
    <p:extLst>
      <p:ext uri="{BB962C8B-B14F-4D97-AF65-F5344CB8AC3E}">
        <p14:creationId xmlns:p14="http://schemas.microsoft.com/office/powerpoint/2010/main" val="35341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CCAEA-0069-4ECB-AED4-D3186C89C14C}"/>
              </a:ext>
            </a:extLst>
          </p:cNvPr>
          <p:cNvSpPr>
            <a:spLocks noGrp="1"/>
          </p:cNvSpPr>
          <p:nvPr>
            <p:ph type="title"/>
          </p:nvPr>
        </p:nvSpPr>
        <p:spPr/>
        <p:txBody>
          <a:bodyPr/>
          <a:lstStyle/>
          <a:p>
            <a:r>
              <a:rPr lang="zh-CN" altLang="en-US" dirty="0"/>
              <a:t>简单复现</a:t>
            </a:r>
            <a:r>
              <a:rPr lang="en-US" altLang="zh-CN" dirty="0"/>
              <a:t>Ft-tree</a:t>
            </a:r>
            <a:endParaRPr lang="zh-CN" altLang="en-US" dirty="0"/>
          </a:p>
        </p:txBody>
      </p:sp>
      <p:sp>
        <p:nvSpPr>
          <p:cNvPr id="3" name="内容占位符 2">
            <a:extLst>
              <a:ext uri="{FF2B5EF4-FFF2-40B4-BE49-F238E27FC236}">
                <a16:creationId xmlns:a16="http://schemas.microsoft.com/office/drawing/2014/main" id="{ABEB53FC-0CD4-4E7D-A4F4-4AD394A7E802}"/>
              </a:ext>
            </a:extLst>
          </p:cNvPr>
          <p:cNvSpPr>
            <a:spLocks noGrp="1"/>
          </p:cNvSpPr>
          <p:nvPr>
            <p:ph idx="1"/>
          </p:nvPr>
        </p:nvSpPr>
        <p:spPr/>
        <p:txBody>
          <a:bodyPr>
            <a:normAutofit fontScale="92500" lnSpcReduction="10000"/>
          </a:bodyPr>
          <a:lstStyle/>
          <a:p>
            <a:r>
              <a:rPr lang="zh-CN" altLang="en-US" dirty="0"/>
              <a:t>测试数据集来自</a:t>
            </a:r>
            <a:r>
              <a:rPr lang="en-US" altLang="zh-CN" dirty="0" err="1"/>
              <a:t>Loghub</a:t>
            </a:r>
            <a:r>
              <a:rPr lang="zh-CN" altLang="en-US" dirty="0"/>
              <a:t>的十几组不同的</a:t>
            </a:r>
            <a:r>
              <a:rPr lang="en-US" altLang="zh-CN" dirty="0"/>
              <a:t>2000</a:t>
            </a:r>
            <a:r>
              <a:rPr lang="zh-CN" altLang="en-US" dirty="0"/>
              <a:t>条的日志样例。</a:t>
            </a:r>
            <a:endParaRPr lang="en-US" altLang="zh-CN" dirty="0"/>
          </a:p>
          <a:p>
            <a:r>
              <a:rPr lang="zh-CN" altLang="en-US" dirty="0"/>
              <a:t>由于前例（比如</a:t>
            </a:r>
            <a:r>
              <a:rPr lang="en-US" altLang="zh-CN" dirty="0" err="1"/>
              <a:t>TableⅡ</a:t>
            </a:r>
            <a:r>
              <a:rPr lang="zh-CN" altLang="en-US" dirty="0"/>
              <a:t>）中每条日志已经被分成了</a:t>
            </a:r>
            <a:r>
              <a:rPr lang="en-US" altLang="zh-CN" dirty="0" err="1"/>
              <a:t>TimeStamp</a:t>
            </a:r>
            <a:r>
              <a:rPr lang="zh-CN" altLang="en-US" dirty="0"/>
              <a:t>、</a:t>
            </a:r>
            <a:r>
              <a:rPr lang="en-US" altLang="zh-CN" dirty="0" err="1"/>
              <a:t>MessageType</a:t>
            </a:r>
            <a:r>
              <a:rPr lang="zh-CN" altLang="en-US" dirty="0"/>
              <a:t>、</a:t>
            </a:r>
            <a:r>
              <a:rPr lang="en-US" altLang="zh-CN" dirty="0" err="1"/>
              <a:t>DetailedMessage</a:t>
            </a:r>
            <a:r>
              <a:rPr lang="zh-CN" altLang="en-US" dirty="0"/>
              <a:t>三个维度。其中仅使用</a:t>
            </a:r>
            <a:r>
              <a:rPr lang="en-US" altLang="zh-CN" dirty="0" err="1"/>
              <a:t>DetailedMessage</a:t>
            </a:r>
            <a:r>
              <a:rPr lang="zh-CN" altLang="en-US" dirty="0"/>
              <a:t>内的信息进行模板提取。</a:t>
            </a:r>
            <a:endParaRPr lang="en-US" altLang="zh-CN" dirty="0"/>
          </a:p>
          <a:p>
            <a:r>
              <a:rPr lang="zh-CN" altLang="en-US" dirty="0"/>
              <a:t>又由于收集到的日志并没有进行上述分类。</a:t>
            </a:r>
            <a:endParaRPr lang="en-US" altLang="zh-CN" dirty="0"/>
          </a:p>
          <a:p>
            <a:r>
              <a:rPr lang="zh-CN" altLang="en-US" dirty="0"/>
              <a:t>所以在复现时加入如下分词策略：</a:t>
            </a:r>
            <a:endParaRPr lang="en-US" altLang="zh-CN" dirty="0"/>
          </a:p>
          <a:p>
            <a:pPr lvl="1"/>
            <a:r>
              <a:rPr lang="zh-CN" altLang="en-US" dirty="0"/>
              <a:t>去掉</a:t>
            </a:r>
            <a:r>
              <a:rPr lang="en-US" altLang="zh-CN" dirty="0" err="1"/>
              <a:t>TimeStamp</a:t>
            </a:r>
            <a:r>
              <a:rPr lang="zh-CN" altLang="en-US" dirty="0"/>
              <a:t>。</a:t>
            </a:r>
            <a:endParaRPr lang="en-US" altLang="zh-CN" dirty="0"/>
          </a:p>
          <a:p>
            <a:pPr lvl="1"/>
            <a:r>
              <a:rPr lang="zh-CN" altLang="en-US" dirty="0"/>
              <a:t>依照日志有针对性地将其中部分符号（如：、</a:t>
            </a:r>
            <a:r>
              <a:rPr lang="en-US" altLang="zh-CN" dirty="0"/>
              <a:t>=</a:t>
            </a:r>
            <a:r>
              <a:rPr lang="zh-CN" altLang="en-US" dirty="0"/>
              <a:t>、引号等）替换成空格。</a:t>
            </a:r>
            <a:endParaRPr lang="en-US" altLang="zh-CN" dirty="0"/>
          </a:p>
          <a:p>
            <a:pPr lvl="1"/>
            <a:r>
              <a:rPr lang="zh-CN" altLang="en-US" dirty="0"/>
              <a:t>根据一个或多个连续空格进行分词。</a:t>
            </a:r>
            <a:endParaRPr lang="en-US" altLang="zh-CN" dirty="0"/>
          </a:p>
          <a:p>
            <a:r>
              <a:rPr lang="zh-CN" altLang="en-US" dirty="0"/>
              <a:t>对生成</a:t>
            </a:r>
            <a:r>
              <a:rPr lang="en-US" altLang="zh-CN" dirty="0"/>
              <a:t>Ft-tree</a:t>
            </a:r>
            <a:r>
              <a:rPr lang="zh-CN" altLang="en-US" dirty="0"/>
              <a:t>进行简单的可视化。</a:t>
            </a:r>
            <a:endParaRPr lang="en-US" altLang="zh-CN" dirty="0"/>
          </a:p>
          <a:p>
            <a:r>
              <a:rPr lang="zh-CN" altLang="en-US" dirty="0"/>
              <a:t>选取几组测试结果如下：</a:t>
            </a:r>
            <a:endParaRPr lang="en-US" altLang="zh-CN" dirty="0"/>
          </a:p>
          <a:p>
            <a:endParaRPr lang="zh-CN" altLang="en-US" dirty="0"/>
          </a:p>
        </p:txBody>
      </p:sp>
    </p:spTree>
    <p:extLst>
      <p:ext uri="{BB962C8B-B14F-4D97-AF65-F5344CB8AC3E}">
        <p14:creationId xmlns:p14="http://schemas.microsoft.com/office/powerpoint/2010/main" val="228619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F829B-E9E1-4AB8-BEB1-8A8DCBFF0FD7}"/>
              </a:ext>
            </a:extLst>
          </p:cNvPr>
          <p:cNvSpPr>
            <a:spLocks noGrp="1"/>
          </p:cNvSpPr>
          <p:nvPr>
            <p:ph type="title"/>
          </p:nvPr>
        </p:nvSpPr>
        <p:spPr/>
        <p:txBody>
          <a:bodyPr/>
          <a:lstStyle/>
          <a:p>
            <a:r>
              <a:rPr lang="en-US" altLang="zh-CN" dirty="0"/>
              <a:t>Windows_21_4</a:t>
            </a:r>
            <a:endParaRPr lang="zh-CN" altLang="en-US" dirty="0"/>
          </a:p>
        </p:txBody>
      </p:sp>
      <p:pic>
        <p:nvPicPr>
          <p:cNvPr id="5" name="内容占位符 4">
            <a:extLst>
              <a:ext uri="{FF2B5EF4-FFF2-40B4-BE49-F238E27FC236}">
                <a16:creationId xmlns:a16="http://schemas.microsoft.com/office/drawing/2014/main" id="{7ED3875A-5AE0-474D-857B-E1C044F3B9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489644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CD118-3CA5-4349-A721-966ADBBD6531}"/>
              </a:ext>
            </a:extLst>
          </p:cNvPr>
          <p:cNvSpPr>
            <a:spLocks noGrp="1"/>
          </p:cNvSpPr>
          <p:nvPr>
            <p:ph type="title"/>
          </p:nvPr>
        </p:nvSpPr>
        <p:spPr/>
        <p:txBody>
          <a:bodyPr/>
          <a:lstStyle/>
          <a:p>
            <a:r>
              <a:rPr lang="en-US" altLang="zh-CN" dirty="0"/>
              <a:t>Apache_27_5</a:t>
            </a:r>
            <a:endParaRPr lang="zh-CN" altLang="en-US" dirty="0"/>
          </a:p>
        </p:txBody>
      </p:sp>
      <p:pic>
        <p:nvPicPr>
          <p:cNvPr id="5" name="内容占位符 4">
            <a:extLst>
              <a:ext uri="{FF2B5EF4-FFF2-40B4-BE49-F238E27FC236}">
                <a16:creationId xmlns:a16="http://schemas.microsoft.com/office/drawing/2014/main" id="{1B93C2D9-680B-4194-A695-855CC948B1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527045"/>
            <a:ext cx="7735712" cy="4351338"/>
          </a:xfrm>
        </p:spPr>
      </p:pic>
    </p:spTree>
    <p:extLst>
      <p:ext uri="{BB962C8B-B14F-4D97-AF65-F5344CB8AC3E}">
        <p14:creationId xmlns:p14="http://schemas.microsoft.com/office/powerpoint/2010/main" val="180292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7E463-8F6F-4D94-A2F8-B0814475DCC3}"/>
              </a:ext>
            </a:extLst>
          </p:cNvPr>
          <p:cNvSpPr>
            <a:spLocks noGrp="1"/>
          </p:cNvSpPr>
          <p:nvPr>
            <p:ph type="title"/>
          </p:nvPr>
        </p:nvSpPr>
        <p:spPr/>
        <p:txBody>
          <a:bodyPr/>
          <a:lstStyle/>
          <a:p>
            <a:r>
              <a:rPr lang="en-US" altLang="zh-CN" dirty="0"/>
              <a:t>Zookeeper_26_6</a:t>
            </a:r>
            <a:endParaRPr lang="zh-CN" altLang="en-US" dirty="0"/>
          </a:p>
        </p:txBody>
      </p:sp>
      <p:pic>
        <p:nvPicPr>
          <p:cNvPr id="5" name="内容占位符 4">
            <a:extLst>
              <a:ext uri="{FF2B5EF4-FFF2-40B4-BE49-F238E27FC236}">
                <a16:creationId xmlns:a16="http://schemas.microsoft.com/office/drawing/2014/main" id="{F3EF754E-0C7A-4ADF-BF8A-5F9F001DC0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66811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45F3B-561F-442D-B9C3-0B77D6D44F86}"/>
              </a:ext>
            </a:extLst>
          </p:cNvPr>
          <p:cNvSpPr>
            <a:spLocks noGrp="1"/>
          </p:cNvSpPr>
          <p:nvPr>
            <p:ph type="title"/>
          </p:nvPr>
        </p:nvSpPr>
        <p:spPr/>
        <p:txBody>
          <a:bodyPr/>
          <a:lstStyle/>
          <a:p>
            <a:r>
              <a:rPr lang="zh-CN" altLang="en-US" dirty="0"/>
              <a:t>简单复现的分析</a:t>
            </a:r>
          </a:p>
        </p:txBody>
      </p:sp>
      <p:sp>
        <p:nvSpPr>
          <p:cNvPr id="3" name="内容占位符 2">
            <a:extLst>
              <a:ext uri="{FF2B5EF4-FFF2-40B4-BE49-F238E27FC236}">
                <a16:creationId xmlns:a16="http://schemas.microsoft.com/office/drawing/2014/main" id="{FFF9106E-E547-48C9-91E3-CEADA9E3FF63}"/>
              </a:ext>
            </a:extLst>
          </p:cNvPr>
          <p:cNvSpPr>
            <a:spLocks noGrp="1"/>
          </p:cNvSpPr>
          <p:nvPr>
            <p:ph idx="1"/>
          </p:nvPr>
        </p:nvSpPr>
        <p:spPr/>
        <p:txBody>
          <a:bodyPr/>
          <a:lstStyle/>
          <a:p>
            <a:r>
              <a:rPr lang="zh-CN" altLang="en-US" dirty="0"/>
              <a:t>由于数据集过小，导致某些子类型过少，从而导致其模板分支被误剪枝而丢失。</a:t>
            </a:r>
            <a:endParaRPr lang="en-US" altLang="zh-CN" dirty="0"/>
          </a:p>
          <a:p>
            <a:pPr lvl="1"/>
            <a:r>
              <a:rPr lang="zh-CN" altLang="en-US" dirty="0"/>
              <a:t>如 </a:t>
            </a:r>
            <a:r>
              <a:rPr lang="en-US" altLang="zh-CN" dirty="0"/>
              <a:t>Zookeeper</a:t>
            </a:r>
            <a:r>
              <a:rPr lang="zh-CN" altLang="en-US" dirty="0"/>
              <a:t>左半部分受到特定参数影响导致无法合并较少子类型模板。</a:t>
            </a:r>
            <a:endParaRPr lang="en-US" altLang="zh-CN" dirty="0"/>
          </a:p>
          <a:p>
            <a:r>
              <a:rPr lang="zh-CN" altLang="en-US" dirty="0"/>
              <a:t>预处理中日志分词策略不够有针对性，导致重复词过多，使得</a:t>
            </a:r>
            <a:r>
              <a:rPr lang="en-US" altLang="zh-CN" dirty="0"/>
              <a:t>Ft-tree</a:t>
            </a:r>
            <a:r>
              <a:rPr lang="zh-CN" altLang="en-US" dirty="0"/>
              <a:t>创建无效参数型节点过多，从而影响了部分剪枝操作的合理性。</a:t>
            </a:r>
            <a:endParaRPr lang="en-US" altLang="zh-CN" dirty="0"/>
          </a:p>
          <a:p>
            <a:r>
              <a:rPr lang="zh-CN" altLang="en-US" dirty="0"/>
              <a:t>某些类型日志中有某些特例（内容很多）导致生成过长的子树而又不能被自动剪枝。</a:t>
            </a:r>
            <a:endParaRPr lang="en-US" altLang="zh-CN" dirty="0"/>
          </a:p>
          <a:p>
            <a:pPr lvl="1"/>
            <a:r>
              <a:rPr lang="zh-CN" altLang="en-US" dirty="0"/>
              <a:t>如</a:t>
            </a:r>
            <a:r>
              <a:rPr lang="en-US" altLang="zh-CN" dirty="0"/>
              <a:t>Windows</a:t>
            </a:r>
            <a:r>
              <a:rPr lang="zh-CN" altLang="en-US" dirty="0"/>
              <a:t>左下角。</a:t>
            </a:r>
            <a:endParaRPr lang="en-US" altLang="zh-CN" dirty="0"/>
          </a:p>
          <a:p>
            <a:endParaRPr lang="zh-CN" altLang="en-US" dirty="0"/>
          </a:p>
        </p:txBody>
      </p:sp>
    </p:spTree>
    <p:extLst>
      <p:ext uri="{BB962C8B-B14F-4D97-AF65-F5344CB8AC3E}">
        <p14:creationId xmlns:p14="http://schemas.microsoft.com/office/powerpoint/2010/main" val="75530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76FAE-F2DF-4535-8177-23DDB51BC8C6}"/>
              </a:ext>
            </a:extLst>
          </p:cNvPr>
          <p:cNvSpPr>
            <a:spLocks noGrp="1"/>
          </p:cNvSpPr>
          <p:nvPr>
            <p:ph type="title"/>
          </p:nvPr>
        </p:nvSpPr>
        <p:spPr/>
        <p:txBody>
          <a:bodyPr/>
          <a:lstStyle/>
          <a:p>
            <a:r>
              <a:rPr lang="zh-CN" altLang="en-US" dirty="0"/>
              <a:t>使用更大数据集测试</a:t>
            </a:r>
            <a:r>
              <a:rPr lang="en-US" altLang="zh-CN" dirty="0"/>
              <a:t>Ft-tree</a:t>
            </a:r>
            <a:endParaRPr lang="zh-CN" altLang="en-US" dirty="0"/>
          </a:p>
        </p:txBody>
      </p:sp>
      <p:sp>
        <p:nvSpPr>
          <p:cNvPr id="3" name="内容占位符 2">
            <a:extLst>
              <a:ext uri="{FF2B5EF4-FFF2-40B4-BE49-F238E27FC236}">
                <a16:creationId xmlns:a16="http://schemas.microsoft.com/office/drawing/2014/main" id="{659AFF13-FDB6-479B-A024-DD6C213058A0}"/>
              </a:ext>
            </a:extLst>
          </p:cNvPr>
          <p:cNvSpPr>
            <a:spLocks noGrp="1"/>
          </p:cNvSpPr>
          <p:nvPr>
            <p:ph idx="1"/>
          </p:nvPr>
        </p:nvSpPr>
        <p:spPr/>
        <p:txBody>
          <a:bodyPr/>
          <a:lstStyle/>
          <a:p>
            <a:r>
              <a:rPr lang="zh-CN" altLang="en-US" dirty="0"/>
              <a:t>为了避免之前由于数据集过小即某些子类型过少而被误剪枝的情况，采用一个稍大的数据集（ </a:t>
            </a:r>
            <a:r>
              <a:rPr lang="en-US" altLang="zh-CN" dirty="0"/>
              <a:t>17</a:t>
            </a:r>
            <a:r>
              <a:rPr lang="zh-CN" altLang="en-US" dirty="0"/>
              <a:t>万条左右，来自 </a:t>
            </a:r>
            <a:r>
              <a:rPr lang="en-US" altLang="zh-CN" dirty="0">
                <a:hlinkClick r:id="rId2"/>
              </a:rPr>
              <a:t> http://log-sharing.dreamhosters.com/ </a:t>
            </a:r>
            <a:r>
              <a:rPr lang="zh-CN" altLang="en-US" dirty="0"/>
              <a:t>的</a:t>
            </a:r>
            <a:r>
              <a:rPr lang="en-US" altLang="zh-CN" dirty="0"/>
              <a:t>bundle1</a:t>
            </a:r>
            <a:r>
              <a:rPr lang="zh-CN" altLang="en-US" dirty="0"/>
              <a:t>内的</a:t>
            </a:r>
            <a:r>
              <a:rPr lang="en-US" altLang="zh-CN" dirty="0" err="1"/>
              <a:t>cron</a:t>
            </a:r>
            <a:r>
              <a:rPr lang="zh-CN" altLang="en-US" dirty="0"/>
              <a:t>合并数据集）。</a:t>
            </a:r>
            <a:endParaRPr lang="en-US" altLang="zh-CN" dirty="0"/>
          </a:p>
          <a:p>
            <a:r>
              <a:rPr lang="zh-CN" altLang="en-US" dirty="0"/>
              <a:t>经过相对合理的剪枝后获得相对较好的模板，如图：</a:t>
            </a:r>
          </a:p>
        </p:txBody>
      </p:sp>
    </p:spTree>
    <p:extLst>
      <p:ext uri="{BB962C8B-B14F-4D97-AF65-F5344CB8AC3E}">
        <p14:creationId xmlns:p14="http://schemas.microsoft.com/office/powerpoint/2010/main" val="837299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8B121-D45C-416B-90EA-133A56B59A16}"/>
              </a:ext>
            </a:extLst>
          </p:cNvPr>
          <p:cNvSpPr>
            <a:spLocks noGrp="1"/>
          </p:cNvSpPr>
          <p:nvPr>
            <p:ph type="title"/>
          </p:nvPr>
        </p:nvSpPr>
        <p:spPr/>
        <p:txBody>
          <a:bodyPr/>
          <a:lstStyle/>
          <a:p>
            <a:r>
              <a:rPr lang="zh-CN" altLang="en-US" dirty="0"/>
              <a:t>使用更大数据集测试</a:t>
            </a:r>
            <a:r>
              <a:rPr lang="en-US" altLang="zh-CN" dirty="0"/>
              <a:t>Ft-tree</a:t>
            </a:r>
            <a:endParaRPr lang="zh-CN" altLang="en-US" dirty="0"/>
          </a:p>
        </p:txBody>
      </p:sp>
      <p:pic>
        <p:nvPicPr>
          <p:cNvPr id="5" name="内容占位符 4">
            <a:extLst>
              <a:ext uri="{FF2B5EF4-FFF2-40B4-BE49-F238E27FC236}">
                <a16:creationId xmlns:a16="http://schemas.microsoft.com/office/drawing/2014/main" id="{5024364A-C045-46E0-B484-186435B50E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13337"/>
            <a:ext cx="10515600" cy="3631326"/>
          </a:xfrm>
        </p:spPr>
      </p:pic>
    </p:spTree>
    <p:extLst>
      <p:ext uri="{BB962C8B-B14F-4D97-AF65-F5344CB8AC3E}">
        <p14:creationId xmlns:p14="http://schemas.microsoft.com/office/powerpoint/2010/main" val="1841593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EFF30-8E0A-4A36-AC71-E427086829D9}"/>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EEA817DC-8408-4A90-8A91-28A247BE1F31}"/>
              </a:ext>
            </a:extLst>
          </p:cNvPr>
          <p:cNvSpPr>
            <a:spLocks noGrp="1"/>
          </p:cNvSpPr>
          <p:nvPr>
            <p:ph idx="1"/>
          </p:nvPr>
        </p:nvSpPr>
        <p:spPr/>
        <p:txBody>
          <a:bodyPr/>
          <a:lstStyle/>
          <a:p>
            <a:r>
              <a:rPr lang="zh-CN" altLang="en-US" dirty="0"/>
              <a:t>问题：</a:t>
            </a:r>
            <a:endParaRPr lang="en-US" altLang="zh-CN" dirty="0"/>
          </a:p>
          <a:p>
            <a:pPr lvl="1"/>
            <a:r>
              <a:rPr lang="zh-CN" altLang="en-US" dirty="0"/>
              <a:t>最终模板生成的效果比较依赖有针对性的分词策略。</a:t>
            </a:r>
            <a:endParaRPr lang="en-US" altLang="zh-CN" dirty="0"/>
          </a:p>
          <a:p>
            <a:pPr lvl="1"/>
            <a:r>
              <a:rPr lang="zh-CN" altLang="en-US" dirty="0"/>
              <a:t>生成的模板需要进行合理的剪枝，尤其是数据量较小的情况下，而剪枝效果本身又会收到分词策略的影响。</a:t>
            </a:r>
            <a:endParaRPr lang="en-US" altLang="zh-CN" dirty="0"/>
          </a:p>
          <a:p>
            <a:r>
              <a:rPr lang="zh-CN" altLang="en-US" dirty="0"/>
              <a:t>展望：</a:t>
            </a:r>
            <a:endParaRPr lang="en-US" altLang="zh-CN" dirty="0"/>
          </a:p>
          <a:p>
            <a:pPr lvl="1"/>
            <a:r>
              <a:rPr lang="zh-CN" altLang="en-US" dirty="0"/>
              <a:t>希望能够找到一种尽可能通用且效果不错的分词策略。</a:t>
            </a:r>
            <a:endParaRPr lang="en-US" altLang="zh-CN" dirty="0"/>
          </a:p>
          <a:p>
            <a:endParaRPr lang="en-US" altLang="zh-CN" dirty="0"/>
          </a:p>
        </p:txBody>
      </p:sp>
    </p:spTree>
    <p:extLst>
      <p:ext uri="{BB962C8B-B14F-4D97-AF65-F5344CB8AC3E}">
        <p14:creationId xmlns:p14="http://schemas.microsoft.com/office/powerpoint/2010/main" val="335661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6DCCA39-A1AF-427C-90F8-C0C75CA076C2}"/>
              </a:ext>
            </a:extLst>
          </p:cNvPr>
          <p:cNvSpPr>
            <a:spLocks noGrp="1"/>
          </p:cNvSpPr>
          <p:nvPr>
            <p:ph type="title"/>
          </p:nvPr>
        </p:nvSpPr>
        <p:spPr/>
        <p:txBody>
          <a:bodyPr/>
          <a:lstStyle/>
          <a:p>
            <a:r>
              <a:rPr lang="zh-CN" altLang="en-US" dirty="0"/>
              <a:t>日志模板提取</a:t>
            </a:r>
          </a:p>
        </p:txBody>
      </p:sp>
      <p:sp>
        <p:nvSpPr>
          <p:cNvPr id="5" name="内容占位符 4">
            <a:extLst>
              <a:ext uri="{FF2B5EF4-FFF2-40B4-BE49-F238E27FC236}">
                <a16:creationId xmlns:a16="http://schemas.microsoft.com/office/drawing/2014/main" id="{D8D8D93B-BC65-461C-8696-C1F6EB75047E}"/>
              </a:ext>
            </a:extLst>
          </p:cNvPr>
          <p:cNvSpPr>
            <a:spLocks noGrp="1"/>
          </p:cNvSpPr>
          <p:nvPr>
            <p:ph idx="1"/>
          </p:nvPr>
        </p:nvSpPr>
        <p:spPr/>
        <p:txBody>
          <a:bodyPr>
            <a:normAutofit/>
          </a:bodyPr>
          <a:lstStyle/>
          <a:p>
            <a:r>
              <a:rPr lang="zh-CN" altLang="en-US" b="1" dirty="0"/>
              <a:t>日志</a:t>
            </a:r>
            <a:r>
              <a:rPr lang="zh-CN" altLang="en-US" dirty="0"/>
              <a:t>是智能运维中需要处理的常见数据，是程序运行过程中由代码打印出的一些程序完成的任务和系统的状态。</a:t>
            </a:r>
            <a:endParaRPr lang="en-US" altLang="zh-CN" dirty="0"/>
          </a:p>
          <a:p>
            <a:r>
              <a:rPr lang="zh-CN" altLang="en-US" dirty="0"/>
              <a:t>许多基于日志的异常检测工作都是分为四个步骤，分别是日志收集、日志预处理、特征提取以及异常检测。本文中提到的日支模板提取就是用在第二步</a:t>
            </a:r>
            <a:r>
              <a:rPr lang="zh-CN" altLang="en-US" b="1" dirty="0"/>
              <a:t>日志预处理</a:t>
            </a:r>
            <a:r>
              <a:rPr lang="zh-CN" altLang="en-US" dirty="0"/>
              <a:t>中。</a:t>
            </a:r>
            <a:endParaRPr lang="en-US" altLang="zh-CN" dirty="0"/>
          </a:p>
          <a:p>
            <a:r>
              <a:rPr lang="zh-CN" altLang="en-US" dirty="0"/>
              <a:t>换句话说，如果设备产生的日志数据实时地转换成日志模板编号，那日志文本处理的问题就转换成了时间序列处理。</a:t>
            </a:r>
            <a:endParaRPr lang="en-US" altLang="zh-CN" dirty="0"/>
          </a:p>
          <a:p>
            <a:r>
              <a:rPr lang="zh-CN" altLang="en-US" dirty="0"/>
              <a:t>从这类非结构化文本的日志数据中提炼特征挑战性大，不能简单采用</a:t>
            </a:r>
            <a:r>
              <a:rPr lang="en-US" altLang="zh-CN" dirty="0"/>
              <a:t>NLP</a:t>
            </a:r>
            <a:r>
              <a:rPr lang="zh-CN" altLang="en-US" dirty="0"/>
              <a:t>方法，需要首先结合运维领域知识从日志中提炼日志模板。</a:t>
            </a:r>
            <a:endParaRPr lang="en-US" altLang="zh-CN" dirty="0"/>
          </a:p>
          <a:p>
            <a:endParaRPr lang="en-US" altLang="zh-CN" dirty="0"/>
          </a:p>
        </p:txBody>
      </p:sp>
    </p:spTree>
    <p:extLst>
      <p:ext uri="{BB962C8B-B14F-4D97-AF65-F5344CB8AC3E}">
        <p14:creationId xmlns:p14="http://schemas.microsoft.com/office/powerpoint/2010/main" val="154559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8E25C-2588-4C2D-B9B5-BA34A105365B}"/>
              </a:ext>
            </a:extLst>
          </p:cNvPr>
          <p:cNvSpPr>
            <a:spLocks noGrp="1"/>
          </p:cNvSpPr>
          <p:nvPr>
            <p:ph type="title"/>
          </p:nvPr>
        </p:nvSpPr>
        <p:spPr/>
        <p:txBody>
          <a:bodyPr/>
          <a:lstStyle/>
          <a:p>
            <a:r>
              <a:rPr lang="zh-CN" altLang="en-US" dirty="0"/>
              <a:t>日志模板提取</a:t>
            </a:r>
          </a:p>
        </p:txBody>
      </p:sp>
      <p:sp>
        <p:nvSpPr>
          <p:cNvPr id="3" name="内容占位符 2">
            <a:extLst>
              <a:ext uri="{FF2B5EF4-FFF2-40B4-BE49-F238E27FC236}">
                <a16:creationId xmlns:a16="http://schemas.microsoft.com/office/drawing/2014/main" id="{2CCC5215-A674-4456-8A81-B386F2B4CA24}"/>
              </a:ext>
            </a:extLst>
          </p:cNvPr>
          <p:cNvSpPr>
            <a:spLocks noGrp="1"/>
          </p:cNvSpPr>
          <p:nvPr>
            <p:ph idx="1"/>
          </p:nvPr>
        </p:nvSpPr>
        <p:spPr/>
        <p:txBody>
          <a:bodyPr/>
          <a:lstStyle/>
          <a:p>
            <a:r>
              <a:rPr lang="zh-CN" altLang="en-US" dirty="0"/>
              <a:t>一种通用的系统日志预处理的方法是从历史系统日志消息中提取模板，然后，将系统日志消息映射到模板上。</a:t>
            </a:r>
            <a:endParaRPr lang="en-US" altLang="zh-CN" dirty="0"/>
          </a:p>
          <a:p>
            <a:r>
              <a:rPr lang="zh-CN" altLang="en-US" dirty="0"/>
              <a:t>但是，当前提出的模板提取方法或者在学习“正确” 模板集合时准确性较低，或者不支持增量式学习。</a:t>
            </a:r>
            <a:endParaRPr lang="en-US" altLang="zh-CN" dirty="0"/>
          </a:p>
          <a:p>
            <a:r>
              <a:rPr lang="zh-CN" altLang="en-US" dirty="0"/>
              <a:t>当模板提取方法不支持增量式学习时，如果一种新的模板加入，所有的历史系统日志消息都要被重新处理一遍以重新构建整个模板集合。这对于大型的数据中心网络来说，将消耗太多的计算资源。</a:t>
            </a:r>
          </a:p>
        </p:txBody>
      </p:sp>
    </p:spTree>
    <p:extLst>
      <p:ext uri="{BB962C8B-B14F-4D97-AF65-F5344CB8AC3E}">
        <p14:creationId xmlns:p14="http://schemas.microsoft.com/office/powerpoint/2010/main" val="387011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88368-7D8C-4B14-97D2-7B8BAD537041}"/>
              </a:ext>
            </a:extLst>
          </p:cNvPr>
          <p:cNvSpPr>
            <a:spLocks noGrp="1"/>
          </p:cNvSpPr>
          <p:nvPr>
            <p:ph type="title"/>
          </p:nvPr>
        </p:nvSpPr>
        <p:spPr/>
        <p:txBody>
          <a:bodyPr/>
          <a:lstStyle/>
          <a:p>
            <a:r>
              <a:rPr lang="en-US" altLang="zh-CN" dirty="0"/>
              <a:t>Frequent Template Tree</a:t>
            </a:r>
            <a:endParaRPr lang="zh-CN" altLang="en-US" dirty="0"/>
          </a:p>
        </p:txBody>
      </p:sp>
      <p:sp>
        <p:nvSpPr>
          <p:cNvPr id="3" name="内容占位符 2">
            <a:extLst>
              <a:ext uri="{FF2B5EF4-FFF2-40B4-BE49-F238E27FC236}">
                <a16:creationId xmlns:a16="http://schemas.microsoft.com/office/drawing/2014/main" id="{70F6A662-393D-4DA1-AF3C-F7D7F705FFD8}"/>
              </a:ext>
            </a:extLst>
          </p:cNvPr>
          <p:cNvSpPr>
            <a:spLocks noGrp="1"/>
          </p:cNvSpPr>
          <p:nvPr>
            <p:ph idx="1"/>
          </p:nvPr>
        </p:nvSpPr>
        <p:spPr/>
        <p:txBody>
          <a:bodyPr/>
          <a:lstStyle/>
          <a:p>
            <a:r>
              <a:rPr lang="zh-CN" altLang="en-US" dirty="0"/>
              <a:t>有一个新的解决方案即</a:t>
            </a:r>
            <a:r>
              <a:rPr lang="en-US" altLang="zh-CN" dirty="0"/>
              <a:t>Frequent Template Tree</a:t>
            </a:r>
            <a:r>
              <a:rPr lang="zh-CN" altLang="en-US" dirty="0"/>
              <a:t>（</a:t>
            </a:r>
            <a:r>
              <a:rPr lang="en-US" altLang="zh-CN" b="1" dirty="0"/>
              <a:t>Ft-tree</a:t>
            </a:r>
            <a:r>
              <a:rPr lang="zh-CN" altLang="en-US" dirty="0"/>
              <a:t>）能够比现有方法更加准确地提取消息模板，并从本质上支持增量式学习。</a:t>
            </a:r>
            <a:endParaRPr lang="en-US" altLang="zh-CN" dirty="0"/>
          </a:p>
          <a:p>
            <a:r>
              <a:rPr lang="en-US" altLang="zh-CN" dirty="0"/>
              <a:t>FT-tree </a:t>
            </a:r>
            <a:r>
              <a:rPr lang="zh-CN" altLang="en-US" dirty="0"/>
              <a:t>是一种扩展的前缀树结构。</a:t>
            </a:r>
            <a:endParaRPr lang="en-US" altLang="zh-CN" dirty="0"/>
          </a:p>
          <a:p>
            <a:r>
              <a:rPr lang="zh-CN" altLang="en-US" b="1" dirty="0"/>
              <a:t>基本思想</a:t>
            </a:r>
            <a:r>
              <a:rPr lang="zh-CN" altLang="en-US" dirty="0"/>
              <a:t>是，系统日志消息中详细信息字段的子类型通常是频繁出现的单词的最长组合。因此，提取模板等价于从系统日志消息中识别出频繁出现单词的最长组合。</a:t>
            </a:r>
            <a:endParaRPr lang="en-US" altLang="zh-CN" dirty="0"/>
          </a:p>
        </p:txBody>
      </p:sp>
    </p:spTree>
    <p:extLst>
      <p:ext uri="{BB962C8B-B14F-4D97-AF65-F5344CB8AC3E}">
        <p14:creationId xmlns:p14="http://schemas.microsoft.com/office/powerpoint/2010/main" val="17873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7ADDC-D6A8-4D99-8A84-26BEB81E0CFC}"/>
              </a:ext>
            </a:extLst>
          </p:cNvPr>
          <p:cNvSpPr>
            <a:spLocks noGrp="1"/>
          </p:cNvSpPr>
          <p:nvPr>
            <p:ph type="title"/>
          </p:nvPr>
        </p:nvSpPr>
        <p:spPr/>
        <p:txBody>
          <a:bodyPr/>
          <a:lstStyle/>
          <a:p>
            <a:r>
              <a:rPr lang="en-US" altLang="zh-CN" dirty="0"/>
              <a:t>FT-tree</a:t>
            </a:r>
            <a:r>
              <a:rPr lang="zh-CN" altLang="en-US" dirty="0"/>
              <a:t>的构建过程（</a:t>
            </a:r>
            <a:r>
              <a:rPr lang="en-US" altLang="zh-CN" dirty="0"/>
              <a:t>0</a:t>
            </a:r>
            <a:r>
              <a:rPr lang="zh-CN" altLang="en-US" dirty="0"/>
              <a:t>）</a:t>
            </a:r>
          </a:p>
        </p:txBody>
      </p:sp>
      <p:pic>
        <p:nvPicPr>
          <p:cNvPr id="5" name="内容占位符 4">
            <a:extLst>
              <a:ext uri="{FF2B5EF4-FFF2-40B4-BE49-F238E27FC236}">
                <a16:creationId xmlns:a16="http://schemas.microsoft.com/office/drawing/2014/main" id="{40415E98-6000-4E7C-8705-EE1386D9B7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721" y="1551910"/>
            <a:ext cx="10468558" cy="4351338"/>
          </a:xfrm>
        </p:spPr>
      </p:pic>
    </p:spTree>
    <p:extLst>
      <p:ext uri="{BB962C8B-B14F-4D97-AF65-F5344CB8AC3E}">
        <p14:creationId xmlns:p14="http://schemas.microsoft.com/office/powerpoint/2010/main" val="372991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0E51A-8B64-47ED-9FC5-7C1235538BAC}"/>
              </a:ext>
            </a:extLst>
          </p:cNvPr>
          <p:cNvSpPr>
            <a:spLocks noGrp="1"/>
          </p:cNvSpPr>
          <p:nvPr>
            <p:ph type="title"/>
          </p:nvPr>
        </p:nvSpPr>
        <p:spPr/>
        <p:txBody>
          <a:bodyPr/>
          <a:lstStyle/>
          <a:p>
            <a:r>
              <a:rPr lang="en-US" altLang="zh-CN" dirty="0"/>
              <a:t>FT-tree</a:t>
            </a:r>
            <a:r>
              <a:rPr lang="zh-CN" altLang="en-US" dirty="0"/>
              <a:t>的构建过程（</a:t>
            </a:r>
            <a:r>
              <a:rPr lang="en-US" altLang="zh-CN" dirty="0"/>
              <a:t>1</a:t>
            </a:r>
            <a:r>
              <a:rPr lang="zh-CN" altLang="en-US" dirty="0"/>
              <a:t>）</a:t>
            </a:r>
          </a:p>
        </p:txBody>
      </p:sp>
      <p:pic>
        <p:nvPicPr>
          <p:cNvPr id="5" name="内容占位符 4">
            <a:extLst>
              <a:ext uri="{FF2B5EF4-FFF2-40B4-BE49-F238E27FC236}">
                <a16:creationId xmlns:a16="http://schemas.microsoft.com/office/drawing/2014/main" id="{86C1822B-DE13-4753-BC94-5DE81B9239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2072"/>
            <a:ext cx="10515600" cy="2630981"/>
          </a:xfrm>
        </p:spPr>
      </p:pic>
      <p:sp>
        <p:nvSpPr>
          <p:cNvPr id="6" name="文本框 5">
            <a:extLst>
              <a:ext uri="{FF2B5EF4-FFF2-40B4-BE49-F238E27FC236}">
                <a16:creationId xmlns:a16="http://schemas.microsoft.com/office/drawing/2014/main" id="{C319E6CE-139F-41CE-B868-E6577204A651}"/>
              </a:ext>
            </a:extLst>
          </p:cNvPr>
          <p:cNvSpPr txBox="1"/>
          <p:nvPr/>
        </p:nvSpPr>
        <p:spPr>
          <a:xfrm>
            <a:off x="838200" y="4492429"/>
            <a:ext cx="10954138"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令</a:t>
            </a:r>
            <a:r>
              <a:rPr lang="en-US" altLang="zh-CN" b="1" dirty="0"/>
              <a:t>DM</a:t>
            </a:r>
            <a:r>
              <a:rPr lang="en-US" altLang="zh-CN" dirty="0"/>
              <a:t> = (M1, M2, ..., Mn) </a:t>
            </a:r>
            <a:r>
              <a:rPr lang="zh-CN" altLang="en-US" dirty="0"/>
              <a:t>为系统日志消息的集合，其中每个</a:t>
            </a:r>
            <a:r>
              <a:rPr lang="en-US" altLang="zh-CN" dirty="0"/>
              <a:t>Mi</a:t>
            </a:r>
            <a:r>
              <a:rPr lang="zh-CN" altLang="en-US" dirty="0"/>
              <a:t>是一条系统日志消息。</a:t>
            </a:r>
            <a:endParaRPr lang="en-US" altLang="zh-CN" dirty="0"/>
          </a:p>
          <a:p>
            <a:pPr marL="285750" indent="-285750">
              <a:buFont typeface="Arial" panose="020B0604020202020204" pitchFamily="34" charset="0"/>
              <a:buChar char="•"/>
            </a:pPr>
            <a:r>
              <a:rPr lang="zh-CN" altLang="en-US" dirty="0"/>
              <a:t>令</a:t>
            </a:r>
            <a:r>
              <a:rPr lang="en-US" altLang="zh-CN" b="1" dirty="0"/>
              <a:t>I </a:t>
            </a:r>
            <a:r>
              <a:rPr lang="en-US" altLang="zh-CN" dirty="0"/>
              <a:t>= </a:t>
            </a:r>
            <a:r>
              <a:rPr lang="zh-CN" altLang="en-US" dirty="0"/>
              <a:t>（</a:t>
            </a:r>
            <a:r>
              <a:rPr lang="en-US" altLang="zh-CN" dirty="0"/>
              <a:t>a1, a2, ..., am</a:t>
            </a:r>
            <a:r>
              <a:rPr lang="zh-CN" altLang="en-US" dirty="0"/>
              <a:t>） 是系统日志消息集合中出现的不同单词的集合。</a:t>
            </a:r>
            <a:endParaRPr lang="en-US" altLang="zh-CN" dirty="0"/>
          </a:p>
          <a:p>
            <a:pPr marL="285750" indent="-285750">
              <a:buFont typeface="Arial" panose="020B0604020202020204" pitchFamily="34" charset="0"/>
              <a:buChar char="•"/>
            </a:pPr>
            <a:r>
              <a:rPr lang="zh-CN" altLang="en-US" dirty="0"/>
              <a:t>一个单词组合</a:t>
            </a:r>
            <a:r>
              <a:rPr lang="en-US" altLang="zh-CN" dirty="0"/>
              <a:t>(</a:t>
            </a:r>
            <a:r>
              <a:rPr lang="zh-CN" altLang="en-US" dirty="0"/>
              <a:t>即单词的集合</a:t>
            </a:r>
            <a:r>
              <a:rPr lang="en-US" altLang="zh-CN" dirty="0"/>
              <a:t>) </a:t>
            </a:r>
            <a:r>
              <a:rPr lang="en-US" altLang="zh-CN" b="1" dirty="0"/>
              <a:t>A</a:t>
            </a:r>
            <a:r>
              <a:rPr lang="en-US" altLang="zh-CN" dirty="0"/>
              <a:t> </a:t>
            </a:r>
            <a:r>
              <a:rPr lang="zh-CN" altLang="en-US" dirty="0"/>
              <a:t>的</a:t>
            </a:r>
            <a:r>
              <a:rPr lang="zh-CN" altLang="en-US" b="1" dirty="0"/>
              <a:t>支持度</a:t>
            </a:r>
            <a:r>
              <a:rPr lang="en-US" altLang="zh-CN" dirty="0"/>
              <a:t>(</a:t>
            </a:r>
            <a:r>
              <a:rPr lang="zh-CN" altLang="en-US" dirty="0"/>
              <a:t>即单词出现的频率</a:t>
            </a:r>
            <a:r>
              <a:rPr lang="en-US" altLang="zh-CN" dirty="0"/>
              <a:t>) </a:t>
            </a:r>
            <a:r>
              <a:rPr lang="zh-CN" altLang="en-US" dirty="0"/>
              <a:t>等于</a:t>
            </a:r>
            <a:r>
              <a:rPr lang="en-US" altLang="zh-CN" dirty="0"/>
              <a:t>DM </a:t>
            </a:r>
            <a:r>
              <a:rPr lang="zh-CN" altLang="en-US" dirty="0"/>
              <a:t>中包含</a:t>
            </a:r>
            <a:r>
              <a:rPr lang="en-US" altLang="zh-CN" dirty="0"/>
              <a:t>A </a:t>
            </a:r>
            <a:r>
              <a:rPr lang="zh-CN" altLang="en-US" dirty="0"/>
              <a:t>的系统⽇志消息的数量。</a:t>
            </a:r>
            <a:endParaRPr lang="en-US" altLang="zh-CN" dirty="0"/>
          </a:p>
          <a:p>
            <a:pPr marL="285750" indent="-285750">
              <a:buFont typeface="Arial" panose="020B0604020202020204" pitchFamily="34" charset="0"/>
              <a:buChar char="•"/>
            </a:pPr>
            <a:r>
              <a:rPr lang="zh-CN" altLang="en-US" dirty="0"/>
              <a:t>如果</a:t>
            </a:r>
            <a:r>
              <a:rPr lang="en-US" altLang="zh-CN" dirty="0"/>
              <a:t>A </a:t>
            </a:r>
            <a:r>
              <a:rPr lang="zh-CN" altLang="en-US" dirty="0"/>
              <a:t>频繁地出现（即具有较大的支持度），那么</a:t>
            </a:r>
            <a:r>
              <a:rPr lang="en-US" altLang="zh-CN" dirty="0"/>
              <a:t>A </a:t>
            </a:r>
            <a:r>
              <a:rPr lang="zh-CN" altLang="en-US" dirty="0"/>
              <a:t>就是一个</a:t>
            </a:r>
            <a:r>
              <a:rPr lang="zh-CN" altLang="en-US" b="1" dirty="0"/>
              <a:t>模板</a:t>
            </a:r>
            <a:r>
              <a:rPr lang="zh-CN" altLang="en-US" dirty="0"/>
              <a:t>。</a:t>
            </a:r>
            <a:endParaRPr lang="en-US" altLang="zh-CN" dirty="0"/>
          </a:p>
          <a:p>
            <a:pPr marL="285750" indent="-285750">
              <a:buFont typeface="Arial" panose="020B0604020202020204" pitchFamily="34" charset="0"/>
              <a:buChar char="•"/>
            </a:pPr>
            <a:r>
              <a:rPr lang="zh-CN" altLang="en-US" dirty="0"/>
              <a:t>扫描一遍</a:t>
            </a:r>
            <a:r>
              <a:rPr lang="en-US" altLang="zh-CN" dirty="0"/>
              <a:t>DM</a:t>
            </a:r>
            <a:r>
              <a:rPr lang="zh-CN" altLang="en-US" dirty="0"/>
              <a:t>，按照单词支持度的降序得到对应的每个日志消息的（</a:t>
            </a:r>
            <a:r>
              <a:rPr lang="en-US" altLang="zh-CN" dirty="0"/>
              <a:t>..</a:t>
            </a:r>
            <a:r>
              <a:rPr lang="zh-CN" altLang="en-US" dirty="0"/>
              <a:t>）</a:t>
            </a:r>
            <a:r>
              <a:rPr lang="en-US" altLang="zh-CN" b="1" dirty="0"/>
              <a:t>L</a:t>
            </a:r>
            <a:endParaRPr lang="zh-CN" altLang="en-US" b="1" dirty="0"/>
          </a:p>
        </p:txBody>
      </p:sp>
    </p:spTree>
    <p:extLst>
      <p:ext uri="{BB962C8B-B14F-4D97-AF65-F5344CB8AC3E}">
        <p14:creationId xmlns:p14="http://schemas.microsoft.com/office/powerpoint/2010/main" val="363670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8D23B-5F93-4D62-AA2A-078956E0E190}"/>
              </a:ext>
            </a:extLst>
          </p:cNvPr>
          <p:cNvSpPr>
            <a:spLocks noGrp="1"/>
          </p:cNvSpPr>
          <p:nvPr>
            <p:ph type="title"/>
          </p:nvPr>
        </p:nvSpPr>
        <p:spPr/>
        <p:txBody>
          <a:bodyPr/>
          <a:lstStyle/>
          <a:p>
            <a:r>
              <a:rPr lang="en-US" altLang="zh-CN" dirty="0"/>
              <a:t>FT-tree</a:t>
            </a:r>
            <a:r>
              <a:rPr lang="zh-CN" altLang="en-US" dirty="0"/>
              <a:t>的构建过程（</a:t>
            </a:r>
            <a:r>
              <a:rPr lang="en-US" altLang="zh-CN" dirty="0"/>
              <a:t>2</a:t>
            </a:r>
            <a:r>
              <a:rPr lang="zh-CN" altLang="en-US" dirty="0"/>
              <a:t>）</a:t>
            </a:r>
          </a:p>
        </p:txBody>
      </p:sp>
      <p:pic>
        <p:nvPicPr>
          <p:cNvPr id="5" name="内容占位符 4">
            <a:extLst>
              <a:ext uri="{FF2B5EF4-FFF2-40B4-BE49-F238E27FC236}">
                <a16:creationId xmlns:a16="http://schemas.microsoft.com/office/drawing/2014/main" id="{05C9BFEE-CEA7-4874-8F16-4F24689E38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78294"/>
            <a:ext cx="10515600" cy="3601617"/>
          </a:xfrm>
        </p:spPr>
      </p:pic>
      <p:sp>
        <p:nvSpPr>
          <p:cNvPr id="6" name="文本框 5">
            <a:extLst>
              <a:ext uri="{FF2B5EF4-FFF2-40B4-BE49-F238E27FC236}">
                <a16:creationId xmlns:a16="http://schemas.microsoft.com/office/drawing/2014/main" id="{8A8CEC9C-84C1-4AB0-910A-23CC9D58987B}"/>
              </a:ext>
            </a:extLst>
          </p:cNvPr>
          <p:cNvSpPr txBox="1"/>
          <p:nvPr/>
        </p:nvSpPr>
        <p:spPr>
          <a:xfrm>
            <a:off x="884853" y="5118041"/>
            <a:ext cx="10422294"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一般可以根据日志类型创建根节点，如图中 </a:t>
            </a:r>
            <a:r>
              <a:rPr lang="en-US" altLang="zh-CN" dirty="0"/>
              <a:t>SIF</a:t>
            </a:r>
            <a:r>
              <a:rPr lang="zh-CN" altLang="en-US" dirty="0"/>
              <a:t>节点。</a:t>
            </a:r>
            <a:endParaRPr lang="en-US" altLang="zh-CN" dirty="0"/>
          </a:p>
          <a:p>
            <a:pPr marL="285750" indent="-285750">
              <a:buFont typeface="Arial" panose="020B0604020202020204" pitchFamily="34" charset="0"/>
              <a:buChar char="•"/>
            </a:pPr>
            <a:r>
              <a:rPr lang="zh-CN" altLang="en-US" dirty="0"/>
              <a:t>扫描</a:t>
            </a:r>
            <a:r>
              <a:rPr lang="en-US" altLang="zh-CN" dirty="0"/>
              <a:t>DM</a:t>
            </a:r>
            <a:r>
              <a:rPr lang="zh-CN" altLang="en-US" dirty="0"/>
              <a:t>，按照每条日志</a:t>
            </a:r>
            <a:r>
              <a:rPr lang="en-US" altLang="zh-CN" dirty="0"/>
              <a:t>Mi</a:t>
            </a:r>
            <a:r>
              <a:rPr lang="zh-CN" altLang="en-US" dirty="0"/>
              <a:t>的单词支持度降序序列</a:t>
            </a:r>
            <a:r>
              <a:rPr lang="en-US" altLang="zh-CN" dirty="0"/>
              <a:t>L</a:t>
            </a:r>
            <a:r>
              <a:rPr lang="zh-CN" altLang="en-US" dirty="0"/>
              <a:t>的顺序，将每条日志的单词插入</a:t>
            </a:r>
            <a:r>
              <a:rPr lang="en-US" altLang="zh-CN" dirty="0"/>
              <a:t>Ft-tree</a:t>
            </a:r>
            <a:r>
              <a:rPr lang="zh-CN" altLang="en-US" dirty="0"/>
              <a:t>中。</a:t>
            </a: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1290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5B642-1F6C-46CE-BDE0-2197F0089605}"/>
              </a:ext>
            </a:extLst>
          </p:cNvPr>
          <p:cNvSpPr>
            <a:spLocks noGrp="1"/>
          </p:cNvSpPr>
          <p:nvPr>
            <p:ph type="title"/>
          </p:nvPr>
        </p:nvSpPr>
        <p:spPr/>
        <p:txBody>
          <a:bodyPr/>
          <a:lstStyle/>
          <a:p>
            <a:r>
              <a:rPr lang="en-US" altLang="zh-CN" dirty="0"/>
              <a:t>FT-tree</a:t>
            </a:r>
            <a:r>
              <a:rPr lang="zh-CN" altLang="en-US" dirty="0"/>
              <a:t>的构建过程（</a:t>
            </a:r>
            <a:r>
              <a:rPr lang="en-US" altLang="zh-CN" dirty="0"/>
              <a:t>3</a:t>
            </a:r>
            <a:r>
              <a:rPr lang="zh-CN" altLang="en-US" dirty="0"/>
              <a:t>）</a:t>
            </a:r>
          </a:p>
        </p:txBody>
      </p:sp>
      <p:sp>
        <p:nvSpPr>
          <p:cNvPr id="3" name="内容占位符 2">
            <a:extLst>
              <a:ext uri="{FF2B5EF4-FFF2-40B4-BE49-F238E27FC236}">
                <a16:creationId xmlns:a16="http://schemas.microsoft.com/office/drawing/2014/main" id="{D826184D-554C-48B2-9F71-FA0437792F31}"/>
              </a:ext>
            </a:extLst>
          </p:cNvPr>
          <p:cNvSpPr>
            <a:spLocks noGrp="1"/>
          </p:cNvSpPr>
          <p:nvPr>
            <p:ph idx="1"/>
          </p:nvPr>
        </p:nvSpPr>
        <p:spPr/>
        <p:txBody>
          <a:bodyPr/>
          <a:lstStyle/>
          <a:p>
            <a:r>
              <a:rPr lang="zh-CN" altLang="en-US" dirty="0"/>
              <a:t>最后需要修剪</a:t>
            </a:r>
            <a:r>
              <a:rPr lang="en-US" altLang="zh-CN" dirty="0"/>
              <a:t>FT-tree</a:t>
            </a:r>
            <a:r>
              <a:rPr lang="zh-CN" altLang="en-US" dirty="0"/>
              <a:t>，直到它满足以下节点的度的约束：</a:t>
            </a:r>
            <a:endParaRPr lang="en-US" altLang="zh-CN" dirty="0"/>
          </a:p>
          <a:p>
            <a:pPr lvl="1"/>
            <a:r>
              <a:rPr lang="zh-CN" altLang="en-US" dirty="0"/>
              <a:t>每个消息类型应该只有少量的子类型。</a:t>
            </a:r>
            <a:endParaRPr lang="en-US" altLang="zh-CN" dirty="0"/>
          </a:p>
          <a:p>
            <a:pPr lvl="1"/>
            <a:r>
              <a:rPr lang="zh-CN" altLang="en-US" dirty="0"/>
              <a:t>对于每个子类型，应该有许多不同的系统日志消息与之匹配。</a:t>
            </a:r>
            <a:endParaRPr lang="en-US" altLang="zh-CN" dirty="0"/>
          </a:p>
          <a:p>
            <a:pPr lvl="1"/>
            <a:r>
              <a:rPr lang="zh-CN" altLang="en-US" dirty="0"/>
              <a:t>因此，如果</a:t>
            </a:r>
            <a:r>
              <a:rPr lang="en-US" altLang="zh-CN" dirty="0"/>
              <a:t>FT-tree</a:t>
            </a:r>
            <a:r>
              <a:rPr lang="zh-CN" altLang="en-US" dirty="0"/>
              <a:t>的一个节点有太多的子节点，那么它的所有子节点就从</a:t>
            </a:r>
            <a:r>
              <a:rPr lang="en-US" altLang="zh-CN" dirty="0"/>
              <a:t>FT-tree </a:t>
            </a:r>
            <a:r>
              <a:rPr lang="zh-CN" altLang="en-US" dirty="0"/>
              <a:t>中删除。这样，该子节点就变成叶节点。</a:t>
            </a:r>
          </a:p>
        </p:txBody>
      </p:sp>
    </p:spTree>
    <p:extLst>
      <p:ext uri="{BB962C8B-B14F-4D97-AF65-F5344CB8AC3E}">
        <p14:creationId xmlns:p14="http://schemas.microsoft.com/office/powerpoint/2010/main" val="21144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95CA9-D54A-403D-8E4C-E5F944C10A6F}"/>
              </a:ext>
            </a:extLst>
          </p:cNvPr>
          <p:cNvSpPr>
            <a:spLocks noGrp="1"/>
          </p:cNvSpPr>
          <p:nvPr>
            <p:ph type="title"/>
          </p:nvPr>
        </p:nvSpPr>
        <p:spPr/>
        <p:txBody>
          <a:bodyPr/>
          <a:lstStyle/>
          <a:p>
            <a:r>
              <a:rPr lang="en-US" altLang="zh-CN" dirty="0"/>
              <a:t>Ft-Tree</a:t>
            </a:r>
            <a:r>
              <a:rPr lang="zh-CN" altLang="en-US" dirty="0"/>
              <a:t>增量式模板学习</a:t>
            </a:r>
          </a:p>
        </p:txBody>
      </p:sp>
      <p:pic>
        <p:nvPicPr>
          <p:cNvPr id="5" name="内容占位符 4">
            <a:extLst>
              <a:ext uri="{FF2B5EF4-FFF2-40B4-BE49-F238E27FC236}">
                <a16:creationId xmlns:a16="http://schemas.microsoft.com/office/drawing/2014/main" id="{84F789E3-CCA3-4BEF-B65B-C0093398E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1387" y="1323975"/>
            <a:ext cx="5229225" cy="4210050"/>
          </a:xfrm>
        </p:spPr>
      </p:pic>
      <p:sp>
        <p:nvSpPr>
          <p:cNvPr id="6" name="文本框 5">
            <a:extLst>
              <a:ext uri="{FF2B5EF4-FFF2-40B4-BE49-F238E27FC236}">
                <a16:creationId xmlns:a16="http://schemas.microsoft.com/office/drawing/2014/main" id="{11901B25-59E0-4F16-887A-2F7D7A697269}"/>
              </a:ext>
            </a:extLst>
          </p:cNvPr>
          <p:cNvSpPr txBox="1"/>
          <p:nvPr/>
        </p:nvSpPr>
        <p:spPr>
          <a:xfrm>
            <a:off x="1106129" y="5383161"/>
            <a:ext cx="10247671"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对于一个给定的系统日志消息的消息类型，由于操作系统或固件升级，可能会出现新的子类型消息。</a:t>
            </a:r>
            <a:endParaRPr lang="en-US" altLang="zh-CN" dirty="0"/>
          </a:p>
          <a:p>
            <a:pPr marL="285750" indent="-285750">
              <a:buFont typeface="Arial" panose="020B0604020202020204" pitchFamily="34" charset="0"/>
              <a:buChar char="•"/>
            </a:pPr>
            <a:r>
              <a:rPr lang="zh-CN" altLang="en-US" dirty="0"/>
              <a:t>如图，插入新日志</a:t>
            </a:r>
            <a:r>
              <a:rPr lang="en-US" altLang="zh-CN" dirty="0" err="1"/>
              <a:t>Mnew</a:t>
            </a:r>
            <a:r>
              <a:rPr lang="en-US" altLang="zh-CN" dirty="0"/>
              <a:t>=“Interface ae1 changed state to RETURN”</a:t>
            </a:r>
            <a:r>
              <a:rPr lang="zh-CN" altLang="en-US" dirty="0"/>
              <a:t>以进行增量式模板学习。</a:t>
            </a:r>
          </a:p>
        </p:txBody>
      </p:sp>
    </p:spTree>
    <p:extLst>
      <p:ext uri="{BB962C8B-B14F-4D97-AF65-F5344CB8AC3E}">
        <p14:creationId xmlns:p14="http://schemas.microsoft.com/office/powerpoint/2010/main" val="1146660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6918</TotalTime>
  <Words>1236</Words>
  <Application>Microsoft Office PowerPoint</Application>
  <PresentationFormat>宽屏</PresentationFormat>
  <Paragraphs>70</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可增量式学习的模板提取技术——Ft-tree</vt:lpstr>
      <vt:lpstr>日志模板提取</vt:lpstr>
      <vt:lpstr>日志模板提取</vt:lpstr>
      <vt:lpstr>Frequent Template Tree</vt:lpstr>
      <vt:lpstr>FT-tree的构建过程（0）</vt:lpstr>
      <vt:lpstr>FT-tree的构建过程（1）</vt:lpstr>
      <vt:lpstr>FT-tree的构建过程（2）</vt:lpstr>
      <vt:lpstr>FT-tree的构建过程（3）</vt:lpstr>
      <vt:lpstr>Ft-Tree增量式模板学习</vt:lpstr>
      <vt:lpstr>本文中不同模板提取方法准确性评估（1）</vt:lpstr>
      <vt:lpstr>本文中不同模板提取方法准确性评估（2）</vt:lpstr>
      <vt:lpstr>简单复现Ft-tree</vt:lpstr>
      <vt:lpstr>Windows_21_4</vt:lpstr>
      <vt:lpstr>Apache_27_5</vt:lpstr>
      <vt:lpstr>Zookeeper_26_6</vt:lpstr>
      <vt:lpstr>简单复现的分析</vt:lpstr>
      <vt:lpstr>使用更大数据集测试Ft-tree</vt:lpstr>
      <vt:lpstr>使用更大数据集测试Ft-tree</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日志模板提取</dc:title>
  <dc:creator>付 京东</dc:creator>
  <cp:lastModifiedBy>付 京东</cp:lastModifiedBy>
  <cp:revision>56</cp:revision>
  <dcterms:created xsi:type="dcterms:W3CDTF">2019-10-17T16:14:24Z</dcterms:created>
  <dcterms:modified xsi:type="dcterms:W3CDTF">2020-05-09T00:53:38Z</dcterms:modified>
</cp:coreProperties>
</file>