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849" r:id="rId6"/>
    <p:sldId id="3844" r:id="rId7"/>
    <p:sldId id="3846" r:id="rId8"/>
    <p:sldId id="261" r:id="rId9"/>
    <p:sldId id="3850" r:id="rId10"/>
    <p:sldId id="3851" r:id="rId11"/>
    <p:sldId id="265" r:id="rId12"/>
    <p:sldId id="3852" r:id="rId13"/>
    <p:sldId id="3853" r:id="rId14"/>
    <p:sldId id="3854" r:id="rId15"/>
    <p:sldId id="267" r:id="rId16"/>
    <p:sldId id="3855" r:id="rId17"/>
    <p:sldId id="3856" r:id="rId18"/>
    <p:sldId id="38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9440B-3E6F-54D3-526E-813B3D7AD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29281-50EA-2271-CCBA-B58EC59A0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3BEB3-6046-995F-190E-D4E71A64B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A3C57-FA7E-3D30-5456-DD22D5448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6535-C9C8-B197-5C80-02FB01BF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CC351-0D74-8DB8-2253-1B29B56F7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39BB79-FD41-E16C-60DA-51A56749E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4E34-75E5-7D63-BE36-60DEBC9BF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A77AE-8D3D-2A22-F473-81CAFB887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19863-A093-0B12-C954-54521D855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67399-5B50-3906-2701-78106BC76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FD6C-E898-49A6-B5E5-D0A8F93D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953D3-5D34-C978-F053-B0B818B5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A7BD93-CD1A-D789-D423-B595F713B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2AB58-EC08-C930-040C-A55301064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F6E0-212E-5D0C-291F-94253B960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C46AE-E71E-4971-A88D-DE0E221EE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9F430-30E9-E6EC-B32E-431ADC932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032C7C-4189-48F7-DA66-44C2C0442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43375-DFCD-F4FA-7F1B-660C9FFF0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1344" y="3617251"/>
            <a:ext cx="5044965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WORLDWIDE </a:t>
            </a:r>
            <a:br>
              <a:rPr lang="en-US" dirty="0"/>
            </a:br>
            <a:r>
              <a:rPr lang="en-US" dirty="0"/>
              <a:t>HOTEL </a:t>
            </a:r>
            <a:br>
              <a:rPr lang="en-US" dirty="0"/>
            </a:br>
            <a:r>
              <a:rPr lang="en-US" dirty="0"/>
              <a:t>RESERVATION </a:t>
            </a:r>
            <a:br>
              <a:rPr lang="en-US" dirty="0"/>
            </a:br>
            <a:r>
              <a:rPr lang="en-US" dirty="0"/>
              <a:t>TRENDS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C2C3-2B84-1E61-58D1-03D8AFE6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27DA-3D5A-1E04-82E9-0B66BA82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Monthly Demand for Hotel Bookings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6D13C8-7127-3A87-346A-BF07FB49D6E7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267" y="1817688"/>
            <a:ext cx="5729816" cy="4297362"/>
          </a:xfrm>
        </p:spPr>
      </p:pic>
    </p:spTree>
    <p:extLst>
      <p:ext uri="{BB962C8B-B14F-4D97-AF65-F5344CB8AC3E}">
        <p14:creationId xmlns:p14="http://schemas.microsoft.com/office/powerpoint/2010/main" val="416855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C7B85-04DB-3C77-ACB6-7E3D0E59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B294-3C59-18C7-80E2-11A50D82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Preferences in Meals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2F64D2-0472-B902-118E-3398D0D5C16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267" y="1817688"/>
            <a:ext cx="5729816" cy="4297362"/>
          </a:xfrm>
        </p:spPr>
      </p:pic>
    </p:spTree>
    <p:extLst>
      <p:ext uri="{BB962C8B-B14F-4D97-AF65-F5344CB8AC3E}">
        <p14:creationId xmlns:p14="http://schemas.microsoft.com/office/powerpoint/2010/main" val="204474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6FDC9-EBEA-ACB4-55AE-42A8D52E28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976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Trends by Country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High Bookings</a:t>
            </a:r>
            <a:r>
              <a:rPr lang="en-US" dirty="0"/>
              <a:t>: The United States, China, and several European countries show high demand.</a:t>
            </a:r>
          </a:p>
          <a:p>
            <a:r>
              <a:rPr lang="en-US" b="1" dirty="0"/>
              <a:t>Cancellations</a:t>
            </a:r>
            <a:r>
              <a:rPr lang="en-US" dirty="0"/>
              <a:t>: Portugal, the United Kingdom, and Spain have high cancellation rates; further investigation is needed to reduce them.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17D414-081D-15FC-7101-3792BA4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C89BD-48E1-27F0-ADDC-448DAB739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6EA33-C6B3-7A19-34EC-D65FEBB762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976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Trends by Type of Hotel</a:t>
            </a:r>
          </a:p>
          <a:p>
            <a:endParaRPr lang="en-US" b="1" dirty="0"/>
          </a:p>
          <a:p>
            <a:r>
              <a:rPr lang="en-US" b="1" dirty="0"/>
              <a:t>Popularity</a:t>
            </a:r>
            <a:r>
              <a:rPr lang="en-US" dirty="0"/>
              <a:t>: Urban hotels are more popular than resorts due to their accessibility.</a:t>
            </a:r>
          </a:p>
          <a:p>
            <a:r>
              <a:rPr lang="en-US" b="1" dirty="0"/>
              <a:t>Room Type</a:t>
            </a:r>
            <a:r>
              <a:rPr lang="en-US" dirty="0"/>
              <a:t>: There is a greater preference for standard rooms over suites.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BFACFA-0E49-BD4F-A010-99FCA5D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FF46-73AF-1322-E870-BD82DE40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D2723A-304B-7E1F-1C5C-49F89083D0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976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Trends by Type of Customer</a:t>
            </a:r>
          </a:p>
          <a:p>
            <a:endParaRPr lang="en-US" b="1" dirty="0"/>
          </a:p>
          <a:p>
            <a:r>
              <a:rPr lang="en-US" b="1" dirty="0"/>
              <a:t>Customer Types</a:t>
            </a:r>
            <a:r>
              <a:rPr lang="en-US" dirty="0"/>
              <a:t>: Most are transient customers, with fewer group or contract customers.</a:t>
            </a:r>
          </a:p>
          <a:p>
            <a:r>
              <a:rPr lang="en-US" b="1" dirty="0"/>
              <a:t>Market Segments</a:t>
            </a:r>
            <a:r>
              <a:rPr lang="en-US" dirty="0"/>
              <a:t>: High use of online travel agencies and offline tour operators.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B31603-3831-9214-9603-F4A29AB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pt-BR" dirty="0"/>
              <a:t>Daniela Rojas</a:t>
            </a:r>
            <a:endParaRPr lang="en-US" dirty="0"/>
          </a:p>
          <a:p>
            <a:r>
              <a:rPr lang="pt-BR" dirty="0"/>
              <a:t>Eduardo Casas</a:t>
            </a:r>
          </a:p>
          <a:p>
            <a:r>
              <a:rPr lang="pt-BR" dirty="0"/>
              <a:t>Miguel Rodríguez</a:t>
            </a:r>
          </a:p>
          <a:p>
            <a:r>
              <a:rPr lang="pt-BR" dirty="0"/>
              <a:t>Francisco Rodríguez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28244"/>
            <a:ext cx="5507421" cy="3456432"/>
          </a:xfrm>
        </p:spPr>
        <p:txBody>
          <a:bodyPr>
            <a:normAutofit/>
          </a:bodyPr>
          <a:lstStyle/>
          <a:p>
            <a:r>
              <a:rPr lang="en-US" dirty="0"/>
              <a:t>The current project aims to analyze the booking trends worldwide from 2015 to 2017. We will explore insights on 3 axis mainly: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of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 of hotel.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112517"/>
          </a:xfrm>
          <a:noFill/>
        </p:spPr>
        <p:txBody>
          <a:bodyPr anchor="ctr"/>
          <a:lstStyle/>
          <a:p>
            <a:r>
              <a:rPr lang="en-US" dirty="0"/>
              <a:t>Research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18567"/>
            <a:ext cx="8012113" cy="159090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are the trends per country?</a:t>
            </a:r>
          </a:p>
          <a:p>
            <a:r>
              <a:rPr lang="en-US" dirty="0"/>
              <a:t>What are the trends per type of hotel?</a:t>
            </a:r>
          </a:p>
          <a:p>
            <a:r>
              <a:rPr lang="en-US" dirty="0"/>
              <a:t> What are the trends per type of customer?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8FBC6B-2FE1-4BE1-B0C1-F907996E7411}"/>
              </a:ext>
            </a:extLst>
          </p:cNvPr>
          <p:cNvSpPr txBox="1">
            <a:spLocks/>
          </p:cNvSpPr>
          <p:nvPr/>
        </p:nvSpPr>
        <p:spPr>
          <a:xfrm>
            <a:off x="838200" y="3410715"/>
            <a:ext cx="10515600" cy="1112517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 to Be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F0C2FA-1725-42FD-825E-0DB33EE62A1E}"/>
              </a:ext>
            </a:extLst>
          </p:cNvPr>
          <p:cNvSpPr txBox="1">
            <a:spLocks/>
          </p:cNvSpPr>
          <p:nvPr/>
        </p:nvSpPr>
        <p:spPr>
          <a:xfrm>
            <a:off x="838200" y="4724479"/>
            <a:ext cx="8012113" cy="160681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project uses the dataset from [Hotel Booking Demand]</a:t>
            </a:r>
          </a:p>
          <a:p>
            <a:pPr marL="0" indent="0">
              <a:buNone/>
            </a:pPr>
            <a:r>
              <a:rPr lang="en-US" dirty="0"/>
              <a:t>(https://www.kaggle.com/datasets/jessemostipak/hotel-booking-demand/data). </a:t>
            </a:r>
          </a:p>
          <a:p>
            <a:pPr marL="0" indent="0">
              <a:buNone/>
            </a:pPr>
            <a:r>
              <a:rPr lang="en-US" dirty="0"/>
              <a:t>You can find more details about the dataset at the provided link.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s-MX" dirty="0"/>
              <a:t>S</a:t>
            </a:r>
            <a:r>
              <a:rPr lang="en-US" dirty="0" err="1"/>
              <a:t>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 screen">
            <a:extLst>
              <a:ext uri="{FF2B5EF4-FFF2-40B4-BE49-F238E27FC236}">
                <a16:creationId xmlns:a16="http://schemas.microsoft.com/office/drawing/2014/main" id="{F49C5DA7-B5E6-03E7-8C70-4E7B20BBF4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1629"/>
            <a:ext cx="10515600" cy="5595257"/>
          </a:xfr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Number of Reservations per Hotel Type</a:t>
            </a:r>
          </a:p>
        </p:txBody>
      </p:sp>
      <p:pic>
        <p:nvPicPr>
          <p:cNvPr id="10" name="Content Placeholder 9" descr="A graph of a number of reservation&#10;&#10;Description automatically generated">
            <a:extLst>
              <a:ext uri="{FF2B5EF4-FFF2-40B4-BE49-F238E27FC236}">
                <a16:creationId xmlns:a16="http://schemas.microsoft.com/office/drawing/2014/main" id="{137D8A63-5D89-F089-99A1-03515EFB5E2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67" y="1817688"/>
            <a:ext cx="5729816" cy="4297362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D3F3-0747-C89C-34F7-21991F52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4D35-5152-FF31-D5F5-532A638F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Customer Type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89A561-BDB4-8BC1-AF04-D216E4CDB89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267" y="1817688"/>
            <a:ext cx="5729816" cy="4297362"/>
          </a:xfrm>
        </p:spPr>
      </p:pic>
    </p:spTree>
    <p:extLst>
      <p:ext uri="{BB962C8B-B14F-4D97-AF65-F5344CB8AC3E}">
        <p14:creationId xmlns:p14="http://schemas.microsoft.com/office/powerpoint/2010/main" val="32330757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{CF52B78F-3F43-4DF4-9A5F-639BD8ECC36A}tf78504181_win32</Template>
  <TotalTime>23</TotalTime>
  <Words>270</Words>
  <Application>Microsoft Office PowerPoint</Application>
  <PresentationFormat>Widescreen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WORLDWIDE  HOTEL  RESERVATION  TRENDS</vt:lpstr>
      <vt:lpstr>Team</vt:lpstr>
      <vt:lpstr>Description</vt:lpstr>
      <vt:lpstr>PowerPoint Presentation</vt:lpstr>
      <vt:lpstr>Research Questions to Answer</vt:lpstr>
      <vt:lpstr>Script</vt:lpstr>
      <vt:lpstr>PowerPoint Presentation</vt:lpstr>
      <vt:lpstr>Number of Reservations per Hotel Type</vt:lpstr>
      <vt:lpstr>Customer Type Distribution</vt:lpstr>
      <vt:lpstr>Monthly Demand for Hotel Bookings</vt:lpstr>
      <vt:lpstr>Preferences in Meals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Rodriguez</dc:creator>
  <cp:lastModifiedBy>Francisco Rodriguez</cp:lastModifiedBy>
  <cp:revision>1</cp:revision>
  <dcterms:created xsi:type="dcterms:W3CDTF">2024-11-20T00:10:33Z</dcterms:created>
  <dcterms:modified xsi:type="dcterms:W3CDTF">2024-11-20T00:34:18Z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