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18" r:id="rId3"/>
    <p:sldId id="320" r:id="rId4"/>
    <p:sldId id="319" r:id="rId5"/>
    <p:sldId id="321" r:id="rId6"/>
    <p:sldId id="317" r:id="rId7"/>
    <p:sldId id="322" r:id="rId8"/>
    <p:sldId id="323" r:id="rId9"/>
    <p:sldId id="324" r:id="rId10"/>
    <p:sldId id="325" r:id="rId11"/>
    <p:sldId id="326" r:id="rId12"/>
    <p:sldId id="327" r:id="rId13"/>
    <p:sldId id="328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757" autoAdjust="0"/>
  </p:normalViewPr>
  <p:slideViewPr>
    <p:cSldViewPr snapToGrid="0">
      <p:cViewPr varScale="1">
        <p:scale>
          <a:sx n="56" d="100"/>
          <a:sy n="56" d="100"/>
        </p:scale>
        <p:origin x="18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0A8D-7464-4050-8C6E-BEC352D42E6F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8725-AAF7-4EA6-9AFC-D9D957369F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28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cl/T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s.wikipedia.org/wiki/Lenguaje_de_programaci%C3%B3n" TargetMode="External"/><Relationship Id="rId4" Type="http://schemas.openxmlformats.org/officeDocument/2006/relationships/hyperlink" Target="https://es.wikipedia.org/wiki/Biblioteca_(inform%C3%A1tica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>
                <a:hlinkClick r:id="rId3" tooltip="Tcl/Tk"/>
              </a:rPr>
              <a:t>Tcl</a:t>
            </a:r>
            <a:r>
              <a:rPr lang="es-MX" dirty="0">
                <a:hlinkClick r:id="rId3" tooltip="Tcl/Tk"/>
              </a:rPr>
              <a:t>/</a:t>
            </a:r>
            <a:r>
              <a:rPr lang="es-MX" dirty="0" err="1">
                <a:hlinkClick r:id="rId3" tooltip="Tcl/Tk"/>
              </a:rPr>
              <a:t>Tk</a:t>
            </a:r>
            <a:r>
              <a:rPr lang="es-MX" dirty="0"/>
              <a:t> </a:t>
            </a:r>
            <a:r>
              <a:rPr lang="es-MX" dirty="0" err="1"/>
              <a:t>library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endParaRPr lang="es-MX" dirty="0"/>
          </a:p>
          <a:p>
            <a:r>
              <a:rPr lang="es-ES" dirty="0"/>
              <a:t>un </a:t>
            </a:r>
            <a:r>
              <a:rPr lang="es-ES" b="1" dirty="0" err="1"/>
              <a:t>binding</a:t>
            </a:r>
            <a:r>
              <a:rPr lang="es-ES" dirty="0"/>
              <a:t> es una adaptación de una </a:t>
            </a:r>
            <a:r>
              <a:rPr lang="es-ES" dirty="0">
                <a:hlinkClick r:id="rId4" tooltip="Biblioteca (informática)"/>
              </a:rPr>
              <a:t>biblioteca</a:t>
            </a:r>
            <a:r>
              <a:rPr lang="es-ES" dirty="0"/>
              <a:t> para ser usada en un </a:t>
            </a:r>
            <a:r>
              <a:rPr lang="es-ES" dirty="0">
                <a:hlinkClick r:id="rId5" tooltip="Lenguaje de programación"/>
              </a:rPr>
              <a:t>lenguaje de programación</a:t>
            </a:r>
            <a:r>
              <a:rPr lang="es-ES" dirty="0"/>
              <a:t> distinto de aquel en el que ha sido escrita.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8725-AAF7-4EA6-9AFC-D9D957369F8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43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0817" y="1690677"/>
            <a:ext cx="5429692" cy="1420838"/>
          </a:xfrm>
        </p:spPr>
        <p:txBody>
          <a:bodyPr/>
          <a:lstStyle/>
          <a:p>
            <a:r>
              <a:rPr lang="es-MX" sz="5400" dirty="0"/>
              <a:t>GUI (</a:t>
            </a:r>
            <a:r>
              <a:rPr lang="es-MX" sz="5400" dirty="0" err="1"/>
              <a:t>Graphical</a:t>
            </a:r>
            <a:r>
              <a:rPr lang="es-MX" sz="5400" dirty="0"/>
              <a:t> </a:t>
            </a:r>
            <a:r>
              <a:rPr lang="es-MX" sz="5400" dirty="0" err="1"/>
              <a:t>User</a:t>
            </a:r>
            <a:r>
              <a:rPr lang="es-MX" sz="5400" dirty="0"/>
              <a:t> Interface)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20821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/>
              <a:t>Python </a:t>
            </a:r>
          </a:p>
          <a:p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3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474F51-F283-48F1-884E-0B8E9844D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82" y="5085746"/>
            <a:ext cx="1355912" cy="13559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A9AF8-F8C0-4BA2-B3EF-F43F26DB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grid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C2B83-29F2-4FC7-9C20-C3713BB1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628074"/>
            <a:ext cx="6773593" cy="4445391"/>
          </a:xfrm>
        </p:spPr>
        <p:txBody>
          <a:bodyPr/>
          <a:lstStyle/>
          <a:p>
            <a:r>
              <a:rPr lang="es-ES" dirty="0"/>
              <a:t>El administrador de geometría de cuadrícula coloca los widgets en una tabla bidimensional. El widget maestro se divide en un número de filas y columnas, y cada "celda" en la tabla resultante puede contener un widget.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E9F88-C673-42DA-B88A-A9D3051F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50" y="3850770"/>
            <a:ext cx="6403763" cy="18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1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C41F3-BE2B-4AA1-A4FA-4AF0D0F4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Pack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D024D-D513-4244-9B36-F5CCBDAA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administrador de geometría del paquete empaqueta widgets en filas o columnas. Puede usar opciones como </a:t>
            </a:r>
            <a:r>
              <a:rPr lang="es-ES" b="1" dirty="0" err="1"/>
              <a:t>fill</a:t>
            </a:r>
            <a:r>
              <a:rPr lang="es-ES" b="1" dirty="0"/>
              <a:t>, </a:t>
            </a:r>
            <a:r>
              <a:rPr lang="es-ES" b="1" dirty="0" err="1"/>
              <a:t>expand</a:t>
            </a:r>
            <a:r>
              <a:rPr lang="es-ES" b="1" dirty="0"/>
              <a:t> y </a:t>
            </a:r>
            <a:r>
              <a:rPr lang="es-ES" b="1" dirty="0" err="1"/>
              <a:t>side</a:t>
            </a:r>
            <a:r>
              <a:rPr lang="es-ES" b="1" dirty="0"/>
              <a:t> </a:t>
            </a:r>
            <a:r>
              <a:rPr lang="es-ES" dirty="0"/>
              <a:t>para controlar este administrador de geometría.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9DA062-2755-402A-821B-2E79299A5756}"/>
              </a:ext>
            </a:extLst>
          </p:cNvPr>
          <p:cNvSpPr/>
          <p:nvPr/>
        </p:nvSpPr>
        <p:spPr>
          <a:xfrm>
            <a:off x="2622430" y="3429000"/>
            <a:ext cx="3519578" cy="267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21E53A-581B-47A6-8570-940C814CB0AC}"/>
              </a:ext>
            </a:extLst>
          </p:cNvPr>
          <p:cNvSpPr/>
          <p:nvPr/>
        </p:nvSpPr>
        <p:spPr>
          <a:xfrm>
            <a:off x="3985403" y="4416724"/>
            <a:ext cx="931653" cy="552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67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2D135-EA25-42CB-8BC2-30721FC7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Place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E1EDD-FFDB-48E9-9A8F-F93CAE5D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más simple de los tres administradores de geometría general proporcionados en </a:t>
            </a:r>
            <a:r>
              <a:rPr lang="es-ES" dirty="0" err="1"/>
              <a:t>Tkinter</a:t>
            </a:r>
            <a:r>
              <a:rPr lang="es-ES" dirty="0"/>
              <a:t>. Le permite establecer explícitamente la posición y el tamaño de una ventana, ya sea en términos absolutos o en relación con otra ventana.</a:t>
            </a:r>
            <a:endParaRPr lang="es-MX" dirty="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EAE7C67-39B2-47A5-995C-F80CADDF0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6" t="12583" r="22029" b="14865"/>
          <a:stretch/>
        </p:blipFill>
        <p:spPr>
          <a:xfrm>
            <a:off x="3366167" y="3466890"/>
            <a:ext cx="2411665" cy="27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E24DD-6703-4489-A94D-3658DF33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/>
              <a:t>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699DD-AA3C-441D-B90B-846BD8F9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Tkinter</a:t>
            </a:r>
            <a:r>
              <a:rPr lang="es-ES" dirty="0"/>
              <a:t> proporciona un mecanismo poderoso para permitirle lidiar con los eventos usted mismo. Para cada widget, puede enlazar funciones y métodos de Python a eventos.</a:t>
            </a:r>
          </a:p>
          <a:p>
            <a:endParaRPr lang="es-ES" dirty="0"/>
          </a:p>
          <a:p>
            <a:r>
              <a:rPr lang="es-ES" b="1" dirty="0"/>
              <a:t>ACCION DETECTADA POR UN PROGRAMA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24075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6CF22-6CA1-4698-B600-042FABA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</a:t>
            </a:r>
            <a:r>
              <a:rPr lang="es-MX" dirty="0" err="1"/>
              <a:t>Tkinter</a:t>
            </a:r>
            <a:r>
              <a:rPr lang="es-MX" dirty="0"/>
              <a:t> (</a:t>
            </a:r>
            <a:r>
              <a:rPr lang="es-MX" dirty="0" err="1"/>
              <a:t>Tcl</a:t>
            </a:r>
            <a:r>
              <a:rPr lang="es-MX" dirty="0"/>
              <a:t>/</a:t>
            </a:r>
            <a:r>
              <a:rPr lang="es-MX" dirty="0" err="1"/>
              <a:t>Tk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D5E99-C7DB-4DED-88BB-69D6A32C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considera un estándar para la interfaz gráfica de usuario para Python y es el que viene por defecto con la instalación.</a:t>
            </a:r>
          </a:p>
          <a:p>
            <a:endParaRPr lang="es-ES" dirty="0"/>
          </a:p>
          <a:p>
            <a:endParaRPr lang="es-ES" dirty="0"/>
          </a:p>
          <a:p>
            <a:r>
              <a:rPr lang="es-MX" dirty="0"/>
              <a:t>Python –m </a:t>
            </a:r>
            <a:r>
              <a:rPr lang="es-MX" dirty="0" err="1"/>
              <a:t>tkinter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D8B8BA-671F-4475-9D9A-10E08EDF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55" y="3347964"/>
            <a:ext cx="4093258" cy="29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2C73-E4CF-4C82-9C35-2CD8729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Etiqueta (</a:t>
            </a:r>
            <a:r>
              <a:rPr lang="es-MX" dirty="0" err="1"/>
              <a:t>Label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49BAF-4284-4627-83AD-50BD6ACF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widget de etiqueta es un widget estándar de </a:t>
            </a:r>
            <a:r>
              <a:rPr lang="es-ES" dirty="0" err="1"/>
              <a:t>Tkinter</a:t>
            </a:r>
            <a:r>
              <a:rPr lang="es-ES" dirty="0"/>
              <a:t> que se utiliza para mostrar un texto o una imagen en la pantalla. La etiqueta solo puede mostrar texto en una sola fuente, pero el texto puede abarcar más de una línea.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9F0EB6-F101-43E4-BEE8-FA100B95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867329"/>
            <a:ext cx="1981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EE20-8213-4D48-BB02-07DFF5C5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Botón (</a:t>
            </a:r>
            <a:r>
              <a:rPr lang="es-MX" dirty="0" err="1"/>
              <a:t>Button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C61A-4972-4BAA-9DEA-72F3103B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botones pueden contener texto o imágenes, y puede asociar una función o método de Python con cada botón. Cuando se presiona el botón, </a:t>
            </a:r>
            <a:r>
              <a:rPr lang="es-ES" dirty="0" err="1"/>
              <a:t>Tkinter</a:t>
            </a:r>
            <a:r>
              <a:rPr lang="es-ES" dirty="0"/>
              <a:t> llama automáticamente esa función o método.</a:t>
            </a:r>
          </a:p>
          <a:p>
            <a:r>
              <a:rPr lang="es-ES" dirty="0"/>
              <a:t>El botón solo puede mostrar texto en una sola fuente, pero el texto puede abarcar más de una línea.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D35097-4E51-400C-933D-A3B3D247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29" y="4369072"/>
            <a:ext cx="5423602" cy="22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8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2FB45-C66C-4A6B-A66F-900867EC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Entrada de texto (</a:t>
            </a:r>
            <a:r>
              <a:rPr lang="es-MX" dirty="0" err="1"/>
              <a:t>Entry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38701-6CFE-4BA0-8AF0-5AB223B4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widget de entrada es un widget estándar de </a:t>
            </a:r>
            <a:r>
              <a:rPr lang="es-ES" dirty="0" err="1"/>
              <a:t>Tkinter</a:t>
            </a:r>
            <a:r>
              <a:rPr lang="es-ES" dirty="0"/>
              <a:t> que se usa para ingresar o mostrar una sola línea de texto.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414D2E-12E9-43C9-8C76-1443244A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29" y="3264020"/>
            <a:ext cx="4114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53131-B1C3-4E59-A9B8-5585F616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Frame</a:t>
            </a:r>
            <a:r>
              <a:rPr lang="es-MX" dirty="0"/>
              <a:t> (</a:t>
            </a:r>
            <a:r>
              <a:rPr lang="es-MX" dirty="0" err="1"/>
              <a:t>Frame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96A29-4D12-4939-935A-387C13D6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dirty="0" err="1"/>
              <a:t>frame</a:t>
            </a:r>
            <a:r>
              <a:rPr lang="es-MX" dirty="0"/>
              <a:t> es una región rectangular de la pantalla, es usado como el padre geométrico para otros widgets, es un </a:t>
            </a:r>
            <a:r>
              <a:rPr lang="es-MX" b="1" dirty="0"/>
              <a:t>contenedor de widgets.</a:t>
            </a:r>
          </a:p>
          <a:p>
            <a:r>
              <a:rPr lang="es-MX" dirty="0"/>
              <a:t>Son usados para agrupar widgets en plantillas más complejas.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F7BC6-F916-40AC-9FCD-A1B987C2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13" y="3429000"/>
            <a:ext cx="3216037" cy="26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F573-93E5-416F-8211-B63BFBEC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Checkbutton</a:t>
            </a:r>
            <a:r>
              <a:rPr lang="es-MX" dirty="0"/>
              <a:t> </a:t>
            </a:r>
            <a:r>
              <a:rPr lang="es-MX" dirty="0" err="1"/>
              <a:t>class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EC54D-2C8E-46A3-A210-35CC5A1C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widget </a:t>
            </a:r>
            <a:r>
              <a:rPr lang="es-ES" dirty="0" err="1"/>
              <a:t>Checkbutton</a:t>
            </a:r>
            <a:r>
              <a:rPr lang="es-ES" dirty="0"/>
              <a:t> es un widget </a:t>
            </a:r>
            <a:r>
              <a:rPr lang="es-ES" dirty="0" err="1"/>
              <a:t>Tkinter</a:t>
            </a:r>
            <a:r>
              <a:rPr lang="es-ES" dirty="0"/>
              <a:t> estándar que se usa para implementar selecciones </a:t>
            </a:r>
            <a:r>
              <a:rPr lang="es-ES" dirty="0" err="1"/>
              <a:t>on</a:t>
            </a:r>
            <a:r>
              <a:rPr lang="es-ES" dirty="0"/>
              <a:t>-off. Los botones de verificación pueden asociar una función o método de Python con cada botón. Cuando se presiona el botón, </a:t>
            </a:r>
            <a:r>
              <a:rPr lang="es-ES" dirty="0" err="1"/>
              <a:t>Tkinter</a:t>
            </a:r>
            <a:r>
              <a:rPr lang="es-ES" dirty="0"/>
              <a:t> llama a esa función o método.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25DDB0-2D62-4B22-A6EE-2616AF27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009292"/>
            <a:ext cx="2400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F33EE-F09B-4477-A031-9285550E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Radiobutton</a:t>
            </a:r>
            <a:r>
              <a:rPr lang="es-MX" dirty="0"/>
              <a:t> </a:t>
            </a:r>
            <a:r>
              <a:rPr lang="es-MX" dirty="0" err="1"/>
              <a:t>class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59762-C61F-49A2-AAC5-92946C64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botón </a:t>
            </a:r>
            <a:r>
              <a:rPr lang="es-ES" dirty="0" err="1"/>
              <a:t>Radiobutton</a:t>
            </a:r>
            <a:r>
              <a:rPr lang="es-ES" dirty="0"/>
              <a:t> es un widget estándar de </a:t>
            </a:r>
            <a:r>
              <a:rPr lang="es-ES" dirty="0" err="1"/>
              <a:t>Tkinter</a:t>
            </a:r>
            <a:r>
              <a:rPr lang="es-ES" dirty="0"/>
              <a:t> que se utiliza para implementar una de las muchas selecciones. Cuando se presiona el botón, </a:t>
            </a:r>
            <a:r>
              <a:rPr lang="es-ES" dirty="0" err="1"/>
              <a:t>Tkinter</a:t>
            </a:r>
            <a:r>
              <a:rPr lang="es-ES" dirty="0"/>
              <a:t> llama automáticamente esa función o método.</a:t>
            </a:r>
          </a:p>
          <a:p>
            <a:r>
              <a:rPr lang="es-ES" dirty="0"/>
              <a:t>Cada grupo de widgets de </a:t>
            </a:r>
            <a:r>
              <a:rPr lang="es-ES" dirty="0" err="1"/>
              <a:t>Radiobutton</a:t>
            </a:r>
            <a:r>
              <a:rPr lang="es-ES" dirty="0"/>
              <a:t> debe estar asociado con una sola variable. Cada botón representa un único valor para esa variable.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713C2-2AF2-4908-91E1-8F135376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25" y="4619445"/>
            <a:ext cx="2027927" cy="17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E5943-5F15-475B-8784-D3799DF4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b="1" dirty="0"/>
              <a:t>GESTORES DE GEOMETRÍA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1C9C1-9C80-490F-A0D1-EB807EF7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sz="4800" dirty="0"/>
          </a:p>
          <a:p>
            <a:pPr lvl="1" fontAlgn="base"/>
            <a:r>
              <a:rPr lang="es-MX" sz="4400" dirty="0" err="1"/>
              <a:t>grid</a:t>
            </a:r>
            <a:endParaRPr lang="es-MX" sz="4400" dirty="0"/>
          </a:p>
          <a:p>
            <a:pPr lvl="1" fontAlgn="base"/>
            <a:r>
              <a:rPr lang="es-MX" sz="4400" dirty="0"/>
              <a:t>pack</a:t>
            </a:r>
          </a:p>
          <a:p>
            <a:pPr lvl="1" fontAlgn="base"/>
            <a:r>
              <a:rPr lang="es-MX" sz="4400" dirty="0"/>
              <a:t>place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672960-B46A-4884-926C-FD68E913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738" y="2984740"/>
            <a:ext cx="4621249" cy="30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711</TotalTime>
  <Words>515</Words>
  <Application>Microsoft Office PowerPoint</Application>
  <PresentationFormat>Presentación en pantalla (4:3)</PresentationFormat>
  <Paragraphs>40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Bauhaus 93</vt:lpstr>
      <vt:lpstr>Calibri</vt:lpstr>
      <vt:lpstr>Calibri Light</vt:lpstr>
      <vt:lpstr>Century Gothic</vt:lpstr>
      <vt:lpstr>Tema de Office</vt:lpstr>
      <vt:lpstr>GUI (Graphical User Interface)</vt:lpstr>
      <vt:lpstr>Módulo Tkinter (Tcl/Tk)</vt:lpstr>
      <vt:lpstr>Etiqueta (Label class)</vt:lpstr>
      <vt:lpstr>Botón (Button class)</vt:lpstr>
      <vt:lpstr>Entrada de texto (Entry class)</vt:lpstr>
      <vt:lpstr>Frame (Frame class)</vt:lpstr>
      <vt:lpstr>Checkbutton class</vt:lpstr>
      <vt:lpstr>Radiobutton class</vt:lpstr>
      <vt:lpstr>GESTORES DE GEOMETRÍA</vt:lpstr>
      <vt:lpstr>grid</vt:lpstr>
      <vt:lpstr>Pack </vt:lpstr>
      <vt:lpstr>Place </vt:lpstr>
      <vt:lpstr>Eventos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fj durlop</cp:lastModifiedBy>
  <cp:revision>52</cp:revision>
  <dcterms:created xsi:type="dcterms:W3CDTF">2016-11-11T20:42:00Z</dcterms:created>
  <dcterms:modified xsi:type="dcterms:W3CDTF">2019-10-17T06:05:24Z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