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Black and white photo of the underside of a bridge going over a river and against the sky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Black and white photo of the Zeeland Bridge in the Netherlands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the underside of a bridge going over a river and against the sky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what-is-scrum-development-or-agile-scrum-methodology.png" descr="what-is-scrum-development-or-agile-scrum-methodolo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8238" y="3871808"/>
            <a:ext cx="9057259" cy="724580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8" name="Agile Manifesto"/>
          <p:cNvSpPr txBox="1"/>
          <p:nvPr>
            <p:ph type="body" idx="21"/>
          </p:nvPr>
        </p:nvSpPr>
        <p:spPr>
          <a:xfrm>
            <a:off x="1117866" y="5912797"/>
            <a:ext cx="13500101" cy="635001"/>
          </a:xfrm>
          <a:prstGeom prst="rect">
            <a:avLst/>
          </a:prstGeom>
        </p:spPr>
        <p:txBody>
          <a:bodyPr/>
          <a:lstStyle/>
          <a:p>
            <a:pPr/>
            <a:r>
              <a:t>Agile Manifesto</a:t>
            </a:r>
          </a:p>
        </p:txBody>
      </p:sp>
      <p:sp>
        <p:nvSpPr>
          <p:cNvPr id="139" name="SCRUM- AGILE -T E A M"/>
          <p:cNvSpPr txBox="1"/>
          <p:nvPr>
            <p:ph type="ctrTitle"/>
          </p:nvPr>
        </p:nvSpPr>
        <p:spPr>
          <a:xfrm>
            <a:off x="958849" y="5848349"/>
            <a:ext cx="13500101" cy="3340101"/>
          </a:xfrm>
          <a:prstGeom prst="rect">
            <a:avLst/>
          </a:prstGeom>
        </p:spPr>
        <p:txBody>
          <a:bodyPr/>
          <a:lstStyle/>
          <a:p>
            <a:pPr/>
            <a:r>
              <a:t>SCRUM- AGILE -T E A M</a:t>
            </a:r>
          </a:p>
        </p:txBody>
      </p:sp>
      <p:sp>
        <p:nvSpPr>
          <p:cNvPr id="140" name="By FERNANDO ERAZO"/>
          <p:cNvSpPr txBox="1"/>
          <p:nvPr>
            <p:ph type="subTitle" sz="quarter" idx="1"/>
          </p:nvPr>
        </p:nvSpPr>
        <p:spPr>
          <a:xfrm>
            <a:off x="9600047" y="7197329"/>
            <a:ext cx="7950201" cy="3340101"/>
          </a:xfrm>
          <a:prstGeom prst="rect">
            <a:avLst/>
          </a:prstGeom>
        </p:spPr>
        <p:txBody>
          <a:bodyPr/>
          <a:lstStyle/>
          <a:p>
            <a:pPr/>
            <a:r>
              <a:t>By FERNANDO ERAZO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is Agile Development ?"/>
          <p:cNvSpPr txBox="1"/>
          <p:nvPr>
            <p:ph type="title"/>
          </p:nvPr>
        </p:nvSpPr>
        <p:spPr>
          <a:xfrm>
            <a:off x="952500" y="1149350"/>
            <a:ext cx="22479001" cy="1663701"/>
          </a:xfrm>
          <a:prstGeom prst="rect">
            <a:avLst/>
          </a:prstGeom>
        </p:spPr>
        <p:txBody>
          <a:bodyPr/>
          <a:lstStyle/>
          <a:p>
            <a:pPr/>
            <a:r>
              <a:t>What is Agile Development ?</a:t>
            </a:r>
          </a:p>
        </p:txBody>
      </p:sp>
      <p:sp>
        <p:nvSpPr>
          <p:cNvPr id="143" name="Agile methodology is a dynamic and user-centric approach to software development.…"/>
          <p:cNvSpPr txBox="1"/>
          <p:nvPr/>
        </p:nvSpPr>
        <p:spPr>
          <a:xfrm>
            <a:off x="109761" y="3526011"/>
            <a:ext cx="24180401" cy="75438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36447" indent="-536447">
              <a:buSzPct val="75000"/>
              <a:buChar char="•"/>
              <a:defRPr sz="4400"/>
            </a:pPr>
            <a:r>
              <a:t>Agile methodology is a dynamic and user-centric approach to software </a:t>
            </a:r>
            <a:r>
              <a:rPr sz="4700"/>
              <a:t>development</a:t>
            </a:r>
            <a:r>
              <a:t>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Agile Manifesto was established in 2001, emphasizing individuals, interactions, and customer collaboration over processes and tools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Key Benefits: Faster delivery, adaptability to changing requirements, continuous feedback loop.</a:t>
            </a:r>
          </a:p>
        </p:txBody>
      </p:sp>
      <p:sp>
        <p:nvSpPr>
          <p:cNvPr id="144" name="Charles G. Cobb, &quot;The Project Manager’s Guide to Mastering Agile.&quot;"/>
          <p:cNvSpPr txBox="1"/>
          <p:nvPr/>
        </p:nvSpPr>
        <p:spPr>
          <a:xfrm>
            <a:off x="4006705" y="10647736"/>
            <a:ext cx="17122255" cy="863601"/>
          </a:xfrm>
          <a:prstGeom prst="rect">
            <a:avLst/>
          </a:prstGeom>
          <a:solidFill>
            <a:srgbClr val="FFFFFF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 Charles G. Cobb, "The Project Manager’s Guide to Mastering Agile."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Scrum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Scrum Team</a:t>
            </a:r>
          </a:p>
        </p:txBody>
      </p:sp>
      <p:sp>
        <p:nvSpPr>
          <p:cNvPr id="147" name="Scrum Master: Facilitator, resolves impediments, ensures Scrum practices are followed.…"/>
          <p:cNvSpPr txBox="1"/>
          <p:nvPr/>
        </p:nvSpPr>
        <p:spPr>
          <a:xfrm>
            <a:off x="1575677" y="3327399"/>
            <a:ext cx="21248569" cy="89662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6447" indent="-536447">
              <a:buSzPct val="75000"/>
              <a:buChar char="•"/>
              <a:defRPr sz="4400"/>
            </a:pPr>
            <a:r>
              <a:t>Scrum Master: Facilitator, resolves impediments, ensures Scrum practices are followed.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Product Owner: Represents customer's voice, sets priorities, defines user stories.</a:t>
            </a:r>
          </a:p>
          <a:p>
            <a:pPr>
              <a:defRPr sz="4400"/>
            </a:pPr>
          </a:p>
          <a:p>
            <a:pPr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Developer: Builds the software, collaborates on technical decisions.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Tester: Ensures product quality, validates user stories.</a:t>
            </a:r>
          </a:p>
          <a:p>
            <a:pPr marL="536447" indent="-536447">
              <a:buSzPct val="75000"/>
              <a:buChar char="•"/>
              <a:defRPr sz="44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gile Ph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Phases</a:t>
            </a:r>
          </a:p>
        </p:txBody>
      </p:sp>
      <p:sp>
        <p:nvSpPr>
          <p:cNvPr id="150" name="Sprint Planning: Define work for the sprint, select user stories.…"/>
          <p:cNvSpPr txBox="1"/>
          <p:nvPr/>
        </p:nvSpPr>
        <p:spPr>
          <a:xfrm>
            <a:off x="912456" y="2963766"/>
            <a:ext cx="21534885" cy="104394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6447" indent="-536447">
              <a:buSzPct val="75000"/>
              <a:buChar char="•"/>
              <a:defRPr sz="4400"/>
            </a:pPr>
            <a:r>
              <a:t>Sprint Planning: Define work for the sprint, select user stories.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Daily Stand-ups: Brief daily meetings, share progress and challenges.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Backlog Refinement: Review and improve user stories, prepare for upcoming sprints.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Sprint Review: Present completed work to stakeholders, gather feedback.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Sprint Retrospective: Reflect on sprint, identify areas for improvement.</a:t>
            </a:r>
          </a:p>
          <a:p>
            <a:pPr marL="536447" indent="-536447">
              <a:buSzPct val="75000"/>
              <a:buChar char="•"/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Iterative nature ensures continuous improvement and responsiveness.</a:t>
            </a:r>
          </a:p>
          <a:p>
            <a:pPr marL="536447" indent="-536447">
              <a:buSzPct val="75000"/>
              <a:buChar char="•"/>
              <a:defRPr sz="4400"/>
            </a:pPr>
          </a:p>
        </p:txBody>
      </p:sp>
      <p:sp>
        <p:nvSpPr>
          <p:cNvPr id="151" name="Source: Charles G. Cobb, &quot;The Project Manager’s Guide to Mastering Agile.&quot;"/>
          <p:cNvSpPr txBox="1"/>
          <p:nvPr/>
        </p:nvSpPr>
        <p:spPr>
          <a:xfrm>
            <a:off x="2867264" y="12743713"/>
            <a:ext cx="18927116" cy="850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Source: Charles G. Cobb, "The Project Manager’s Guide to Mastering Agile."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gile Vs Waterf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Vs Waterfall </a:t>
            </a:r>
          </a:p>
        </p:txBody>
      </p:sp>
      <p:sp>
        <p:nvSpPr>
          <p:cNvPr id="154" name="Waterfall: Linear approach, rigid phases (requirements, design, implementation, testing, deployment).…"/>
          <p:cNvSpPr txBox="1"/>
          <p:nvPr/>
        </p:nvSpPr>
        <p:spPr>
          <a:xfrm>
            <a:off x="1273534" y="2959100"/>
            <a:ext cx="21836932" cy="97028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6447" indent="-536447">
              <a:buSzPct val="75000"/>
              <a:buChar char="•"/>
              <a:defRPr sz="4400"/>
            </a:pPr>
            <a:r>
              <a:t>Waterfall: Linear approach, rigid phases (requirements, design, implementation, testing, deployment).</a:t>
            </a:r>
          </a:p>
          <a:p>
            <a:pPr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Agile: Iterative approach, flexible phases, emphasizes collaboration and adaptability.</a:t>
            </a:r>
          </a:p>
          <a:p>
            <a:pPr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Flexibility: Agile allows changes mid-development, while Waterfall sticks to initial plan.</a:t>
            </a:r>
          </a:p>
          <a:p>
            <a:pPr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Feedback: Agile integrates feedback regularly, Waterfall relies on late-stage reviews.</a:t>
            </a:r>
          </a:p>
          <a:p>
            <a:pPr>
              <a:defRPr sz="4400"/>
            </a:pPr>
          </a:p>
          <a:p>
            <a:pPr marL="536447" indent="-536447">
              <a:buSzPct val="75000"/>
              <a:buChar char="•"/>
              <a:defRPr sz="4400"/>
            </a:pPr>
            <a:r>
              <a:t>User-Centricity: Agile involves users throughout, Waterfall assumes user needs at start.</a:t>
            </a:r>
          </a:p>
        </p:txBody>
      </p:sp>
      <p:sp>
        <p:nvSpPr>
          <p:cNvPr id="155" name="Source: Charles G. Cobb, &quot;The Project Manager’s Guide to Mastering Agile.&quot;"/>
          <p:cNvSpPr txBox="1"/>
          <p:nvPr/>
        </p:nvSpPr>
        <p:spPr>
          <a:xfrm>
            <a:off x="2736403" y="12352167"/>
            <a:ext cx="18911194" cy="850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Source: Charles G. Cobb, "The Project Manager’s Guide to Mastering Agile."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gile? Waterfall?/ Factors To Consi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Agile? Waterfall?/ Factors To Consider</a:t>
            </a:r>
          </a:p>
        </p:txBody>
      </p:sp>
      <p:sp>
        <p:nvSpPr>
          <p:cNvPr id="158" name="Project Complexity: Agile suits complex, evolving projects; Waterfall suits well-defined projects.…"/>
          <p:cNvSpPr txBox="1"/>
          <p:nvPr/>
        </p:nvSpPr>
        <p:spPr>
          <a:xfrm>
            <a:off x="1517874" y="3009900"/>
            <a:ext cx="21348251" cy="90170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6447" indent="-536447">
              <a:buSzPct val="75000"/>
              <a:buChar char="•"/>
              <a:defRPr sz="3800"/>
            </a:pPr>
            <a:r>
              <a:t>Project Complexity: Agile suits complex, evolving projects; Waterfall suits well-defined projects.</a:t>
            </a:r>
          </a:p>
          <a:p>
            <a:pPr marL="536447" indent="-536447">
              <a:buSzPct val="75000"/>
              <a:buChar char="•"/>
              <a:defRPr sz="3800"/>
            </a:pPr>
          </a:p>
          <a:p>
            <a:pPr marL="536447" indent="-536447">
              <a:buSzPct val="75000"/>
              <a:buChar char="•"/>
              <a:defRPr sz="3800"/>
            </a:pPr>
            <a:r>
              <a:t>Customer Involvement: Agile requires continuous collaboration, Waterfall allows limited interaction.</a:t>
            </a:r>
          </a:p>
          <a:p>
            <a:pPr>
              <a:defRPr sz="3800"/>
            </a:pPr>
          </a:p>
          <a:p>
            <a:pPr marL="536447" indent="-536447">
              <a:buSzPct val="75000"/>
              <a:buChar char="•"/>
              <a:defRPr sz="3800"/>
            </a:pPr>
            <a:r>
              <a:t>Course Experience Insights: Real-world examples from course activities illustrate Agile's adaptability and benefits.</a:t>
            </a:r>
          </a:p>
          <a:p>
            <a:pPr>
              <a:defRPr sz="3800"/>
            </a:pPr>
          </a:p>
          <a:p>
            <a:pPr marL="536447" indent="-536447">
              <a:buSzPct val="75000"/>
              <a:buChar char="•"/>
              <a:defRPr sz="3800"/>
            </a:pPr>
            <a:r>
              <a:t>Recommendations: Choose Agile for projects with changing requirements, opt for Waterfall for stable, clear-cut projects.</a:t>
            </a:r>
          </a:p>
          <a:p>
            <a:pPr>
              <a:defRPr sz="3800"/>
            </a:pPr>
          </a:p>
          <a:p>
            <a:pPr marL="536447" indent="-536447">
              <a:buSzPct val="75000"/>
              <a:buChar char="•"/>
              <a:defRPr sz="3800"/>
            </a:pPr>
            <a:r>
              <a:t>Conclusion: Both approaches have strengths; consider project nature, timeline, and customer engagement.</a:t>
            </a:r>
          </a:p>
        </p:txBody>
      </p:sp>
      <p:sp>
        <p:nvSpPr>
          <p:cNvPr id="159" name="Source: Charles G. Cobb, &quot;The Project Manager’s Guide to Mastering Agile.&quot;"/>
          <p:cNvSpPr txBox="1"/>
          <p:nvPr/>
        </p:nvSpPr>
        <p:spPr>
          <a:xfrm>
            <a:off x="2730053" y="11579800"/>
            <a:ext cx="18923894" cy="863601"/>
          </a:xfrm>
          <a:prstGeom prst="rect">
            <a:avLst/>
          </a:prstGeom>
          <a:solidFill>
            <a:srgbClr val="FFFFFF"/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Source: Charles G. Cobb, "The Project Manager’s Guide to Mastering Agile."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