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67" r:id="rId4"/>
    <p:sldId id="266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3" r:id="rId19"/>
    <p:sldId id="284" r:id="rId20"/>
    <p:sldId id="282" r:id="rId21"/>
    <p:sldId id="285" r:id="rId22"/>
    <p:sldId id="286" r:id="rId23"/>
    <p:sldId id="287" r:id="rId24"/>
    <p:sldId id="289" r:id="rId25"/>
    <p:sldId id="290" r:id="rId26"/>
    <p:sldId id="291" r:id="rId27"/>
    <p:sldId id="292" r:id="rId28"/>
    <p:sldId id="293" r:id="rId29"/>
    <p:sldId id="301" r:id="rId30"/>
    <p:sldId id="309" r:id="rId31"/>
    <p:sldId id="310" r:id="rId32"/>
    <p:sldId id="263" r:id="rId33"/>
    <p:sldId id="311" r:id="rId34"/>
    <p:sldId id="312" r:id="rId35"/>
    <p:sldId id="313" r:id="rId36"/>
    <p:sldId id="314" r:id="rId37"/>
    <p:sldId id="315" r:id="rId38"/>
    <p:sldId id="308" r:id="rId39"/>
    <p:sldId id="302" r:id="rId40"/>
    <p:sldId id="303" r:id="rId41"/>
    <p:sldId id="304" r:id="rId42"/>
    <p:sldId id="305" r:id="rId43"/>
    <p:sldId id="306" r:id="rId44"/>
    <p:sldId id="307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16" r:id="rId53"/>
    <p:sldId id="318" r:id="rId54"/>
    <p:sldId id="319" r:id="rId55"/>
    <p:sldId id="320" r:id="rId56"/>
    <p:sldId id="321" r:id="rId5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9999"/>
    <a:srgbClr val="33CCCC"/>
    <a:srgbClr val="5E75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1DDCC-DA7F-42EF-8C7A-98F9D471E0EE}" type="datetimeFigureOut">
              <a:rPr lang="en-DE" smtClean="0"/>
              <a:t>11/04/2019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3D587-717A-4559-A46A-E9A8949F43B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9092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678F-641F-4D08-BC9E-BB5D197EB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3023937"/>
            <a:ext cx="9144000" cy="1592931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83624-2E13-405D-8BFE-20395A12B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4781132"/>
            <a:ext cx="9144000" cy="9699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6FDB8-F1C6-4E3C-8986-A0F240AB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A354C-3395-4AD2-9C46-FD305E28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D80E3-6934-48C3-93FA-CA3ABA5D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7D9D-ABF9-4FCA-A616-D2B7C51AC80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88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4B83-DE24-4429-A9E5-1D834131C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F44A6-655A-43B9-906A-253B8C6C1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756D6-A7AC-460E-9F47-59BFACCC4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F6F4F-A48F-442C-B6EA-D37D5D55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2EE06-1ACF-409F-96FD-080B50B3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7D9D-ABF9-4FCA-A616-D2B7C51AC80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663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9E8B96-C5DC-46EF-8C77-5361DD1BC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E608B-1E76-43BA-8AC0-1F77D25E4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79CB2-5FEF-4F1C-B5CF-AF0D6228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51113-B304-4F65-A211-B287C6A66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14337-4AD2-4A34-9A1B-00B9929E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7D9D-ABF9-4FCA-A616-D2B7C51AC80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040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B6A53A8-8F83-4532-9191-FE9F5DD37A14}"/>
              </a:ext>
            </a:extLst>
          </p:cNvPr>
          <p:cNvSpPr/>
          <p:nvPr userDrawn="1"/>
        </p:nvSpPr>
        <p:spPr>
          <a:xfrm>
            <a:off x="0" y="0"/>
            <a:ext cx="12191999" cy="721896"/>
          </a:xfrm>
          <a:prstGeom prst="rect">
            <a:avLst/>
          </a:prstGeom>
          <a:solidFill>
            <a:srgbClr val="5E759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22E24-4AF8-4F16-AFBB-2EA81F115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78" y="6100"/>
            <a:ext cx="11740315" cy="709696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08A2F-FE58-4FBF-BAAA-BDBC9209D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04" y="1066799"/>
            <a:ext cx="11730790" cy="5114425"/>
          </a:xfrm>
        </p:spPr>
        <p:txBody>
          <a:bodyPr/>
          <a:lstStyle>
            <a:lvl1pPr marL="228600" indent="-228600">
              <a:buClr>
                <a:schemeClr val="tx2">
                  <a:lumMod val="60000"/>
                  <a:lumOff val="40000"/>
                </a:schemeClr>
              </a:buClr>
              <a:buSzPct val="74000"/>
              <a:buFont typeface="Wingdings 3" panose="05040102010807070707" pitchFamily="18" charset="2"/>
              <a:buChar char=""/>
              <a:defRPr>
                <a:solidFill>
                  <a:schemeClr val="tx2">
                    <a:lumMod val="7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  <a:lvl2pPr marL="685800" indent="-228600">
              <a:buClr>
                <a:schemeClr val="tx2">
                  <a:lumMod val="60000"/>
                  <a:lumOff val="40000"/>
                </a:schemeClr>
              </a:buClr>
              <a:buSzPct val="74000"/>
              <a:buFont typeface="Wingdings 3" panose="05040102010807070707" pitchFamily="18" charset="2"/>
              <a:buChar char=""/>
              <a:defRPr>
                <a:solidFill>
                  <a:schemeClr val="tx2">
                    <a:lumMod val="75000"/>
                  </a:schemeClr>
                </a:solidFill>
                <a:latin typeface="+mn-lt"/>
                <a:cs typeface="Segoe UI" panose="020B0502040204020203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SzPct val="74000"/>
              <a:buFont typeface="Wingdings 3" panose="05040102010807070707" pitchFamily="18" charset="2"/>
              <a:buChar char=""/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 marL="1600200" indent="-228600">
              <a:buClr>
                <a:schemeClr val="tx2">
                  <a:lumMod val="60000"/>
                  <a:lumOff val="40000"/>
                </a:schemeClr>
              </a:buClr>
              <a:buSzPct val="74000"/>
              <a:buFont typeface="Wingdings 3" panose="05040102010807070707" pitchFamily="18" charset="2"/>
              <a:buChar char=""/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 marL="2057400" indent="-228600">
              <a:buClr>
                <a:schemeClr val="tx2">
                  <a:lumMod val="60000"/>
                  <a:lumOff val="40000"/>
                </a:schemeClr>
              </a:buClr>
              <a:buSzPct val="74000"/>
              <a:buFont typeface="Wingdings 3" panose="05040102010807070707" pitchFamily="18" charset="2"/>
              <a:buChar char=""/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24755-34F5-4DFC-BF45-6A7EA0BD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67600" y="6349999"/>
            <a:ext cx="4493793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54408-496F-4702-9F2F-43BB1F73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1078" y="6349999"/>
            <a:ext cx="523875" cy="365125"/>
          </a:xfrm>
        </p:spPr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1597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DE76-9A28-4DEA-BDF3-FE2DEF0C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EA56E-948B-4657-A19F-55C73F5D7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5B3F9-AFCC-48B7-89FD-792B72D5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D5B31-694E-4A45-B41D-9A5DDCD9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2A365-3F5C-4DD4-B47E-AC700562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7D9D-ABF9-4FCA-A616-D2B7C51AC80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11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8C849-037A-41FF-AEB0-054BDB43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33129-A17D-48A8-B717-DBD79C0F1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486BD-61C1-40B6-84AA-740B6971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18E7B-3E43-4472-92E9-E158632E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F3D04-7693-46AA-A49B-2B2965B63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66E91-28BB-44A3-B7B8-59B86EDC8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7D9D-ABF9-4FCA-A616-D2B7C51AC80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5612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3F4A-6ED0-4B99-81DB-13C23B62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2E4FD-67A6-41B5-A3DE-E67FA20AE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FD48A-44FB-4264-8527-86C8F9797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14AC1-DB5B-40E9-B77F-D3FAE531A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D98A9-1B9D-4306-84AB-FD4D60A6E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8457C-3504-4CAA-A375-D09ED5EC3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E6368D-D9A2-4C5F-8854-B93BDEC8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67BFA7-9F3D-4A5C-B688-0F2D47EC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7D9D-ABF9-4FCA-A616-D2B7C51AC80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139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7902-BA07-42ED-9D4B-5123C5F9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6959C-A144-44D5-8EC2-C6D15158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66764-1678-441A-910D-987A27E7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EBDCE-BEAA-40AF-93F4-ABFB8E75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7D9D-ABF9-4FCA-A616-D2B7C51AC80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312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FC5E4A-D762-4EF9-A5B6-CACF22C7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44591" y="6348328"/>
            <a:ext cx="4114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FE6D9-4A19-4F94-9FB2-6E2A5666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2609" y="6348327"/>
            <a:ext cx="561475" cy="365125"/>
          </a:xfrm>
        </p:spPr>
        <p:txBody>
          <a:bodyPr/>
          <a:lstStyle>
            <a:lvl1pPr algn="l">
              <a:defRPr/>
            </a:lvl1pPr>
          </a:lstStyle>
          <a:p>
            <a:fld id="{1AE27D9D-ABF9-4FCA-A616-D2B7C51AC801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3320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BB9D-CD82-4109-8BFF-FBCEF12E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24E9D-831B-47EE-B0A4-51D8EB760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E3CC8-4564-4233-A7D4-EDBD86050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91DF1-53B6-4A80-9904-49AB65B3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F0649-9EDE-4768-9145-8FF402D8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B2C6B-7011-4D77-94F8-C4C4C548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7D9D-ABF9-4FCA-A616-D2B7C51AC80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343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3159-4D09-4C7A-A526-201EE1E1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D2CB26-ACF3-4F5B-81A2-FCF7239FB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09C61-6927-429F-B24F-A36A7CCF1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E0CED-61F0-427E-8714-445ACE23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75095-1C4B-4BB5-B71A-1962812C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E7F5E-7485-4B62-8978-6A35B349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7D9D-ABF9-4FCA-A616-D2B7C51AC80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553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69ED1C-E121-4551-A4AF-49DCFE4E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2851B-3527-4E4D-8655-AE5C16B23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CCCB1-17CF-42C8-82EC-5DF8F5544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9A85-725E-42CC-AEDD-A13B567E5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17986-6749-42F6-BE15-DE0DA13A2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7D9D-ABF9-4FCA-A616-D2B7C51AC80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698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npmjs.com/files/package.js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ulpjs.com/docs/en/getting-started/quick-start" TargetMode="External"/><Relationship Id="rId2" Type="http://schemas.openxmlformats.org/officeDocument/2006/relationships/hyperlink" Target="https://gulpjs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f/core/miscellaneous/cli/dotnet" TargetMode="External"/><Relationship Id="rId2" Type="http://schemas.openxmlformats.org/officeDocument/2006/relationships/hyperlink" Target="https://docs.microsoft.com/en-us/ef/core/miscellaneous/cli/powershel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15501-B699-4599-A24F-87BAF4E84D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ASP.NET MVC Core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12F01-44DC-4296-B162-1A7B60CE9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Developing web applications with ASP.NET MVC Core - 101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89A83-BF80-48C1-A274-3CA4201ED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C7357-B951-4CC7-BBBA-2FD34B02F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7D9D-ABF9-4FCA-A616-D2B7C51AC801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013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A02B-E0F6-4AED-B0AA-E4C2B9B8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an ASP.NET Application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399E8-157D-4096-BB4A-9B2C73F22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Special folder for static files, like CSS, LESS, </a:t>
            </a:r>
            <a:r>
              <a:rPr lang="en-US" err="1"/>
              <a:t>Javascript</a:t>
            </a:r>
            <a:r>
              <a:rPr lang="en-US"/>
              <a:t>, etc.</a:t>
            </a:r>
          </a:p>
          <a:p>
            <a:pPr lvl="1"/>
            <a:r>
              <a:rPr lang="en-US"/>
              <a:t>This folder is called </a:t>
            </a:r>
            <a:r>
              <a:rPr lang="en-US" i="1" err="1"/>
              <a:t>wwwroot</a:t>
            </a:r>
            <a:endParaRPr lang="en-US" i="1"/>
          </a:p>
          <a:p>
            <a:pPr lvl="1"/>
            <a:r>
              <a:rPr lang="en-US"/>
              <a:t>It is automatically protected and cannot be accessed</a:t>
            </a:r>
          </a:p>
          <a:p>
            <a:pPr lvl="1"/>
            <a:endParaRPr lang="en-US"/>
          </a:p>
          <a:p>
            <a:r>
              <a:rPr lang="en-US"/>
              <a:t>The rest of the structure is basically the same … except for the new features</a:t>
            </a:r>
          </a:p>
          <a:p>
            <a:pPr lvl="1"/>
            <a:r>
              <a:rPr lang="en-US"/>
              <a:t>Views are located in a </a:t>
            </a:r>
            <a:r>
              <a:rPr lang="en-US" i="1"/>
              <a:t>Views</a:t>
            </a:r>
            <a:r>
              <a:rPr lang="en-US"/>
              <a:t> folder</a:t>
            </a:r>
          </a:p>
          <a:p>
            <a:pPr lvl="1"/>
            <a:r>
              <a:rPr lang="en-US"/>
              <a:t>Areas are located in an </a:t>
            </a:r>
            <a:r>
              <a:rPr lang="en-US" i="1"/>
              <a:t>Areas</a:t>
            </a:r>
            <a:r>
              <a:rPr lang="en-US"/>
              <a:t> folder (if used)</a:t>
            </a:r>
          </a:p>
          <a:p>
            <a:pPr lvl="1"/>
            <a:r>
              <a:rPr lang="en-US"/>
              <a:t>Controllers reside in the </a:t>
            </a:r>
            <a:r>
              <a:rPr lang="en-US" i="1"/>
              <a:t>Controllers</a:t>
            </a:r>
            <a:r>
              <a:rPr lang="en-US"/>
              <a:t> folder</a:t>
            </a:r>
          </a:p>
          <a:p>
            <a:pPr lvl="1"/>
            <a:r>
              <a:rPr lang="en-US"/>
              <a:t>The new thing are </a:t>
            </a:r>
            <a:r>
              <a:rPr lang="en-US" err="1"/>
              <a:t>ViewComponents</a:t>
            </a:r>
            <a:endParaRPr lang="en-US"/>
          </a:p>
          <a:p>
            <a:pPr lvl="2"/>
            <a:r>
              <a:rPr lang="en-US"/>
              <a:t>Located in </a:t>
            </a:r>
            <a:r>
              <a:rPr lang="en-US" i="1"/>
              <a:t>Views/Components/&lt;</a:t>
            </a:r>
            <a:r>
              <a:rPr lang="en-US" i="1" err="1"/>
              <a:t>ComponentName</a:t>
            </a:r>
            <a:r>
              <a:rPr lang="en-US" i="1"/>
              <a:t>&gt;</a:t>
            </a:r>
          </a:p>
          <a:p>
            <a:pPr lvl="2"/>
            <a:r>
              <a:rPr lang="en-US" err="1"/>
              <a:t>ViewComponents</a:t>
            </a:r>
            <a:r>
              <a:rPr lang="en-US"/>
              <a:t> can have multiple views</a:t>
            </a:r>
          </a:p>
          <a:p>
            <a:pPr lvl="2"/>
            <a:r>
              <a:rPr lang="en-US"/>
              <a:t>The default view is called </a:t>
            </a:r>
            <a:r>
              <a:rPr lang="en-US" i="1" err="1"/>
              <a:t>Default.cshtml</a:t>
            </a:r>
            <a:endParaRPr lang="en-US" i="1"/>
          </a:p>
          <a:p>
            <a:pPr lvl="2"/>
            <a:r>
              <a:rPr lang="en-US"/>
              <a:t>The folder MUST be named “Components”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AB0E5-D2B8-4ECA-951F-C057216F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21D83-B68A-4155-8E6E-2F5D7695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364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C8A4-1479-45DA-89C3-31BEF557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an ASP.NET Application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9015C-ECAF-486E-84A1-563D2B0F1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Also new are </a:t>
            </a:r>
            <a:r>
              <a:rPr lang="en-US" err="1"/>
              <a:t>RazorPages</a:t>
            </a:r>
            <a:endParaRPr lang="en-US"/>
          </a:p>
          <a:p>
            <a:pPr lvl="1"/>
            <a:r>
              <a:rPr lang="en-US"/>
              <a:t>Located in the </a:t>
            </a:r>
            <a:r>
              <a:rPr lang="en-US" i="1"/>
              <a:t>Pages</a:t>
            </a:r>
            <a:r>
              <a:rPr lang="en-US"/>
              <a:t> folder</a:t>
            </a:r>
          </a:p>
          <a:p>
            <a:pPr lvl="1"/>
            <a:r>
              <a:rPr lang="en-US"/>
              <a:t>Can be stored in a DLL</a:t>
            </a:r>
          </a:p>
          <a:p>
            <a:pPr lvl="1"/>
            <a:r>
              <a:rPr lang="en-US"/>
              <a:t>We’ll learn more about those later.</a:t>
            </a:r>
          </a:p>
          <a:p>
            <a:pPr lvl="1"/>
            <a:endParaRPr lang="en-US"/>
          </a:p>
          <a:p>
            <a:r>
              <a:rPr lang="en-US"/>
              <a:t>So … the structure is not much different from a MVC-5-Application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2C651-CBA8-4703-8F80-43A20B46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238A6-2974-4B12-8331-BDFBB485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5070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91BA32-E01B-47CB-AAAA-5CBDF692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C6AB4-75A6-4802-A314-0B393326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7D9D-ABF9-4FCA-A616-D2B7C51AC801}" type="slidenum">
              <a:rPr lang="en-DE" smtClean="0"/>
              <a:t>12</a:t>
            </a:fld>
            <a:endParaRPr lang="en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97693B-EC0C-4BD8-9DE0-A4B819DFA72C}"/>
              </a:ext>
            </a:extLst>
          </p:cNvPr>
          <p:cNvSpPr txBox="1"/>
          <p:nvPr/>
        </p:nvSpPr>
        <p:spPr>
          <a:xfrm>
            <a:off x="2122893" y="3013501"/>
            <a:ext cx="7946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accent1">
                    <a:lumMod val="75000"/>
                  </a:schemeClr>
                </a:solidFill>
              </a:rPr>
              <a:t>Tooling: </a:t>
            </a:r>
            <a:r>
              <a:rPr lang="en-US" sz="4800" err="1">
                <a:solidFill>
                  <a:schemeClr val="accent1">
                    <a:lumMod val="75000"/>
                  </a:schemeClr>
                </a:solidFill>
              </a:rPr>
              <a:t>npm</a:t>
            </a:r>
            <a:r>
              <a:rPr lang="en-US" sz="480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4800" err="1">
                <a:solidFill>
                  <a:schemeClr val="accent1">
                    <a:lumMod val="75000"/>
                  </a:schemeClr>
                </a:solidFill>
              </a:rPr>
              <a:t>Libman</a:t>
            </a:r>
            <a:r>
              <a:rPr lang="en-US" sz="4800">
                <a:solidFill>
                  <a:schemeClr val="accent1">
                    <a:lumMod val="75000"/>
                  </a:schemeClr>
                </a:solidFill>
              </a:rPr>
              <a:t> and Gulp</a:t>
            </a:r>
            <a:endParaRPr lang="en-DE" sz="48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467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B4CC-0F75-4963-BF55-D9D64E90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Core Tooling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BC330-E21F-48FC-8C54-A91454FE8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Backend Libraries are managed using </a:t>
            </a:r>
            <a:r>
              <a:rPr lang="en-US" err="1"/>
              <a:t>Nuget</a:t>
            </a:r>
            <a:r>
              <a:rPr lang="en-US"/>
              <a:t> as usual</a:t>
            </a:r>
          </a:p>
          <a:p>
            <a:r>
              <a:rPr lang="en-US"/>
              <a:t>Frontend Libraries are managed by either</a:t>
            </a:r>
          </a:p>
          <a:p>
            <a:pPr lvl="1"/>
            <a:r>
              <a:rPr lang="en-US" err="1"/>
              <a:t>Libman</a:t>
            </a:r>
            <a:r>
              <a:rPr lang="en-US"/>
              <a:t> or</a:t>
            </a:r>
          </a:p>
          <a:p>
            <a:pPr lvl="1"/>
            <a:r>
              <a:rPr lang="en-US" err="1"/>
              <a:t>npm</a:t>
            </a:r>
            <a:endParaRPr lang="en-US"/>
          </a:p>
          <a:p>
            <a:pPr lvl="1"/>
            <a:endParaRPr lang="en-US"/>
          </a:p>
          <a:p>
            <a:r>
              <a:rPr lang="en-US"/>
              <a:t>Additional Tooling (like Gulp and Gulp Tools) are managed using</a:t>
            </a:r>
          </a:p>
          <a:p>
            <a:pPr lvl="1"/>
            <a:r>
              <a:rPr lang="en-US" err="1"/>
              <a:t>npm</a:t>
            </a:r>
            <a:endParaRPr lang="en-US"/>
          </a:p>
          <a:p>
            <a:pPr lvl="1"/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558BF-55E6-4F3A-A3C6-523B9752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493A4-3F3E-4291-8632-AF88020F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1869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F299-EA40-46BA-965C-E6B12FC6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Core Tooling - </a:t>
            </a:r>
            <a:r>
              <a:rPr lang="en-US" err="1"/>
              <a:t>npm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F75EF-1EB3-4F03-ACFA-8257E5902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node package manager is installed with the Visual Studio</a:t>
            </a:r>
          </a:p>
          <a:p>
            <a:r>
              <a:rPr lang="en-US"/>
              <a:t>However, it is preferred to use a separate installation</a:t>
            </a:r>
          </a:p>
          <a:p>
            <a:r>
              <a:rPr lang="en-US"/>
              <a:t>To install </a:t>
            </a:r>
            <a:r>
              <a:rPr lang="en-US" err="1"/>
              <a:t>npm</a:t>
            </a:r>
            <a:endParaRPr lang="en-US"/>
          </a:p>
          <a:p>
            <a:pPr lvl="1"/>
            <a:r>
              <a:rPr lang="en-US"/>
              <a:t>Install node.js (preferably the LTS version)</a:t>
            </a:r>
          </a:p>
          <a:p>
            <a:pPr lvl="1"/>
            <a:r>
              <a:rPr lang="en-US"/>
              <a:t>update </a:t>
            </a:r>
            <a:r>
              <a:rPr lang="en-US" err="1"/>
              <a:t>npm</a:t>
            </a:r>
            <a:r>
              <a:rPr lang="en-US"/>
              <a:t> through command line</a:t>
            </a:r>
          </a:p>
          <a:p>
            <a:pPr lvl="2"/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install –g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npm@latest</a:t>
            </a:r>
            <a:r>
              <a:rPr lang="en-US"/>
              <a:t> installs the latest version of </a:t>
            </a:r>
            <a:r>
              <a:rPr lang="en-US" err="1"/>
              <a:t>npm</a:t>
            </a:r>
            <a:endParaRPr lang="en-US"/>
          </a:p>
          <a:p>
            <a:endParaRPr lang="en-US"/>
          </a:p>
          <a:p>
            <a:r>
              <a:rPr lang="en-US"/>
              <a:t>Visual Studio has a built-in </a:t>
            </a:r>
            <a:r>
              <a:rPr lang="en-US" err="1"/>
              <a:t>powershell</a:t>
            </a:r>
            <a:r>
              <a:rPr lang="en-US"/>
              <a:t> host in the package manager console</a:t>
            </a:r>
          </a:p>
          <a:p>
            <a:pPr lvl="1"/>
            <a:r>
              <a:rPr lang="en-US"/>
              <a:t>Menu: </a:t>
            </a:r>
            <a:r>
              <a:rPr lang="en-US" cap="small"/>
              <a:t>View | Other Windows | Package Manager Console</a:t>
            </a:r>
          </a:p>
          <a:p>
            <a:pPr lvl="1"/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2BFF9-D686-447C-BDF0-22555D9A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53E1D-2722-4311-9A8B-CB758BDE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3912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E45E-C61F-412A-AD0E-8DCB75D7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Core Tooling - </a:t>
            </a:r>
            <a:r>
              <a:rPr lang="en-US" err="1"/>
              <a:t>npm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BF3D8-3A89-42DE-AA02-DBBF41BAF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Point the Visual Studio to the globally installed </a:t>
            </a:r>
            <a:r>
              <a:rPr lang="en-US" err="1"/>
              <a:t>npm</a:t>
            </a:r>
            <a:r>
              <a:rPr lang="en-US"/>
              <a:t> version</a:t>
            </a:r>
          </a:p>
          <a:p>
            <a:pPr lvl="1"/>
            <a:r>
              <a:rPr lang="en-US"/>
              <a:t>This setting is a global setting for all Tools</a:t>
            </a:r>
          </a:p>
          <a:p>
            <a:pPr lvl="1"/>
            <a:r>
              <a:rPr lang="en-US"/>
              <a:t>Menu: </a:t>
            </a:r>
            <a:r>
              <a:rPr lang="en-US" cap="small"/>
              <a:t>Tools | Options</a:t>
            </a:r>
          </a:p>
          <a:p>
            <a:pPr lvl="1"/>
            <a:r>
              <a:rPr lang="en-US" cap="small"/>
              <a:t>Projects and Solutions | </a:t>
            </a:r>
            <a:br>
              <a:rPr lang="en-US" cap="small"/>
            </a:br>
            <a:r>
              <a:rPr lang="en-US" cap="small"/>
              <a:t>Web Package Management |</a:t>
            </a:r>
            <a:br>
              <a:rPr lang="en-US" cap="small"/>
            </a:br>
            <a:r>
              <a:rPr lang="en-US" cap="small"/>
              <a:t>External Web Tools</a:t>
            </a:r>
          </a:p>
          <a:p>
            <a:pPr lvl="1"/>
            <a:r>
              <a:rPr lang="en-US"/>
              <a:t>Make sure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$(PATH)</a:t>
            </a:r>
            <a:r>
              <a:rPr lang="en-US"/>
              <a:t> is on top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FE39A-AA04-434F-A65A-CDF55FDF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00ABB-EC79-481F-8132-740797FF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15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625E4C-3095-4A79-BFCA-F4A554711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922" y="1960647"/>
            <a:ext cx="6526192" cy="422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43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B6B3-0357-42D9-8C7C-13D96531E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Core Tooling - </a:t>
            </a:r>
            <a:r>
              <a:rPr lang="en-US" err="1"/>
              <a:t>npm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5508A-6547-4B87-B246-B0BF15562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use </a:t>
            </a:r>
            <a:r>
              <a:rPr lang="en-US" err="1"/>
              <a:t>npm</a:t>
            </a:r>
            <a:r>
              <a:rPr lang="en-US"/>
              <a:t>, we need a </a:t>
            </a:r>
            <a:r>
              <a:rPr lang="en-US" err="1"/>
              <a:t>package.json</a:t>
            </a:r>
            <a:r>
              <a:rPr lang="en-US"/>
              <a:t> file</a:t>
            </a:r>
          </a:p>
          <a:p>
            <a:pPr lvl="1"/>
            <a:r>
              <a:rPr lang="en-US"/>
              <a:t>This also works in MVC 5 btw … </a:t>
            </a:r>
            <a:r>
              <a:rPr lang="en-US" err="1"/>
              <a:t>npm</a:t>
            </a:r>
            <a:r>
              <a:rPr lang="en-US"/>
              <a:t> is part of VS2017</a:t>
            </a:r>
          </a:p>
          <a:p>
            <a:r>
              <a:rPr lang="en-US"/>
              <a:t>The </a:t>
            </a:r>
            <a:r>
              <a:rPr lang="en-US" err="1"/>
              <a:t>package.json</a:t>
            </a:r>
            <a:r>
              <a:rPr lang="en-US"/>
              <a:t> defines what components to load</a:t>
            </a:r>
          </a:p>
          <a:p>
            <a:r>
              <a:rPr lang="en-US"/>
              <a:t>The important parts are dependencies and </a:t>
            </a:r>
            <a:r>
              <a:rPr lang="en-US" err="1"/>
              <a:t>devDependencies</a:t>
            </a:r>
            <a:endParaRPr lang="en-US"/>
          </a:p>
          <a:p>
            <a:r>
              <a:rPr lang="en-US"/>
              <a:t>name, version, description etc. are only important if you want to publish a package</a:t>
            </a:r>
          </a:p>
          <a:p>
            <a:pPr lvl="1"/>
            <a:r>
              <a:rPr lang="en-US"/>
              <a:t>You can find a full description on </a:t>
            </a:r>
            <a:r>
              <a:rPr lang="en-US">
                <a:hlinkClick r:id="rId2"/>
              </a:rPr>
              <a:t>https://docs.npmjs.com/files/package.json</a:t>
            </a:r>
            <a:endParaRPr lang="en-US"/>
          </a:p>
          <a:p>
            <a:pPr lvl="1"/>
            <a:endParaRPr lang="en-US"/>
          </a:p>
          <a:p>
            <a:r>
              <a:rPr lang="en-US"/>
              <a:t>dependencies: The files needed to run your package</a:t>
            </a:r>
          </a:p>
          <a:p>
            <a:r>
              <a:rPr lang="en-US" err="1"/>
              <a:t>devDependencies</a:t>
            </a:r>
            <a:r>
              <a:rPr lang="en-US"/>
              <a:t>: Additional files needed to build/test your package</a:t>
            </a:r>
          </a:p>
          <a:p>
            <a:r>
              <a:rPr lang="en-US"/>
              <a:t>For the sake of simplicity, in the samples you can use either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CAAA6-62F7-4D2D-A746-4A92E824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1C134-DF0C-47A1-BC60-7516CBBA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67409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5F60-F01F-4A97-916C-4859392D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Core Tooling - </a:t>
            </a:r>
            <a:r>
              <a:rPr lang="en-US" err="1"/>
              <a:t>npm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F08A4-26D5-4791-BB76-2818A1A5F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04" y="1066799"/>
            <a:ext cx="11730790" cy="5283200"/>
          </a:xfrm>
        </p:spPr>
        <p:txBody>
          <a:bodyPr/>
          <a:lstStyle/>
          <a:p>
            <a:r>
              <a:rPr lang="en-US"/>
              <a:t>A sample </a:t>
            </a:r>
            <a:r>
              <a:rPr lang="en-US" err="1"/>
              <a:t>package.json</a:t>
            </a:r>
            <a:endParaRPr lang="en-US"/>
          </a:p>
          <a:p>
            <a:pPr lvl="1"/>
            <a:r>
              <a:rPr lang="en-US"/>
              <a:t>In this case we use </a:t>
            </a:r>
            <a:r>
              <a:rPr lang="en-US" err="1"/>
              <a:t>devDependencies</a:t>
            </a:r>
            <a:endParaRPr lang="en-US"/>
          </a:p>
          <a:p>
            <a:pPr lvl="1"/>
            <a:r>
              <a:rPr lang="en-US"/>
              <a:t>gulp: the main gulp functionality</a:t>
            </a:r>
          </a:p>
          <a:p>
            <a:pPr lvl="1"/>
            <a:r>
              <a:rPr lang="en-US"/>
              <a:t>gulp-less: less-to-</a:t>
            </a:r>
            <a:r>
              <a:rPr lang="en-US" err="1"/>
              <a:t>css</a:t>
            </a:r>
            <a:r>
              <a:rPr lang="en-US"/>
              <a:t>-conversion</a:t>
            </a:r>
          </a:p>
          <a:p>
            <a:pPr lvl="1"/>
            <a:r>
              <a:rPr lang="en-US"/>
              <a:t>gulp-</a:t>
            </a:r>
            <a:r>
              <a:rPr lang="en-US" err="1"/>
              <a:t>concat</a:t>
            </a:r>
            <a:r>
              <a:rPr lang="en-US"/>
              <a:t>: tool to </a:t>
            </a:r>
            <a:r>
              <a:rPr lang="en-US" err="1"/>
              <a:t>concat</a:t>
            </a:r>
            <a:r>
              <a:rPr lang="en-US"/>
              <a:t> files</a:t>
            </a:r>
          </a:p>
          <a:p>
            <a:pPr lvl="1"/>
            <a:r>
              <a:rPr lang="en-US"/>
              <a:t>gulp-</a:t>
            </a:r>
            <a:r>
              <a:rPr lang="en-US" err="1"/>
              <a:t>csso</a:t>
            </a:r>
            <a:r>
              <a:rPr lang="en-US"/>
              <a:t>: minifying </a:t>
            </a:r>
            <a:r>
              <a:rPr lang="en-US" err="1"/>
              <a:t>css</a:t>
            </a:r>
            <a:endParaRPr lang="en-US"/>
          </a:p>
          <a:p>
            <a:pPr lvl="1"/>
            <a:r>
              <a:rPr lang="en-US"/>
              <a:t>gulp-</a:t>
            </a:r>
            <a:r>
              <a:rPr lang="en-US" err="1"/>
              <a:t>uglify</a:t>
            </a:r>
            <a:r>
              <a:rPr lang="en-US"/>
              <a:t>: minifying </a:t>
            </a:r>
            <a:r>
              <a:rPr lang="en-US" err="1"/>
              <a:t>javascript</a:t>
            </a:r>
            <a:endParaRPr lang="en-US"/>
          </a:p>
          <a:p>
            <a:pPr lvl="1"/>
            <a:endParaRPr lang="en-US"/>
          </a:p>
          <a:p>
            <a:r>
              <a:rPr lang="en-US"/>
              <a:t>All tools are downloaded into the folder</a:t>
            </a:r>
            <a:br>
              <a:rPr lang="en-US"/>
            </a:br>
            <a:r>
              <a:rPr lang="en-US" err="1"/>
              <a:t>node_modules</a:t>
            </a:r>
            <a:r>
              <a:rPr lang="en-US"/>
              <a:t> (default for </a:t>
            </a:r>
            <a:r>
              <a:rPr lang="en-US" err="1"/>
              <a:t>npm</a:t>
            </a:r>
            <a:r>
              <a:rPr lang="en-US"/>
              <a:t>)</a:t>
            </a:r>
          </a:p>
          <a:p>
            <a:r>
              <a:rPr lang="en-US"/>
              <a:t>This folder is never checked in</a:t>
            </a:r>
          </a:p>
          <a:p>
            <a:r>
              <a:rPr lang="en-US"/>
              <a:t>The generated package-</a:t>
            </a:r>
            <a:r>
              <a:rPr lang="en-US" err="1"/>
              <a:t>lock.json</a:t>
            </a:r>
            <a:r>
              <a:rPr lang="en-US"/>
              <a:t> should be checked in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ABE57-D571-479A-991F-FD9ACCA61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4309A-2606-481B-8128-414DB3F5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17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69CE9-F40D-4024-9AD2-997E6B93A978}"/>
              </a:ext>
            </a:extLst>
          </p:cNvPr>
          <p:cNvSpPr txBox="1"/>
          <p:nvPr/>
        </p:nvSpPr>
        <p:spPr>
          <a:xfrm>
            <a:off x="6566777" y="1292044"/>
            <a:ext cx="5202065" cy="397031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68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"version": "1.0.0",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"name": "asp.net",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"private": true,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devDependencies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"gulp": "4.0.0",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"gulp-less": "4.0.1",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"gulp-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": "2.6.1",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"gulp-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csso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": "3.0.1",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"gulp-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uglify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": "3.0.2"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944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9704-DEC5-430E-9FC3-7FFEC0D5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Core Tooling - gulp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D4ABD-97AF-453A-810B-4AB412878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After installing gulp, we can use the tool</a:t>
            </a:r>
          </a:p>
          <a:p>
            <a:r>
              <a:rPr lang="en-US"/>
              <a:t>Gulp is essentially a task runner, using </a:t>
            </a:r>
            <a:r>
              <a:rPr lang="en-US" err="1"/>
              <a:t>javascript</a:t>
            </a:r>
            <a:r>
              <a:rPr lang="en-US"/>
              <a:t> code</a:t>
            </a:r>
          </a:p>
          <a:p>
            <a:r>
              <a:rPr lang="en-US"/>
              <a:t>We define our tasks, they show up in the </a:t>
            </a:r>
            <a:r>
              <a:rPr lang="en-US" err="1"/>
              <a:t>taskrunner</a:t>
            </a:r>
            <a:r>
              <a:rPr lang="en-US"/>
              <a:t> window an we can execute them</a:t>
            </a:r>
          </a:p>
          <a:p>
            <a:r>
              <a:rPr lang="en-US"/>
              <a:t>Task Runner window: </a:t>
            </a:r>
            <a:r>
              <a:rPr lang="en-US" cap="small"/>
              <a:t>View | Other Windows | Task Runner Explorer</a:t>
            </a:r>
          </a:p>
          <a:p>
            <a:r>
              <a:rPr lang="en-US"/>
              <a:t>The tasks are only shown after all tools have been downloaded from </a:t>
            </a:r>
            <a:r>
              <a:rPr lang="en-US" err="1"/>
              <a:t>npm</a:t>
            </a:r>
            <a:endParaRPr lang="en-US"/>
          </a:p>
          <a:p>
            <a:pPr lvl="1"/>
            <a:r>
              <a:rPr lang="en-US"/>
              <a:t>So if you open a project in a fresh checkout, it may take a few seconds</a:t>
            </a:r>
          </a:p>
          <a:p>
            <a:pPr lvl="1"/>
            <a:r>
              <a:rPr lang="en-US"/>
              <a:t>At least in VS2017, the modules are only restored when you select the task runner explorer</a:t>
            </a:r>
          </a:p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EAFFD-4BDE-4D09-888E-81153DF0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DBB50-CA0E-450D-9091-187FB46F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1014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EE3A-64E4-44DD-8C04-0F1CC9DB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Core Tooling - gulp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13316-3352-46C8-A9B5-80E595819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tasks are defined in a file called gulpfile.js (in the root of the project)</a:t>
            </a:r>
          </a:p>
          <a:p>
            <a:pPr lvl="1"/>
            <a:r>
              <a:rPr lang="en-US"/>
              <a:t>The sample shows a task called </a:t>
            </a:r>
            <a:r>
              <a:rPr lang="en-US" i="1" err="1"/>
              <a:t>buildCss</a:t>
            </a:r>
            <a:r>
              <a:rPr lang="en-US"/>
              <a:t>, that converts less to </a:t>
            </a:r>
            <a:r>
              <a:rPr lang="en-US" err="1"/>
              <a:t>css</a:t>
            </a:r>
            <a:r>
              <a:rPr lang="en-US"/>
              <a:t>, minifies it and copies it to the </a:t>
            </a:r>
            <a:r>
              <a:rPr lang="en-US" i="1" err="1"/>
              <a:t>wwwroot</a:t>
            </a:r>
            <a:r>
              <a:rPr lang="en-US" i="1"/>
              <a:t>/</a:t>
            </a:r>
            <a:r>
              <a:rPr lang="en-US" i="1" err="1"/>
              <a:t>css</a:t>
            </a:r>
            <a:r>
              <a:rPr lang="en-US"/>
              <a:t> folder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C294E-2EAC-4339-B59D-662556A2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2526D-8070-4ADA-BB64-363E2988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19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3FEABD-B923-4E28-8DAF-4454D11596F9}"/>
              </a:ext>
            </a:extLst>
          </p:cNvPr>
          <p:cNvSpPr txBox="1"/>
          <p:nvPr/>
        </p:nvSpPr>
        <p:spPr>
          <a:xfrm>
            <a:off x="5212680" y="2210906"/>
            <a:ext cx="5753498" cy="397031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68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  =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 'gulp' );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less =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 'gulp-less' );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 'gulp-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' );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minify =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 'gulp-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csso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' );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minifyCss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wwwroot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/less/*.less')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.pipe(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('site.css'))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.pipe(less())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.pipe(minify())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.pipe(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wwwroot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'));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exports.buildCss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5924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2186-4016-4222-BD30-3A196119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78" y="0"/>
            <a:ext cx="11740315" cy="709696"/>
          </a:xfrm>
        </p:spPr>
        <p:txBody>
          <a:bodyPr/>
          <a:lstStyle/>
          <a:p>
            <a:r>
              <a:rPr lang="en-US"/>
              <a:t>Agenda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C6D19-9F89-4FFF-B22A-DFC0360B0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ASP.NET MVC 5 vs. ASP.NET MVC Core</a:t>
            </a:r>
          </a:p>
          <a:p>
            <a:r>
              <a:rPr lang="en-US"/>
              <a:t>Backend</a:t>
            </a:r>
          </a:p>
          <a:p>
            <a:pPr lvl="1"/>
            <a:r>
              <a:rPr lang="en-US"/>
              <a:t>Structure of an ASP.NET Application</a:t>
            </a:r>
          </a:p>
          <a:p>
            <a:pPr lvl="1"/>
            <a:r>
              <a:rPr lang="en-US"/>
              <a:t>Built-In Dependency Injection</a:t>
            </a:r>
          </a:p>
          <a:p>
            <a:pPr lvl="1"/>
            <a:r>
              <a:rPr lang="en-US"/>
              <a:t>Configuration and Options</a:t>
            </a:r>
          </a:p>
          <a:p>
            <a:pPr lvl="1"/>
            <a:r>
              <a:rPr lang="en-US"/>
              <a:t>Middleware</a:t>
            </a:r>
          </a:p>
          <a:p>
            <a:r>
              <a:rPr lang="en-US"/>
              <a:t>Frontend</a:t>
            </a:r>
          </a:p>
          <a:p>
            <a:pPr lvl="1"/>
            <a:r>
              <a:rPr lang="en-US" err="1"/>
              <a:t>RazorPages</a:t>
            </a:r>
            <a:r>
              <a:rPr lang="en-US"/>
              <a:t> vs. MVC</a:t>
            </a:r>
          </a:p>
          <a:p>
            <a:pPr lvl="1"/>
            <a:r>
              <a:rPr lang="en-US" err="1"/>
              <a:t>ViewComponents</a:t>
            </a:r>
            <a:r>
              <a:rPr lang="en-US"/>
              <a:t> and Partial Views</a:t>
            </a:r>
          </a:p>
          <a:p>
            <a:pPr lvl="1"/>
            <a:r>
              <a:rPr lang="en-US" err="1"/>
              <a:t>TagHelper</a:t>
            </a:r>
            <a:endParaRPr lang="en-US"/>
          </a:p>
          <a:p>
            <a:r>
              <a:rPr lang="en-US"/>
              <a:t>Database</a:t>
            </a:r>
          </a:p>
          <a:p>
            <a:pPr lvl="1"/>
            <a:r>
              <a:rPr lang="en-US"/>
              <a:t>EF Core vs. EF6</a:t>
            </a:r>
          </a:p>
          <a:p>
            <a:endParaRPr lang="en-US"/>
          </a:p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07ACB-D12F-48CB-AA63-055B4096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D3D9E-5279-4AAF-9279-85756953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7D9D-ABF9-4FCA-A616-D2B7C51AC801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7796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9EAC-6021-4073-9364-B9EDE04C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Core Tooling - gulp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9F8E8-18BE-494C-AC3E-D7DB7DE89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More about Gulp:</a:t>
            </a:r>
          </a:p>
          <a:p>
            <a:pPr lvl="1"/>
            <a:r>
              <a:rPr lang="en-US">
                <a:hlinkClick r:id="rId2"/>
              </a:rPr>
              <a:t>https://gulpjs.com/</a:t>
            </a:r>
            <a:endParaRPr lang="en-US"/>
          </a:p>
          <a:p>
            <a:pPr lvl="1"/>
            <a:endParaRPr lang="en-US"/>
          </a:p>
          <a:p>
            <a:r>
              <a:rPr lang="en-US"/>
              <a:t>Documentation:</a:t>
            </a:r>
          </a:p>
          <a:p>
            <a:pPr lvl="1"/>
            <a:r>
              <a:rPr lang="en-US">
                <a:hlinkClick r:id="rId3"/>
              </a:rPr>
              <a:t>https://gulpjs.com/docs/en/getting-started/quick-start</a:t>
            </a:r>
            <a:endParaRPr lang="en-US"/>
          </a:p>
          <a:p>
            <a:pPr lvl="1"/>
            <a:endParaRPr lang="en-US"/>
          </a:p>
          <a:p>
            <a:r>
              <a:rPr lang="en-US"/>
              <a:t>If you don’t like gulp and rather use grunt … you can do that as well</a:t>
            </a:r>
          </a:p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AE568-686A-4280-A53A-69258237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D2367-9304-40C9-A150-EC26BCF3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55702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72F4-9B75-422C-A83A-11790465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Core Tooling - </a:t>
            </a:r>
            <a:r>
              <a:rPr lang="en-US" err="1"/>
              <a:t>Libman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6ABDF-5FFB-480C-8241-063A04843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frontend libraries, you can also use </a:t>
            </a:r>
            <a:r>
              <a:rPr lang="en-US" err="1"/>
              <a:t>npm</a:t>
            </a:r>
            <a:endParaRPr lang="en-US"/>
          </a:p>
          <a:p>
            <a:pPr lvl="1"/>
            <a:r>
              <a:rPr lang="en-US"/>
              <a:t>In that case, the frontend libs are stored into </a:t>
            </a:r>
            <a:r>
              <a:rPr lang="en-US" err="1"/>
              <a:t>node_modules</a:t>
            </a:r>
            <a:endParaRPr lang="en-US"/>
          </a:p>
          <a:p>
            <a:pPr lvl="1"/>
            <a:r>
              <a:rPr lang="en-US"/>
              <a:t>To use them you need to copy them to the </a:t>
            </a:r>
            <a:r>
              <a:rPr lang="en-US" err="1"/>
              <a:t>css</a:t>
            </a:r>
            <a:r>
              <a:rPr lang="en-US"/>
              <a:t> and </a:t>
            </a:r>
            <a:r>
              <a:rPr lang="en-US" err="1"/>
              <a:t>javascript</a:t>
            </a:r>
            <a:r>
              <a:rPr lang="en-US"/>
              <a:t> folder</a:t>
            </a:r>
          </a:p>
          <a:p>
            <a:pPr lvl="1"/>
            <a:endParaRPr lang="en-US"/>
          </a:p>
          <a:p>
            <a:r>
              <a:rPr lang="en-US"/>
              <a:t>Microsoft introduced another tool: </a:t>
            </a:r>
            <a:r>
              <a:rPr lang="en-US" err="1"/>
              <a:t>Libman</a:t>
            </a:r>
            <a:endParaRPr lang="en-US"/>
          </a:p>
          <a:p>
            <a:pPr lvl="1"/>
            <a:r>
              <a:rPr lang="en-US"/>
              <a:t>Has access to all libs in </a:t>
            </a:r>
            <a:r>
              <a:rPr lang="en-US" err="1"/>
              <a:t>npm</a:t>
            </a:r>
            <a:r>
              <a:rPr lang="en-US"/>
              <a:t>, but through either </a:t>
            </a:r>
            <a:r>
              <a:rPr lang="en-US" err="1"/>
              <a:t>unpkg</a:t>
            </a:r>
            <a:r>
              <a:rPr lang="en-US"/>
              <a:t> or </a:t>
            </a:r>
            <a:r>
              <a:rPr lang="en-US" err="1"/>
              <a:t>cdnjs</a:t>
            </a:r>
            <a:endParaRPr lang="en-US"/>
          </a:p>
          <a:p>
            <a:pPr lvl="1"/>
            <a:r>
              <a:rPr lang="en-US"/>
              <a:t>Access to </a:t>
            </a:r>
            <a:r>
              <a:rPr lang="en-US" err="1"/>
              <a:t>libman</a:t>
            </a:r>
            <a:r>
              <a:rPr lang="en-US"/>
              <a:t> using context menu (on the lib folder)</a:t>
            </a:r>
          </a:p>
          <a:p>
            <a:pPr lvl="2"/>
            <a:r>
              <a:rPr lang="en-US"/>
              <a:t>Add | Client Side Library …</a:t>
            </a:r>
          </a:p>
          <a:p>
            <a:pPr lvl="2"/>
            <a:endParaRPr lang="en-US"/>
          </a:p>
          <a:p>
            <a:pPr lvl="1"/>
            <a:r>
              <a:rPr lang="en-US"/>
              <a:t>Just type the name of the library and then “@” for the version number</a:t>
            </a:r>
          </a:p>
          <a:p>
            <a:pPr lvl="2"/>
            <a:endParaRPr lang="en-US"/>
          </a:p>
          <a:p>
            <a:pPr lvl="1"/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0797A-DB13-4E5B-BC5A-F34F0E75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FF300-B084-49AA-9A60-EBCF4F91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21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7347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110A-54D4-4F70-AD3F-E4B59493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Core Tooling - </a:t>
            </a:r>
            <a:r>
              <a:rPr lang="en-US" err="1"/>
              <a:t>Libman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DFDD9-A623-47F5-88B2-B3804ECEC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After selecting the library you can choose which files to install </a:t>
            </a:r>
          </a:p>
          <a:p>
            <a:pPr lvl="1"/>
            <a:r>
              <a:rPr lang="en-US"/>
              <a:t>Or install all of them</a:t>
            </a:r>
          </a:p>
          <a:p>
            <a:pPr lvl="1"/>
            <a:r>
              <a:rPr lang="en-US"/>
              <a:t>The lib folder is usually committed to the repository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FF9A2-520A-4617-A938-E4961E9B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EDF03-3C98-4C5C-A881-8DF90C6B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22</a:t>
            </a:fld>
            <a:endParaRPr lang="en-DE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8406C41-DA53-4520-AB2F-E42AACC1A5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263894"/>
              </p:ext>
            </p:extLst>
          </p:nvPr>
        </p:nvGraphicFramePr>
        <p:xfrm>
          <a:off x="989347" y="2636502"/>
          <a:ext cx="4695825" cy="389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PHOTO-PAINT Home &amp; Student" r:id="rId3" imgW="4695480" imgH="3895560" progId="CorelPHOTOPAINTHome.Image.18">
                  <p:embed/>
                </p:oleObj>
              </mc:Choice>
              <mc:Fallback>
                <p:oleObj name="PHOTO-PAINT Home &amp; Student" r:id="rId3" imgW="4695480" imgH="3895560" progId="CorelPHOTOPAINTHome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9347" y="2636502"/>
                        <a:ext cx="4695825" cy="389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9DFFDAB-8528-4B29-9BFC-5AC9A04E9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3503" y="2636502"/>
            <a:ext cx="46291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81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91BA32-E01B-47CB-AAAA-5CBDF692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C6AB4-75A6-4802-A314-0B393326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7D9D-ABF9-4FCA-A616-D2B7C51AC801}" type="slidenum">
              <a:rPr lang="en-DE" smtClean="0"/>
              <a:t>23</a:t>
            </a:fld>
            <a:endParaRPr lang="en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97693B-EC0C-4BD8-9DE0-A4B819DFA72C}"/>
              </a:ext>
            </a:extLst>
          </p:cNvPr>
          <p:cNvSpPr txBox="1"/>
          <p:nvPr/>
        </p:nvSpPr>
        <p:spPr>
          <a:xfrm>
            <a:off x="3249067" y="3013501"/>
            <a:ext cx="5693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accent1">
                    <a:lumMod val="75000"/>
                  </a:schemeClr>
                </a:solidFill>
              </a:rPr>
              <a:t>New Stuff: </a:t>
            </a:r>
            <a:r>
              <a:rPr lang="en-US" sz="4800" err="1">
                <a:solidFill>
                  <a:schemeClr val="accent1">
                    <a:lumMod val="75000"/>
                  </a:schemeClr>
                </a:solidFill>
              </a:rPr>
              <a:t>TagHelpers</a:t>
            </a:r>
            <a:endParaRPr lang="en-DE" sz="48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904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2D29-77EE-433D-8AF7-F65487FC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TagHelpers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8CF7A-CF98-49C9-BE0E-BC9A13FFC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use of the @Html-Syntax was always very cluttered</a:t>
            </a:r>
          </a:p>
          <a:p>
            <a:r>
              <a:rPr lang="en-US"/>
              <a:t>for example to use a textbox: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That is not very intuitive</a:t>
            </a:r>
          </a:p>
          <a:p>
            <a:r>
              <a:rPr lang="en-US"/>
              <a:t>A tag helper does the same, but it looks like a real html-tag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No “@”-sign, no mention of the model, clear and concise code</a:t>
            </a:r>
          </a:p>
          <a:p>
            <a:pPr lvl="1"/>
            <a:r>
              <a:rPr lang="en-US" err="1"/>
              <a:t>TagHelper</a:t>
            </a:r>
            <a:r>
              <a:rPr lang="en-US"/>
              <a:t> are displayed in a different color compared to pure HTML tags</a:t>
            </a:r>
          </a:p>
          <a:p>
            <a:endParaRPr lang="en-US"/>
          </a:p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EE908-3264-43AC-8C01-8C26DE64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8BBF6-9A50-4F33-A6B4-3AA8FC24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24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F1ED8C-2098-481A-82D0-0B40013BBE02}"/>
              </a:ext>
            </a:extLst>
          </p:cNvPr>
          <p:cNvSpPr txBox="1"/>
          <p:nvPr/>
        </p:nvSpPr>
        <p:spPr>
          <a:xfrm>
            <a:off x="568491" y="2034442"/>
            <a:ext cx="8731878" cy="9233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68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Html.TextBoxFor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 m =&gt;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m.Name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{ @class=“form-control” } )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099C6-6FBF-4487-BD00-F9CBF84E5AFF}"/>
              </a:ext>
            </a:extLst>
          </p:cNvPr>
          <p:cNvSpPr txBox="1"/>
          <p:nvPr/>
        </p:nvSpPr>
        <p:spPr>
          <a:xfrm>
            <a:off x="568491" y="4107833"/>
            <a:ext cx="6801862" cy="9233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68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&lt;input asp-for="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DueDate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" class="form-control" /&gt;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297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7D07-FF1A-46B2-804F-23040725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Helpers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31DB1-F0A7-4D70-BDA1-B1CB98146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Tag Helpers can do many things …</a:t>
            </a:r>
          </a:p>
          <a:p>
            <a:pPr lvl="1"/>
            <a:r>
              <a:rPr lang="en-US"/>
              <a:t>Form controls with databinding</a:t>
            </a:r>
          </a:p>
          <a:p>
            <a:pPr lvl="1"/>
            <a:r>
              <a:rPr lang="en-US"/>
              <a:t>Calling partial views</a:t>
            </a:r>
          </a:p>
          <a:p>
            <a:pPr lvl="1"/>
            <a:r>
              <a:rPr lang="en-US"/>
              <a:t>writing links without </a:t>
            </a:r>
            <a:r>
              <a:rPr lang="en-US" err="1"/>
              <a:t>url</a:t>
            </a:r>
            <a:r>
              <a:rPr lang="en-US"/>
              <a:t>, but with action and controller instead (and values if needed)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Tag Helpers also supply full </a:t>
            </a:r>
            <a:r>
              <a:rPr lang="en-US" err="1"/>
              <a:t>intellisense</a:t>
            </a:r>
            <a:r>
              <a:rPr lang="en-US"/>
              <a:t> and you can even write your own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7A3F0-54DB-40AB-9EA4-A52BE579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A41FF-E1A0-4336-8861-A63D9F4F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25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B1E8-B0D2-4903-B7E5-B820DFBA9418}"/>
              </a:ext>
            </a:extLst>
          </p:cNvPr>
          <p:cNvSpPr txBox="1"/>
          <p:nvPr/>
        </p:nvSpPr>
        <p:spPr>
          <a:xfrm>
            <a:off x="483015" y="2868632"/>
            <a:ext cx="10661893" cy="203132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68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&lt;div asp-validation-summary="All"&gt;&lt;/div&gt;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&lt;partial name="_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TodoItems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" model="Model" /&gt;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&lt;a asp-action="Index" asp-controller="Home" asp-route-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isin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="DE0007100000" /&gt;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244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5822-FA53-497A-ABD8-389396B8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Helpers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13F1-5B47-4DF9-A54B-F4FC23BCA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Tag helpers are basically just classes</a:t>
            </a:r>
          </a:p>
          <a:p>
            <a:pPr lvl="1"/>
            <a:r>
              <a:rPr lang="en-US"/>
              <a:t>In the examples, the a-Tag was still a normal a-Tag</a:t>
            </a:r>
          </a:p>
          <a:p>
            <a:pPr lvl="1"/>
            <a:r>
              <a:rPr lang="en-US"/>
              <a:t>The </a:t>
            </a:r>
            <a:r>
              <a:rPr lang="en-US" err="1"/>
              <a:t>TagHelper</a:t>
            </a:r>
            <a:r>
              <a:rPr lang="en-US"/>
              <a:t>-class reacts to the asp-action attribute</a:t>
            </a:r>
          </a:p>
          <a:p>
            <a:pPr lvl="2"/>
            <a:r>
              <a:rPr lang="en-US"/>
              <a:t>When this attribute is present, the tag helper jumps into action and does its work</a:t>
            </a:r>
          </a:p>
          <a:p>
            <a:r>
              <a:rPr lang="en-US"/>
              <a:t>The </a:t>
            </a:r>
            <a:r>
              <a:rPr lang="en-US" err="1"/>
              <a:t>TagHelper</a:t>
            </a:r>
            <a:r>
              <a:rPr lang="en-US"/>
              <a:t> has only one important method: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Process[Async]()</a:t>
            </a:r>
          </a:p>
          <a:p>
            <a:pPr lvl="1"/>
            <a:r>
              <a:rPr lang="en-US"/>
              <a:t>In this method, the content of the HTML tag is changed, the HTML-tag is changed, attributes can be set, etc.</a:t>
            </a:r>
          </a:p>
          <a:p>
            <a:r>
              <a:rPr lang="en-US"/>
              <a:t>All </a:t>
            </a:r>
            <a:r>
              <a:rPr lang="en-US" err="1"/>
              <a:t>TagHelpers</a:t>
            </a:r>
            <a:r>
              <a:rPr lang="en-US"/>
              <a:t> are made available in the </a:t>
            </a:r>
            <a:r>
              <a:rPr lang="en-US" i="1"/>
              <a:t>_</a:t>
            </a:r>
            <a:r>
              <a:rPr lang="en-US" i="1" err="1"/>
              <a:t>ViewImports.cshtml</a:t>
            </a:r>
            <a:r>
              <a:rPr lang="en-US"/>
              <a:t> file</a:t>
            </a:r>
          </a:p>
          <a:p>
            <a:pPr lvl="1"/>
            <a:r>
              <a:rPr lang="en-US"/>
              <a:t>The command is @</a:t>
            </a:r>
            <a:r>
              <a:rPr lang="en-US" err="1"/>
              <a:t>addTagHelper</a:t>
            </a:r>
            <a:r>
              <a:rPr lang="en-US"/>
              <a:t> *, </a:t>
            </a:r>
            <a:r>
              <a:rPr lang="en-US" err="1"/>
              <a:t>Microsoft.AspNetCore.Mvc.TagHelpers</a:t>
            </a:r>
            <a:endParaRPr lang="en-US"/>
          </a:p>
          <a:p>
            <a:pPr lvl="2"/>
            <a:r>
              <a:rPr lang="en-US"/>
              <a:t>The asterisk means that all </a:t>
            </a:r>
            <a:r>
              <a:rPr lang="en-US" err="1"/>
              <a:t>TagHelpers</a:t>
            </a:r>
            <a:r>
              <a:rPr lang="en-US"/>
              <a:t> that can be found should be used</a:t>
            </a:r>
          </a:p>
          <a:p>
            <a:pPr lvl="2"/>
            <a:r>
              <a:rPr lang="en-US"/>
              <a:t>The second parameter is the name of the DLL, NOT the name of the namespace</a:t>
            </a:r>
          </a:p>
          <a:p>
            <a:r>
              <a:rPr lang="en-US"/>
              <a:t>Fun fact: All </a:t>
            </a:r>
            <a:r>
              <a:rPr lang="en-US" err="1"/>
              <a:t>ViewComponents</a:t>
            </a:r>
            <a:r>
              <a:rPr lang="en-US"/>
              <a:t> (later more) are automatically </a:t>
            </a:r>
            <a:r>
              <a:rPr lang="en-US" err="1"/>
              <a:t>TagHelpers</a:t>
            </a:r>
            <a:endParaRPr lang="en-US"/>
          </a:p>
          <a:p>
            <a:pPr lvl="1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57F-0827-4A78-8327-E5C53AE69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044EB-B0CD-4BAD-A85C-EC55BB353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26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2385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0D35-EFF2-4599-B5CB-FD22BD42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Helpers – Create your own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17F2-19F8-43D2-B9FB-3F1A1A863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While using </a:t>
            </a:r>
            <a:r>
              <a:rPr lang="en-US" err="1"/>
              <a:t>TagHelpers</a:t>
            </a:r>
            <a:r>
              <a:rPr lang="en-US"/>
              <a:t> is great, it’s even better to create your own: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2D917-A4A0-427E-82EC-93F4AC4CD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BC36E-80E6-411D-A39F-1CF0AF8D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27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0ED0A0-9377-49E2-B926-6465F9C82E0F}"/>
              </a:ext>
            </a:extLst>
          </p:cNvPr>
          <p:cNvSpPr txBox="1"/>
          <p:nvPr/>
        </p:nvSpPr>
        <p:spPr>
          <a:xfrm>
            <a:off x="483015" y="1785790"/>
            <a:ext cx="11489043" cy="397031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68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err="1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HtmlTargetElement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("div", Attributes =</a:t>
            </a:r>
            <a:r>
              <a:rPr lang="en-US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nameof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 Condition ) )]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err="1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ConditionTagHelper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TagHelper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Condition { get; set; }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override void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Process( </a:t>
            </a:r>
            <a:r>
              <a:rPr lang="en-US" err="1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TagHelperContext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context, </a:t>
            </a:r>
            <a:r>
              <a:rPr lang="en-US" err="1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TagHelperOutput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output )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( !Condition )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output.SuppressOutput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598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B384-226A-4CA9-8495-FD6FE66C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Helpers – Create your own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7064A-EF76-46B8-B718-9EBBCACFA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example used a div with content that is only rendered when the condition is true</a:t>
            </a:r>
          </a:p>
          <a:p>
            <a:r>
              <a:rPr lang="en-US"/>
              <a:t>But you can also create </a:t>
            </a:r>
            <a:r>
              <a:rPr lang="en-US" err="1"/>
              <a:t>TagHelpers</a:t>
            </a:r>
            <a:r>
              <a:rPr lang="en-US"/>
              <a:t> with your own Tag</a:t>
            </a:r>
          </a:p>
          <a:p>
            <a:r>
              <a:rPr lang="en-US"/>
              <a:t>To write a </a:t>
            </a:r>
            <a:r>
              <a:rPr lang="en-US" err="1"/>
              <a:t>TagHelper</a:t>
            </a:r>
            <a:r>
              <a:rPr lang="en-US"/>
              <a:t> …</a:t>
            </a:r>
          </a:p>
          <a:p>
            <a:pPr lvl="1"/>
            <a:r>
              <a:rPr lang="en-US"/>
              <a:t>Create a class derived from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TagHelper</a:t>
            </a:r>
            <a:r>
              <a:rPr lang="en-US"/>
              <a:t>, suffixed </a:t>
            </a:r>
            <a:r>
              <a:rPr lang="en-US" err="1">
                <a:cs typeface="Courier New" panose="02070309020205020404" pitchFamily="49" charset="0"/>
              </a:rPr>
              <a:t>TagHelper</a:t>
            </a:r>
            <a:endParaRPr lang="en-US">
              <a:cs typeface="Courier New" panose="02070309020205020404" pitchFamily="49" charset="0"/>
            </a:endParaRPr>
          </a:p>
          <a:p>
            <a:pPr lvl="1"/>
            <a:r>
              <a:rPr lang="en-US"/>
              <a:t>If you use it, the </a:t>
            </a:r>
            <a:r>
              <a:rPr lang="en-US" err="1"/>
              <a:t>TagHelper</a:t>
            </a:r>
            <a:r>
              <a:rPr lang="en-US"/>
              <a:t>-suffix is omitted and Pascal-Case turns into </a:t>
            </a:r>
            <a:r>
              <a:rPr lang="en-US" err="1"/>
              <a:t>kebap</a:t>
            </a:r>
            <a:r>
              <a:rPr lang="en-US"/>
              <a:t>-case</a:t>
            </a:r>
          </a:p>
          <a:p>
            <a:pPr lvl="2"/>
            <a:r>
              <a:rPr lang="en-US"/>
              <a:t>Except of course when you use the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HtmlTargetAttribute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>
                <a:cs typeface="Courier New" panose="02070309020205020404" pitchFamily="49" charset="0"/>
              </a:rPr>
              <a:t>You can also use the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HtmlTargetAttribute</a:t>
            </a:r>
            <a:r>
              <a:rPr lang="en-US">
                <a:cs typeface="Courier New" panose="02070309020205020404" pitchFamily="49" charset="0"/>
              </a:rPr>
              <a:t> to change the name of the </a:t>
            </a:r>
            <a:r>
              <a:rPr lang="en-US" err="1">
                <a:cs typeface="Courier New" panose="02070309020205020404" pitchFamily="49" charset="0"/>
              </a:rPr>
              <a:t>TagHelper</a:t>
            </a:r>
            <a:endParaRPr lang="en-US">
              <a:cs typeface="Courier New" panose="02070309020205020404" pitchFamily="49" charset="0"/>
            </a:endParaRPr>
          </a:p>
          <a:p>
            <a:pPr lvl="1"/>
            <a:r>
              <a:rPr lang="en-US"/>
              <a:t>Implement either the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ProcessAsync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/>
              <a:t>or 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Process()</a:t>
            </a:r>
            <a:r>
              <a:rPr lang="en-US"/>
              <a:t>-method</a:t>
            </a:r>
          </a:p>
          <a:p>
            <a:pPr lvl="1"/>
            <a:r>
              <a:rPr lang="en-US"/>
              <a:t>Make your </a:t>
            </a:r>
            <a:r>
              <a:rPr lang="en-US" err="1"/>
              <a:t>TagHelper</a:t>
            </a:r>
            <a:r>
              <a:rPr lang="en-US"/>
              <a:t> public in the </a:t>
            </a:r>
            <a:r>
              <a:rPr lang="en-US" i="1"/>
              <a:t>_</a:t>
            </a:r>
            <a:r>
              <a:rPr lang="en-US" i="1" err="1"/>
              <a:t>ViewImports.cshtml</a:t>
            </a:r>
            <a:endParaRPr lang="en-US" i="1"/>
          </a:p>
          <a:p>
            <a:pPr lvl="1"/>
            <a:endParaRPr lang="en-US"/>
          </a:p>
          <a:p>
            <a:r>
              <a:rPr lang="en-US"/>
              <a:t>That’s it, you can now use your own </a:t>
            </a:r>
            <a:r>
              <a:rPr lang="en-US" err="1"/>
              <a:t>TagHelper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0C9DB-8A28-45A3-AB72-7CDDE44C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D3E59-0A82-43AB-8DBB-66C63EFCD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28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2649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68ED10-632C-4C5F-9665-0F05A059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218FD9-DEB0-4AF0-B48C-F21F8DDC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7D9D-ABF9-4FCA-A616-D2B7C51AC801}" type="slidenum">
              <a:rPr lang="en-DE" smtClean="0"/>
              <a:pPr/>
              <a:t>29</a:t>
            </a:fld>
            <a:endParaRPr lang="en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F1C29-CD5B-4ABF-B27A-53A59D60FA8B}"/>
              </a:ext>
            </a:extLst>
          </p:cNvPr>
          <p:cNvSpPr txBox="1"/>
          <p:nvPr/>
        </p:nvSpPr>
        <p:spPr>
          <a:xfrm>
            <a:off x="3119800" y="3013501"/>
            <a:ext cx="5952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accent1">
                    <a:lumMod val="75000"/>
                  </a:schemeClr>
                </a:solidFill>
              </a:rPr>
              <a:t>New Stuff: Middleware</a:t>
            </a:r>
            <a:endParaRPr lang="en-DE" sz="48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63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91BA32-E01B-47CB-AAAA-5CBDF692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C6AB4-75A6-4802-A314-0B393326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7D9D-ABF9-4FCA-A616-D2B7C51AC801}" type="slidenum">
              <a:rPr lang="en-DE" smtClean="0"/>
              <a:t>3</a:t>
            </a:fld>
            <a:endParaRPr lang="en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97693B-EC0C-4BD8-9DE0-A4B819DFA72C}"/>
              </a:ext>
            </a:extLst>
          </p:cNvPr>
          <p:cNvSpPr txBox="1"/>
          <p:nvPr/>
        </p:nvSpPr>
        <p:spPr>
          <a:xfrm>
            <a:off x="1949640" y="3013501"/>
            <a:ext cx="8292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accent1">
                    <a:lumMod val="75000"/>
                  </a:schemeClr>
                </a:solidFill>
              </a:rPr>
              <a:t>ASP.NET MVC 5 vs. ASP.NET Core</a:t>
            </a:r>
            <a:endParaRPr lang="en-DE" sz="48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652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803E-3467-4D44-BE6C-BE68548E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Middleware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5905-3BB0-4832-97A3-21BA686C8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Since ASP.NET Core does not run inside IIS, we do not have any HttpHandlers anymore</a:t>
            </a:r>
          </a:p>
          <a:p>
            <a:r>
              <a:rPr lang="en-US"/>
              <a:t>The solution here is the so called middleware</a:t>
            </a:r>
          </a:p>
          <a:p>
            <a:pPr lvl="1"/>
            <a:r>
              <a:rPr lang="en-US"/>
              <a:t>The middleware is inserted into the app pipeline</a:t>
            </a:r>
          </a:p>
          <a:p>
            <a:pPr lvl="1"/>
            <a:r>
              <a:rPr lang="en-US"/>
              <a:t>It usually does its work and then calls the next middleware component</a:t>
            </a:r>
          </a:p>
          <a:p>
            <a:pPr lvl="1"/>
            <a:r>
              <a:rPr lang="en-US"/>
              <a:t>So called "terminal middleware" stops without calling the next middleware</a:t>
            </a:r>
          </a:p>
          <a:p>
            <a:pPr lvl="2"/>
            <a:r>
              <a:rPr lang="en-US"/>
              <a:t>e.g. the static file middleware</a:t>
            </a:r>
          </a:p>
          <a:p>
            <a:pPr lvl="1"/>
            <a:endParaRPr lang="en-US"/>
          </a:p>
          <a:p>
            <a:r>
              <a:rPr lang="en-US"/>
              <a:t>Everything we see is already middleware</a:t>
            </a:r>
          </a:p>
          <a:p>
            <a:pPr lvl="1"/>
            <a:r>
              <a:rPr lang="en-US"/>
              <a:t>e.g. Error handling, Https-Redirection, Cookie Policies, Authentication …</a:t>
            </a:r>
          </a:p>
          <a:p>
            <a:pPr lvl="1"/>
            <a:r>
              <a:rPr lang="en-US"/>
              <a:t>Even MVC itself is just another middleware</a:t>
            </a:r>
          </a:p>
          <a:p>
            <a:pPr lvl="1"/>
            <a:r>
              <a:rPr lang="en-US"/>
              <a:t>We can write our own middleware to do things in the application pipeline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3AA5F-A9BD-4724-8B31-3CF3F6F7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146E5-C07F-4AD2-9007-89BC69BD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30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43589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23A30-E85A-4489-A20C-6392DDDD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Middleware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FCEE7-8840-4D07-AA76-A664771EB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Middleware has advantages over the old HttpHandler/HttpModule architecture</a:t>
            </a:r>
          </a:p>
          <a:p>
            <a:pPr lvl="1"/>
            <a:r>
              <a:rPr lang="en-US"/>
              <a:t>We do not need to register it in the web.config, it's all done in the configuration methods of the startup class</a:t>
            </a:r>
          </a:p>
          <a:p>
            <a:pPr lvl="1"/>
            <a:r>
              <a:rPr lang="en-US"/>
              <a:t>We can use Dependency injection (depending ofn the way we implement the middleware</a:t>
            </a:r>
          </a:p>
          <a:p>
            <a:pPr lvl="1"/>
            <a:r>
              <a:rPr lang="en-US"/>
              <a:t>Middleware can be a class or just a simple method</a:t>
            </a:r>
          </a:p>
          <a:p>
            <a:pPr lvl="2"/>
            <a:r>
              <a:rPr lang="en-US"/>
              <a:t>In a method obviously there's no dependency injection</a:t>
            </a:r>
          </a:p>
          <a:p>
            <a:pPr lvl="2"/>
            <a:r>
              <a:rPr lang="en-US"/>
              <a:t>Depending on the way the middleware is implemented, DI is possible or not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727CD-D7A5-41C5-B134-3168AFEE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ADE34-D3B7-450C-8CCD-5010111B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31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6780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80F2-B1C3-4C78-8D36-D69F21FF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Middleware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97AA3-F44A-4DA4-B91E-3144A3A12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middleware concept (Image courtesy of Microsoft)</a:t>
            </a:r>
          </a:p>
          <a:p>
            <a:pPr lvl="1"/>
            <a:r>
              <a:rPr lang="en-US" dirty="0"/>
              <a:t>The next middleware is called by next()</a:t>
            </a:r>
          </a:p>
          <a:p>
            <a:pPr lvl="1"/>
            <a:r>
              <a:rPr lang="en-US" dirty="0"/>
              <a:t>If next() is not called, the pipeline ends</a:t>
            </a:r>
          </a:p>
          <a:p>
            <a:pPr lvl="2"/>
            <a:r>
              <a:rPr lang="en-US" dirty="0"/>
              <a:t>Such a middleware is called “terminal”</a:t>
            </a:r>
          </a:p>
          <a:p>
            <a:pPr lvl="2"/>
            <a:r>
              <a:rPr lang="en-US" dirty="0"/>
              <a:t>MVC is such a terminal middleware</a:t>
            </a:r>
          </a:p>
          <a:p>
            <a:pPr lvl="3"/>
            <a:r>
              <a:rPr lang="en-US" dirty="0"/>
              <a:t>Hence it should always be called last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order is important</a:t>
            </a:r>
          </a:p>
          <a:p>
            <a:pPr lvl="2"/>
            <a:r>
              <a:rPr lang="en-US" dirty="0"/>
              <a:t>But it follows common logic</a:t>
            </a:r>
          </a:p>
          <a:p>
            <a:pPr lvl="2"/>
            <a:r>
              <a:rPr lang="en-US" dirty="0"/>
              <a:t>For example:</a:t>
            </a:r>
          </a:p>
          <a:p>
            <a:pPr lvl="3"/>
            <a:r>
              <a:rPr lang="en-US" dirty="0" err="1"/>
              <a:t>HttpRedirection</a:t>
            </a:r>
            <a:endParaRPr lang="en-US" dirty="0"/>
          </a:p>
          <a:p>
            <a:pPr lvl="3"/>
            <a:r>
              <a:rPr lang="en-US" dirty="0"/>
              <a:t>Cookies</a:t>
            </a:r>
          </a:p>
          <a:p>
            <a:pPr lvl="3"/>
            <a:r>
              <a:rPr lang="en-US" dirty="0"/>
              <a:t>Authentication</a:t>
            </a:r>
          </a:p>
          <a:p>
            <a:pPr lvl="3"/>
            <a:r>
              <a:rPr lang="en-US"/>
              <a:t>MVC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24EF3-4B53-405F-B732-CA4A61B6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DC009-0027-40DB-906A-FF488966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32</a:t>
            </a:fld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A778FE-AE74-4748-8676-16F163FD6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235" y="1740040"/>
            <a:ext cx="5870158" cy="375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03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B94F-4881-4E09-B0B4-1951E961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Middleware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9A41-C2DD-447F-A305-2AC20188A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Adding a middleware using a method</a:t>
            </a:r>
          </a:p>
          <a:p>
            <a:pPr lvl="1"/>
            <a:r>
              <a:rPr lang="en-US"/>
              <a:t>We'll probably never use this kind of middleware, since it's hard to maintain</a:t>
            </a:r>
          </a:p>
          <a:p>
            <a:pPr lvl="1"/>
            <a:r>
              <a:rPr lang="en-US"/>
              <a:t>The middlewares added by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app.Use()</a:t>
            </a:r>
            <a:r>
              <a:rPr lang="en-US"/>
              <a:t> are executed in order of adding</a:t>
            </a:r>
          </a:p>
          <a:p>
            <a:pPr lvl="1"/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C725E-4FAC-463B-AAA9-CD50DC335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9D5F8-745B-4D06-BB86-4B8F19E9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33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151F5-3351-4FD3-822B-0D4A95E187AA}"/>
              </a:ext>
            </a:extLst>
          </p:cNvPr>
          <p:cNvSpPr txBox="1"/>
          <p:nvPr/>
        </p:nvSpPr>
        <p:spPr>
          <a:xfrm>
            <a:off x="744953" y="2510738"/>
            <a:ext cx="8347157" cy="375487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68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Startup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Configure(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IApplicationBuilder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app )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app.Use(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( context, next ) =&gt;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work that doesn't write to the Response.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next.Invoke();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logging or other work that doesn't write to the Response.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} );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app.Run(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context =&gt;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context.Response.WriteAsync( "Hello from 2nd delegate." 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7763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08B88-3541-4AA5-AC9D-8CCE6405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Middleware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770FA-41D3-4D90-BFCC-2D11199C0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Adding a middleware by convention</a:t>
            </a:r>
          </a:p>
          <a:p>
            <a:pPr lvl="1"/>
            <a:r>
              <a:rPr lang="en-US"/>
              <a:t>Create a class for the middleware</a:t>
            </a:r>
          </a:p>
          <a:p>
            <a:pPr lvl="2"/>
            <a:r>
              <a:rPr lang="en-US"/>
              <a:t>Does not need to derive from a specific base class, it's just a class</a:t>
            </a:r>
          </a:p>
          <a:p>
            <a:pPr lvl="1"/>
            <a:r>
              <a:rPr lang="en-US"/>
              <a:t>Add a Constructor with one parameter of type RequestDelegate</a:t>
            </a:r>
          </a:p>
          <a:p>
            <a:pPr lvl="2"/>
            <a:r>
              <a:rPr lang="en-US"/>
              <a:t>That will be the next middleware to invoke</a:t>
            </a:r>
          </a:p>
          <a:p>
            <a:pPr lvl="1"/>
            <a:r>
              <a:rPr lang="en-US"/>
              <a:t>Add a method InvokeAsync with return type Task and a parameter of type HttpContext</a:t>
            </a:r>
          </a:p>
          <a:p>
            <a:pPr lvl="2"/>
            <a:r>
              <a:rPr lang="en-US"/>
              <a:t>Do your work in this method</a:t>
            </a:r>
          </a:p>
          <a:p>
            <a:pPr lvl="2"/>
            <a:r>
              <a:rPr lang="en-US"/>
              <a:t>At the end, call the next middleware that was injected in the constructor</a:t>
            </a:r>
          </a:p>
          <a:p>
            <a:pPr lvl="2"/>
            <a:endParaRPr lang="en-US"/>
          </a:p>
          <a:p>
            <a:pPr lvl="1"/>
            <a:r>
              <a:rPr lang="en-US"/>
              <a:t>Use the middleware</a:t>
            </a:r>
          </a:p>
          <a:p>
            <a:pPr lvl="2"/>
            <a:r>
              <a:rPr lang="en-US"/>
              <a:t>app.UseMiddleWare&lt;YourClassName&gt;()</a:t>
            </a:r>
          </a:p>
          <a:p>
            <a:pPr lvl="2"/>
            <a:r>
              <a:rPr lang="en-US"/>
              <a:t>This call is usually encapsulated in an extension method to generate cleaner code</a:t>
            </a:r>
          </a:p>
          <a:p>
            <a:pPr lvl="2"/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0F9AB-4F02-45FB-B5AD-2E90B7DC9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B83D6-F880-4E89-83BF-B1ED9F1B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34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333461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FFB2-5F33-474B-A006-259CF4D0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Middleware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C1564-356E-4BCA-8635-368162A77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sample middleware class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E6B31-AF9D-4907-800F-DF4B641B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C8DBD-3342-4FDE-995D-E5D20D8E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35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5A1449-C6E4-4DF1-A5FB-6EDAE3EB0801}"/>
              </a:ext>
            </a:extLst>
          </p:cNvPr>
          <p:cNvSpPr txBox="1"/>
          <p:nvPr/>
        </p:nvSpPr>
        <p:spPr>
          <a:xfrm>
            <a:off x="483015" y="1551563"/>
            <a:ext cx="10817385" cy="461664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68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PageImpressionsMiddleware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readonly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RequestDelegate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_next;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async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InvokeAsync(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HttpContext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context,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MiddlewareSampleContext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dataContext )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ipAddress = context.Connection.RemoteIpAddress.ToString();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PageImpression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impression =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dataContext.PageImpressions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.FirstOrDefaultAsync( c =&gt; c.IpAddress.Equals( ipAddress ) 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( impression ==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impression =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PageImpression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{ IpAddress = ipAddress };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dataContext.PageImpressions.AddAsync( impression 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impression.Count++;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dataContext.SaveChangesAsync();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_next( context 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PageImpressionsMiddleware(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RequestDelegate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next ) {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._next = next;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6315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892E-9526-48F3-A779-21779729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Middleware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173E-0B07-49DD-B22A-95B7A0CE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Such a class is added by convention, but there's a few things to consider</a:t>
            </a:r>
          </a:p>
          <a:p>
            <a:pPr lvl="1"/>
            <a:r>
              <a:rPr lang="en-US"/>
              <a:t>Such a middleware is constructed at app startup and not per request</a:t>
            </a:r>
          </a:p>
          <a:p>
            <a:pPr lvl="1"/>
            <a:r>
              <a:rPr lang="en-US"/>
              <a:t>Scoped services cannot be injected into the constructor of such a middleware</a:t>
            </a:r>
          </a:p>
          <a:p>
            <a:pPr lvl="1"/>
            <a:r>
              <a:rPr lang="en-US"/>
              <a:t>If you need scoped services, you need to add the parameter to 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InvokeAsync()</a:t>
            </a:r>
            <a:r>
              <a:rPr lang="en-US"/>
              <a:t>-Method</a:t>
            </a:r>
          </a:p>
          <a:p>
            <a:pPr lvl="1"/>
            <a:endParaRPr lang="en-US"/>
          </a:p>
          <a:p>
            <a:r>
              <a:rPr lang="en-US"/>
              <a:t>Other services (not scoped) can be injected in the constructor</a:t>
            </a:r>
          </a:p>
          <a:p>
            <a:endParaRPr lang="en-US"/>
          </a:p>
          <a:p>
            <a:r>
              <a:rPr lang="en-US"/>
              <a:t>If you need scoped services in the constructor, you'll need a factory-based middleware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16325-49A0-4CD9-92FC-731386CA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62A4C-4528-4D9F-991B-E14A3405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36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32040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191A-7869-4242-89E4-6635FBFA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Middleware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5E1C1-9307-43D7-A066-F3F17EEFE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Factory-based middleware is activated per client request</a:t>
            </a:r>
          </a:p>
          <a:p>
            <a:pPr lvl="1"/>
            <a:r>
              <a:rPr lang="en-US"/>
              <a:t>Scoped services can be injected into the constructor of the middleware</a:t>
            </a:r>
          </a:p>
          <a:p>
            <a:pPr lvl="1"/>
            <a:endParaRPr lang="en-US"/>
          </a:p>
          <a:p>
            <a:r>
              <a:rPr lang="en-US"/>
              <a:t>The middleware class needs to implement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IMiddleware</a:t>
            </a:r>
          </a:p>
          <a:p>
            <a:pPr lvl="1"/>
            <a:r>
              <a:rPr lang="en-US"/>
              <a:t>When added to the request pipeline, 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IMiddleware</a:t>
            </a:r>
            <a:r>
              <a:rPr lang="en-US"/>
              <a:t> interface is detected and 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IMiddlewareFactory</a:t>
            </a:r>
            <a:r>
              <a:rPr lang="en-US"/>
              <a:t> does the activation work</a:t>
            </a:r>
          </a:p>
          <a:p>
            <a:pPr lvl="1"/>
            <a:r>
              <a:rPr lang="en-US"/>
              <a:t>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IMiddlewareFactory</a:t>
            </a:r>
            <a:r>
              <a:rPr lang="en-US"/>
              <a:t> is already present</a:t>
            </a:r>
          </a:p>
          <a:p>
            <a:pPr lvl="2"/>
            <a:r>
              <a:rPr lang="en-US"/>
              <a:t>since it 's used for the other middleware implementations</a:t>
            </a:r>
          </a:p>
          <a:p>
            <a:pPr lvl="2"/>
            <a:endParaRPr lang="en-US"/>
          </a:p>
          <a:p>
            <a:r>
              <a:rPr lang="en-US"/>
              <a:t>The activation is the same, for both Factory-based middleware and conventional middleware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32D09-884A-4536-8272-79FCE20A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EAD10-5F7F-4B8A-934D-187F8646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37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8599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68ED10-632C-4C5F-9665-0F05A059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218FD9-DEB0-4AF0-B48C-F21F8DDC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7D9D-ABF9-4FCA-A616-D2B7C51AC801}" type="slidenum">
              <a:rPr lang="en-DE" smtClean="0"/>
              <a:pPr/>
              <a:t>38</a:t>
            </a:fld>
            <a:endParaRPr lang="en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F1C29-CD5B-4ABF-B27A-53A59D60FA8B}"/>
              </a:ext>
            </a:extLst>
          </p:cNvPr>
          <p:cNvSpPr txBox="1"/>
          <p:nvPr/>
        </p:nvSpPr>
        <p:spPr>
          <a:xfrm>
            <a:off x="3204439" y="3013501"/>
            <a:ext cx="57831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accent1">
                    <a:lumMod val="75000"/>
                  </a:schemeClr>
                </a:solidFill>
              </a:rPr>
              <a:t>New Stuff: RazorPages</a:t>
            </a:r>
            <a:endParaRPr lang="en-DE" sz="48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742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2C75-4210-41F1-A285-FC8A2603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RazorPages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A9BFF-6370-4F27-B976-E01E4EB79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RazorPages are the new Microsoft-preferred way to build websites</a:t>
            </a:r>
          </a:p>
          <a:p>
            <a:pPr lvl="1"/>
            <a:r>
              <a:rPr lang="en-US"/>
              <a:t>At least as long as they're page-centered</a:t>
            </a:r>
          </a:p>
          <a:p>
            <a:r>
              <a:rPr lang="en-US"/>
              <a:t>RazorPages …</a:t>
            </a:r>
          </a:p>
          <a:p>
            <a:pPr lvl="1"/>
            <a:r>
              <a:rPr lang="en-US"/>
              <a:t>Do not follow the MVC-principle</a:t>
            </a:r>
          </a:p>
          <a:p>
            <a:pPr lvl="2"/>
            <a:r>
              <a:rPr lang="en-US"/>
              <a:t>It's more like MVVM, as we know it from WPF</a:t>
            </a:r>
          </a:p>
          <a:p>
            <a:pPr lvl="1"/>
            <a:r>
              <a:rPr lang="en-US"/>
              <a:t>Combine Model and Controller in a code-behind-file</a:t>
            </a:r>
          </a:p>
          <a:p>
            <a:pPr lvl="1"/>
            <a:r>
              <a:rPr lang="en-US"/>
              <a:t>Can be put into a dll and used from there</a:t>
            </a:r>
          </a:p>
          <a:p>
            <a:pPr lvl="1"/>
            <a:r>
              <a:rPr lang="en-US"/>
              <a:t>Are designed to make page-centric development easier</a:t>
            </a:r>
          </a:p>
          <a:p>
            <a:pPr lvl="1"/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5FFD8-61E7-4C56-8DD8-897FCB63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75670-A4AA-476A-BA04-8632EDFD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39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641DA-445D-41E1-8DB1-289DCBB91090}"/>
              </a:ext>
            </a:extLst>
          </p:cNvPr>
          <p:cNvSpPr txBox="1"/>
          <p:nvPr/>
        </p:nvSpPr>
        <p:spPr>
          <a:xfrm>
            <a:off x="348727" y="4426898"/>
            <a:ext cx="11612666" cy="175432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60000">
                <a:schemeClr val="accent3">
                  <a:lumMod val="0"/>
                  <a:lumOff val="10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>
                <a:cs typeface="Courier New" panose="02070309020205020404" pitchFamily="49" charset="0"/>
              </a:rPr>
              <a:t>If you allow me a personal opinion here …</a:t>
            </a:r>
          </a:p>
          <a:p>
            <a:r>
              <a:rPr lang="en-US">
                <a:cs typeface="Courier New" panose="02070309020205020404" pitchFamily="49" charset="0"/>
              </a:rPr>
              <a:t>From my point of view, the only advantage RazorPages bring us is the fact that we can put them into DLLs. Other than that</a:t>
            </a:r>
          </a:p>
          <a:p>
            <a:r>
              <a:rPr lang="en-US">
                <a:cs typeface="Courier New" panose="02070309020205020404" pitchFamily="49" charset="0"/>
              </a:rPr>
              <a:t>I don't like the approach with the code-behind-file and the fact that model and functionality are basically the same. </a:t>
            </a:r>
          </a:p>
          <a:p>
            <a:r>
              <a:rPr lang="en-US">
                <a:cs typeface="Courier New" panose="02070309020205020404" pitchFamily="49" charset="0"/>
              </a:rPr>
              <a:t>RazorPages to me look like "WebForms on steroids", not like a real alternative to a clean MVC-architecture. </a:t>
            </a:r>
          </a:p>
          <a:p>
            <a:endParaRPr lang="en-US">
              <a:cs typeface="Courier New" panose="02070309020205020404" pitchFamily="49" charset="0"/>
            </a:endParaRPr>
          </a:p>
          <a:p>
            <a:r>
              <a:rPr lang="en-US">
                <a:cs typeface="Courier New" panose="02070309020205020404" pitchFamily="49" charset="0"/>
              </a:rPr>
              <a:t>But that's only me … please have a look and decide for yourself which approach you like more. </a:t>
            </a:r>
          </a:p>
        </p:txBody>
      </p:sp>
    </p:spTree>
    <p:extLst>
      <p:ext uri="{BB962C8B-B14F-4D97-AF65-F5344CB8AC3E}">
        <p14:creationId xmlns:p14="http://schemas.microsoft.com/office/powerpoint/2010/main" val="348613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9F010-C315-41E6-BD84-4692F230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MVC 5 vs. ASP.NET Core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E1B65-896A-4183-B9B0-25FA5238D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ASP.NET Core is Cross Platform</a:t>
            </a:r>
          </a:p>
          <a:p>
            <a:pPr lvl="1"/>
            <a:r>
              <a:rPr lang="en-US"/>
              <a:t>When not targeting the .NET Framework</a:t>
            </a:r>
          </a:p>
          <a:p>
            <a:r>
              <a:rPr lang="en-US"/>
              <a:t>ASP.NET Core is Open Source</a:t>
            </a:r>
          </a:p>
          <a:p>
            <a:pPr lvl="1"/>
            <a:r>
              <a:rPr lang="en-US"/>
              <a:t>Which is not always for the best </a:t>
            </a:r>
            <a:r>
              <a:rPr lang="en-US" err="1"/>
              <a:t>imho</a:t>
            </a:r>
            <a:r>
              <a:rPr lang="en-US"/>
              <a:t>, but it’s definitely different to earlier Microsoft approaches</a:t>
            </a:r>
          </a:p>
          <a:p>
            <a:r>
              <a:rPr lang="en-US"/>
              <a:t>Self-Hostable, Self-Contained Deployment</a:t>
            </a:r>
          </a:p>
          <a:p>
            <a:pPr lvl="1"/>
            <a:r>
              <a:rPr lang="en-US"/>
              <a:t>All DLLs that are needed to run the application are delivered with the application</a:t>
            </a:r>
          </a:p>
          <a:p>
            <a:pPr lvl="1"/>
            <a:r>
              <a:rPr lang="en-US"/>
              <a:t>Side-By-Side-Installation of different Applications with different .NET Core Versions</a:t>
            </a:r>
          </a:p>
          <a:p>
            <a:pPr lvl="1"/>
            <a:r>
              <a:rPr lang="en-US"/>
              <a:t>Hostable on IIS / Linux / </a:t>
            </a:r>
            <a:r>
              <a:rPr lang="en-US" err="1"/>
              <a:t>nginx</a:t>
            </a:r>
            <a:r>
              <a:rPr lang="en-US"/>
              <a:t> / … </a:t>
            </a:r>
          </a:p>
          <a:p>
            <a:r>
              <a:rPr lang="en-US"/>
              <a:t>No difference between Web Application and </a:t>
            </a:r>
            <a:r>
              <a:rPr lang="en-US" err="1"/>
              <a:t>WebAPI</a:t>
            </a:r>
            <a:endParaRPr lang="en-US"/>
          </a:p>
          <a:p>
            <a:pPr lvl="1"/>
            <a:r>
              <a:rPr lang="en-US"/>
              <a:t>Same stack, only one type of controller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EDA-68C8-4E4A-9951-DF31AC03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824D0-7518-4B15-AA89-C045515D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75104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18EA-65EA-4131-9136-E5E6D7F4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RazorPages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F1F70-B8AB-4D62-B5F0-72C91F780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RazorPages consist of two parts</a:t>
            </a:r>
          </a:p>
          <a:p>
            <a:pPr lvl="1"/>
            <a:r>
              <a:rPr lang="en-US"/>
              <a:t>The page itself (the frontend)</a:t>
            </a:r>
          </a:p>
          <a:p>
            <a:pPr lvl="1"/>
            <a:r>
              <a:rPr lang="en-US"/>
              <a:t>The PageModel (the backend / functionality part)</a:t>
            </a:r>
          </a:p>
          <a:p>
            <a:r>
              <a:rPr lang="en-US"/>
              <a:t>By convention …</a:t>
            </a:r>
          </a:p>
          <a:p>
            <a:pPr lvl="1"/>
            <a:r>
              <a:rPr lang="en-US"/>
              <a:t>The PageModel-class is called {PageName}Model</a:t>
            </a:r>
          </a:p>
          <a:p>
            <a:pPr lvl="1"/>
            <a:r>
              <a:rPr lang="en-US"/>
              <a:t>The PageModel resides in the same Namespace as the page</a:t>
            </a:r>
          </a:p>
          <a:p>
            <a:r>
              <a:rPr lang="en-US"/>
              <a:t>The two DefaultHandlers (for Get and Post) are called</a:t>
            </a:r>
          </a:p>
          <a:p>
            <a:pPr lvl="1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OnGet()</a:t>
            </a:r>
            <a:r>
              <a:rPr lang="en-US"/>
              <a:t> /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OnGetAsync()</a:t>
            </a:r>
            <a:r>
              <a:rPr lang="en-US"/>
              <a:t> for get-requests</a:t>
            </a:r>
          </a:p>
          <a:p>
            <a:pPr lvl="1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OnPost()</a:t>
            </a:r>
            <a:r>
              <a:rPr lang="en-US"/>
              <a:t> /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OnPostAsync()</a:t>
            </a:r>
            <a:r>
              <a:rPr lang="en-US"/>
              <a:t> for post-requests</a:t>
            </a:r>
          </a:p>
          <a:p>
            <a:pPr lvl="1"/>
            <a:endParaRPr lang="en-US"/>
          </a:p>
          <a:p>
            <a:r>
              <a:rPr lang="en-US"/>
              <a:t>Other Handlers can be defined, but accessing them is … different.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044F6-82EE-4658-98FB-51B17284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14332-2AA1-4652-9010-F8C4AF9B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40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72820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00A7-03AF-4510-8697-ADFF8ECC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RazorPages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D27D1-7E5B-4DD1-9C98-47186FB34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Routing of a page is done in the page itself</a:t>
            </a:r>
          </a:p>
          <a:p>
            <a:pPr lvl="1"/>
            <a:r>
              <a:rPr lang="en-US"/>
              <a:t>using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@Page</a:t>
            </a:r>
            <a:r>
              <a:rPr lang="en-US"/>
              <a:t> at the top of the View, e.g.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@page "/Account"</a:t>
            </a:r>
          </a:p>
          <a:p>
            <a:pPr lvl="1"/>
            <a:r>
              <a:rPr lang="en-US">
                <a:cs typeface="Courier New" panose="02070309020205020404" pitchFamily="49" charset="0"/>
              </a:rPr>
              <a:t>The routing string is not necessary, in that case the name of the view is used</a:t>
            </a:r>
          </a:p>
          <a:p>
            <a:pPr lvl="1"/>
            <a:endParaRPr lang="en-US">
              <a:cs typeface="Courier New" panose="02070309020205020404" pitchFamily="49" charset="0"/>
            </a:endParaRPr>
          </a:p>
          <a:p>
            <a:r>
              <a:rPr lang="en-US">
                <a:cs typeface="Courier New" panose="02070309020205020404" pitchFamily="49" charset="0"/>
              </a:rPr>
              <a:t>You can add Parameters to the page in the route template</a:t>
            </a:r>
          </a:p>
          <a:p>
            <a:pPr lvl="1"/>
            <a:r>
              <a:rPr lang="en-US">
                <a:cs typeface="Courier New" panose="02070309020205020404" pitchFamily="49" charset="0"/>
              </a:rPr>
              <a:t>e.g. @page "{id:int?}"</a:t>
            </a:r>
          </a:p>
          <a:p>
            <a:pPr lvl="1"/>
            <a:r>
              <a:rPr lang="en-US">
                <a:cs typeface="Courier New" panose="02070309020205020404" pitchFamily="49" charset="0"/>
              </a:rPr>
              <a:t>you can also add the parameter to 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OnGetAsync()</a:t>
            </a:r>
            <a:r>
              <a:rPr lang="en-US">
                <a:cs typeface="Courier New" panose="02070309020205020404" pitchFamily="49" charset="0"/>
              </a:rPr>
              <a:t>-method, but this is not recommended</a:t>
            </a:r>
          </a:p>
          <a:p>
            <a:pPr lvl="1"/>
            <a:endParaRPr lang="en-US">
              <a:cs typeface="Courier New" panose="02070309020205020404" pitchFamily="49" charset="0"/>
            </a:endParaRPr>
          </a:p>
          <a:p>
            <a:r>
              <a:rPr lang="en-US">
                <a:cs typeface="Courier New" panose="02070309020205020404" pitchFamily="49" charset="0"/>
              </a:rPr>
              <a:t>Pages can still use partial views</a:t>
            </a:r>
          </a:p>
          <a:p>
            <a:pPr lvl="1"/>
            <a:r>
              <a:rPr lang="en-US">
                <a:cs typeface="Courier New" panose="02070309020205020404" pitchFamily="49" charset="0"/>
              </a:rPr>
              <a:t>In the same way we can use them in a MVC-Application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2AFE2-D6CA-4718-8FE9-4C010DEB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532FF-658B-4160-AADE-25FB1ACB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41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26895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690D-25DF-4C6B-AB9A-7B933098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RazorPages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FDBFD-F7F0-48C2-AA79-4E9F97358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sample PageModel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36E2A-E365-47C3-B77D-195BF9E0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7CAA9-C3BA-4176-9338-697C275F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42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01B311-24C3-4CD5-8831-8999168C4EA1}"/>
              </a:ext>
            </a:extLst>
          </p:cNvPr>
          <p:cNvSpPr txBox="1"/>
          <p:nvPr/>
        </p:nvSpPr>
        <p:spPr>
          <a:xfrm>
            <a:off x="483015" y="1746574"/>
            <a:ext cx="9958175" cy="375487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68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IndexModel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PageModel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readonly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DemoDataContext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_dataContext;  </a:t>
            </a: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dataContext is injected through DI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BindProperty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PersonEntity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&gt; People { get; set; }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async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IActionResult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&gt; OnGetAsync()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( People ==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GetDataAsync();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Page();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7698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EC2E-007C-4785-BC1C-AC980345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RazorPages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D047-6346-4BEA-A5B5-99F858B2E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Forms in RazorPages</a:t>
            </a:r>
          </a:p>
          <a:p>
            <a:pPr lvl="1"/>
            <a:r>
              <a:rPr lang="en-US"/>
              <a:t>The use of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[BindProperty]</a:t>
            </a:r>
            <a:r>
              <a:rPr lang="en-US"/>
              <a:t> makes it easier to bind the properties</a:t>
            </a:r>
          </a:p>
          <a:p>
            <a:pPr lvl="2"/>
            <a:r>
              <a:rPr lang="en-US"/>
              <a:t>Instead of using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@Model.PropertyName</a:t>
            </a:r>
            <a:r>
              <a:rPr lang="en-US"/>
              <a:t> you can just use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PropertyName</a:t>
            </a:r>
          </a:p>
          <a:p>
            <a:pPr lvl="1"/>
            <a:r>
              <a:rPr lang="en-US"/>
              <a:t>The Post calls 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OnPost()</a:t>
            </a:r>
            <a:r>
              <a:rPr lang="en-US"/>
              <a:t> /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OnPostAsync()</a:t>
            </a:r>
            <a:r>
              <a:rPr lang="en-US"/>
              <a:t>-Method</a:t>
            </a:r>
          </a:p>
          <a:p>
            <a:pPr lvl="1"/>
            <a:r>
              <a:rPr lang="en-US"/>
              <a:t>The PageModel is automatically transferred and does not need to be added as a parameter</a:t>
            </a:r>
          </a:p>
          <a:p>
            <a:pPr lvl="1"/>
            <a:endParaRPr lang="en-US"/>
          </a:p>
          <a:p>
            <a:r>
              <a:rPr lang="en-US"/>
              <a:t>You can add Validation as usual to RazorPages</a:t>
            </a:r>
          </a:p>
          <a:p>
            <a:pPr lvl="1"/>
            <a:r>
              <a:rPr lang="en-US"/>
              <a:t>Using Attributes like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[Required]</a:t>
            </a:r>
            <a:r>
              <a:rPr lang="en-US"/>
              <a:t>,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[DataType]</a:t>
            </a:r>
            <a:r>
              <a:rPr lang="en-US"/>
              <a:t>,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[DisplayFormat]</a:t>
            </a:r>
            <a:r>
              <a:rPr lang="en-US"/>
              <a:t>, etc.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E8FD0-5C32-4DBF-B814-19292B99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34123-78AC-4603-BC06-AF0765B8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43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83785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49A6-F5F0-4736-AA1F-9B9A6BA2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RazorPages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3A9BE-3062-4054-A16B-CE6F61D73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There are many more things with Razor Pages …</a:t>
            </a:r>
          </a:p>
          <a:p>
            <a:pPr lvl="1"/>
            <a:r>
              <a:rPr lang="en-US"/>
              <a:t>Putting Razor Pages in Razor Class Libraries</a:t>
            </a:r>
          </a:p>
          <a:p>
            <a:pPr lvl="1"/>
            <a:r>
              <a:rPr lang="en-US"/>
              <a:t>Filters</a:t>
            </a:r>
          </a:p>
          <a:p>
            <a:pPr lvl="2"/>
            <a:r>
              <a:rPr lang="en-US"/>
              <a:t>Similar to ActionFilters</a:t>
            </a:r>
          </a:p>
          <a:p>
            <a:pPr lvl="2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IPageFilter</a:t>
            </a:r>
            <a:r>
              <a:rPr lang="en-US"/>
              <a:t> and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IAsyncPageFilter</a:t>
            </a:r>
            <a:r>
              <a:rPr lang="en-US"/>
              <a:t> can run before or after a page handler is executed</a:t>
            </a:r>
          </a:p>
          <a:p>
            <a:pPr lvl="1"/>
            <a:r>
              <a:rPr lang="en-US"/>
              <a:t>Route- and app conventions</a:t>
            </a:r>
          </a:p>
          <a:p>
            <a:pPr lvl="2"/>
            <a:r>
              <a:rPr lang="en-US"/>
              <a:t>This way you can for example Add friendly Page routes even if the page itself has a different name</a:t>
            </a:r>
          </a:p>
          <a:p>
            <a:pPr lvl="2"/>
            <a:r>
              <a:rPr lang="en-US"/>
              <a:t>The conventions are added after 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AddMvc()</a:t>
            </a:r>
            <a:r>
              <a:rPr lang="en-US"/>
              <a:t> call:</a:t>
            </a:r>
          </a:p>
          <a:p>
            <a:pPr lvl="2"/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066EE-74D1-44E5-BA08-3414E494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528DE-F198-47AB-B2B4-432AFC19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44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B5767-9262-4772-82EF-30C7986D5D79}"/>
              </a:ext>
            </a:extLst>
          </p:cNvPr>
          <p:cNvSpPr txBox="1"/>
          <p:nvPr/>
        </p:nvSpPr>
        <p:spPr>
          <a:xfrm>
            <a:off x="1269078" y="4233101"/>
            <a:ext cx="7058343" cy="203132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68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ConfigureServices(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IServiceCollection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services )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services.AddMvc().AddRazorPagesOptions(options =&gt;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options.Conventions.AddPageRoute( </a:t>
            </a:r>
            <a:r>
              <a:rPr lang="en-US" sz="140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"/Contact"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"Kontakt"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} 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477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91BA32-E01B-47CB-AAAA-5CBDF692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C6AB4-75A6-4802-A314-0B393326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7D9D-ABF9-4FCA-A616-D2B7C51AC801}" type="slidenum">
              <a:rPr lang="en-DE" smtClean="0"/>
              <a:t>45</a:t>
            </a:fld>
            <a:endParaRPr lang="en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97693B-EC0C-4BD8-9DE0-A4B819DFA72C}"/>
              </a:ext>
            </a:extLst>
          </p:cNvPr>
          <p:cNvSpPr txBox="1"/>
          <p:nvPr/>
        </p:nvSpPr>
        <p:spPr>
          <a:xfrm>
            <a:off x="2407394" y="3013501"/>
            <a:ext cx="73772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accent1">
                    <a:lumMod val="75000"/>
                  </a:schemeClr>
                </a:solidFill>
              </a:rPr>
              <a:t>New Stuff: </a:t>
            </a:r>
            <a:r>
              <a:rPr lang="en-US" sz="4800" err="1">
                <a:solidFill>
                  <a:schemeClr val="accent1">
                    <a:lumMod val="75000"/>
                  </a:schemeClr>
                </a:solidFill>
              </a:rPr>
              <a:t>ViewComponents</a:t>
            </a:r>
            <a:endParaRPr lang="en-DE" sz="48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737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D66F-8A35-467C-A98A-E0BA22B1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ViewComponents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1DF98-3E8E-4082-9A50-B323591D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Partial Views do still exist, but one concept has changed</a:t>
            </a:r>
          </a:p>
          <a:p>
            <a:pPr lvl="1"/>
            <a:r>
              <a:rPr lang="en-US"/>
              <a:t>@</a:t>
            </a:r>
            <a:r>
              <a:rPr lang="en-US" err="1"/>
              <a:t>Html.Action</a:t>
            </a:r>
            <a:r>
              <a:rPr lang="en-US"/>
              <a:t>() to get a partial view from a controller is gone</a:t>
            </a:r>
          </a:p>
          <a:p>
            <a:pPr lvl="1"/>
            <a:r>
              <a:rPr lang="en-US"/>
              <a:t>There is no direct replacement for this functionality</a:t>
            </a:r>
          </a:p>
          <a:p>
            <a:pPr lvl="1"/>
            <a:r>
              <a:rPr lang="en-US"/>
              <a:t>Calls using </a:t>
            </a:r>
            <a:r>
              <a:rPr lang="en-US" err="1"/>
              <a:t>Javascript</a:t>
            </a:r>
            <a:r>
              <a:rPr lang="en-US"/>
              <a:t> / jQuery / Angular etc. do still work though</a:t>
            </a:r>
          </a:p>
          <a:p>
            <a:pPr lvl="2"/>
            <a:r>
              <a:rPr lang="en-US"/>
              <a:t>e.g.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$( 'myDiv' ).load( '/controller/action/1', function() { … } );</a:t>
            </a:r>
          </a:p>
          <a:p>
            <a:pPr lvl="2"/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cs typeface="Courier New" panose="02070309020205020404" pitchFamily="49" charset="0"/>
              </a:rPr>
              <a:t>The new thing here to replace that are ViewComponents</a:t>
            </a:r>
          </a:p>
          <a:p>
            <a:pPr lvl="1"/>
            <a:r>
              <a:rPr lang="en-US">
                <a:cs typeface="Courier New" panose="02070309020205020404" pitchFamily="49" charset="0"/>
              </a:rPr>
              <a:t>ViewComponents are described as much more powerful, and in a sense they are</a:t>
            </a:r>
          </a:p>
          <a:p>
            <a:pPr lvl="1"/>
            <a:r>
              <a:rPr lang="en-US">
                <a:cs typeface="Courier New" panose="02070309020205020404" pitchFamily="49" charset="0"/>
              </a:rPr>
              <a:t>Behind a ViewComponent is a class, acting as kind of a controller for it</a:t>
            </a:r>
          </a:p>
          <a:p>
            <a:pPr lvl="1"/>
            <a:r>
              <a:rPr lang="en-US">
                <a:cs typeface="Courier New" panose="02070309020205020404" pitchFamily="49" charset="0"/>
              </a:rPr>
              <a:t>Supports Dependency Injection</a:t>
            </a:r>
          </a:p>
          <a:p>
            <a:pPr lvl="1"/>
            <a:r>
              <a:rPr lang="en-US">
                <a:cs typeface="Courier New" panose="02070309020205020404" pitchFamily="49" charset="0"/>
              </a:rPr>
              <a:t>Does NOT support filters</a:t>
            </a:r>
          </a:p>
          <a:p>
            <a:pPr lvl="2"/>
            <a:r>
              <a:rPr lang="en-US">
                <a:cs typeface="Courier New" panose="02070309020205020404" pitchFamily="49" charset="0"/>
              </a:rPr>
              <a:t>A ViewComponent is not part of the controller lifecycle</a:t>
            </a:r>
            <a:endParaRPr lang="en-DE"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68535-A0B9-4302-B2BF-E1016B02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DAB4F-B713-4CE5-8468-A0CA9777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46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79954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A5AB-0565-4A93-B49B-853898AB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ViewComponents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ECAA5-1766-4E32-BDA6-6299AE3A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ViewComponents …</a:t>
            </a:r>
          </a:p>
          <a:p>
            <a:pPr lvl="1"/>
            <a:r>
              <a:rPr lang="en-US"/>
              <a:t>Do not handle requests</a:t>
            </a:r>
          </a:p>
          <a:p>
            <a:pPr lvl="1"/>
            <a:r>
              <a:rPr lang="en-US"/>
              <a:t>Are typically called from within a view</a:t>
            </a:r>
          </a:p>
          <a:p>
            <a:pPr lvl="1"/>
            <a:r>
              <a:rPr lang="en-US"/>
              <a:t>Are able to initialize / grab their own models and pass them to a view</a:t>
            </a:r>
          </a:p>
          <a:p>
            <a:pPr lvl="1"/>
            <a:r>
              <a:rPr lang="en-US"/>
              <a:t>Can use different views (not just one like partial views)</a:t>
            </a:r>
          </a:p>
          <a:p>
            <a:pPr lvl="1"/>
            <a:r>
              <a:rPr lang="en-US"/>
              <a:t>Can be created in a controller</a:t>
            </a:r>
          </a:p>
          <a:p>
            <a:pPr lvl="1"/>
            <a:r>
              <a:rPr lang="en-US"/>
              <a:t>Work async (the only method is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InvokeAsync()</a:t>
            </a:r>
            <a:r>
              <a:rPr lang="en-US"/>
              <a:t>)</a:t>
            </a:r>
          </a:p>
          <a:p>
            <a:pPr lvl="1"/>
            <a:r>
              <a:rPr lang="en-US"/>
              <a:t>Are automatically available as TagHelpers</a:t>
            </a:r>
          </a:p>
          <a:p>
            <a:pPr lvl="2"/>
            <a:r>
              <a:rPr lang="en-US"/>
              <a:t>With the suffix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vc:</a:t>
            </a:r>
          </a:p>
          <a:p>
            <a:pPr lvl="1"/>
            <a:endParaRPr lang="en-US"/>
          </a:p>
          <a:p>
            <a:r>
              <a:rPr lang="en-US"/>
              <a:t>For ViewComponents, like it is the case for views, Conventions apply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27FC7-42A2-46AB-8E96-B10EAB27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4BF0B3-FC79-41BE-BA3B-AE89E059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47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81227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782-5F0C-49A3-B093-2C15ED65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ViewComponents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E68D2-B574-4F11-AD11-CA3674CAA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ViewComponent conventions</a:t>
            </a:r>
          </a:p>
          <a:p>
            <a:pPr lvl="1"/>
            <a:r>
              <a:rPr lang="en-US"/>
              <a:t>The ViewComponent class can be in any folder/directory</a:t>
            </a:r>
          </a:p>
          <a:p>
            <a:pPr lvl="1"/>
            <a:r>
              <a:rPr lang="en-US"/>
              <a:t>The ViewComponent class typically ends with "ViewComponent"</a:t>
            </a:r>
          </a:p>
          <a:p>
            <a:pPr lvl="2"/>
            <a:r>
              <a:rPr lang="en-US"/>
              <a:t>The Suffix is omitted when the ViewComponent is used</a:t>
            </a:r>
          </a:p>
          <a:p>
            <a:pPr lvl="2"/>
            <a:r>
              <a:rPr lang="en-US"/>
              <a:t>The name of the ViewComponent is either the class name without suffix or it is defined by a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ViewComponentAttribute</a:t>
            </a:r>
          </a:p>
          <a:p>
            <a:pPr lvl="1"/>
            <a:r>
              <a:rPr lang="en-US"/>
              <a:t>The views for the ViewComponent are located under</a:t>
            </a:r>
          </a:p>
          <a:p>
            <a:pPr lvl="2"/>
            <a:r>
              <a:rPr lang="en-US" i="1"/>
              <a:t>Views/{Controller}/Components/{ViewName}/…</a:t>
            </a:r>
          </a:p>
          <a:p>
            <a:pPr lvl="2"/>
            <a:r>
              <a:rPr lang="en-US" i="1"/>
              <a:t>Views/Shared/Components/{ViewName}/…</a:t>
            </a:r>
          </a:p>
          <a:p>
            <a:pPr lvl="2"/>
            <a:r>
              <a:rPr lang="en-US" i="1"/>
              <a:t>Pages/Shared/Components/{ViewName}/…</a:t>
            </a:r>
          </a:p>
          <a:p>
            <a:pPr lvl="2"/>
            <a:r>
              <a:rPr lang="en-US"/>
              <a:t>The name of the folder for the views </a:t>
            </a:r>
            <a:r>
              <a:rPr lang="en-US" b="1"/>
              <a:t>must be</a:t>
            </a:r>
            <a:r>
              <a:rPr lang="en-US"/>
              <a:t> Components</a:t>
            </a:r>
          </a:p>
          <a:p>
            <a:pPr lvl="1"/>
            <a:r>
              <a:rPr lang="en-US"/>
              <a:t>In that folder, multiple razor views can reside for the component</a:t>
            </a:r>
          </a:p>
          <a:p>
            <a:pPr lvl="2"/>
            <a:r>
              <a:rPr lang="en-US"/>
              <a:t>Since the component can decide in 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InvokeAsync()</a:t>
            </a:r>
            <a:r>
              <a:rPr lang="en-US"/>
              <a:t>-method which view to use</a:t>
            </a:r>
          </a:p>
          <a:p>
            <a:pPr lvl="1"/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31DE2-6C35-4930-B841-2799B465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B9E85-A91F-47BD-91E5-7029A08B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48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85880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63B6-118B-40B8-A9FB-6F1CE2C9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ViewComponents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73B59-B627-4846-996C-FC5CD8FA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Advantages</a:t>
            </a:r>
          </a:p>
          <a:p>
            <a:pPr lvl="1"/>
            <a:r>
              <a:rPr lang="en-US"/>
              <a:t>Can use multiple Views for the same component, so different frontend behavior</a:t>
            </a:r>
          </a:p>
          <a:p>
            <a:pPr lvl="1"/>
            <a:r>
              <a:rPr lang="en-US"/>
              <a:t>Can get their data themselves, no need to provide a model from the main view</a:t>
            </a:r>
          </a:p>
          <a:p>
            <a:pPr lvl="1"/>
            <a:r>
              <a:rPr lang="en-US"/>
              <a:t>Are automatically available as Tag Helpers</a:t>
            </a:r>
          </a:p>
          <a:p>
            <a:pPr lvl="1"/>
            <a:r>
              <a:rPr lang="en-US"/>
              <a:t>Kind of solves the problem with the disappearing of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@Html.Action()</a:t>
            </a:r>
          </a:p>
          <a:p>
            <a:pPr lvl="1"/>
            <a:endParaRPr lang="en-US"/>
          </a:p>
          <a:p>
            <a:r>
              <a:rPr lang="en-US"/>
              <a:t>Disadvantages</a:t>
            </a:r>
          </a:p>
          <a:p>
            <a:pPr lvl="1"/>
            <a:r>
              <a:rPr lang="en-US"/>
              <a:t>cluttered code - previously, all code that returned a view was in a controller, now it can be in a ViewComponent class as well</a:t>
            </a:r>
          </a:p>
          <a:p>
            <a:pPr lvl="1"/>
            <a:r>
              <a:rPr lang="en-US"/>
              <a:t>No real advantage with multiple views, since we can do that with controllers/partial views as well</a:t>
            </a:r>
          </a:p>
          <a:p>
            <a:pPr lvl="1"/>
            <a:r>
              <a:rPr lang="en-US"/>
              <a:t>Does not really solve the problem with the disappearing of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@Html.Action()</a:t>
            </a:r>
          </a:p>
          <a:p>
            <a:pPr lvl="1"/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4F859-4BDE-4886-A66D-8D95FB44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EFC5B-5EB7-41B6-B498-6A707D5C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49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994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256A-19EB-4415-995F-80AC64E5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MVC 5 vs. ASP.NET Core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4D0DF-1735-4EF4-99E9-9C1A6263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Lots of built-in features in .NET Core</a:t>
            </a:r>
          </a:p>
          <a:p>
            <a:pPr lvl="1"/>
            <a:r>
              <a:rPr lang="en-US"/>
              <a:t>Configuration-System</a:t>
            </a:r>
          </a:p>
          <a:p>
            <a:pPr lvl="1"/>
            <a:r>
              <a:rPr lang="en-US"/>
              <a:t>Logging (including Event-Logging, Console-Logging, etc.; also extensible)</a:t>
            </a:r>
          </a:p>
          <a:p>
            <a:pPr lvl="1"/>
            <a:r>
              <a:rPr lang="en-US"/>
              <a:t>Dependency Injection (extensible, but not using it doesn’t make much sense)</a:t>
            </a:r>
          </a:p>
          <a:p>
            <a:pPr lvl="1"/>
            <a:r>
              <a:rPr lang="en-US" err="1"/>
              <a:t>Middlewares</a:t>
            </a:r>
            <a:r>
              <a:rPr lang="en-US"/>
              <a:t> instead of </a:t>
            </a:r>
            <a:r>
              <a:rPr lang="en-US" err="1"/>
              <a:t>HTTPModules</a:t>
            </a:r>
            <a:r>
              <a:rPr lang="en-US"/>
              <a:t> (even supports DI)</a:t>
            </a:r>
          </a:p>
          <a:p>
            <a:r>
              <a:rPr lang="en-US"/>
              <a:t>Better </a:t>
            </a:r>
            <a:r>
              <a:rPr lang="en-US" err="1"/>
              <a:t>Nuget</a:t>
            </a:r>
            <a:r>
              <a:rPr lang="en-US"/>
              <a:t> Package Handling</a:t>
            </a:r>
          </a:p>
          <a:p>
            <a:pPr lvl="1"/>
            <a:r>
              <a:rPr lang="en-US"/>
              <a:t>Dotnet-packages are stored only once in the users folder, not for every application</a:t>
            </a:r>
          </a:p>
          <a:p>
            <a:pPr lvl="1"/>
            <a:r>
              <a:rPr lang="en-US"/>
              <a:t>Resulting in smaller size of the source code</a:t>
            </a:r>
          </a:p>
          <a:p>
            <a:r>
              <a:rPr lang="en-US"/>
              <a:t>Tooling for Client-side packages</a:t>
            </a:r>
          </a:p>
          <a:p>
            <a:pPr lvl="1"/>
            <a:r>
              <a:rPr lang="en-US"/>
              <a:t>Microsoft introduces </a:t>
            </a:r>
            <a:r>
              <a:rPr lang="en-US" err="1"/>
              <a:t>Libman</a:t>
            </a:r>
            <a:r>
              <a:rPr lang="en-US"/>
              <a:t> for client-side packages</a:t>
            </a:r>
          </a:p>
          <a:p>
            <a:pPr lvl="1"/>
            <a:r>
              <a:rPr lang="en-US"/>
              <a:t>Smaller package size compared to </a:t>
            </a:r>
            <a:r>
              <a:rPr lang="en-US" err="1"/>
              <a:t>npm</a:t>
            </a:r>
            <a:endParaRPr lang="en-US"/>
          </a:p>
          <a:p>
            <a:pPr lvl="1"/>
            <a:r>
              <a:rPr lang="en-US" err="1"/>
              <a:t>Npm</a:t>
            </a:r>
            <a:r>
              <a:rPr lang="en-US"/>
              <a:t> can still be used though (and is needed for tools like Gulp)</a:t>
            </a:r>
          </a:p>
          <a:p>
            <a:pPr lvl="1"/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6D57A-CEE8-41C0-9BA7-1A6CE14F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CEA71-FF99-428A-8FC9-06BB93EFF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513256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454A-111F-4532-A82B-D023ABD3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ViewComponents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18BA4-419D-4D49-8E39-289C917FA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Creating a ViewComponent</a:t>
            </a:r>
          </a:p>
          <a:p>
            <a:pPr lvl="1"/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E49B1-29CD-4304-87AE-5E0E74E25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88A32-79FF-43FE-BA5C-1F529148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50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8061E9-8219-441F-B544-794410AD21EB}"/>
              </a:ext>
            </a:extLst>
          </p:cNvPr>
          <p:cNvSpPr txBox="1"/>
          <p:nvPr/>
        </p:nvSpPr>
        <p:spPr>
          <a:xfrm>
            <a:off x="483015" y="1785790"/>
            <a:ext cx="9421169" cy="418576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68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ViewComponent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40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CustomerList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 )]</a:t>
            </a:r>
          </a:p>
          <a:p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CustomerListViewComponent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ViewComponent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ICustomerService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_service; 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async Task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IViewComponentResult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&gt; InvokeAsync(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count,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sortOrder )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CustomerModel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&gt; customers = this._service.GetCustomers( count, sortOrder 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( customers.Count == count ) ?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View( customers ) :   </a:t>
            </a: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viewname if not provided is "Default.cshtml"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View( "SmallView", customers 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CustomerListViewComponent(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ICustomerService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service ) 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._service = service;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4824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E321-AF10-4FC1-8F88-A24D18F4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ViewComponents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A74-44E0-4A67-A867-E8CD44C0F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that ViewComponent</a:t>
            </a:r>
          </a:p>
          <a:p>
            <a:pPr lvl="1"/>
            <a:r>
              <a:rPr lang="en-US"/>
              <a:t>ViewComponents can be used in a view or created in a controller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B65AD-D0A0-4698-A118-A5992E1F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2B2AF-6DF6-45EC-AD0D-CF127B07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51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12EC7-B1C5-4CB7-A9D3-C7F4FB1F6181}"/>
              </a:ext>
            </a:extLst>
          </p:cNvPr>
          <p:cNvSpPr txBox="1"/>
          <p:nvPr/>
        </p:nvSpPr>
        <p:spPr>
          <a:xfrm>
            <a:off x="744953" y="2162779"/>
            <a:ext cx="9421169" cy="35394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68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// In a View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Component.InvokeAsync( "</a:t>
            </a:r>
            <a:r>
              <a:rPr lang="en-US" sz="140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CustomerList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{ count=10, sortOrder="Name asc" } )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since that is not really nice code, we can also use a TagHelper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vc:customer-list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40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40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sort-order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40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asc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"&gt;&lt;/</a:t>
            </a:r>
            <a:r>
              <a:rPr lang="en-US" sz="140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vc:customer-list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// in a controller:</a:t>
            </a:r>
          </a:p>
          <a:p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SomeController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IActionResult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GetCustomerList(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count,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sortOrder )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ViewComponent( "</a:t>
            </a:r>
            <a:r>
              <a:rPr lang="en-US" sz="140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CustomerList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", count, sortOrder 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164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91BA32-E01B-47CB-AAAA-5CBDF692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C6AB4-75A6-4802-A314-0B393326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7D9D-ABF9-4FCA-A616-D2B7C51AC801}" type="slidenum">
              <a:rPr lang="en-DE" smtClean="0"/>
              <a:t>52</a:t>
            </a:fld>
            <a:endParaRPr lang="en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97693B-EC0C-4BD8-9DE0-A4B819DFA72C}"/>
              </a:ext>
            </a:extLst>
          </p:cNvPr>
          <p:cNvSpPr txBox="1"/>
          <p:nvPr/>
        </p:nvSpPr>
        <p:spPr>
          <a:xfrm>
            <a:off x="3139068" y="3013501"/>
            <a:ext cx="59138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accent1">
                    <a:lumMod val="75000"/>
                  </a:schemeClr>
                </a:solidFill>
              </a:rPr>
              <a:t>Entity Framework Core</a:t>
            </a:r>
            <a:endParaRPr lang="en-DE" sz="48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65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8BDC-847B-4712-9AC2-8E13C743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Framework Core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FA9D5-EA43-4ACA-BE60-1BE0ED4E5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Entity Framework Core is different to EF6</a:t>
            </a:r>
          </a:p>
          <a:p>
            <a:pPr lvl="1"/>
            <a:r>
              <a:rPr lang="en-US"/>
              <a:t>No Design-time support</a:t>
            </a:r>
          </a:p>
          <a:p>
            <a:pPr lvl="1"/>
            <a:r>
              <a:rPr lang="en-US"/>
              <a:t>Code-First throughout</a:t>
            </a:r>
          </a:p>
          <a:p>
            <a:pPr lvl="2"/>
            <a:r>
              <a:rPr lang="en-US"/>
              <a:t>However, it is possible to scaffold the classes from an existing database</a:t>
            </a:r>
          </a:p>
          <a:p>
            <a:pPr lvl="2"/>
            <a:r>
              <a:rPr lang="en-US"/>
              <a:t>There's just no UI-Support for Renaming etc., also pluralization is not available</a:t>
            </a:r>
          </a:p>
          <a:p>
            <a:pPr lvl="2"/>
            <a:r>
              <a:rPr lang="en-US"/>
              <a:t>All commands for EF Core are command-line only</a:t>
            </a:r>
          </a:p>
          <a:p>
            <a:pPr lvl="3"/>
            <a:r>
              <a:rPr lang="en-US"/>
              <a:t>The commands in visual studio are slightly different to the commands in a console</a:t>
            </a:r>
          </a:p>
          <a:p>
            <a:pPr lvl="3"/>
            <a:endParaRPr lang="en-US"/>
          </a:p>
          <a:p>
            <a:r>
              <a:rPr lang="en-US"/>
              <a:t>Other than that, the handling is pretty much the same as with EF6</a:t>
            </a:r>
          </a:p>
          <a:p>
            <a:pPr lvl="1"/>
            <a:r>
              <a:rPr lang="en-US"/>
              <a:t>The initialization isn't</a:t>
            </a:r>
          </a:p>
          <a:p>
            <a:pPr lvl="1"/>
            <a:r>
              <a:rPr lang="en-US"/>
              <a:t>DbContexts are added to DI, hence they're injectable</a:t>
            </a:r>
          </a:p>
          <a:p>
            <a:pPr lvl="1"/>
            <a:r>
              <a:rPr lang="en-US"/>
              <a:t>Also, some engineers at Microsoft consider EF Core as a unit of work and a DbSet as a repository in itself (but they use CQRS anyway, so that's not a problem)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1BF58-4982-4828-8F1D-B0658327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8CF7A-F23D-4AD3-827B-6A181C53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53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101419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E721-5CED-4222-BDE4-8A6016CE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Framework Core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1F021-EF14-4F03-925A-FBF805CA5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Database Tables can be created / Updated through migrations</a:t>
            </a:r>
          </a:p>
          <a:p>
            <a:pPr lvl="1"/>
            <a:r>
              <a:rPr lang="en-US"/>
              <a:t>Inside Visual Studio Package Manager Console the command is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In a console with dotnet installed the command is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However, since I never work with the console, we stay with the Visual-Studio-Commands</a:t>
            </a:r>
          </a:p>
          <a:p>
            <a:pPr lvl="2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B83C1-8FC0-4DF2-A039-C557CE98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60583-7635-4F42-92CA-22DE5524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54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9CC731-083A-4197-AE09-A5A7BF047632}"/>
              </a:ext>
            </a:extLst>
          </p:cNvPr>
          <p:cNvSpPr txBox="1"/>
          <p:nvPr/>
        </p:nvSpPr>
        <p:spPr>
          <a:xfrm>
            <a:off x="993606" y="2010379"/>
            <a:ext cx="8884163" cy="95410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68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add-migration &lt;MigrationName&gt; -context &lt;dbcontextname&gt;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add-migration &lt;MigrationName&gt; // if there's only one dbcontext in the application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62DA8-D4FD-4D21-869F-AC698E938637}"/>
              </a:ext>
            </a:extLst>
          </p:cNvPr>
          <p:cNvSpPr txBox="1"/>
          <p:nvPr/>
        </p:nvSpPr>
        <p:spPr>
          <a:xfrm>
            <a:off x="993605" y="3542400"/>
            <a:ext cx="4480714" cy="73866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68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dotnet ef migrations add &lt;MigrationName&gt;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7483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082D-38E0-48AE-B88C-AE058D59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Framework Core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4565C-794A-4956-B1EE-FDAA53A04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References to the commands</a:t>
            </a:r>
          </a:p>
          <a:p>
            <a:pPr lvl="1"/>
            <a:r>
              <a:rPr lang="en-US"/>
              <a:t>Package manager console: </a:t>
            </a:r>
          </a:p>
          <a:p>
            <a:pPr lvl="2"/>
            <a:r>
              <a:rPr lang="en-US">
                <a:hlinkClick r:id="rId2"/>
              </a:rPr>
              <a:t>https://docs.microsoft.com/en-us/ef/core/miscellaneous/cli/powershell</a:t>
            </a:r>
            <a:endParaRPr lang="en-US"/>
          </a:p>
          <a:p>
            <a:pPr lvl="1"/>
            <a:r>
              <a:rPr lang="en-US"/>
              <a:t>Command-line-interface</a:t>
            </a:r>
          </a:p>
          <a:p>
            <a:pPr lvl="2"/>
            <a:r>
              <a:rPr lang="en-US">
                <a:hlinkClick r:id="rId3"/>
              </a:rPr>
              <a:t>https://docs.microsoft.com/en-us/ef/core/miscellaneous/cli/dotnet</a:t>
            </a:r>
            <a:endParaRPr lang="en-US"/>
          </a:p>
          <a:p>
            <a:pPr lvl="2"/>
            <a:endParaRPr lang="en-US"/>
          </a:p>
          <a:p>
            <a:r>
              <a:rPr lang="en-US"/>
              <a:t>General important commands</a:t>
            </a:r>
          </a:p>
          <a:p>
            <a:pPr lvl="1"/>
            <a:r>
              <a:rPr lang="en-US"/>
              <a:t>add-migration: Adds a migration to the application</a:t>
            </a:r>
          </a:p>
          <a:p>
            <a:pPr lvl="1"/>
            <a:r>
              <a:rPr lang="en-US"/>
              <a:t>remove-migration: removes a migration from the database</a:t>
            </a:r>
          </a:p>
          <a:p>
            <a:pPr lvl="1"/>
            <a:r>
              <a:rPr lang="en-US"/>
              <a:t>update-database: Updates the database to a migration or reverts the migration</a:t>
            </a:r>
          </a:p>
          <a:p>
            <a:pPr lvl="1"/>
            <a:r>
              <a:rPr lang="en-US"/>
              <a:t>scaffold-dbcontext: scaffolds the dbcontext from a database</a:t>
            </a:r>
          </a:p>
          <a:p>
            <a:pPr lvl="1"/>
            <a:r>
              <a:rPr lang="en-US"/>
              <a:t>script-migration: Creates a script to apply a migration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9EE7D-257F-42CE-9D57-66E60A28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01148-9291-4934-9036-33E0E6A9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55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40965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22BE6-8CF0-40A0-ABB2-609DF4AA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Framework Core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EAE3-EC53-42AE-99B6-8734FE68E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DbContext must be available for most of the commands to work and the application must compile!</a:t>
            </a:r>
          </a:p>
          <a:p>
            <a:pPr lvl="1"/>
            <a:r>
              <a:rPr lang="en-US"/>
              <a:t>The commands get their informations from the running instance of the application</a:t>
            </a:r>
          </a:p>
          <a:p>
            <a:pPr lvl="1"/>
            <a:endParaRPr lang="en-US"/>
          </a:p>
          <a:p>
            <a:r>
              <a:rPr lang="en-US"/>
              <a:t>DbContexts are created in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ConfigureServices()</a:t>
            </a:r>
            <a:endParaRPr lang="en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C7DD3-CB9E-431E-B862-246AD5AB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1907F-3CBF-46FB-9131-CCDAE61C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56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9FF59-42E4-43E6-A6E6-C6228E9FEA5F}"/>
              </a:ext>
            </a:extLst>
          </p:cNvPr>
          <p:cNvSpPr txBox="1"/>
          <p:nvPr/>
        </p:nvSpPr>
        <p:spPr>
          <a:xfrm>
            <a:off x="544427" y="3429000"/>
            <a:ext cx="10280378" cy="26776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68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ConfigureServices(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IServiceCollection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services )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connectionString = Configuration.GetConnectionString( "</a:t>
            </a:r>
            <a:r>
              <a:rPr lang="en-US" sz="140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DefaultConnection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 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services.AddDbContext&lt;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TodoDbContext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&gt;( options =&gt; options.UseSqlServer( connectionString ) );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a repository and the service to the servicecollection of the DI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services.Add(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ServiceDescriptor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.Scoped&lt;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ITodoRepository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TodoRepository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&gt;() 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services.Add(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ServiceDescriptor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.Scoped&lt;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ITodoService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TodoService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&gt;() );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services.AddMvc().SetCompatibilityVersion( CompatibilityVersion.Version_2_2 );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787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F954-F150-4536-80E9-85206DC4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MVC 5 vs. ASP.NET Core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3B9AE-DC55-4EF3-862B-AE93FA3EE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Support for Angular out-of-the-box</a:t>
            </a:r>
          </a:p>
          <a:p>
            <a:pPr lvl="1"/>
            <a:r>
              <a:rPr lang="en-US"/>
              <a:t>Full sample Application</a:t>
            </a:r>
          </a:p>
          <a:p>
            <a:r>
              <a:rPr lang="en-US"/>
              <a:t>Starting with .NET 3.0</a:t>
            </a:r>
          </a:p>
          <a:p>
            <a:pPr lvl="1"/>
            <a:r>
              <a:rPr lang="en-US"/>
              <a:t>Support for </a:t>
            </a:r>
            <a:r>
              <a:rPr lang="en-US" err="1"/>
              <a:t>Blazor</a:t>
            </a:r>
            <a:r>
              <a:rPr lang="en-US"/>
              <a:t> and Razor Components (</a:t>
            </a:r>
            <a:r>
              <a:rPr lang="en-US" err="1"/>
              <a:t>Blazor.Server</a:t>
            </a:r>
            <a:r>
              <a:rPr lang="en-US"/>
              <a:t>)</a:t>
            </a:r>
          </a:p>
          <a:p>
            <a:r>
              <a:rPr lang="en-US"/>
              <a:t>ASP.NET Core does NOT run on IIS (!!!)</a:t>
            </a:r>
          </a:p>
          <a:p>
            <a:pPr lvl="1"/>
            <a:r>
              <a:rPr lang="en-US"/>
              <a:t>IIS </a:t>
            </a:r>
            <a:r>
              <a:rPr lang="en-US" err="1"/>
              <a:t>ist</a:t>
            </a:r>
            <a:r>
              <a:rPr lang="en-US"/>
              <a:t> just the Frontend-Handler</a:t>
            </a:r>
          </a:p>
          <a:p>
            <a:pPr lvl="1"/>
            <a:r>
              <a:rPr lang="en-US"/>
              <a:t>ASP.NET Core brings Kestrel as a webserver</a:t>
            </a:r>
          </a:p>
          <a:p>
            <a:pPr lvl="1"/>
            <a:r>
              <a:rPr lang="en-US"/>
              <a:t>That means two things:</a:t>
            </a:r>
          </a:p>
          <a:p>
            <a:pPr lvl="2"/>
            <a:r>
              <a:rPr lang="en-US"/>
              <a:t>Debugging using IIS like with ASP.NET MVC is no longer possible (erm … necessary)</a:t>
            </a:r>
          </a:p>
          <a:p>
            <a:pPr lvl="2"/>
            <a:r>
              <a:rPr lang="en-US"/>
              <a:t>IIS Express is perfectly fine, since IIS (or </a:t>
            </a:r>
            <a:r>
              <a:rPr lang="en-US" err="1"/>
              <a:t>IISExpress</a:t>
            </a:r>
            <a:r>
              <a:rPr lang="en-US"/>
              <a:t>) don’t really handle anything</a:t>
            </a:r>
          </a:p>
          <a:p>
            <a:pPr lvl="2"/>
            <a:r>
              <a:rPr lang="en-US"/>
              <a:t>Starting with .NET Core 2.2, Out-of-Process Handling is possible, </a:t>
            </a:r>
            <a:r>
              <a:rPr lang="en-US" err="1"/>
              <a:t>IISExpress</a:t>
            </a:r>
            <a:r>
              <a:rPr lang="en-US"/>
              <a:t> is then not stopped when you stop debugging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005AC-517A-4909-8D1A-C2F6898A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B02D6-F0ED-4D09-BBE1-A53A933D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635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5B55-389E-4882-9723-AB36361A4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MVC 5 vs. ASP.NET Core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2E97-A09D-40F5-9CB4-B72567C62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ASP.NET MVC 5 produces a DLL, ASP.NET Core produces an exe</a:t>
            </a:r>
          </a:p>
          <a:p>
            <a:pPr lvl="1"/>
            <a:r>
              <a:rPr lang="en-US"/>
              <a:t>Since a .NET Core Application is not handled by IIS, a DLL is not sufficient</a:t>
            </a:r>
          </a:p>
          <a:p>
            <a:pPr lvl="1"/>
            <a:endParaRPr lang="en-US"/>
          </a:p>
          <a:p>
            <a:r>
              <a:rPr lang="en-US"/>
              <a:t>These were just the Highlights …</a:t>
            </a:r>
          </a:p>
          <a:p>
            <a:pPr lvl="1"/>
            <a:r>
              <a:rPr lang="en-US"/>
              <a:t>ASP.NET Core brings even more changes</a:t>
            </a:r>
          </a:p>
          <a:p>
            <a:pPr lvl="2"/>
            <a:r>
              <a:rPr lang="en-US"/>
              <a:t>The structure of the application itself</a:t>
            </a:r>
          </a:p>
          <a:p>
            <a:pPr lvl="2"/>
            <a:r>
              <a:rPr lang="en-US"/>
              <a:t>(Extensible) </a:t>
            </a:r>
            <a:r>
              <a:rPr lang="en-US" err="1"/>
              <a:t>TagHelpers</a:t>
            </a:r>
            <a:r>
              <a:rPr lang="en-US"/>
              <a:t> instead of </a:t>
            </a:r>
            <a:r>
              <a:rPr lang="en-US" err="1"/>
              <a:t>HtmlHelper</a:t>
            </a:r>
            <a:r>
              <a:rPr lang="en-US"/>
              <a:t>-methods</a:t>
            </a:r>
          </a:p>
          <a:p>
            <a:pPr lvl="2"/>
            <a:r>
              <a:rPr lang="en-US" err="1"/>
              <a:t>ViewComponents</a:t>
            </a:r>
            <a:r>
              <a:rPr lang="en-US"/>
              <a:t> instead of partial views that are called via an action</a:t>
            </a:r>
          </a:p>
          <a:p>
            <a:pPr lvl="3"/>
            <a:r>
              <a:rPr lang="en-US"/>
              <a:t>Which is no longer possible, unfortunately … </a:t>
            </a:r>
            <a:r>
              <a:rPr lang="en-US">
                <a:sym typeface="Wingdings" panose="05000000000000000000" pitchFamily="2" charset="2"/>
              </a:rPr>
              <a:t></a:t>
            </a:r>
          </a:p>
          <a:p>
            <a:pPr lvl="2"/>
            <a:r>
              <a:rPr lang="en-US">
                <a:sym typeface="Wingdings" panose="05000000000000000000" pitchFamily="2" charset="2"/>
              </a:rPr>
              <a:t>Many, many more built-in stuff, like HTTPS-support (HSTS) out-of-the-box, Cookie-Policy, CORS-Support, etc.</a:t>
            </a:r>
            <a:endParaRPr lang="en-US"/>
          </a:p>
          <a:p>
            <a:pPr lvl="2"/>
            <a:endParaRPr lang="en-US"/>
          </a:p>
          <a:p>
            <a:pPr lvl="1"/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EF208-8D1F-492A-A17E-F5220E17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0AB92-09F5-490C-BB75-312F44CF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6941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91BA32-E01B-47CB-AAAA-5CBDF692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C6AB4-75A6-4802-A314-0B393326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7D9D-ABF9-4FCA-A616-D2B7C51AC801}" type="slidenum">
              <a:rPr lang="en-DE" smtClean="0"/>
              <a:t>8</a:t>
            </a:fld>
            <a:endParaRPr lang="en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97693B-EC0C-4BD8-9DE0-A4B819DFA72C}"/>
              </a:ext>
            </a:extLst>
          </p:cNvPr>
          <p:cNvSpPr txBox="1"/>
          <p:nvPr/>
        </p:nvSpPr>
        <p:spPr>
          <a:xfrm>
            <a:off x="513346" y="3013501"/>
            <a:ext cx="113894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accent1">
                    <a:lumMod val="75000"/>
                  </a:schemeClr>
                </a:solidFill>
              </a:rPr>
              <a:t>The structure of an ASP.NET Core Application</a:t>
            </a:r>
            <a:endParaRPr lang="en-DE" sz="48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2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CA65-8561-4530-B8AE-A191CCED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an ASP.NET Application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D68F8-2D0E-457E-9C33-CC6790F4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Since ASP.NET Core creates an exe-file, we also have a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/>
              <a:t>-method</a:t>
            </a:r>
          </a:p>
          <a:p>
            <a:pPr lvl="1"/>
            <a:r>
              <a:rPr lang="en-US"/>
              <a:t>To be found in </a:t>
            </a:r>
            <a:r>
              <a:rPr lang="en-US" i="1" err="1"/>
              <a:t>program.cs</a:t>
            </a:r>
            <a:endParaRPr lang="en-US" i="1"/>
          </a:p>
          <a:p>
            <a:pPr lvl="1"/>
            <a:endParaRPr lang="en-US"/>
          </a:p>
          <a:p>
            <a:r>
              <a:rPr lang="en-US"/>
              <a:t>The configuration is done in </a:t>
            </a:r>
            <a:r>
              <a:rPr lang="en-US" i="1" err="1"/>
              <a:t>startup.cs</a:t>
            </a:r>
            <a:endParaRPr lang="en-US" i="1"/>
          </a:p>
          <a:p>
            <a:pPr lvl="1"/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ConfigureServices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/>
              <a:t>: Configuration of the services in the DI</a:t>
            </a:r>
          </a:p>
          <a:p>
            <a:pPr lvl="1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Configure()</a:t>
            </a:r>
            <a:r>
              <a:rPr lang="en-US"/>
              <a:t>: Configuration of the application pipeline</a:t>
            </a:r>
          </a:p>
          <a:p>
            <a:pPr lvl="1"/>
            <a:endParaRPr lang="en-US"/>
          </a:p>
          <a:p>
            <a:r>
              <a:rPr lang="en-US"/>
              <a:t>No more </a:t>
            </a:r>
            <a:r>
              <a:rPr lang="en-US" i="1" err="1"/>
              <a:t>web.config</a:t>
            </a:r>
            <a:r>
              <a:rPr lang="en-US"/>
              <a:t>-file</a:t>
            </a:r>
          </a:p>
          <a:p>
            <a:pPr lvl="1"/>
            <a:r>
              <a:rPr lang="en-US"/>
              <a:t>Instead </a:t>
            </a:r>
            <a:r>
              <a:rPr lang="en-US" i="1" err="1"/>
              <a:t>appsettings.json</a:t>
            </a:r>
            <a:r>
              <a:rPr lang="en-US"/>
              <a:t> and other settings files</a:t>
            </a:r>
          </a:p>
          <a:p>
            <a:pPr lvl="1"/>
            <a:r>
              <a:rPr lang="en-US"/>
              <a:t>Settings can be saved per environment (Development, Production, etc.)</a:t>
            </a:r>
          </a:p>
          <a:p>
            <a:pPr lvl="1"/>
            <a:r>
              <a:rPr lang="en-US"/>
              <a:t>The environment is set using ... an environment variable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4FE61-9569-485F-96F3-634E5D1F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70093-5475-4729-87CB-CFD47478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8696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0711092-46B2-4D74-9457-18E27C50EE96}" vid="{D26A8933-62CE-48FB-BDDF-E0199BEA44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</Template>
  <TotalTime>4733</TotalTime>
  <Words>4816</Words>
  <Application>Microsoft Office PowerPoint</Application>
  <PresentationFormat>Widescreen</PresentationFormat>
  <Paragraphs>738</Paragraphs>
  <Slides>56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Calibri Light</vt:lpstr>
      <vt:lpstr>Courier New</vt:lpstr>
      <vt:lpstr>Segoe UI</vt:lpstr>
      <vt:lpstr>Wingdings 3</vt:lpstr>
      <vt:lpstr>Office Theme</vt:lpstr>
      <vt:lpstr>PHOTO-PAINT Home &amp; Student</vt:lpstr>
      <vt:lpstr>ASP.NET MVC Core</vt:lpstr>
      <vt:lpstr>Agenda</vt:lpstr>
      <vt:lpstr>PowerPoint Presentation</vt:lpstr>
      <vt:lpstr>ASP.NET MVC 5 vs. ASP.NET Core</vt:lpstr>
      <vt:lpstr>ASP.NET MVC 5 vs. ASP.NET Core</vt:lpstr>
      <vt:lpstr>ASP.NET MVC 5 vs. ASP.NET Core</vt:lpstr>
      <vt:lpstr>ASP.NET MVC 5 vs. ASP.NET Core</vt:lpstr>
      <vt:lpstr>PowerPoint Presentation</vt:lpstr>
      <vt:lpstr>Structure of an ASP.NET Application</vt:lpstr>
      <vt:lpstr>Structure of an ASP.NET Application</vt:lpstr>
      <vt:lpstr>Structure of an ASP.NET Application</vt:lpstr>
      <vt:lpstr>PowerPoint Presentation</vt:lpstr>
      <vt:lpstr>ASP.NET Core Tooling</vt:lpstr>
      <vt:lpstr>ASP.NET Core Tooling - npm</vt:lpstr>
      <vt:lpstr>ASP.NET Core Tooling - npm</vt:lpstr>
      <vt:lpstr>ASP.NET Core Tooling - npm</vt:lpstr>
      <vt:lpstr>ASP.NET Core Tooling - npm</vt:lpstr>
      <vt:lpstr>ASP.NET Core Tooling - gulp</vt:lpstr>
      <vt:lpstr>ASP.NET Core Tooling - gulp</vt:lpstr>
      <vt:lpstr>ASP.NET Core Tooling - gulp</vt:lpstr>
      <vt:lpstr>ASP.NET Core Tooling - Libman</vt:lpstr>
      <vt:lpstr>ASP.NET Core Tooling - Libman</vt:lpstr>
      <vt:lpstr>PowerPoint Presentation</vt:lpstr>
      <vt:lpstr>TagHelpers</vt:lpstr>
      <vt:lpstr>Tag Helpers</vt:lpstr>
      <vt:lpstr>Tag Helpers</vt:lpstr>
      <vt:lpstr>Tag Helpers – Create your own</vt:lpstr>
      <vt:lpstr>Tag Helpers – Create your own</vt:lpstr>
      <vt:lpstr>PowerPoint Presentation</vt:lpstr>
      <vt:lpstr>Middleware</vt:lpstr>
      <vt:lpstr>Middleware</vt:lpstr>
      <vt:lpstr>Middleware</vt:lpstr>
      <vt:lpstr>Middleware</vt:lpstr>
      <vt:lpstr>Middleware</vt:lpstr>
      <vt:lpstr>Middleware</vt:lpstr>
      <vt:lpstr>Middleware</vt:lpstr>
      <vt:lpstr>Middleware</vt:lpstr>
      <vt:lpstr>PowerPoint Presentation</vt:lpstr>
      <vt:lpstr>RazorPages</vt:lpstr>
      <vt:lpstr>RazorPages</vt:lpstr>
      <vt:lpstr>RazorPages</vt:lpstr>
      <vt:lpstr>RazorPages</vt:lpstr>
      <vt:lpstr>RazorPages</vt:lpstr>
      <vt:lpstr>RazorPages</vt:lpstr>
      <vt:lpstr>PowerPoint Presentation</vt:lpstr>
      <vt:lpstr>ViewComponents</vt:lpstr>
      <vt:lpstr>ViewComponents</vt:lpstr>
      <vt:lpstr>ViewComponents</vt:lpstr>
      <vt:lpstr>ViewComponents</vt:lpstr>
      <vt:lpstr>ViewComponents</vt:lpstr>
      <vt:lpstr>ViewComponents</vt:lpstr>
      <vt:lpstr>PowerPoint Presentation</vt:lpstr>
      <vt:lpstr>Entity Framework Core</vt:lpstr>
      <vt:lpstr>Entity Framework Core</vt:lpstr>
      <vt:lpstr>Entity Framework Core</vt:lpstr>
      <vt:lpstr>Entity Framework 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Core</dc:title>
  <dc:creator>fe</dc:creator>
  <cp:lastModifiedBy>fe</cp:lastModifiedBy>
  <cp:revision>59</cp:revision>
  <dcterms:created xsi:type="dcterms:W3CDTF">2019-03-21T20:02:46Z</dcterms:created>
  <dcterms:modified xsi:type="dcterms:W3CDTF">2019-04-12T09:10:02Z</dcterms:modified>
</cp:coreProperties>
</file>