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39"/>
  </p:notesMasterIdLst>
  <p:sldIdLst>
    <p:sldId id="256" r:id="rId2"/>
    <p:sldId id="278" r:id="rId3"/>
    <p:sldId id="279" r:id="rId4"/>
    <p:sldId id="257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85" r:id="rId23"/>
    <p:sldId id="277" r:id="rId24"/>
    <p:sldId id="282" r:id="rId25"/>
    <p:sldId id="281" r:id="rId26"/>
    <p:sldId id="286" r:id="rId27"/>
    <p:sldId id="283" r:id="rId28"/>
    <p:sldId id="284" r:id="rId29"/>
    <p:sldId id="289" r:id="rId30"/>
    <p:sldId id="290" r:id="rId31"/>
    <p:sldId id="291" r:id="rId32"/>
    <p:sldId id="292" r:id="rId33"/>
    <p:sldId id="294" r:id="rId34"/>
    <p:sldId id="293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596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/>
    <p:restoredTop sz="94780"/>
  </p:normalViewPr>
  <p:slideViewPr>
    <p:cSldViewPr snapToGrid="0" snapToObjects="1">
      <p:cViewPr>
        <p:scale>
          <a:sx n="65" d="100"/>
          <a:sy n="65" d="100"/>
        </p:scale>
        <p:origin x="214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F3D15-2221-994F-BE1E-385FFCA4CA45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49EC-B57D-EC4A-AEC9-FB213C78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49EC-B57D-EC4A-AEC9-FB213C787B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49EC-B57D-EC4A-AEC9-FB213C787B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6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E7A5-B612-4D4F-B640-BE31F16B4FB0}" type="datetime1">
              <a:rPr lang="en-GB" smtClean="0"/>
              <a:t>04/05/2018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924359C6-7B55-E844-9991-6F2E396AAE25}"/>
              </a:ext>
            </a:extLst>
          </p:cNvPr>
          <p:cNvSpPr/>
          <p:nvPr userDrawn="1"/>
        </p:nvSpPr>
        <p:spPr>
          <a:xfrm>
            <a:off x="0" y="3175"/>
            <a:ext cx="9144000" cy="1269034"/>
          </a:xfrm>
          <a:prstGeom prst="rect">
            <a:avLst/>
          </a:prstGeom>
          <a:solidFill>
            <a:srgbClr val="CCCCCC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877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B4-39E7-184D-872D-FA021A59DBA9}" type="datetime1">
              <a:rPr lang="en-GB" smtClean="0"/>
              <a:t>04/05/2018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18F-868F-5040-A4E0-6FBD26A3A32B}" type="datetime1">
              <a:rPr lang="en-GB" smtClean="0"/>
              <a:t>04/05/2018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3810C2BD-226B-114D-B27D-070926513AE9}"/>
              </a:ext>
            </a:extLst>
          </p:cNvPr>
          <p:cNvSpPr/>
          <p:nvPr userDrawn="1"/>
        </p:nvSpPr>
        <p:spPr>
          <a:xfrm>
            <a:off x="0" y="6193493"/>
            <a:ext cx="9144000" cy="690840"/>
          </a:xfrm>
          <a:prstGeom prst="rect">
            <a:avLst/>
          </a:prstGeom>
          <a:solidFill>
            <a:srgbClr val="596074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CCFD8FA-7762-4D4E-B169-8FCA59F88194}"/>
              </a:ext>
            </a:extLst>
          </p:cNvPr>
          <p:cNvSpPr/>
          <p:nvPr userDrawn="1"/>
        </p:nvSpPr>
        <p:spPr>
          <a:xfrm>
            <a:off x="0" y="3175"/>
            <a:ext cx="9144000" cy="950981"/>
          </a:xfrm>
          <a:prstGeom prst="rect">
            <a:avLst/>
          </a:prstGeom>
          <a:solidFill>
            <a:srgbClr val="596074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-151106"/>
            <a:ext cx="78867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D05-F60B-1041-A6E1-DF0390787BF6}" type="datetime1">
              <a:rPr lang="en-GB" smtClean="0"/>
              <a:t>04/05/2018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74E4C-77E8-D446-92AF-DFFA99B3E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274" y="254974"/>
            <a:ext cx="1667515" cy="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0720-8B32-6040-ACFB-A6E862CAD30B}" type="datetime1">
              <a:rPr lang="en-GB" smtClean="0"/>
              <a:t>04/05/2018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7765-7CF8-4545-8143-178DC5A4E228}" type="datetime1">
              <a:rPr lang="en-GB" smtClean="0"/>
              <a:t>04/05/2018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2C3-6EDE-EE48-A923-BF38F6C8990C}" type="datetime1">
              <a:rPr lang="en-GB" smtClean="0"/>
              <a:t>04/05/2018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1819-06F0-074C-925C-D30B5550B730}" type="datetime1">
              <a:rPr lang="en-GB" smtClean="0"/>
              <a:t>04/05/2018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53E4-53F7-3F49-9A05-947B48DEB811}" type="datetime1">
              <a:rPr lang="en-GB" smtClean="0"/>
              <a:t>04/05/2018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D78C-E2A5-A048-BFD9-8D45030A20AB}" type="datetime1">
              <a:rPr lang="en-GB" smtClean="0"/>
              <a:t>04/05/2018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0169-DBD5-D34D-A61B-8AF4CEFBDA3B}" type="datetime1">
              <a:rPr lang="en-GB" smtClean="0"/>
              <a:t>04/05/2018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59D-48B9-3640-8CD7-12E57DD9A73F}" type="datetime1">
              <a:rPr lang="en-GB" smtClean="0"/>
              <a:t>04/05/2018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xlsform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969" y="2395209"/>
            <a:ext cx="6858000" cy="124182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M. Kundegorski, Antananarivo, May 2018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B1259EE-E42C-CC44-B4C5-B0476BCAD754}"/>
              </a:ext>
            </a:extLst>
          </p:cNvPr>
          <p:cNvSpPr/>
          <p:nvPr/>
        </p:nvSpPr>
        <p:spPr>
          <a:xfrm>
            <a:off x="-421470" y="3244718"/>
            <a:ext cx="3605580" cy="3572100"/>
          </a:xfrm>
          <a:custGeom>
            <a:avLst/>
            <a:gdLst/>
            <a:ahLst/>
            <a:cxnLst/>
            <a:rect l="0" t="0" r="r" b="b"/>
            <a:pathLst>
              <a:path w="13354" h="13230">
                <a:moveTo>
                  <a:pt x="3965" y="469"/>
                </a:moveTo>
                <a:cubicBezTo>
                  <a:pt x="3939" y="467"/>
                  <a:pt x="3910" y="465"/>
                  <a:pt x="3882" y="469"/>
                </a:cubicBezTo>
                <a:cubicBezTo>
                  <a:pt x="3821" y="474"/>
                  <a:pt x="3761" y="491"/>
                  <a:pt x="3703" y="520"/>
                </a:cubicBezTo>
                <a:cubicBezTo>
                  <a:pt x="3645" y="546"/>
                  <a:pt x="3593" y="582"/>
                  <a:pt x="3550" y="626"/>
                </a:cubicBezTo>
                <a:cubicBezTo>
                  <a:pt x="3530" y="646"/>
                  <a:pt x="3513" y="669"/>
                  <a:pt x="3498" y="691"/>
                </a:cubicBezTo>
                <a:cubicBezTo>
                  <a:pt x="3482" y="713"/>
                  <a:pt x="3472" y="733"/>
                  <a:pt x="3463" y="758"/>
                </a:cubicBezTo>
                <a:lnTo>
                  <a:pt x="2597" y="3189"/>
                </a:lnTo>
                <a:lnTo>
                  <a:pt x="5597" y="4258"/>
                </a:lnTo>
                <a:lnTo>
                  <a:pt x="6615" y="1402"/>
                </a:lnTo>
                <a:lnTo>
                  <a:pt x="4039" y="484"/>
                </a:lnTo>
                <a:cubicBezTo>
                  <a:pt x="4015" y="476"/>
                  <a:pt x="3992" y="471"/>
                  <a:pt x="3965" y="469"/>
                </a:cubicBezTo>
                <a:moveTo>
                  <a:pt x="1462" y="6375"/>
                </a:moveTo>
                <a:lnTo>
                  <a:pt x="4307" y="7389"/>
                </a:lnTo>
                <a:lnTo>
                  <a:pt x="4348" y="7383"/>
                </a:lnTo>
                <a:lnTo>
                  <a:pt x="4537" y="7234"/>
                </a:lnTo>
                <a:lnTo>
                  <a:pt x="5519" y="4477"/>
                </a:lnTo>
                <a:lnTo>
                  <a:pt x="2519" y="3408"/>
                </a:lnTo>
                <a:lnTo>
                  <a:pt x="1462" y="6375"/>
                </a:lnTo>
                <a:moveTo>
                  <a:pt x="484" y="9119"/>
                </a:moveTo>
                <a:cubicBezTo>
                  <a:pt x="475" y="9144"/>
                  <a:pt x="471" y="9166"/>
                  <a:pt x="468" y="9193"/>
                </a:cubicBezTo>
                <a:cubicBezTo>
                  <a:pt x="467" y="9219"/>
                  <a:pt x="465" y="9248"/>
                  <a:pt x="468" y="9277"/>
                </a:cubicBezTo>
                <a:cubicBezTo>
                  <a:pt x="473" y="9338"/>
                  <a:pt x="490" y="9399"/>
                  <a:pt x="519" y="9457"/>
                </a:cubicBezTo>
                <a:cubicBezTo>
                  <a:pt x="546" y="9514"/>
                  <a:pt x="581" y="9568"/>
                  <a:pt x="627" y="9610"/>
                </a:cubicBezTo>
                <a:cubicBezTo>
                  <a:pt x="647" y="9631"/>
                  <a:pt x="669" y="9648"/>
                  <a:pt x="690" y="9663"/>
                </a:cubicBezTo>
                <a:cubicBezTo>
                  <a:pt x="712" y="9678"/>
                  <a:pt x="733" y="9688"/>
                  <a:pt x="757" y="9697"/>
                </a:cubicBezTo>
                <a:lnTo>
                  <a:pt x="3332" y="10615"/>
                </a:lnTo>
                <a:lnTo>
                  <a:pt x="4316" y="7853"/>
                </a:lnTo>
                <a:lnTo>
                  <a:pt x="801" y="8231"/>
                </a:lnTo>
                <a:lnTo>
                  <a:pt x="484" y="9119"/>
                </a:lnTo>
                <a:moveTo>
                  <a:pt x="1384" y="6594"/>
                </a:moveTo>
                <a:lnTo>
                  <a:pt x="973" y="7747"/>
                </a:lnTo>
                <a:lnTo>
                  <a:pt x="3777" y="7446"/>
                </a:lnTo>
                <a:lnTo>
                  <a:pt x="1384" y="6594"/>
                </a:lnTo>
                <a:moveTo>
                  <a:pt x="9310" y="12745"/>
                </a:moveTo>
                <a:cubicBezTo>
                  <a:pt x="9335" y="12753"/>
                  <a:pt x="9358" y="12758"/>
                  <a:pt x="9384" y="12760"/>
                </a:cubicBezTo>
                <a:cubicBezTo>
                  <a:pt x="9410" y="12762"/>
                  <a:pt x="9439" y="12764"/>
                  <a:pt x="9468" y="12760"/>
                </a:cubicBezTo>
                <a:cubicBezTo>
                  <a:pt x="9529" y="12756"/>
                  <a:pt x="9590" y="12736"/>
                  <a:pt x="9649" y="12710"/>
                </a:cubicBezTo>
                <a:cubicBezTo>
                  <a:pt x="9706" y="12681"/>
                  <a:pt x="9760" y="12647"/>
                  <a:pt x="9803" y="12602"/>
                </a:cubicBezTo>
                <a:cubicBezTo>
                  <a:pt x="9823" y="12582"/>
                  <a:pt x="9841" y="12559"/>
                  <a:pt x="9855" y="12537"/>
                </a:cubicBezTo>
                <a:cubicBezTo>
                  <a:pt x="9871" y="12515"/>
                  <a:pt x="9880" y="12494"/>
                  <a:pt x="9889" y="12470"/>
                </a:cubicBezTo>
                <a:lnTo>
                  <a:pt x="10789" y="9944"/>
                </a:lnTo>
                <a:lnTo>
                  <a:pt x="7835" y="8892"/>
                </a:lnTo>
                <a:lnTo>
                  <a:pt x="6783" y="11844"/>
                </a:lnTo>
                <a:lnTo>
                  <a:pt x="9310" y="12745"/>
                </a:lnTo>
                <a:moveTo>
                  <a:pt x="12868" y="4109"/>
                </a:moveTo>
                <a:cubicBezTo>
                  <a:pt x="12877" y="4084"/>
                  <a:pt x="12883" y="4062"/>
                  <a:pt x="12885" y="4035"/>
                </a:cubicBezTo>
                <a:cubicBezTo>
                  <a:pt x="12887" y="4009"/>
                  <a:pt x="12887" y="3982"/>
                  <a:pt x="12884" y="3953"/>
                </a:cubicBezTo>
                <a:cubicBezTo>
                  <a:pt x="12880" y="3891"/>
                  <a:pt x="12859" y="3829"/>
                  <a:pt x="12833" y="3772"/>
                </a:cubicBezTo>
                <a:cubicBezTo>
                  <a:pt x="12807" y="3714"/>
                  <a:pt x="12769" y="3662"/>
                  <a:pt x="12725" y="3619"/>
                </a:cubicBezTo>
                <a:cubicBezTo>
                  <a:pt x="12705" y="3598"/>
                  <a:pt x="12681" y="3581"/>
                  <a:pt x="12660" y="3566"/>
                </a:cubicBezTo>
                <a:cubicBezTo>
                  <a:pt x="12638" y="3551"/>
                  <a:pt x="12617" y="3540"/>
                  <a:pt x="12593" y="3532"/>
                </a:cubicBezTo>
                <a:lnTo>
                  <a:pt x="10065" y="2631"/>
                </a:lnTo>
                <a:lnTo>
                  <a:pt x="9772" y="3456"/>
                </a:lnTo>
                <a:lnTo>
                  <a:pt x="12145" y="6138"/>
                </a:lnTo>
                <a:lnTo>
                  <a:pt x="12868" y="4109"/>
                </a:lnTo>
                <a:moveTo>
                  <a:pt x="9048" y="5487"/>
                </a:moveTo>
                <a:lnTo>
                  <a:pt x="11827" y="6478"/>
                </a:lnTo>
                <a:lnTo>
                  <a:pt x="9594" y="3954"/>
                </a:lnTo>
                <a:lnTo>
                  <a:pt x="9048" y="5487"/>
                </a:lnTo>
                <a:moveTo>
                  <a:pt x="7913" y="8673"/>
                </a:moveTo>
                <a:lnTo>
                  <a:pt x="10867" y="9726"/>
                </a:lnTo>
                <a:lnTo>
                  <a:pt x="11924" y="6758"/>
                </a:lnTo>
                <a:lnTo>
                  <a:pt x="8970" y="5706"/>
                </a:lnTo>
                <a:lnTo>
                  <a:pt x="7913" y="8673"/>
                </a:lnTo>
                <a:moveTo>
                  <a:pt x="6833" y="1480"/>
                </a:moveTo>
                <a:lnTo>
                  <a:pt x="5816" y="4336"/>
                </a:lnTo>
                <a:lnTo>
                  <a:pt x="7476" y="4927"/>
                </a:lnTo>
                <a:lnTo>
                  <a:pt x="9425" y="3397"/>
                </a:lnTo>
                <a:cubicBezTo>
                  <a:pt x="9460" y="3372"/>
                  <a:pt x="9489" y="3358"/>
                  <a:pt x="9529" y="3350"/>
                </a:cubicBezTo>
                <a:cubicBezTo>
                  <a:pt x="9541" y="3349"/>
                  <a:pt x="9553" y="3346"/>
                  <a:pt x="9564" y="3348"/>
                </a:cubicBezTo>
                <a:lnTo>
                  <a:pt x="9847" y="2553"/>
                </a:lnTo>
                <a:lnTo>
                  <a:pt x="6833" y="1480"/>
                </a:lnTo>
                <a:moveTo>
                  <a:pt x="8829" y="5410"/>
                </a:moveTo>
                <a:lnTo>
                  <a:pt x="9301" y="4084"/>
                </a:lnTo>
                <a:lnTo>
                  <a:pt x="7994" y="5112"/>
                </a:lnTo>
                <a:lnTo>
                  <a:pt x="8829" y="5410"/>
                </a:lnTo>
                <a:moveTo>
                  <a:pt x="7694" y="8595"/>
                </a:moveTo>
                <a:lnTo>
                  <a:pt x="8751" y="5628"/>
                </a:lnTo>
                <a:lnTo>
                  <a:pt x="7778" y="5281"/>
                </a:lnTo>
                <a:lnTo>
                  <a:pt x="4849" y="7582"/>
                </a:lnTo>
                <a:lnTo>
                  <a:pt x="7694" y="8595"/>
                </a:lnTo>
                <a:moveTo>
                  <a:pt x="5738" y="4554"/>
                </a:moveTo>
                <a:lnTo>
                  <a:pt x="4878" y="6967"/>
                </a:lnTo>
                <a:lnTo>
                  <a:pt x="7260" y="5097"/>
                </a:lnTo>
                <a:lnTo>
                  <a:pt x="5738" y="4554"/>
                </a:lnTo>
                <a:moveTo>
                  <a:pt x="3551" y="10693"/>
                </a:moveTo>
                <a:lnTo>
                  <a:pt x="6564" y="11766"/>
                </a:lnTo>
                <a:lnTo>
                  <a:pt x="7616" y="8814"/>
                </a:lnTo>
                <a:lnTo>
                  <a:pt x="4632" y="7751"/>
                </a:lnTo>
                <a:lnTo>
                  <a:pt x="4586" y="7786"/>
                </a:lnTo>
                <a:lnTo>
                  <a:pt x="3551" y="10693"/>
                </a:lnTo>
                <a:moveTo>
                  <a:pt x="10246" y="12790"/>
                </a:moveTo>
                <a:cubicBezTo>
                  <a:pt x="10214" y="12839"/>
                  <a:pt x="10175" y="12885"/>
                  <a:pt x="10132" y="12929"/>
                </a:cubicBezTo>
                <a:cubicBezTo>
                  <a:pt x="10052" y="13009"/>
                  <a:pt x="9954" y="13077"/>
                  <a:pt x="9847" y="13128"/>
                </a:cubicBezTo>
                <a:cubicBezTo>
                  <a:pt x="9741" y="13178"/>
                  <a:pt x="9625" y="13211"/>
                  <a:pt x="9512" y="13223"/>
                </a:cubicBezTo>
                <a:cubicBezTo>
                  <a:pt x="9451" y="13229"/>
                  <a:pt x="9392" y="13229"/>
                  <a:pt x="9333" y="13223"/>
                </a:cubicBezTo>
                <a:cubicBezTo>
                  <a:pt x="9271" y="13216"/>
                  <a:pt x="9212" y="13202"/>
                  <a:pt x="9155" y="13182"/>
                </a:cubicBezTo>
                <a:lnTo>
                  <a:pt x="601" y="10134"/>
                </a:lnTo>
                <a:cubicBezTo>
                  <a:pt x="544" y="10114"/>
                  <a:pt x="490" y="10087"/>
                  <a:pt x="438" y="10054"/>
                </a:cubicBezTo>
                <a:cubicBezTo>
                  <a:pt x="388" y="10021"/>
                  <a:pt x="342" y="9983"/>
                  <a:pt x="300" y="9941"/>
                </a:cubicBezTo>
                <a:cubicBezTo>
                  <a:pt x="218" y="9860"/>
                  <a:pt x="149" y="9761"/>
                  <a:pt x="99" y="9655"/>
                </a:cubicBezTo>
                <a:cubicBezTo>
                  <a:pt x="48" y="9548"/>
                  <a:pt x="16" y="9433"/>
                  <a:pt x="6" y="9319"/>
                </a:cubicBezTo>
                <a:cubicBezTo>
                  <a:pt x="1" y="9260"/>
                  <a:pt x="0" y="9200"/>
                  <a:pt x="6" y="9142"/>
                </a:cubicBezTo>
                <a:cubicBezTo>
                  <a:pt x="13" y="9080"/>
                  <a:pt x="27" y="9021"/>
                  <a:pt x="47" y="8963"/>
                </a:cubicBezTo>
                <a:lnTo>
                  <a:pt x="3026" y="602"/>
                </a:lnTo>
                <a:cubicBezTo>
                  <a:pt x="3047" y="545"/>
                  <a:pt x="3073" y="490"/>
                  <a:pt x="3107" y="439"/>
                </a:cubicBezTo>
                <a:cubicBezTo>
                  <a:pt x="3139" y="389"/>
                  <a:pt x="3178" y="343"/>
                  <a:pt x="3219" y="301"/>
                </a:cubicBezTo>
                <a:cubicBezTo>
                  <a:pt x="3301" y="219"/>
                  <a:pt x="3397" y="149"/>
                  <a:pt x="3504" y="99"/>
                </a:cubicBezTo>
                <a:cubicBezTo>
                  <a:pt x="3610" y="48"/>
                  <a:pt x="3725" y="18"/>
                  <a:pt x="3839" y="6"/>
                </a:cubicBezTo>
                <a:cubicBezTo>
                  <a:pt x="3898" y="1"/>
                  <a:pt x="3958" y="0"/>
                  <a:pt x="4018" y="6"/>
                </a:cubicBezTo>
                <a:cubicBezTo>
                  <a:pt x="4079" y="13"/>
                  <a:pt x="4138" y="27"/>
                  <a:pt x="4195" y="47"/>
                </a:cubicBezTo>
                <a:lnTo>
                  <a:pt x="12748" y="3095"/>
                </a:lnTo>
                <a:cubicBezTo>
                  <a:pt x="12806" y="3115"/>
                  <a:pt x="12860" y="3142"/>
                  <a:pt x="12913" y="3176"/>
                </a:cubicBezTo>
                <a:cubicBezTo>
                  <a:pt x="12962" y="3208"/>
                  <a:pt x="13008" y="3246"/>
                  <a:pt x="13050" y="3288"/>
                </a:cubicBezTo>
                <a:cubicBezTo>
                  <a:pt x="13132" y="3367"/>
                  <a:pt x="13201" y="3465"/>
                  <a:pt x="13251" y="3572"/>
                </a:cubicBezTo>
                <a:cubicBezTo>
                  <a:pt x="13303" y="3679"/>
                  <a:pt x="13335" y="3794"/>
                  <a:pt x="13346" y="3908"/>
                </a:cubicBezTo>
                <a:cubicBezTo>
                  <a:pt x="13352" y="3968"/>
                  <a:pt x="13353" y="4028"/>
                  <a:pt x="13347" y="4087"/>
                </a:cubicBezTo>
                <a:cubicBezTo>
                  <a:pt x="13340" y="4148"/>
                  <a:pt x="13327" y="4207"/>
                  <a:pt x="13306" y="4265"/>
                </a:cubicBezTo>
                <a:lnTo>
                  <a:pt x="10327" y="12626"/>
                </a:lnTo>
                <a:cubicBezTo>
                  <a:pt x="10307" y="12683"/>
                  <a:pt x="10280" y="12738"/>
                  <a:pt x="10246" y="1279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116AF-5848-1E4A-9145-C1F1697A4D66}"/>
              </a:ext>
            </a:extLst>
          </p:cNvPr>
          <p:cNvSpPr txBox="1"/>
          <p:nvPr/>
        </p:nvSpPr>
        <p:spPr>
          <a:xfrm>
            <a:off x="3021277" y="1806571"/>
            <a:ext cx="63413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50" b="1" dirty="0">
                <a:solidFill>
                  <a:schemeClr val="bg1">
                    <a:lumMod val="95000"/>
                  </a:schemeClr>
                </a:solidFill>
              </a:rPr>
              <a:t>Data Collection Framework</a:t>
            </a:r>
            <a:endParaRPr lang="en-US" sz="4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FFA261-8AC9-234F-8972-B2818575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9" y="208168"/>
            <a:ext cx="3365656" cy="9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9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"Choices"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list of choices needs a </a:t>
            </a:r>
            <a:r>
              <a:rPr lang="en-US" b="1" dirty="0" err="1"/>
              <a:t>list_name</a:t>
            </a:r>
            <a:r>
              <a:rPr lang="en-US" b="1" dirty="0"/>
              <a:t> </a:t>
            </a:r>
            <a:r>
              <a:rPr lang="en-US" dirty="0"/>
              <a:t>which is referenced in </a:t>
            </a:r>
            <a:r>
              <a:rPr lang="en-US" b="1" dirty="0"/>
              <a:t>survey</a:t>
            </a:r>
          </a:p>
          <a:p>
            <a:r>
              <a:rPr lang="en-US" dirty="0"/>
              <a:t>every choice needs a </a:t>
            </a:r>
            <a:r>
              <a:rPr lang="en-US" b="1" dirty="0"/>
              <a:t>name </a:t>
            </a:r>
            <a:r>
              <a:rPr lang="en-US" dirty="0"/>
              <a:t>and </a:t>
            </a:r>
            <a:r>
              <a:rPr lang="en-US" b="1" dirty="0"/>
              <a:t>label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3585541"/>
            <a:ext cx="7775658" cy="23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5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dirty="0"/>
              <a:t>What's the name of your 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14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GOOD: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jonathan_simple_form_version1.xlsx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toavina_training_survey_v2.xlsx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case_report_v3rev3.xlsx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active_case_finding_v12_2017sep.xlsx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</a:t>
            </a:r>
            <a:r>
              <a:rPr lang="en-US" dirty="0"/>
              <a:t>alaria_surveyMay18.xlsx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My </a:t>
            </a:r>
            <a:r>
              <a:rPr lang="en-US" dirty="0" err="1"/>
              <a:t>Form.xlsx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MoH</a:t>
            </a:r>
            <a:r>
              <a:rPr lang="en-US" dirty="0"/>
              <a:t> Surveillance Form </a:t>
            </a:r>
            <a:r>
              <a:rPr lang="en-US" dirty="0" err="1"/>
              <a:t>Case.xlsx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CaseReporrts.xlsx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enquête_nationale.xlsx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1" y="-310132"/>
            <a:ext cx="6400800" cy="1664392"/>
          </a:xfrm>
        </p:spPr>
        <p:txBody>
          <a:bodyPr/>
          <a:lstStyle/>
          <a:p>
            <a:r>
              <a:rPr lang="en-US" dirty="0"/>
              <a:t>Generate XML (</a:t>
            </a:r>
            <a:r>
              <a:rPr lang="en-US" dirty="0" err="1"/>
              <a:t>Xform</a:t>
            </a:r>
            <a:r>
              <a:rPr lang="en-US" dirty="0"/>
              <a:t>) and preview.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8553"/>
            <a:ext cx="7886700" cy="3263504"/>
          </a:xfrm>
        </p:spPr>
        <p:txBody>
          <a:bodyPr/>
          <a:lstStyle/>
          <a:p>
            <a:r>
              <a:rPr lang="en-US" dirty="0"/>
              <a:t> Online form converter: http://</a:t>
            </a:r>
            <a:r>
              <a:rPr lang="en-US" dirty="0" err="1"/>
              <a:t>opendatakit.org</a:t>
            </a:r>
            <a:r>
              <a:rPr lang="en-US" dirty="0"/>
              <a:t>/</a:t>
            </a:r>
            <a:r>
              <a:rPr lang="en-US" dirty="0" err="1"/>
              <a:t>xiframe</a:t>
            </a:r>
            <a:r>
              <a:rPr lang="en-US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2681495"/>
            <a:ext cx="6410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3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preview (in </a:t>
            </a:r>
            <a:r>
              <a:rPr lang="en-US" dirty="0" err="1"/>
              <a:t>Enketo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85" y="2226469"/>
            <a:ext cx="3706631" cy="326350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in 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03" y="1131094"/>
            <a:ext cx="5282200" cy="465998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r="27093" b="13281"/>
          <a:stretch/>
        </p:blipFill>
        <p:spPr>
          <a:xfrm>
            <a:off x="107157" y="1885927"/>
            <a:ext cx="3214688" cy="35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6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: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" y="2226469"/>
            <a:ext cx="7390608" cy="326350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2510" y="2664842"/>
            <a:ext cx="6154698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Time for a break!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4582" y="-26911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collection framework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part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A06E0-A2EF-FC4F-B216-A0376C65726A}"/>
              </a:ext>
            </a:extLst>
          </p:cNvPr>
          <p:cNvSpPr/>
          <p:nvPr/>
        </p:nvSpPr>
        <p:spPr>
          <a:xfrm>
            <a:off x="0" y="6488668"/>
            <a:ext cx="236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Lucida"/>
              </a:rPr>
              <a:t> https://</a:t>
            </a:r>
            <a:r>
              <a:rPr lang="en-GB" dirty="0" err="1">
                <a:solidFill>
                  <a:srgbClr val="000000"/>
                </a:solidFill>
                <a:latin typeface="Lucida"/>
              </a:rPr>
              <a:t>xkcd.com</a:t>
            </a:r>
            <a:r>
              <a:rPr lang="en-GB" dirty="0">
                <a:solidFill>
                  <a:srgbClr val="000000"/>
                </a:solidFill>
                <a:latin typeface="Lucida"/>
              </a:rPr>
              <a:t>/688/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C2DDF-D347-4743-B308-6B5709BA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8" y="2963241"/>
            <a:ext cx="8445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57250" y="1939529"/>
            <a:ext cx="4468416" cy="396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rtlCol="0" anchor="b" anchorCtr="0"/>
          <a:lstStyle/>
          <a:p>
            <a:r>
              <a:rPr lang="en-US" sz="1350" b="1" dirty="0">
                <a:solidFill>
                  <a:sysClr val="windowText" lastClr="000000"/>
                </a:solidFill>
              </a:rPr>
              <a:t>ODK</a:t>
            </a:r>
            <a:r>
              <a:rPr lang="en-US" sz="1350" dirty="0">
                <a:solidFill>
                  <a:sysClr val="windowText" lastClr="000000"/>
                </a:solidFill>
              </a:rPr>
              <a:t> data collection framework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86409" y="3091688"/>
            <a:ext cx="159972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78092" y="3558473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35053" y="4053324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9516" y="3830607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0050" y="-1313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Data collection within IEES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83506" y="281687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1246" y="288414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90670" y="2447420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8409" y="251468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36206" y="3024418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3946" y="309168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86138" y="2382441"/>
            <a:ext cx="1618059" cy="18823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ODK Aggregate server</a:t>
            </a:r>
          </a:p>
          <a:p>
            <a:pPr algn="ctr"/>
            <a:endParaRPr lang="en-US" sz="1350" dirty="0"/>
          </a:p>
        </p:txBody>
      </p:sp>
      <p:sp>
        <p:nvSpPr>
          <p:cNvPr id="17" name="Can 16"/>
          <p:cNvSpPr/>
          <p:nvPr/>
        </p:nvSpPr>
        <p:spPr>
          <a:xfrm>
            <a:off x="3825478" y="4626770"/>
            <a:ext cx="846535" cy="867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1686" y="2382441"/>
            <a:ext cx="1618059" cy="1882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IEES</a:t>
            </a:r>
          </a:p>
          <a:p>
            <a:pPr algn="ctr"/>
            <a:endParaRPr lang="en-US" sz="1350" dirty="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1989516" y="2769554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1935053" y="3346552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79246" y="355579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36985" y="3623068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86409" y="318633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44149" y="325360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31945" y="3763337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89685" y="383060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5004196" y="2968988"/>
            <a:ext cx="1396622" cy="79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29075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2691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3804" y="2434162"/>
            <a:ext cx="1396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Form submissions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01102" y="3227662"/>
            <a:ext cx="1200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Data export</a:t>
            </a:r>
          </a:p>
        </p:txBody>
      </p:sp>
    </p:spTree>
    <p:extLst>
      <p:ext uri="{BB962C8B-B14F-4D97-AF65-F5344CB8AC3E}">
        <p14:creationId xmlns:p14="http://schemas.microsoft.com/office/powerpoint/2010/main" val="5673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/ ODK Collect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7" y="1181017"/>
            <a:ext cx="7886700" cy="4351338"/>
          </a:xfrm>
        </p:spPr>
        <p:txBody>
          <a:bodyPr/>
          <a:lstStyle/>
          <a:p>
            <a:r>
              <a:rPr lang="en-US" dirty="0"/>
              <a:t>Android app working on phones and tablets</a:t>
            </a:r>
          </a:p>
          <a:p>
            <a:r>
              <a:rPr lang="en-US" dirty="0"/>
              <a:t>Displays forms and connects to ODK Aggregate</a:t>
            </a:r>
          </a:p>
          <a:p>
            <a:r>
              <a:rPr lang="en-US" dirty="0"/>
              <a:t>Let's install it on our phones/tablets</a:t>
            </a:r>
          </a:p>
          <a:p>
            <a:r>
              <a:rPr lang="en-US" dirty="0"/>
              <a:t>Admin Password: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21" y="2822449"/>
            <a:ext cx="3177257" cy="50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8973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Part 1: Preparing simple questionnaire </a:t>
            </a:r>
            <a:r>
              <a:rPr lang="en-US" dirty="0"/>
              <a:t>for a study using the same tools as used in IEES.</a:t>
            </a:r>
          </a:p>
          <a:p>
            <a:r>
              <a:rPr lang="en-US" b="1" dirty="0"/>
              <a:t>Part 2: Using mobile app and data collection server </a:t>
            </a:r>
            <a:r>
              <a:rPr lang="en-US" dirty="0"/>
              <a:t>to test more complex forms.</a:t>
            </a:r>
          </a:p>
          <a:p>
            <a:r>
              <a:rPr lang="en-US" b="1" dirty="0"/>
              <a:t>Part 3: Complex forms with external datasets.</a:t>
            </a:r>
          </a:p>
          <a:p>
            <a:pPr marL="0" indent="0">
              <a:buNone/>
            </a:pPr>
            <a:r>
              <a:rPr lang="en-US" dirty="0"/>
              <a:t>Optional:</a:t>
            </a:r>
          </a:p>
          <a:p>
            <a:r>
              <a:rPr lang="en-US" dirty="0"/>
              <a:t>Part 4: Using </a:t>
            </a:r>
            <a:r>
              <a:rPr lang="en-US" dirty="0" err="1"/>
              <a:t>Github</a:t>
            </a:r>
            <a:r>
              <a:rPr lang="en-US" dirty="0"/>
              <a:t> to exchange and collaborate on forms.</a:t>
            </a:r>
          </a:p>
          <a:p>
            <a:r>
              <a:rPr lang="en-US" dirty="0"/>
              <a:t>Part 5: Editing existing, challenging, forms of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ODK 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368425"/>
            <a:ext cx="7886700" cy="4351338"/>
          </a:xfrm>
        </p:spPr>
        <p:txBody>
          <a:bodyPr/>
          <a:lstStyle/>
          <a:p>
            <a:r>
              <a:rPr lang="en-US" dirty="0"/>
              <a:t>Demo aggregate: https://</a:t>
            </a:r>
            <a:r>
              <a:rPr lang="en-US" dirty="0" err="1"/>
              <a:t>odkdemo.emro.info</a:t>
            </a:r>
            <a:r>
              <a:rPr lang="en-US" dirty="0"/>
              <a:t>/ [</a:t>
            </a:r>
            <a:r>
              <a:rPr lang="en-US" dirty="0" err="1"/>
              <a:t>user: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training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password: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trainingtana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86187"/>
            <a:ext cx="6153150" cy="34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1106"/>
            <a:ext cx="8512865" cy="1325563"/>
          </a:xfrm>
        </p:spPr>
        <p:txBody>
          <a:bodyPr/>
          <a:lstStyle/>
          <a:p>
            <a:r>
              <a:rPr lang="en-US" dirty="0"/>
              <a:t>Our simple form with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174457"/>
            <a:ext cx="7886700" cy="4351338"/>
          </a:xfrm>
        </p:spPr>
        <p:txBody>
          <a:bodyPr/>
          <a:lstStyle/>
          <a:p>
            <a:r>
              <a:rPr lang="en-US" dirty="0"/>
              <a:t>Get the form on your device:</a:t>
            </a:r>
          </a:p>
          <a:p>
            <a:pPr lvl="1"/>
            <a:r>
              <a:rPr lang="en-US" b="1" dirty="0"/>
              <a:t>Publish</a:t>
            </a:r>
            <a:r>
              <a:rPr lang="en-US" dirty="0"/>
              <a:t> the form to the Aggregate and </a:t>
            </a:r>
            <a:r>
              <a:rPr lang="en-US" b="1" dirty="0"/>
              <a:t>pull </a:t>
            </a:r>
            <a:r>
              <a:rPr lang="en-US" dirty="0"/>
              <a:t>on your mobile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i="1" dirty="0"/>
              <a:t>xml form </a:t>
            </a:r>
            <a:r>
              <a:rPr lang="en-US" dirty="0"/>
              <a:t>file to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odk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/forms</a:t>
            </a:r>
            <a:endParaRPr lang="en-US" dirty="0"/>
          </a:p>
          <a:p>
            <a:r>
              <a:rPr lang="en-US" dirty="0"/>
              <a:t>Send your submission!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6"/>
          <a:stretch/>
        </p:blipFill>
        <p:spPr>
          <a:xfrm>
            <a:off x="450056" y="4079081"/>
            <a:ext cx="7661541" cy="17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8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loud 22"/>
          <p:cNvSpPr/>
          <p:nvPr/>
        </p:nvSpPr>
        <p:spPr>
          <a:xfrm>
            <a:off x="1562959" y="3538573"/>
            <a:ext cx="4534232" cy="235978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154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Note: How we update forms </a:t>
            </a:r>
            <a:br>
              <a:rPr lang="en-US" dirty="0"/>
            </a:br>
            <a:r>
              <a:rPr lang="en-US" dirty="0"/>
              <a:t>in IEES?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69164" y="2621400"/>
            <a:ext cx="1231100" cy="195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27" y="2762191"/>
            <a:ext cx="1044773" cy="16716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27" y="2762191"/>
            <a:ext cx="1044773" cy="1671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00714" y="4189810"/>
            <a:ext cx="1528762" cy="1264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3732610"/>
            <a:ext cx="1543050" cy="457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239566" y="4018360"/>
            <a:ext cx="3367984" cy="5597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193427" y="4433825"/>
            <a:ext cx="3399835" cy="52920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495885">
            <a:off x="2417627" y="4770252"/>
            <a:ext cx="31715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Yes, new version (v17) of </a:t>
            </a:r>
            <a:r>
              <a:rPr lang="en-US" sz="1350" dirty="0" err="1"/>
              <a:t>case_report.xml</a:t>
            </a:r>
            <a:r>
              <a:rPr lang="en-US" sz="1350" dirty="0"/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 rot="566230">
            <a:off x="2675761" y="3988389"/>
            <a:ext cx="31715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Any changes to my forms?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3237" y="2049165"/>
            <a:ext cx="1529057" cy="1144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ODK Aggregate server</a:t>
            </a:r>
          </a:p>
          <a:p>
            <a:pPr algn="ctr"/>
            <a:endParaRPr lang="en-US" sz="135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39566" y="2621400"/>
            <a:ext cx="3053953" cy="14079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437101">
            <a:off x="2446387" y="2158093"/>
            <a:ext cx="26007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Administrator </a:t>
            </a:r>
            <a:r>
              <a:rPr lang="en-US" sz="1350" b="1" dirty="0"/>
              <a:t>manually </a:t>
            </a:r>
            <a:r>
              <a:rPr lang="en-US" sz="1350" dirty="0"/>
              <a:t>pulls new forms </a:t>
            </a:r>
            <a:r>
              <a:rPr lang="en-US" sz="1350"/>
              <a:t>from aggregate.</a:t>
            </a:r>
            <a:endParaRPr lang="en-US" sz="1350" b="1" dirty="0"/>
          </a:p>
        </p:txBody>
      </p:sp>
      <p:sp>
        <p:nvSpPr>
          <p:cNvPr id="24" name="TextBox 23"/>
          <p:cNvSpPr txBox="1"/>
          <p:nvPr/>
        </p:nvSpPr>
        <p:spPr>
          <a:xfrm rot="686287">
            <a:off x="4127097" y="3655326"/>
            <a:ext cx="12447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automagically!</a:t>
            </a:r>
          </a:p>
        </p:txBody>
      </p:sp>
    </p:spTree>
    <p:extLst>
      <p:ext uri="{BB962C8B-B14F-4D97-AF65-F5344CB8AC3E}">
        <p14:creationId xmlns:p14="http://schemas.microsoft.com/office/powerpoint/2010/main" val="11713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simple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the following form: "Training Opinion Form"/</a:t>
            </a:r>
            <a:r>
              <a:rPr lang="en-US" dirty="0" err="1"/>
              <a:t>training_opinion_form.xml</a:t>
            </a:r>
            <a:endParaRPr lang="en-US" dirty="0"/>
          </a:p>
          <a:p>
            <a:r>
              <a:rPr lang="en-US" dirty="0"/>
              <a:t>Fill it in (you can do it multiple times as different people) and submit the answers</a:t>
            </a:r>
          </a:p>
          <a:p>
            <a:r>
              <a:rPr lang="en-US" dirty="0"/>
              <a:t>Log in to the aggregate and </a:t>
            </a:r>
            <a:r>
              <a:rPr lang="en-US" dirty="0" err="1"/>
              <a:t>analyse</a:t>
            </a:r>
            <a:r>
              <a:rPr lang="en-US" dirty="0"/>
              <a:t>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0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428060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All relevant information and more examples at </a:t>
            </a:r>
            <a:r>
              <a:rPr lang="en-US" dirty="0">
                <a:hlinkClick r:id="rId2"/>
              </a:rPr>
              <a:t>http://xlsform.org/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XLSForms</a:t>
            </a:r>
            <a:r>
              <a:rPr lang="en-US" dirty="0"/>
              <a:t> program to convert forms on your computer. Test on your device.</a:t>
            </a:r>
          </a:p>
          <a:p>
            <a:r>
              <a:rPr lang="en-US" dirty="0"/>
              <a:t>Often mobile application is not compatible with </a:t>
            </a:r>
            <a:r>
              <a:rPr lang="en-US" dirty="0" err="1"/>
              <a:t>XLSform</a:t>
            </a:r>
            <a:r>
              <a:rPr lang="en-US" dirty="0"/>
              <a:t> methods: make changes gradually and see if they work. (e.g. group within group, grid list appearance, text formatting are not working)</a:t>
            </a:r>
          </a:p>
          <a:p>
            <a:r>
              <a:rPr lang="en-US" dirty="0"/>
              <a:t>Automatic tools (</a:t>
            </a:r>
            <a:r>
              <a:rPr lang="en-US" b="1" dirty="0"/>
              <a:t>kobo, Ona</a:t>
            </a:r>
            <a:r>
              <a:rPr lang="en-US" dirty="0"/>
              <a:t>) for form creation might generate difficult to fix, incompatible forms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4" y="188757"/>
            <a:ext cx="7886700" cy="1325563"/>
          </a:xfrm>
        </p:spPr>
        <p:txBody>
          <a:bodyPr/>
          <a:lstStyle/>
          <a:p>
            <a:r>
              <a:rPr lang="en-US" dirty="0"/>
              <a:t>Metadata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1"/>
          <a:stretch/>
        </p:blipFill>
        <p:spPr>
          <a:xfrm>
            <a:off x="206754" y="1633590"/>
            <a:ext cx="8725521" cy="39290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45" y="26870"/>
            <a:ext cx="7886700" cy="994172"/>
          </a:xfrm>
        </p:spPr>
        <p:txBody>
          <a:bodyPr/>
          <a:lstStyle/>
          <a:p>
            <a:r>
              <a:rPr lang="en-US" dirty="0"/>
              <a:t>Field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57515"/>
              </p:ext>
            </p:extLst>
          </p:nvPr>
        </p:nvGraphicFramePr>
        <p:xfrm>
          <a:off x="335757" y="1347993"/>
          <a:ext cx="8529948" cy="463536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4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398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8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the</a:t>
                      </a:r>
                      <a:r>
                        <a:rPr lang="en-US" sz="1400" baseline="0" dirty="0"/>
                        <a:t> field (or a question)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r>
                        <a:rPr lang="en-US" sz="1400" baseline="0" dirty="0"/>
                        <a:t> of the variable to which users answer will be assigned to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user_name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98"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Displayed</a:t>
                      </a:r>
                      <a:r>
                        <a:rPr lang="en-US" sz="1400" baseline="0" dirty="0"/>
                        <a:t> name of the question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is your user name?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required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Field</a:t>
                      </a:r>
                      <a:r>
                        <a:rPr lang="en-US" sz="1400" baseline="0" dirty="0"/>
                        <a:t> can be empty if question is not compulsory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appearance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to groups of questions only to show</a:t>
                      </a:r>
                      <a:r>
                        <a:rPr lang="en-US" sz="1400" baseline="0" dirty="0"/>
                        <a:t> them on one page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field-list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relevant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</a:t>
                      </a:r>
                      <a:r>
                        <a:rPr lang="en-US" sz="1400" baseline="0" dirty="0"/>
                        <a:t> condition must be fulfilled to show this question?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${</a:t>
                      </a:r>
                      <a:r>
                        <a:rPr lang="en-US" sz="1400" dirty="0" err="1"/>
                        <a:t>user_age</a:t>
                      </a:r>
                      <a:r>
                        <a:rPr lang="en-US" sz="1400" dirty="0"/>
                        <a:t>} &lt; 18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366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pre-fill</a:t>
                      </a:r>
                      <a:r>
                        <a:rPr lang="en-US" sz="1400" baseline="0" dirty="0"/>
                        <a:t> the field with a value for quicker completion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7338">
                <a:tc>
                  <a:txBody>
                    <a:bodyPr/>
                    <a:lstStyle/>
                    <a:p>
                      <a:r>
                        <a:rPr lang="en-US" sz="1400" dirty="0"/>
                        <a:t>calculation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a variable with the output</a:t>
                      </a:r>
                      <a:r>
                        <a:rPr lang="en-US" sz="1400" baseline="0" dirty="0"/>
                        <a:t> of one or more previous field's answers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if( selected(${smoking},</a:t>
                      </a:r>
                      <a:r>
                        <a:rPr lang="en-US" sz="1400" baseline="0" dirty="0"/>
                        <a:t> "yes"), "risk", "no-risk")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121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field types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49149"/>
              </p:ext>
            </p:extLst>
          </p:nvPr>
        </p:nvGraphicFramePr>
        <p:xfrm>
          <a:off x="628650" y="1867614"/>
          <a:ext cx="788670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Question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Answer input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integer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Integer (i.e., whole number)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decimal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Decimal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Free text response.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select_one [options]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Multiple choice question; only one answer can be selected.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select_multiple [options]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Multiple choice question; multiple answers can be selected.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Display a note on the screen, takes no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geopoint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Collect a single GPS coordinates.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Accepts a date and a time input.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Take a picture.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calculate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Perform a calculation; see the Calculation section below.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acknowledge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Acknowledge prompt that sets value to “OK” if selected.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000" marR="54000" marT="54000" marB="2700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3092" y="2321942"/>
            <a:ext cx="8192114" cy="191590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Now, let's analyse </a:t>
            </a:r>
            <a:br>
              <a:rPr lang="en-GB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GB" sz="6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training_opinion_form.xls</a:t>
            </a:r>
            <a:endParaRPr lang="en-GB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6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2510" y="2664842"/>
            <a:ext cx="6154698" cy="108491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Time for a break!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30887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collection framework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58A9-C8A1-824F-9729-1A795562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64" y="2384287"/>
            <a:ext cx="5357191" cy="41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24923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framework</a:t>
            </a:r>
            <a:br>
              <a:rPr lang="en-US" dirty="0"/>
            </a:br>
            <a:r>
              <a:rPr lang="en-US" i="1" dirty="0"/>
              <a:t>part </a:t>
            </a:r>
            <a:r>
              <a:rPr lang="en-US" b="1" i="1" dirty="0"/>
              <a:t>3</a:t>
            </a:r>
            <a:endParaRPr lang="en-U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AF1E0-632D-824A-B8F9-DA8E12894446}"/>
              </a:ext>
            </a:extLst>
          </p:cNvPr>
          <p:cNvSpPr/>
          <p:nvPr/>
        </p:nvSpPr>
        <p:spPr>
          <a:xfrm>
            <a:off x="6828366" y="6488668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Lucida"/>
              </a:rPr>
              <a:t>https://</a:t>
            </a:r>
            <a:r>
              <a:rPr lang="en-GB" dirty="0" err="1">
                <a:solidFill>
                  <a:srgbClr val="000000"/>
                </a:solidFill>
                <a:latin typeface="Lucida"/>
              </a:rPr>
              <a:t>xkcd.com</a:t>
            </a:r>
            <a:r>
              <a:rPr lang="en-GB" dirty="0">
                <a:solidFill>
                  <a:srgbClr val="000000"/>
                </a:solidFill>
                <a:latin typeface="Lucida"/>
              </a:rPr>
              <a:t>/303/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FD21-47F4-6B44-9E02-4947DD05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16" y="2138363"/>
            <a:ext cx="4709767" cy="41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9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428060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Gather persons age, education level and a region where he or she lives.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Ask if a person was vaccinated against Influenza within last year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yes, ask for the date of the vaccination and a dose.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Ask the person to list diseases he or she had in the last 10 years.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Make sure that a person won't send a form without acknowledging that all the data gathered will be now owned by the MOH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5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your form!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348547"/>
            <a:ext cx="7886700" cy="4351338"/>
          </a:xfrm>
        </p:spPr>
        <p:txBody>
          <a:bodyPr/>
          <a:lstStyle/>
          <a:p>
            <a:r>
              <a:rPr lang="en-US" dirty="0"/>
              <a:t>Add translations to French/English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constraints on the answers to help correct obvious mistakes (can a person have 200 years?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a person to choose from a list of diseases read from a csv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4" y="2363805"/>
            <a:ext cx="8645965" cy="22479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</a:t>
            </a:r>
            <a:r>
              <a:rPr lang="en-US" i="1" dirty="0"/>
              <a:t>label </a:t>
            </a:r>
            <a:r>
              <a:rPr lang="en-US" dirty="0"/>
              <a:t>use </a:t>
            </a:r>
            <a:r>
              <a:rPr lang="en-US" i="1" dirty="0"/>
              <a:t>label::</a:t>
            </a:r>
            <a:r>
              <a:rPr lang="en-US" i="1" dirty="0" err="1"/>
              <a:t>english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label::</a:t>
            </a:r>
            <a:r>
              <a:rPr lang="en-US" i="1" dirty="0" err="1"/>
              <a:t>french</a:t>
            </a:r>
            <a:endParaRPr lang="en-US" dirty="0"/>
          </a:p>
          <a:p>
            <a:r>
              <a:rPr lang="en-US" dirty="0"/>
              <a:t>As an example, see "translated" version of a previous form "Training Opinion"</a:t>
            </a:r>
          </a:p>
          <a:p>
            <a:r>
              <a:rPr lang="en-US" dirty="0"/>
              <a:t>You can also translate </a:t>
            </a:r>
            <a:r>
              <a:rPr lang="en-US" i="1" dirty="0"/>
              <a:t>constraint</a:t>
            </a:r>
            <a:r>
              <a:rPr lang="en-US" dirty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5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65" y="0"/>
            <a:ext cx="7886700" cy="1325563"/>
          </a:xfrm>
        </p:spPr>
        <p:txBody>
          <a:bodyPr/>
          <a:lstStyle/>
          <a:p>
            <a:r>
              <a:rPr lang="en-US" dirty="0"/>
              <a:t>Reading an external data </a:t>
            </a:r>
            <a:br>
              <a:rPr lang="en-US" dirty="0"/>
            </a:br>
            <a:r>
              <a:rPr lang="en-US" dirty="0"/>
              <a:t>from a CSV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241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Modifying forms during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Changing labels, descriptions displayed for the user</a:t>
            </a:r>
          </a:p>
          <a:p>
            <a:r>
              <a:rPr lang="en-US" dirty="0">
                <a:solidFill>
                  <a:schemeClr val="accent4"/>
                </a:solidFill>
              </a:rPr>
              <a:t>Adding new options to the questions</a:t>
            </a:r>
          </a:p>
          <a:p>
            <a:r>
              <a:rPr lang="en-US" dirty="0">
                <a:solidFill>
                  <a:schemeClr val="accent4"/>
                </a:solidFill>
              </a:rPr>
              <a:t>Adding new validation </a:t>
            </a:r>
          </a:p>
          <a:p>
            <a:r>
              <a:rPr lang="en-US" dirty="0">
                <a:solidFill>
                  <a:srgbClr val="FF0000"/>
                </a:solidFill>
              </a:rPr>
              <a:t>Adding and removing questions</a:t>
            </a:r>
          </a:p>
          <a:p>
            <a:r>
              <a:rPr lang="en-US" dirty="0">
                <a:solidFill>
                  <a:srgbClr val="FF0000"/>
                </a:solidFill>
              </a:rPr>
              <a:t>Changing questionnaire flow (groups)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0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289" y="3082752"/>
            <a:ext cx="296542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;)</a:t>
            </a:r>
          </a:p>
        </p:txBody>
      </p:sp>
    </p:spTree>
    <p:extLst>
      <p:ext uri="{BB962C8B-B14F-4D97-AF65-F5344CB8AC3E}">
        <p14:creationId xmlns:p14="http://schemas.microsoft.com/office/powerpoint/2010/main" val="19351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57250" y="1939529"/>
            <a:ext cx="4468416" cy="396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rtlCol="0" anchor="b" anchorCtr="0"/>
          <a:lstStyle/>
          <a:p>
            <a:r>
              <a:rPr lang="en-US" sz="1350" b="1" dirty="0">
                <a:solidFill>
                  <a:sysClr val="windowText" lastClr="000000"/>
                </a:solidFill>
              </a:rPr>
              <a:t>ODK</a:t>
            </a:r>
            <a:r>
              <a:rPr lang="en-US" sz="1350" dirty="0">
                <a:solidFill>
                  <a:sysClr val="windowText" lastClr="000000"/>
                </a:solidFill>
              </a:rPr>
              <a:t> data collection framework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86409" y="3091688"/>
            <a:ext cx="159972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78092" y="3558473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35053" y="4053324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9516" y="3830607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8636" y="-17815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Data collection within IEES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83506" y="281687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1246" y="288414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90670" y="2447420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8409" y="251468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36206" y="3024418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3946" y="309168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86138" y="2382441"/>
            <a:ext cx="1618059" cy="18823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ODK Aggregate server</a:t>
            </a:r>
          </a:p>
          <a:p>
            <a:pPr algn="ctr"/>
            <a:endParaRPr lang="en-US" sz="1350" dirty="0"/>
          </a:p>
        </p:txBody>
      </p:sp>
      <p:sp>
        <p:nvSpPr>
          <p:cNvPr id="17" name="Can 16"/>
          <p:cNvSpPr/>
          <p:nvPr/>
        </p:nvSpPr>
        <p:spPr>
          <a:xfrm>
            <a:off x="3825478" y="4626770"/>
            <a:ext cx="846535" cy="867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1686" y="2382441"/>
            <a:ext cx="1618059" cy="1882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IEES</a:t>
            </a:r>
          </a:p>
          <a:p>
            <a:pPr algn="ctr"/>
            <a:endParaRPr lang="en-US" sz="1350" dirty="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1989516" y="2769554"/>
            <a:ext cx="13966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1935053" y="3346552"/>
            <a:ext cx="145108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79246" y="355579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36985" y="3623068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86409" y="3186339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44149" y="3253609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31945" y="3763337"/>
            <a:ext cx="498847" cy="64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Tab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89685" y="3830607"/>
            <a:ext cx="383366" cy="509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5004196" y="2968988"/>
            <a:ext cx="1396622" cy="79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29075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2691" y="4264818"/>
            <a:ext cx="0" cy="378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3804" y="2434162"/>
            <a:ext cx="1396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Form submissions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01102" y="3227662"/>
            <a:ext cx="1200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Data export</a:t>
            </a:r>
          </a:p>
        </p:txBody>
      </p:sp>
    </p:spTree>
    <p:extLst>
      <p:ext uri="{BB962C8B-B14F-4D97-AF65-F5344CB8AC3E}">
        <p14:creationId xmlns:p14="http://schemas.microsoft.com/office/powerpoint/2010/main" val="184058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ODK: Open Data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89735"/>
            <a:ext cx="7886700" cy="4351338"/>
          </a:xfrm>
        </p:spPr>
        <p:txBody>
          <a:bodyPr/>
          <a:lstStyle/>
          <a:p>
            <a:r>
              <a:rPr lang="en-US" dirty="0"/>
              <a:t>One of the most popular frameworks (set of computer programs for servers, computers and mobiles) for gathering survey data.</a:t>
            </a:r>
          </a:p>
          <a:p>
            <a:r>
              <a:rPr lang="en-US" dirty="0"/>
              <a:t>Used by many governments, UN agencies and NGOs</a:t>
            </a:r>
          </a:p>
          <a:p>
            <a:r>
              <a:rPr lang="en-US" dirty="0"/>
              <a:t>Uses </a:t>
            </a:r>
            <a:r>
              <a:rPr lang="en-US" dirty="0" err="1"/>
              <a:t>Xforms</a:t>
            </a:r>
            <a:r>
              <a:rPr lang="en-US" dirty="0"/>
              <a:t> format which is </a:t>
            </a:r>
            <a:r>
              <a:rPr lang="en-US" b="1" dirty="0"/>
              <a:t>the </a:t>
            </a:r>
            <a:r>
              <a:rPr lang="en-US" dirty="0"/>
              <a:t>most popular format to store survey questionnaires</a:t>
            </a:r>
          </a:p>
          <a:p>
            <a:r>
              <a:rPr lang="en-US" dirty="0"/>
              <a:t>The most flexible and fairly easy way to generate </a:t>
            </a:r>
            <a:r>
              <a:rPr lang="en-US" dirty="0" err="1"/>
              <a:t>Xforms</a:t>
            </a:r>
            <a:r>
              <a:rPr lang="en-US" dirty="0"/>
              <a:t> is using </a:t>
            </a:r>
            <a:r>
              <a:rPr lang="en-US" dirty="0" err="1"/>
              <a:t>XLSForms</a:t>
            </a:r>
            <a:r>
              <a:rPr lang="en-US" dirty="0"/>
              <a:t> which allow creating definitions in Excel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form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0655" y="2621980"/>
            <a:ext cx="6542689" cy="19389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Let’s make a study </a:t>
            </a:r>
            <a:br>
              <a:rPr lang="en-GB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GB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about this training attendees!</a:t>
            </a:r>
          </a:p>
          <a:p>
            <a:pPr algn="ctr"/>
            <a:endParaRPr lang="en-GB" sz="405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16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forms with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dirty="0"/>
              <a:t>Create a new </a:t>
            </a:r>
            <a:r>
              <a:rPr lang="en-US" dirty="0" err="1"/>
              <a:t>xlsx</a:t>
            </a:r>
            <a:r>
              <a:rPr lang="en-US" dirty="0"/>
              <a:t> file and save it as </a:t>
            </a:r>
            <a:r>
              <a:rPr lang="en-US" i="1" dirty="0" err="1"/>
              <a:t>YOURNAME_simple_form.xlsx</a:t>
            </a: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dirty="0"/>
              <a:t>Create three sheets in it named “</a:t>
            </a:r>
            <a:r>
              <a:rPr lang="en-US" b="1" dirty="0"/>
              <a:t>survey</a:t>
            </a:r>
            <a:r>
              <a:rPr lang="en-US" dirty="0"/>
              <a:t>”, “</a:t>
            </a:r>
            <a:r>
              <a:rPr lang="en-US" b="1" dirty="0"/>
              <a:t>choices</a:t>
            </a:r>
            <a:r>
              <a:rPr lang="en-US" dirty="0"/>
              <a:t>” and “</a:t>
            </a:r>
            <a:r>
              <a:rPr lang="en-US" b="1" dirty="0"/>
              <a:t>settings</a:t>
            </a:r>
            <a:r>
              <a:rPr lang="en-US" dirty="0"/>
              <a:t>”:</a:t>
            </a:r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dirty="0"/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dirty="0"/>
              <a:t>All names are </a:t>
            </a:r>
            <a:r>
              <a:rPr lang="en-US" b="1" dirty="0" err="1"/>
              <a:t>CaSe</a:t>
            </a:r>
            <a:r>
              <a:rPr lang="en-US" b="1" dirty="0"/>
              <a:t> </a:t>
            </a:r>
            <a:r>
              <a:rPr lang="en-US" b="1" dirty="0" err="1"/>
              <a:t>seNsiTive</a:t>
            </a:r>
            <a:r>
              <a:rPr lang="en-US" dirty="0"/>
              <a:t>! Please mind </a:t>
            </a:r>
            <a:r>
              <a:rPr lang="en-US" b="1" dirty="0"/>
              <a:t>“_” </a:t>
            </a:r>
            <a:r>
              <a:rPr lang="en-US" dirty="0"/>
              <a:t>in names.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0" r="9576"/>
          <a:stretch/>
        </p:blipFill>
        <p:spPr>
          <a:xfrm>
            <a:off x="2306732" y="3556596"/>
            <a:ext cx="4525566" cy="8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0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“Settings”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174457"/>
            <a:ext cx="7886700" cy="3263504"/>
          </a:xfrm>
        </p:spPr>
        <p:txBody>
          <a:bodyPr/>
          <a:lstStyle/>
          <a:p>
            <a:r>
              <a:rPr lang="en-US" dirty="0"/>
              <a:t>In this tab we specify a form </a:t>
            </a:r>
            <a:r>
              <a:rPr lang="en-US" b="1" dirty="0"/>
              <a:t>title</a:t>
            </a:r>
            <a:r>
              <a:rPr lang="en-US" dirty="0"/>
              <a:t>, </a:t>
            </a:r>
            <a:r>
              <a:rPr lang="en-US" b="1" dirty="0"/>
              <a:t>id</a:t>
            </a:r>
            <a:r>
              <a:rPr lang="en-US" dirty="0"/>
              <a:t> and </a:t>
            </a:r>
            <a:r>
              <a:rPr lang="en-US" b="1" dirty="0"/>
              <a:t>version.</a:t>
            </a:r>
          </a:p>
          <a:p>
            <a:r>
              <a:rPr lang="en-US" b="1" dirty="0" err="1"/>
              <a:t>form_title</a:t>
            </a:r>
            <a:r>
              <a:rPr lang="en-US" b="1" dirty="0"/>
              <a:t> </a:t>
            </a:r>
            <a:r>
              <a:rPr lang="en-US" dirty="0"/>
              <a:t>is a friendly name for a user</a:t>
            </a:r>
          </a:p>
          <a:p>
            <a:r>
              <a:rPr lang="en-US" b="1" dirty="0" err="1"/>
              <a:t>form_id</a:t>
            </a:r>
            <a:r>
              <a:rPr lang="en-US" dirty="0"/>
              <a:t>, lowercase, unique name. Please use your name in it.</a:t>
            </a:r>
          </a:p>
          <a:p>
            <a:r>
              <a:rPr lang="en-US" b="1" dirty="0"/>
              <a:t>version</a:t>
            </a:r>
            <a:r>
              <a:rPr lang="en-US" dirty="0"/>
              <a:t>, up to 10 numbers. For instance: </a:t>
            </a:r>
            <a:r>
              <a:rPr lang="en-US" dirty="0" err="1"/>
              <a:t>YYYYMMDDxx</a:t>
            </a:r>
            <a:r>
              <a:rPr lang="en-US" dirty="0"/>
              <a:t> where xx is the version number after the date of form preparation.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5" y="4455904"/>
            <a:ext cx="6801005" cy="20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“Survey”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5" y="998210"/>
            <a:ext cx="7886700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the main spreadsheet including your questions.</a:t>
            </a:r>
          </a:p>
          <a:p>
            <a:r>
              <a:rPr lang="en-US" dirty="0"/>
              <a:t>There are many columns, but three main ones are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label.</a:t>
            </a:r>
          </a:p>
          <a:p>
            <a:r>
              <a:rPr lang="en-US" b="1" dirty="0"/>
              <a:t>type: </a:t>
            </a:r>
            <a:r>
              <a:rPr lang="en-US" dirty="0"/>
              <a:t>Defines what kind of information is gathered in a field.</a:t>
            </a:r>
          </a:p>
          <a:p>
            <a:r>
              <a:rPr lang="en-US" b="1" dirty="0"/>
              <a:t>name</a:t>
            </a:r>
            <a:r>
              <a:rPr lang="en-US" dirty="0"/>
              <a:t>: a </a:t>
            </a:r>
            <a:r>
              <a:rPr lang="en-US" i="1" dirty="0"/>
              <a:t>unique</a:t>
            </a:r>
            <a:r>
              <a:rPr lang="en-US" dirty="0"/>
              <a:t> name used for data analysis.</a:t>
            </a:r>
          </a:p>
          <a:p>
            <a:r>
              <a:rPr lang="en-US" b="1" dirty="0"/>
              <a:t>label: </a:t>
            </a:r>
            <a:r>
              <a:rPr lang="en-US" dirty="0"/>
              <a:t>a question name displayed to a user.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8"/>
          <a:stretch/>
        </p:blipFill>
        <p:spPr>
          <a:xfrm>
            <a:off x="369625" y="4261714"/>
            <a:ext cx="7625190" cy="19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2460</TotalTime>
  <Words>1310</Words>
  <Application>Microsoft Macintosh PowerPoint</Application>
  <PresentationFormat>On-screen Show (4:3)</PresentationFormat>
  <Paragraphs>252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Lucida</vt:lpstr>
      <vt:lpstr>Mangal</vt:lpstr>
      <vt:lpstr>Office Theme</vt:lpstr>
      <vt:lpstr>PowerPoint Presentation</vt:lpstr>
      <vt:lpstr>Plan</vt:lpstr>
      <vt:lpstr>Data collection framework part 1</vt:lpstr>
      <vt:lpstr>Data collection within IEES</vt:lpstr>
      <vt:lpstr>ODK: Open Data Kit</vt:lpstr>
      <vt:lpstr>The simplest form…</vt:lpstr>
      <vt:lpstr>Simple forms with Excel</vt:lpstr>
      <vt:lpstr>“Settings” tab</vt:lpstr>
      <vt:lpstr>“Survey” tab</vt:lpstr>
      <vt:lpstr>"Choices" tab</vt:lpstr>
      <vt:lpstr>What's the name of your form?</vt:lpstr>
      <vt:lpstr>Generate XML (Xform) and preview.</vt:lpstr>
      <vt:lpstr>Form preview (in Enketo)</vt:lpstr>
      <vt:lpstr>XForm in XML</vt:lpstr>
      <vt:lpstr>XForm: model</vt:lpstr>
      <vt:lpstr>PowerPoint Presentation</vt:lpstr>
      <vt:lpstr>Data collection framework part 2</vt:lpstr>
      <vt:lpstr>Data collection within IEES</vt:lpstr>
      <vt:lpstr>Demo App / ODK Collect </vt:lpstr>
      <vt:lpstr>ODK Aggregate</vt:lpstr>
      <vt:lpstr>Our simple form with the app</vt:lpstr>
      <vt:lpstr>Note: How we update forms  in IEES?</vt:lpstr>
      <vt:lpstr>Analysing simple data</vt:lpstr>
      <vt:lpstr>Designing a form</vt:lpstr>
      <vt:lpstr>Metadata </vt:lpstr>
      <vt:lpstr>Field properties</vt:lpstr>
      <vt:lpstr>Main field types</vt:lpstr>
      <vt:lpstr>PowerPoint Presentation</vt:lpstr>
      <vt:lpstr>PowerPoint Presentation</vt:lpstr>
      <vt:lpstr>Data collection framework part 3</vt:lpstr>
      <vt:lpstr>Creating your own form</vt:lpstr>
      <vt:lpstr>Improve your form!</vt:lpstr>
      <vt:lpstr>Constraints</vt:lpstr>
      <vt:lpstr>Translations</vt:lpstr>
      <vt:lpstr>Reading an external data  from a CSV file</vt:lpstr>
      <vt:lpstr>Modifying forms during the study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Mikolaj Kundegorski</dc:creator>
  <cp:lastModifiedBy>Mikolaj Kundegorski</cp:lastModifiedBy>
  <cp:revision>53</cp:revision>
  <dcterms:created xsi:type="dcterms:W3CDTF">2017-09-23T15:13:12Z</dcterms:created>
  <dcterms:modified xsi:type="dcterms:W3CDTF">2018-05-04T16:30:59Z</dcterms:modified>
</cp:coreProperties>
</file>