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39"/>
  </p:notesMasterIdLst>
  <p:sldIdLst>
    <p:sldId id="256" r:id="rId2"/>
    <p:sldId id="278" r:id="rId3"/>
    <p:sldId id="279" r:id="rId4"/>
    <p:sldId id="257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5" r:id="rId23"/>
    <p:sldId id="277" r:id="rId24"/>
    <p:sldId id="282" r:id="rId25"/>
    <p:sldId id="281" r:id="rId26"/>
    <p:sldId id="286" r:id="rId27"/>
    <p:sldId id="283" r:id="rId28"/>
    <p:sldId id="284" r:id="rId29"/>
    <p:sldId id="289" r:id="rId30"/>
    <p:sldId id="290" r:id="rId31"/>
    <p:sldId id="291" r:id="rId32"/>
    <p:sldId id="292" r:id="rId33"/>
    <p:sldId id="294" r:id="rId34"/>
    <p:sldId id="293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98"/>
    <p:restoredTop sz="94764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3D15-2221-994F-BE1E-385FFCA4CA45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49EC-B57D-EC4A-AEC9-FB213C78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49EC-B57D-EC4A-AEC9-FB213C787B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A958-919B-984C-B779-0DE67901D02E}" type="datetime1">
              <a:rPr lang="en-GB" smtClean="0"/>
              <a:t>24/09/2017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5C49-CC50-2D43-A2B5-33344FDB10F7}" type="datetime1">
              <a:rPr lang="en-GB" smtClean="0"/>
              <a:t>24/09/2017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B097-7A02-294B-BA7A-3129B66158E4}" type="datetime1">
              <a:rPr lang="en-GB" smtClean="0"/>
              <a:t>24/09/2017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7187-E65A-0E4E-9264-FBC7ED50EE89}" type="datetime1">
              <a:rPr lang="en-GB" smtClean="0"/>
              <a:t>24/09/2017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1A14-EF22-3345-A103-06A79C64155D}" type="datetime1">
              <a:rPr lang="en-GB" smtClean="0"/>
              <a:t>24/09/2017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B2C1-4270-A448-945F-508F2C751A1E}" type="datetime1">
              <a:rPr lang="en-GB" smtClean="0"/>
              <a:t>24/09/2017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171-1D85-F54A-A3E1-69283A5CDC08}" type="datetime1">
              <a:rPr lang="en-GB" smtClean="0"/>
              <a:t>24/09/2017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63B3-482C-B740-99CC-83BB5EF51CFF}" type="datetime1">
              <a:rPr lang="en-GB" smtClean="0"/>
              <a:t>24/09/2017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12A7-3F6B-7A47-BD34-B80347CFB101}" type="datetime1">
              <a:rPr lang="en-GB" smtClean="0"/>
              <a:t>24/09/2017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6747-35D3-1248-8636-011C7BC063D2}" type="datetime1">
              <a:rPr lang="en-GB" smtClean="0"/>
              <a:t>24/09/2017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D9AF-7750-7D48-9A5E-8A4EF5D8EBAE}" type="datetime1">
              <a:rPr lang="en-GB" smtClean="0"/>
              <a:t>24/09/2017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0AEF-A987-324A-B12E-3FFDA801A211}" type="datetime1">
              <a:rPr lang="en-GB" smtClean="0"/>
              <a:t>24/09/2017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lsform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637" y="2849265"/>
            <a:ext cx="9144000" cy="1655762"/>
          </a:xfrm>
        </p:spPr>
        <p:txBody>
          <a:bodyPr/>
          <a:lstStyle/>
          <a:p>
            <a:r>
              <a:rPr lang="en-US" dirty="0" smtClean="0"/>
              <a:t>M. Kundegorski, Amman 25</a:t>
            </a:r>
            <a:r>
              <a:rPr lang="en-US" baseline="30000" dirty="0" smtClean="0"/>
              <a:t>th</a:t>
            </a:r>
            <a:r>
              <a:rPr lang="en-US" dirty="0" smtClean="0"/>
              <a:t> Sep 2017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948" y="1867197"/>
            <a:ext cx="7976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Collection Framework</a:t>
            </a:r>
            <a:endParaRPr lang="en-GB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87" y="3387725"/>
            <a:ext cx="3962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"Choices" tab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list of choices needs a </a:t>
            </a:r>
            <a:r>
              <a:rPr lang="en-US" b="1" dirty="0" err="1" smtClean="0"/>
              <a:t>list_name</a:t>
            </a:r>
            <a:r>
              <a:rPr lang="en-US" b="1" dirty="0" smtClean="0"/>
              <a:t> </a:t>
            </a:r>
            <a:r>
              <a:rPr lang="en-US" dirty="0" smtClean="0"/>
              <a:t>which is referenced in </a:t>
            </a:r>
            <a:r>
              <a:rPr lang="en-US" b="1" dirty="0" smtClean="0"/>
              <a:t>survey</a:t>
            </a:r>
          </a:p>
          <a:p>
            <a:r>
              <a:rPr lang="en-US" dirty="0" smtClean="0"/>
              <a:t>every choice needs a </a:t>
            </a:r>
            <a:r>
              <a:rPr lang="en-US" b="1" dirty="0" smtClean="0"/>
              <a:t>name </a:t>
            </a:r>
            <a:r>
              <a:rPr lang="en-US" dirty="0" smtClean="0"/>
              <a:t>and </a:t>
            </a:r>
            <a:r>
              <a:rPr lang="en-US" b="1" dirty="0" smtClean="0"/>
              <a:t>label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2895600"/>
            <a:ext cx="10367544" cy="31194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name of your 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GOOD: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jonathan_simple_form_version1.xlsx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rania_training_survey_v2.xlsx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case_report_v3rev3.xlsx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active_case_finding_v12_2017sep.xlsx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BAD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My </a:t>
            </a:r>
            <a:r>
              <a:rPr lang="en-US" dirty="0" err="1" smtClean="0"/>
              <a:t>Form.xlsx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MoH</a:t>
            </a:r>
            <a:r>
              <a:rPr lang="en-US" dirty="0" smtClean="0"/>
              <a:t> Surveillance Form </a:t>
            </a:r>
            <a:r>
              <a:rPr lang="en-US" dirty="0" err="1" smtClean="0"/>
              <a:t>Case.xlsx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CaseReporrts.xlsx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XML (</a:t>
            </a:r>
            <a:r>
              <a:rPr lang="en-US" dirty="0" err="1" smtClean="0"/>
              <a:t>Xform</a:t>
            </a:r>
            <a:r>
              <a:rPr lang="en-US" dirty="0" smtClean="0"/>
              <a:t>) and preview.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 Online form converter: http://</a:t>
            </a:r>
            <a:r>
              <a:rPr lang="en-US" dirty="0" err="1" smtClean="0"/>
              <a:t>opendatakit.org</a:t>
            </a:r>
            <a:r>
              <a:rPr lang="en-US" dirty="0" smtClean="0"/>
              <a:t>/</a:t>
            </a:r>
            <a:r>
              <a:rPr lang="en-US" dirty="0" err="1" smtClean="0"/>
              <a:t>xiframe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3300"/>
            <a:ext cx="8547100" cy="4584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preview (in </a:t>
            </a:r>
            <a:r>
              <a:rPr lang="en-US" dirty="0" err="1" smtClean="0"/>
              <a:t>Enketo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13" y="1825625"/>
            <a:ext cx="4942174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XForm</a:t>
            </a:r>
            <a:r>
              <a:rPr lang="en-US" dirty="0" smtClean="0"/>
              <a:t> in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04" y="365124"/>
            <a:ext cx="7042933" cy="621331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27093" b="13281"/>
          <a:stretch/>
        </p:blipFill>
        <p:spPr>
          <a:xfrm>
            <a:off x="142876" y="1371569"/>
            <a:ext cx="4286250" cy="4757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XForm</a:t>
            </a:r>
            <a:r>
              <a:rPr lang="en-US" dirty="0"/>
              <a:t>: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8" y="1825625"/>
            <a:ext cx="9854144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0355" y="2410122"/>
            <a:ext cx="82055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for a break!</a:t>
            </a:r>
            <a:endParaRPr lang="en-GB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collection framework</a:t>
            </a:r>
            <a:br>
              <a:rPr lang="en-US" dirty="0" smtClean="0"/>
            </a:br>
            <a:r>
              <a:rPr lang="en-US" i="1" dirty="0" smtClean="0"/>
              <a:t>part </a:t>
            </a:r>
            <a:r>
              <a:rPr lang="en-US" b="1" i="1" dirty="0" smtClean="0"/>
              <a:t>2</a:t>
            </a:r>
            <a:endParaRPr lang="en-US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43000" y="1443038"/>
            <a:ext cx="5957888" cy="528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 anchorCtr="0"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ODK</a:t>
            </a:r>
            <a:r>
              <a:rPr lang="en-US" dirty="0" smtClean="0">
                <a:solidFill>
                  <a:sysClr val="windowText" lastClr="000000"/>
                </a:solidFill>
              </a:rPr>
              <a:t> data collection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81878" y="2979250"/>
            <a:ext cx="213297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37456" y="3601631"/>
            <a:ext cx="186216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80070" y="4261432"/>
            <a:ext cx="19347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52688" y="3964476"/>
            <a:ext cx="186216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 within </a:t>
            </a:r>
            <a:r>
              <a:rPr lang="en-US" dirty="0" err="1" smtClean="0"/>
              <a:t>Meerkat</a:t>
            </a:r>
            <a:r>
              <a:rPr lang="en-US" dirty="0" smtClean="0"/>
              <a:t> reprise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78008" y="2612839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4994" y="2702532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87559" y="2120226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4545" y="2209919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14941" y="2889557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91927" y="2979250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2033588"/>
            <a:ext cx="2157412" cy="25098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ODK Aggregate server</a:t>
            </a:r>
          </a:p>
          <a:p>
            <a:pPr algn="ctr"/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5100637" y="5026026"/>
            <a:ext cx="1128713" cy="11572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35581" y="2033587"/>
            <a:ext cx="2157412" cy="2509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Meerkat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2652688" y="2549738"/>
            <a:ext cx="186216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2580070" y="3319069"/>
            <a:ext cx="19347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972327" y="3598065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49313" y="3687758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1878" y="3105452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58864" y="3195145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309260" y="3874783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86246" y="3964476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6672262" y="2815650"/>
            <a:ext cx="1862162" cy="105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72100" y="4543424"/>
            <a:ext cx="0" cy="504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843588" y="4543424"/>
            <a:ext cx="0" cy="504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45072" y="2102549"/>
            <a:ext cx="186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Form submissions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34803" y="31605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 export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 / ODK </a:t>
            </a:r>
            <a:r>
              <a:rPr lang="en-US" dirty="0"/>
              <a:t>Collect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working on phones and tablets</a:t>
            </a:r>
          </a:p>
          <a:p>
            <a:r>
              <a:rPr lang="en-US" dirty="0" smtClean="0"/>
              <a:t>Displays forms and connects to ODK Aggregate</a:t>
            </a:r>
          </a:p>
          <a:p>
            <a:r>
              <a:rPr lang="en-US" dirty="0" smtClean="0"/>
              <a:t>Let's install it on our phones/tablets</a:t>
            </a:r>
          </a:p>
          <a:p>
            <a:r>
              <a:rPr lang="en-US" dirty="0" smtClean="0"/>
              <a:t>Admin Password: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57" y="-56674"/>
            <a:ext cx="4236343" cy="67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Part 1: Preparing simple questionnaire </a:t>
            </a:r>
            <a:r>
              <a:rPr lang="en-US" dirty="0" smtClean="0"/>
              <a:t>for a study using the same tools as used in </a:t>
            </a:r>
            <a:r>
              <a:rPr lang="en-US" dirty="0" err="1" smtClean="0"/>
              <a:t>Meerkat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Part 2: Using mobile app and data collection server </a:t>
            </a:r>
            <a:r>
              <a:rPr lang="en-US" dirty="0" smtClean="0"/>
              <a:t>to test more complex forms.</a:t>
            </a:r>
          </a:p>
          <a:p>
            <a:r>
              <a:rPr lang="en-US" b="1" dirty="0" smtClean="0"/>
              <a:t>Part 3: Complex forms with external datasets.</a:t>
            </a:r>
          </a:p>
          <a:p>
            <a:pPr marL="0" indent="0">
              <a:buNone/>
            </a:pPr>
            <a:r>
              <a:rPr lang="en-US" dirty="0" smtClean="0"/>
              <a:t>Optional:</a:t>
            </a:r>
          </a:p>
          <a:p>
            <a:r>
              <a:rPr lang="en-US" dirty="0" smtClean="0"/>
              <a:t>Part 4: Using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to exchange and collaborate on forms.</a:t>
            </a:r>
          </a:p>
          <a:p>
            <a:r>
              <a:rPr lang="en-US" dirty="0" smtClean="0"/>
              <a:t>Part 5: Editing existing, challenging, forms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aggregate: https://</a:t>
            </a:r>
            <a:r>
              <a:rPr lang="en-US" dirty="0" err="1"/>
              <a:t>odkdemo.emro.info</a:t>
            </a:r>
            <a:r>
              <a:rPr lang="en-US" dirty="0"/>
              <a:t>/ </a:t>
            </a:r>
            <a:r>
              <a:rPr lang="en-US" dirty="0" smtClean="0"/>
              <a:t>[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ops|5HX4xW05nS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287942"/>
            <a:ext cx="8204200" cy="45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simple form with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form on your device:</a:t>
            </a:r>
          </a:p>
          <a:p>
            <a:pPr lvl="1"/>
            <a:r>
              <a:rPr lang="en-US" b="1" dirty="0"/>
              <a:t>Publish</a:t>
            </a:r>
            <a:r>
              <a:rPr lang="en-US" dirty="0"/>
              <a:t> the form to the Aggregate and </a:t>
            </a:r>
            <a:r>
              <a:rPr lang="en-US" b="1" dirty="0"/>
              <a:t>pull </a:t>
            </a:r>
            <a:r>
              <a:rPr lang="en-US" dirty="0"/>
              <a:t>on your mobile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i="1" dirty="0"/>
              <a:t>xml form </a:t>
            </a:r>
            <a:r>
              <a:rPr lang="en-US" dirty="0"/>
              <a:t>file to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odk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/forms</a:t>
            </a:r>
            <a:endParaRPr lang="en-US" dirty="0"/>
          </a:p>
          <a:p>
            <a:r>
              <a:rPr lang="en-US" dirty="0" smtClean="0"/>
              <a:t>Send your submission!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6"/>
          <a:stretch/>
        </p:blipFill>
        <p:spPr>
          <a:xfrm>
            <a:off x="600075" y="4295775"/>
            <a:ext cx="10215388" cy="2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/>
          <p:cNvSpPr/>
          <p:nvPr/>
        </p:nvSpPr>
        <p:spPr>
          <a:xfrm>
            <a:off x="2083946" y="3575097"/>
            <a:ext cx="6045642" cy="314637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49766"/>
            <a:ext cx="10515600" cy="1325563"/>
          </a:xfrm>
        </p:spPr>
        <p:txBody>
          <a:bodyPr/>
          <a:lstStyle/>
          <a:p>
            <a:r>
              <a:rPr lang="en-US" dirty="0" smtClean="0"/>
              <a:t>Note: How we update forms in </a:t>
            </a:r>
            <a:r>
              <a:rPr lang="en-US" dirty="0" err="1" smtClean="0"/>
              <a:t>Meerkat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58885" y="2352200"/>
            <a:ext cx="1641466" cy="260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3103" y="2539921"/>
            <a:ext cx="1393030" cy="22288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3" y="2539921"/>
            <a:ext cx="1393030" cy="22288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00951" y="4443413"/>
            <a:ext cx="2038349" cy="1685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833813"/>
            <a:ext cx="2057400" cy="609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986088" y="4214813"/>
            <a:ext cx="4490645" cy="7463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24569" y="4768767"/>
            <a:ext cx="4533113" cy="70560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495885">
            <a:off x="3223502" y="5232725"/>
            <a:ext cx="422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new version (v17) of </a:t>
            </a:r>
            <a:r>
              <a:rPr lang="en-US" dirty="0" err="1" smtClean="0"/>
              <a:t>case_report.xml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66230">
            <a:off x="3567681" y="4190241"/>
            <a:ext cx="422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changes to my forms?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90983" y="1589219"/>
            <a:ext cx="2038742" cy="15259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ODK Aggregate server</a:t>
            </a:r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86088" y="2352200"/>
            <a:ext cx="4071937" cy="1877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437101">
            <a:off x="3261849" y="1749845"/>
            <a:ext cx="346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 </a:t>
            </a:r>
            <a:r>
              <a:rPr lang="en-US" b="1" dirty="0" smtClean="0"/>
              <a:t>manually </a:t>
            </a:r>
            <a:r>
              <a:rPr lang="en-US" dirty="0" smtClean="0"/>
              <a:t>pulls new forms </a:t>
            </a:r>
            <a:r>
              <a:rPr lang="en-US" smtClean="0"/>
              <a:t>from aggregate.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 rot="686287">
            <a:off x="5534984" y="37461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automagically!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13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simple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the following form: "Training Opinion Form"/</a:t>
            </a:r>
            <a:r>
              <a:rPr lang="en-US" dirty="0" err="1" smtClean="0"/>
              <a:t>training_opinion_form.xml</a:t>
            </a:r>
            <a:endParaRPr lang="en-US" dirty="0" smtClean="0"/>
          </a:p>
          <a:p>
            <a:r>
              <a:rPr lang="en-US" dirty="0" smtClean="0"/>
              <a:t>Fill it in (you can do it multiple times as different people) and submit the answers</a:t>
            </a:r>
          </a:p>
          <a:p>
            <a:r>
              <a:rPr lang="en-US" dirty="0" smtClean="0"/>
              <a:t>Log in to the aggregate and </a:t>
            </a:r>
            <a:r>
              <a:rPr lang="en-US" dirty="0" err="1" smtClean="0"/>
              <a:t>analyse</a:t>
            </a:r>
            <a:r>
              <a:rPr lang="en-US" dirty="0" smtClean="0"/>
              <a:t>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relevant information and more examples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://xlsform.org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XLSForms</a:t>
            </a:r>
            <a:r>
              <a:rPr lang="en-US" dirty="0" smtClean="0"/>
              <a:t> program to convert forms on your computer. Test on your device.</a:t>
            </a:r>
          </a:p>
          <a:p>
            <a:r>
              <a:rPr lang="en-US" dirty="0" smtClean="0"/>
              <a:t>Often mobile application is not compatible with </a:t>
            </a:r>
            <a:r>
              <a:rPr lang="en-US" dirty="0" err="1" smtClean="0"/>
              <a:t>XLSform</a:t>
            </a:r>
            <a:r>
              <a:rPr lang="en-US" dirty="0" smtClean="0"/>
              <a:t> methods: make changes gradually and see if they work. (e.g. group within group, grid list appearance, text formatting are not working)</a:t>
            </a:r>
          </a:p>
          <a:p>
            <a:r>
              <a:rPr lang="en-US" dirty="0"/>
              <a:t>A</a:t>
            </a:r>
            <a:r>
              <a:rPr lang="en-US" dirty="0" smtClean="0"/>
              <a:t>utomatic tools for form creation might generate difficult to fix  incompatible forms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/>
          <a:stretch/>
        </p:blipFill>
        <p:spPr>
          <a:xfrm>
            <a:off x="415925" y="1300162"/>
            <a:ext cx="11634028" cy="52387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Field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39151"/>
              </p:ext>
            </p:extLst>
          </p:nvPr>
        </p:nvGraphicFramePr>
        <p:xfrm>
          <a:off x="1328736" y="1104901"/>
          <a:ext cx="9534525" cy="555148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178175"/>
                <a:gridCol w="3178175"/>
                <a:gridCol w="3178175"/>
              </a:tblGrid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the</a:t>
                      </a:r>
                      <a:r>
                        <a:rPr lang="en-US" baseline="0" dirty="0" smtClean="0"/>
                        <a:t> field (or a question)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the variable to which users answer will be assigned to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US" dirty="0"/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Displayed</a:t>
                      </a:r>
                      <a:r>
                        <a:rPr lang="en-US" baseline="0" dirty="0" smtClean="0"/>
                        <a:t> name of the question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your user name?</a:t>
                      </a:r>
                      <a:endParaRPr lang="en-US" dirty="0"/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can be empty if question is not compulsory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appearance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Applies to groups of questions only to show</a:t>
                      </a:r>
                      <a:r>
                        <a:rPr lang="en-US" baseline="0" dirty="0" smtClean="0"/>
                        <a:t> them on one page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field-list</a:t>
                      </a:r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condition must be fulfilled to show this question?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</a:t>
                      </a:r>
                      <a:r>
                        <a:rPr lang="en-US" dirty="0" err="1" smtClean="0"/>
                        <a:t>user_age</a:t>
                      </a:r>
                      <a:r>
                        <a:rPr lang="en-US" dirty="0" smtClean="0"/>
                        <a:t>} &lt; 18</a:t>
                      </a:r>
                      <a:endParaRPr lang="en-US" dirty="0"/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pre-fill</a:t>
                      </a:r>
                      <a:r>
                        <a:rPr lang="en-US" baseline="0" dirty="0" smtClean="0"/>
                        <a:t> the field with a value for quicker completion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478896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calculation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variable with the output</a:t>
                      </a:r>
                      <a:r>
                        <a:rPr lang="en-US" baseline="0" dirty="0" smtClean="0"/>
                        <a:t> of one or more previous field's answers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 selected(${smoking},</a:t>
                      </a:r>
                      <a:r>
                        <a:rPr lang="en-US" baseline="0" dirty="0" smtClean="0"/>
                        <a:t> "yes"), "risk", "no-risk")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field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49149"/>
              </p:ext>
            </p:extLst>
          </p:nvPr>
        </p:nvGraphicFramePr>
        <p:xfrm>
          <a:off x="838200" y="1347152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Question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Answer input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 (i.e., whole number) input.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decimal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Decimal input.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Free text response.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select_one [options]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choice question; only one answer can be selected.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select_multiple [options]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choice question; multiple answers can be selected.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Display a note on the screen, takes no input.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geopoint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Collect a single GPS coordinates.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Date input.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 input.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dateTime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Accepts a date and a time input.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image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Take a picture.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calculate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Perform a calculation; see the Calculation section below.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acknowledge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Acknowledge prompt that sets value to “OK” if selected.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2000" marR="72000" marT="72000" marB="360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9160" y="1952923"/>
            <a:ext cx="74394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Now, let's analyse </a:t>
            </a:r>
            <a:br>
              <a:rPr lang="en-GB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training_opinion_form.xls</a:t>
            </a:r>
            <a:endParaRPr lang="en-GB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0355" y="2410122"/>
            <a:ext cx="82055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Time for a break!</a:t>
            </a:r>
            <a:endParaRPr lang="en-GB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collection framework</a:t>
            </a:r>
            <a:br>
              <a:rPr lang="en-US" dirty="0" smtClean="0"/>
            </a:br>
            <a:r>
              <a:rPr lang="en-US" i="1" dirty="0" smtClean="0"/>
              <a:t>part 1</a:t>
            </a:r>
            <a:endParaRPr lang="en-US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collection framework</a:t>
            </a:r>
            <a:br>
              <a:rPr lang="en-US" dirty="0" smtClean="0"/>
            </a:br>
            <a:r>
              <a:rPr lang="en-US" i="1" dirty="0" smtClean="0"/>
              <a:t>part </a:t>
            </a:r>
            <a:r>
              <a:rPr lang="en-US" b="1" i="1" dirty="0"/>
              <a:t>3</a:t>
            </a:r>
            <a:endParaRPr lang="en-US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Gather persons age, education level and a region where he or she lives.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Ask if a person was vaccinated against Influenza within last year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yes, ask for the date of the vaccination and a dose.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Ask the person to list diseases he or she had in the last 10 years.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that a person won't send a form without acknowledging that all the data gathered will be now </a:t>
            </a:r>
            <a:r>
              <a:rPr lang="en-US" dirty="0" err="1" smtClean="0"/>
              <a:t>o.wned</a:t>
            </a:r>
            <a:r>
              <a:rPr lang="en-US" dirty="0" smtClean="0"/>
              <a:t> by the MOH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form!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translations to Arabic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constraints on the answers to help correct obvious mistakes (can a person have 200 years?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Allow a person to choose from a list of diseases read from a csv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32450" cy="2738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</a:t>
            </a:r>
            <a:r>
              <a:rPr lang="en-US" i="1" dirty="0" smtClean="0"/>
              <a:t>label </a:t>
            </a:r>
            <a:r>
              <a:rPr lang="en-US" dirty="0" smtClean="0"/>
              <a:t>use </a:t>
            </a:r>
            <a:r>
              <a:rPr lang="en-US" i="1" dirty="0" smtClean="0"/>
              <a:t>label::</a:t>
            </a:r>
            <a:r>
              <a:rPr lang="en-US" i="1" dirty="0" err="1" smtClean="0"/>
              <a:t>english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label::</a:t>
            </a:r>
            <a:r>
              <a:rPr lang="en-US" i="1" dirty="0" err="1" smtClean="0"/>
              <a:t>arabic</a:t>
            </a:r>
            <a:endParaRPr lang="en-US" dirty="0"/>
          </a:p>
          <a:p>
            <a:r>
              <a:rPr lang="en-US" dirty="0" smtClean="0"/>
              <a:t>As an example, see "translated" version of a previous form "Training Opinion"</a:t>
            </a:r>
          </a:p>
          <a:p>
            <a:r>
              <a:rPr lang="en-US" dirty="0" smtClean="0"/>
              <a:t>You can also translate </a:t>
            </a:r>
            <a:r>
              <a:rPr lang="en-US" i="1" dirty="0" smtClean="0"/>
              <a:t>constraint</a:t>
            </a:r>
            <a:r>
              <a:rPr lang="en-US" dirty="0" smtClean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external data from a CSV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forms during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Changing labels, descriptions displayed for the user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Adding new options to the questions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Adding new validation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Adding and removing questions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hanging questionnaire flow (groups)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7191" y="2967335"/>
            <a:ext cx="3957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;)</a:t>
            </a:r>
            <a:endParaRPr lang="en-GB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43000" y="1443038"/>
            <a:ext cx="5957888" cy="5286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 anchorCtr="0"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ODK</a:t>
            </a:r>
            <a:r>
              <a:rPr lang="en-US" dirty="0" smtClean="0">
                <a:solidFill>
                  <a:sysClr val="windowText" lastClr="000000"/>
                </a:solidFill>
              </a:rPr>
              <a:t> data collection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81878" y="2979250"/>
            <a:ext cx="213297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37456" y="3601631"/>
            <a:ext cx="186216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80070" y="4261432"/>
            <a:ext cx="19347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52688" y="3964476"/>
            <a:ext cx="186216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 within </a:t>
            </a:r>
            <a:r>
              <a:rPr lang="en-US" dirty="0" err="1" smtClean="0"/>
              <a:t>Meerkat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78008" y="2612839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4994" y="2702532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87559" y="2120226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64545" y="2209919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14941" y="2889557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91927" y="2979250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2033588"/>
            <a:ext cx="2157412" cy="25098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ODK Aggregate server</a:t>
            </a:r>
          </a:p>
          <a:p>
            <a:pPr algn="ctr"/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5100637" y="5026026"/>
            <a:ext cx="1128713" cy="11572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35581" y="2033587"/>
            <a:ext cx="2157412" cy="25098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Meerkat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2652688" y="2549738"/>
            <a:ext cx="186216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2580070" y="3319069"/>
            <a:ext cx="19347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972327" y="3598065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49313" y="3687758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381878" y="3105452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58864" y="3195145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309260" y="3874783"/>
            <a:ext cx="665129" cy="85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86246" y="3964476"/>
            <a:ext cx="511155" cy="67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6672262" y="2815650"/>
            <a:ext cx="1862162" cy="105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72100" y="4543424"/>
            <a:ext cx="0" cy="504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843588" y="4543424"/>
            <a:ext cx="0" cy="504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45072" y="2102549"/>
            <a:ext cx="186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Form submissions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34803" y="31605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 export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ODK: Open Data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popular frameworks (set of computer programs for servers, computers and mobiles) for gathering survey data.</a:t>
            </a:r>
          </a:p>
          <a:p>
            <a:r>
              <a:rPr lang="en-US" dirty="0" smtClean="0"/>
              <a:t>Used by many governments, UN agencies and NGOs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Xforms</a:t>
            </a:r>
            <a:r>
              <a:rPr lang="en-US" dirty="0" smtClean="0"/>
              <a:t> format which is </a:t>
            </a:r>
            <a:r>
              <a:rPr lang="en-US" b="1" dirty="0" smtClean="0"/>
              <a:t>the </a:t>
            </a:r>
            <a:r>
              <a:rPr lang="en-US" dirty="0" smtClean="0"/>
              <a:t>most popular format to store survey questionnaires</a:t>
            </a:r>
          </a:p>
          <a:p>
            <a:r>
              <a:rPr lang="en-US" dirty="0" smtClean="0"/>
              <a:t>The most flexible and fairly easy way to generate </a:t>
            </a:r>
            <a:r>
              <a:rPr lang="en-US" dirty="0" err="1" smtClean="0"/>
              <a:t>Xforms</a:t>
            </a:r>
            <a:r>
              <a:rPr lang="en-US" dirty="0" smtClean="0"/>
              <a:t> is using </a:t>
            </a:r>
            <a:r>
              <a:rPr lang="en-US" dirty="0" err="1" smtClean="0"/>
              <a:t>XLSForms</a:t>
            </a:r>
            <a:r>
              <a:rPr lang="en-US" dirty="0" smtClean="0"/>
              <a:t> which allow creating definitions in Excel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form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2401" y="2352973"/>
            <a:ext cx="87271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Let’s make a study </a:t>
            </a:r>
            <a:br>
              <a:rPr lang="en-GB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GB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about this training attendees!</a:t>
            </a:r>
          </a:p>
          <a:p>
            <a:pPr algn="ctr"/>
            <a:endParaRPr lang="en-GB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forms with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 a new </a:t>
            </a:r>
            <a:r>
              <a:rPr lang="en-US" dirty="0" err="1" smtClean="0"/>
              <a:t>xlsx</a:t>
            </a:r>
            <a:r>
              <a:rPr lang="en-US" dirty="0" smtClean="0"/>
              <a:t> file and save it as </a:t>
            </a:r>
            <a:r>
              <a:rPr lang="en-US" i="1" dirty="0" smtClean="0"/>
              <a:t>name_simple_form_v1.xlsx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Create three sheets in it named “</a:t>
            </a:r>
            <a:r>
              <a:rPr lang="en-US" b="1" dirty="0" smtClean="0"/>
              <a:t>survey</a:t>
            </a:r>
            <a:r>
              <a:rPr lang="en-US" dirty="0" smtClean="0"/>
              <a:t>”, “</a:t>
            </a:r>
            <a:r>
              <a:rPr lang="en-US" b="1" dirty="0" smtClean="0"/>
              <a:t>choices</a:t>
            </a:r>
            <a:r>
              <a:rPr lang="en-US" dirty="0" smtClean="0"/>
              <a:t>” and “</a:t>
            </a:r>
            <a:r>
              <a:rPr lang="en-US" b="1" dirty="0" smtClean="0"/>
              <a:t>settings</a:t>
            </a:r>
            <a:r>
              <a:rPr lang="en-US" dirty="0" smtClean="0"/>
              <a:t>”: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All names are </a:t>
            </a:r>
            <a:r>
              <a:rPr lang="en-US" b="1" dirty="0" smtClean="0"/>
              <a:t>case sensitive</a:t>
            </a:r>
            <a:r>
              <a:rPr lang="en-US" dirty="0" smtClean="0"/>
              <a:t>! Please mind </a:t>
            </a:r>
            <a:r>
              <a:rPr lang="en-US" b="1" dirty="0" smtClean="0"/>
              <a:t>“_” </a:t>
            </a:r>
            <a:r>
              <a:rPr lang="en-US" dirty="0" smtClean="0"/>
              <a:t>in names.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0" r="9576"/>
          <a:stretch/>
        </p:blipFill>
        <p:spPr>
          <a:xfrm>
            <a:off x="3078956" y="2815434"/>
            <a:ext cx="6034088" cy="11858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“Settings” tab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4351338"/>
          </a:xfrm>
        </p:spPr>
        <p:txBody>
          <a:bodyPr/>
          <a:lstStyle/>
          <a:p>
            <a:r>
              <a:rPr lang="en-US" dirty="0" smtClean="0"/>
              <a:t>In this tab we specify a form </a:t>
            </a:r>
            <a:r>
              <a:rPr lang="en-US" b="1" dirty="0" smtClean="0"/>
              <a:t>title</a:t>
            </a:r>
            <a:r>
              <a:rPr lang="en-US" dirty="0" smtClean="0"/>
              <a:t>, </a:t>
            </a:r>
            <a:r>
              <a:rPr lang="en-US" b="1" dirty="0" smtClean="0"/>
              <a:t>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version.</a:t>
            </a:r>
          </a:p>
          <a:p>
            <a:r>
              <a:rPr lang="en-US" b="1" dirty="0" err="1"/>
              <a:t>f</a:t>
            </a:r>
            <a:r>
              <a:rPr lang="en-US" b="1" dirty="0" err="1" smtClean="0"/>
              <a:t>orm_title</a:t>
            </a:r>
            <a:r>
              <a:rPr lang="en-US" b="1" dirty="0" smtClean="0"/>
              <a:t> </a:t>
            </a:r>
            <a:r>
              <a:rPr lang="en-US" dirty="0" smtClean="0"/>
              <a:t>is a friendly name for a user</a:t>
            </a:r>
          </a:p>
          <a:p>
            <a:r>
              <a:rPr lang="en-US" b="1" dirty="0" err="1"/>
              <a:t>f</a:t>
            </a:r>
            <a:r>
              <a:rPr lang="en-US" b="1" dirty="0" err="1" smtClean="0"/>
              <a:t>orm_id</a:t>
            </a:r>
            <a:r>
              <a:rPr lang="en-US" dirty="0" smtClean="0"/>
              <a:t>, lowercase, unique name. Please use your name in it.</a:t>
            </a:r>
          </a:p>
          <a:p>
            <a:r>
              <a:rPr lang="en-US" b="1" dirty="0"/>
              <a:t>v</a:t>
            </a:r>
            <a:r>
              <a:rPr lang="en-US" b="1" dirty="0" smtClean="0"/>
              <a:t>ersion</a:t>
            </a:r>
            <a:r>
              <a:rPr lang="en-US" dirty="0" smtClean="0"/>
              <a:t>, up to 10 numbers. For instance: </a:t>
            </a:r>
            <a:r>
              <a:rPr lang="en-US" dirty="0" err="1" smtClean="0"/>
              <a:t>YYYYMMDDxx</a:t>
            </a:r>
            <a:r>
              <a:rPr lang="en-US" dirty="0" smtClean="0"/>
              <a:t> where xx is the version number after the date of form preparation.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815557"/>
            <a:ext cx="9017000" cy="2705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“Survey” tab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138"/>
            <a:ext cx="10515600" cy="4351338"/>
          </a:xfrm>
        </p:spPr>
        <p:txBody>
          <a:bodyPr/>
          <a:lstStyle/>
          <a:p>
            <a:r>
              <a:rPr lang="en-US" dirty="0" smtClean="0"/>
              <a:t>This is the main spreadsheet including your questions.</a:t>
            </a:r>
          </a:p>
          <a:p>
            <a:r>
              <a:rPr lang="en-US" dirty="0" smtClean="0"/>
              <a:t>There are many columns, but three main ones are </a:t>
            </a:r>
            <a:r>
              <a:rPr lang="en-US" b="1" dirty="0" smtClean="0"/>
              <a:t>type</a:t>
            </a:r>
            <a:r>
              <a:rPr lang="en-US" dirty="0" smtClean="0"/>
              <a:t>, </a:t>
            </a:r>
            <a:r>
              <a:rPr lang="en-US" b="1" dirty="0" smtClean="0"/>
              <a:t>name</a:t>
            </a:r>
            <a:r>
              <a:rPr lang="en-US" dirty="0" smtClean="0"/>
              <a:t>, </a:t>
            </a:r>
            <a:r>
              <a:rPr lang="en-US" b="1" dirty="0" smtClean="0"/>
              <a:t>label.</a:t>
            </a:r>
          </a:p>
          <a:p>
            <a:r>
              <a:rPr lang="en-US" b="1" dirty="0"/>
              <a:t>t</a:t>
            </a:r>
            <a:r>
              <a:rPr lang="en-US" b="1" dirty="0" smtClean="0"/>
              <a:t>ype: </a:t>
            </a:r>
            <a:r>
              <a:rPr lang="en-US" dirty="0" smtClean="0"/>
              <a:t>Defines what kind of information is gathered in a field.</a:t>
            </a:r>
          </a:p>
          <a:p>
            <a:r>
              <a:rPr lang="en-US" b="1" dirty="0"/>
              <a:t>n</a:t>
            </a:r>
            <a:r>
              <a:rPr lang="en-US" b="1" dirty="0" smtClean="0"/>
              <a:t>ame</a:t>
            </a:r>
            <a:r>
              <a:rPr lang="en-US" dirty="0" smtClean="0"/>
              <a:t>: a </a:t>
            </a:r>
            <a:r>
              <a:rPr lang="en-US" i="1" dirty="0" smtClean="0"/>
              <a:t>unique</a:t>
            </a:r>
            <a:r>
              <a:rPr lang="en-US" dirty="0" smtClean="0"/>
              <a:t> name used for data analysis.</a:t>
            </a:r>
          </a:p>
          <a:p>
            <a:r>
              <a:rPr lang="en-US" b="1" dirty="0" smtClean="0"/>
              <a:t>label: </a:t>
            </a:r>
            <a:r>
              <a:rPr lang="en-US" dirty="0" smtClean="0"/>
              <a:t>a question name displayed to a user.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8"/>
          <a:stretch/>
        </p:blipFill>
        <p:spPr>
          <a:xfrm>
            <a:off x="838200" y="3919537"/>
            <a:ext cx="10166920" cy="25955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1203</Words>
  <Application>Microsoft Macintosh PowerPoint</Application>
  <PresentationFormat>Widescreen</PresentationFormat>
  <Paragraphs>248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Courier New</vt:lpstr>
      <vt:lpstr>Mangal</vt:lpstr>
      <vt:lpstr>Arial</vt:lpstr>
      <vt:lpstr>Office Theme</vt:lpstr>
      <vt:lpstr>PowerPoint Presentation</vt:lpstr>
      <vt:lpstr>Plan</vt:lpstr>
      <vt:lpstr>Data collection framework part 1</vt:lpstr>
      <vt:lpstr>Data collection within Meerkat</vt:lpstr>
      <vt:lpstr>ODK: Open Data Kit</vt:lpstr>
      <vt:lpstr>The simplest form…</vt:lpstr>
      <vt:lpstr>Simple forms with Excel</vt:lpstr>
      <vt:lpstr>“Settings” tab</vt:lpstr>
      <vt:lpstr>“Survey” tab</vt:lpstr>
      <vt:lpstr>"Choices" tab</vt:lpstr>
      <vt:lpstr>What's the name of your form?</vt:lpstr>
      <vt:lpstr>Generate XML (Xform) and preview.</vt:lpstr>
      <vt:lpstr>Form preview (in Enketo)</vt:lpstr>
      <vt:lpstr>XForm in XML</vt:lpstr>
      <vt:lpstr>XForm: model</vt:lpstr>
      <vt:lpstr>PowerPoint Presentation</vt:lpstr>
      <vt:lpstr>Data collection framework part 2</vt:lpstr>
      <vt:lpstr>Data collection within Meerkat reprise</vt:lpstr>
      <vt:lpstr>Demo App / ODK Collect </vt:lpstr>
      <vt:lpstr>ODK Aggregate</vt:lpstr>
      <vt:lpstr>Using our simple form with the app</vt:lpstr>
      <vt:lpstr>Note: How we update forms in Meerkat?</vt:lpstr>
      <vt:lpstr>Analysing simple data</vt:lpstr>
      <vt:lpstr>Designing a form</vt:lpstr>
      <vt:lpstr>Metadata </vt:lpstr>
      <vt:lpstr>Field properties</vt:lpstr>
      <vt:lpstr>Main field types</vt:lpstr>
      <vt:lpstr>PowerPoint Presentation</vt:lpstr>
      <vt:lpstr>PowerPoint Presentation</vt:lpstr>
      <vt:lpstr>Data collection framework part 3</vt:lpstr>
      <vt:lpstr>Creating your own form</vt:lpstr>
      <vt:lpstr>Improve your form!</vt:lpstr>
      <vt:lpstr>Constraints</vt:lpstr>
      <vt:lpstr>Translations</vt:lpstr>
      <vt:lpstr>Reading an external data from a CSV file</vt:lpstr>
      <vt:lpstr>Modifying forms during the study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Mikolaj Kundegorski</dc:creator>
  <cp:lastModifiedBy>Mikolaj Kundegorski</cp:lastModifiedBy>
  <cp:revision>44</cp:revision>
  <dcterms:created xsi:type="dcterms:W3CDTF">2017-09-23T15:13:12Z</dcterms:created>
  <dcterms:modified xsi:type="dcterms:W3CDTF">2017-09-25T05:31:50Z</dcterms:modified>
</cp:coreProperties>
</file>