
<file path=[Content_Types].xml><?xml version="1.0" encoding="utf-8"?>
<Types xmlns="http://schemas.openxmlformats.org/package/2006/content-types">
  <Override PartName="/_rels/.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18"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19"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4278960" y="10157400"/>
            <a:ext cx="3280680" cy="534240"/>
          </a:xfrm>
          <a:prstGeom prst="rect">
            <a:avLst/>
          </a:prstGeom>
        </p:spPr>
        <p:txBody>
          <a:bodyPr lIns="0" rIns="0" tIns="0" bIns="0" anchor="b"/>
          <a:p>
            <a:pPr algn="r"/>
            <a:fld id="{2FA85882-6916-497E-BE09-7E39C8B07D1A}"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s://docs.docker.com/install/linux/docker-ce/ubuntu/#install-docker-ce" TargetMode="External"/><Relationship Id="rId2" Type="http://schemas.openxmlformats.org/officeDocument/2006/relationships/hyperlink" Target="https://docs.docker.com/compose/install/" TargetMode="External"/><Relationship Id="rId3" Type="http://schemas.openxmlformats.org/officeDocument/2006/relationships/slide" Target="../slides/slide10.xml"/><Relationship Id="rId4"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56000" y="5078520"/>
            <a:ext cx="6047280" cy="4810680"/>
          </a:xfrm>
          <a:prstGeom prst="rect">
            <a:avLst/>
          </a:prstGeom>
        </p:spPr>
        <p:txBody>
          <a:bodyPr lIns="0" rIns="0" tIns="0" bIns="0"/>
          <a:p>
            <a:r>
              <a:rPr b="0" lang="en-GB" sz="2000" spc="-1" strike="noStrike">
                <a:solidFill>
                  <a:srgbClr val="000000"/>
                </a:solidFill>
                <a:uFill>
                  <a:solidFill>
                    <a:srgbClr val="ffffff"/>
                  </a:solidFill>
                </a:uFill>
                <a:latin typeface="Arial"/>
              </a:rPr>
              <a:t>Let’s try and actually get some docker containers running on our Linux servers.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First install docker. Follow this tutorial:</a:t>
            </a:r>
            <a:endParaRPr b="0" lang="en-GB" sz="2000" spc="-1" strike="noStrike">
              <a:solidFill>
                <a:srgbClr val="000000"/>
              </a:solidFill>
              <a:uFill>
                <a:solidFill>
                  <a:srgbClr val="ffffff"/>
                </a:solidFill>
              </a:uFill>
              <a:latin typeface="Arial"/>
            </a:endParaRPr>
          </a:p>
          <a:p>
            <a:r>
              <a:rPr b="0" lang="en-GB" sz="2000" spc="-1" strike="noStrike" u="sng">
                <a:solidFill>
                  <a:srgbClr val="000000"/>
                </a:solidFill>
                <a:uFill>
                  <a:solidFill>
                    <a:srgbClr val="ffffff"/>
                  </a:solidFill>
                </a:uFill>
                <a:latin typeface="Arial"/>
                <a:hlinkClick r:id="rId1"/>
              </a:rPr>
              <a:t>https://docs.docker.com/install/linux/docker-ce/ubuntu/#install-docker-ce</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Then install docker-compose:</a:t>
            </a:r>
            <a:endParaRPr b="0" lang="en-GB" sz="2000" spc="-1" strike="noStrike">
              <a:solidFill>
                <a:srgbClr val="000000"/>
              </a:solidFill>
              <a:uFill>
                <a:solidFill>
                  <a:srgbClr val="ffffff"/>
                </a:solidFill>
              </a:uFill>
              <a:latin typeface="Arial"/>
            </a:endParaRPr>
          </a:p>
          <a:p>
            <a:r>
              <a:rPr b="0" lang="en-GB" sz="2000" spc="-1" strike="noStrike" u="sng">
                <a:solidFill>
                  <a:srgbClr val="000000"/>
                </a:solidFill>
                <a:uFill>
                  <a:solidFill>
                    <a:srgbClr val="ffffff"/>
                  </a:solidFill>
                </a:uFill>
                <a:latin typeface="Arial"/>
                <a:hlinkClick r:id="rId2"/>
              </a:rPr>
              <a:t>https://docs.docker.com/compose/install/</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56000" y="5078520"/>
            <a:ext cx="6047280" cy="5099760"/>
          </a:xfrm>
          <a:prstGeom prst="rect">
            <a:avLst/>
          </a:prstGeom>
        </p:spPr>
        <p:txBody>
          <a:bodyPr lIns="0" rIns="0" tIns="0" bIns="0"/>
          <a:p>
            <a:r>
              <a:rPr b="0" lang="en-GB" sz="2000" spc="-1" strike="noStrike">
                <a:solidFill>
                  <a:srgbClr val="000000"/>
                </a:solidFill>
                <a:uFill>
                  <a:solidFill>
                    <a:srgbClr val="ffffff"/>
                  </a:solidFill>
                </a:uFill>
                <a:latin typeface="Arial"/>
              </a:rPr>
              <a:t>Understanding Linux is essential to working with Meerkat.</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Linux is not that scary! Ubuntu is very user friendly and well worth playing with.</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We cannot teach you how to use linux here, you have to do it yourself.  The same for docker.</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By using docker, we can make sure all our software appears to run on the same linux machine, whether or not it is in the cloud, in your server room or on our own computers.</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We run meerkat software by running meerkat docker containers.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Go get proper training, and start teaching yourself.</a:t>
            </a:r>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756000" y="5078520"/>
            <a:ext cx="6047280" cy="4816440"/>
          </a:xfrm>
          <a:prstGeom prst="rect">
            <a:avLst/>
          </a:prstGeom>
        </p:spPr>
        <p:txBody>
          <a:bodyPr lIns="0" rIns="0" tIns="0" bIns="0"/>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KEY AIMS</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Undersand that a web application is made up of many different technologies.</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Gain basic knowledge of the technologies used in meerkat_frontend and how they talk to each other: Web servers, HTML, CSS and SASS, Javascript, Jinja2 &amp; Python Flask.</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Introduction to meerkat_frontend structure and build process.</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Experience making simple edits of CSS, HTML, JINJA2.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Understand how to learn more about this. </a:t>
            </a:r>
            <a:endParaRPr b="0" lang="en-GB" sz="2000" spc="-1" strike="noStrike">
              <a:solidFill>
                <a:srgbClr val="000000"/>
              </a:solidFill>
              <a:uFill>
                <a:solidFill>
                  <a:srgbClr val="ffffff"/>
                </a:solidFill>
              </a:uFill>
              <a:latin typeface="Arial"/>
            </a:endParaRPr>
          </a:p>
          <a:p>
            <a:pPr>
              <a:lnSpc>
                <a:spcPct val="100000"/>
              </a:lnSpc>
            </a:pPr>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56000" y="5078520"/>
            <a:ext cx="6047280" cy="4810680"/>
          </a:xfrm>
          <a:prstGeom prst="rect">
            <a:avLst/>
          </a:prstGeom>
        </p:spPr>
        <p:txBody>
          <a:bodyPr lIns="0" rIns="0" tIns="0" bIns="0"/>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An operating system – An alternative to windows, or Apple MacOS.</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Open source! What does this mean? </a:t>
            </a:r>
            <a:endParaRPr b="0" lang="en-GB" sz="2000" spc="-1" strike="noStrike">
              <a:solidFill>
                <a:srgbClr val="000000"/>
              </a:solidFill>
              <a:uFill>
                <a:solidFill>
                  <a:srgbClr val="ffffff"/>
                </a:solidFill>
              </a:uFill>
              <a:latin typeface="Arial"/>
            </a:endParaRPr>
          </a:p>
          <a:p>
            <a:pPr lvl="2"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It means it is free, with no license fees.  </a:t>
            </a:r>
            <a:endParaRPr b="0" lang="en-GB" sz="2000" spc="-1" strike="noStrike">
              <a:solidFill>
                <a:srgbClr val="000000"/>
              </a:solidFill>
              <a:uFill>
                <a:solidFill>
                  <a:srgbClr val="ffffff"/>
                </a:solidFill>
              </a:uFill>
              <a:latin typeface="Arial"/>
            </a:endParaRPr>
          </a:p>
          <a:p>
            <a:pPr lvl="2"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It has a HUGE freely available support community.</a:t>
            </a:r>
            <a:endParaRPr b="0" lang="en-GB" sz="2000" spc="-1" strike="noStrike">
              <a:solidFill>
                <a:srgbClr val="000000"/>
              </a:solidFill>
              <a:uFill>
                <a:solidFill>
                  <a:srgbClr val="ffffff"/>
                </a:solidFill>
              </a:uFill>
              <a:latin typeface="Arial"/>
            </a:endParaRPr>
          </a:p>
          <a:p>
            <a:pPr lvl="2"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It is incredibly flexible because anyone can take the code and do what they want with it.</a:t>
            </a:r>
            <a:endParaRPr b="0" lang="en-GB" sz="2000" spc="-1" strike="noStrike">
              <a:solidFill>
                <a:srgbClr val="000000"/>
              </a:solidFill>
              <a:uFill>
                <a:solidFill>
                  <a:srgbClr val="ffffff"/>
                </a:solidFill>
              </a:uFill>
              <a:latin typeface="Arial"/>
            </a:endParaRPr>
          </a:p>
          <a:p>
            <a:pPr>
              <a:lnSpc>
                <a:spcPct val="100000"/>
              </a:lnSpc>
            </a:pP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It comes in many different flavours, for the rest of this talk we will be discussing Ubuntu.</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Because it is open source, and well built, it has become incredibly popular in the software engineering community, which has started a self perpetuating cycle.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56000" y="5078520"/>
            <a:ext cx="6047280" cy="4816440"/>
          </a:xfrm>
          <a:prstGeom prst="rect">
            <a:avLst/>
          </a:prstGeom>
        </p:spPr>
        <p:txBody>
          <a:bodyPr lIns="0" rIns="0" tIns="0" bIns="0"/>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Linux has a graphical user interface with windows and mice and pointers. But this actually makes work very hard for software engineers!</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We use Linux “from the command line”. </a:t>
            </a:r>
            <a:endParaRPr b="0" lang="en-GB" sz="200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rPr>
              <a:t>	</a:t>
            </a:r>
            <a:r>
              <a:rPr b="0" lang="en-GB" sz="2000" spc="-1" strike="noStrike">
                <a:solidFill>
                  <a:srgbClr val="000000"/>
                </a:solidFill>
                <a:uFill>
                  <a:solidFill>
                    <a:srgbClr val="ffffff"/>
                  </a:solidFill>
                </a:uFill>
                <a:latin typeface="Arial"/>
              </a:rPr>
              <a:t>Instead of clicking buttons we type commands</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You can access this command line remotely using something called SSH – Secure Shell Access.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This is dead easy from linux to linux, but from windows to linux we have to install a special program: Putty.</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000" spc="-1" strike="noStrike">
                <a:solidFill>
                  <a:srgbClr val="000000"/>
                </a:solidFill>
                <a:uFill>
                  <a:solidFill>
                    <a:srgbClr val="ffffff"/>
                  </a:solidFill>
                </a:uFill>
                <a:latin typeface="Arial"/>
              </a:rPr>
              <a:t>From the command line there is a whole language of commands we can use to harness the power of a linux machine. </a:t>
            </a:r>
            <a:endParaRPr b="0" lang="en-GB"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56000" y="5078520"/>
            <a:ext cx="6047280" cy="4810680"/>
          </a:xfrm>
          <a:prstGeom prst="rect">
            <a:avLst/>
          </a:prstGeom>
        </p:spPr>
        <p:txBody>
          <a:bodyPr lIns="0" rIns="0" tIns="0" bIns="0"/>
          <a:p>
            <a:r>
              <a:rPr b="0" lang="en-GB" sz="2000" spc="-1" strike="noStrike">
                <a:solidFill>
                  <a:srgbClr val="000000"/>
                </a:solidFill>
                <a:uFill>
                  <a:solidFill>
                    <a:srgbClr val="ffffff"/>
                  </a:solidFill>
                </a:uFill>
                <a:latin typeface="Arial"/>
              </a:rPr>
              <a:t>We’re going to begin by getting Putty installed and logging into a Linux server.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It is beyond the scope of this talk to teach you how to use the command line properly.  The only way to learn this is to learn it the hard way: follow online tutorials and commit to using linux and googling to solve your problems.</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Once we are logged on, however, do take some time to work through </a:t>
            </a:r>
            <a:endParaRPr b="0" lang="en-GB"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756000" y="5078520"/>
            <a:ext cx="6047280" cy="5666400"/>
          </a:xfrm>
          <a:prstGeom prst="rect">
            <a:avLst/>
          </a:prstGeom>
        </p:spPr>
        <p:txBody>
          <a:bodyPr lIns="0" rIns="0" tIns="0" bIns="0"/>
          <a:p>
            <a:r>
              <a:rPr b="0" lang="en-GB" sz="2000" spc="-1" strike="noStrike">
                <a:solidFill>
                  <a:srgbClr val="000000"/>
                </a:solidFill>
                <a:uFill>
                  <a:solidFill>
                    <a:srgbClr val="ffffff"/>
                  </a:solidFill>
                </a:uFill>
                <a:latin typeface="Arial"/>
              </a:rPr>
              <a:t>Codify the relationship between software and the host. We use Docker as a way of getting your program to work in any environment.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When you write software, it depends on many other pieces of software. Meerkat depends on over 70 other pieces of software, which themselves might each depend on 70 other pieces of software.</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Docker solves this problem by running your programs inside lightweight “virtual” machines – or “containers”.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You can write code the defines exactly how these virtual machines should be created and started, and exactly how they should talk to each other and the host machine.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Meerkat runs 16 docker containers to operate.</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 </a:t>
            </a:r>
            <a:endParaRPr b="0" lang="en-GB"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56000" y="5078520"/>
            <a:ext cx="6047280" cy="5383080"/>
          </a:xfrm>
          <a:prstGeom prst="rect">
            <a:avLst/>
          </a:prstGeom>
        </p:spPr>
        <p:txBody>
          <a:bodyPr lIns="0" rIns="0" tIns="0" bIns="0"/>
          <a:p>
            <a:r>
              <a:rPr b="0" lang="en-GB" sz="2000" spc="-1" strike="noStrike">
                <a:solidFill>
                  <a:srgbClr val="000000"/>
                </a:solidFill>
                <a:uFill>
                  <a:solidFill>
                    <a:srgbClr val="ffffff"/>
                  </a:solidFill>
                </a:uFill>
                <a:latin typeface="Arial"/>
              </a:rPr>
              <a:t>Put simply, there is no way we would have stood a chance at getting our software out of the cloud and into your sever room without docker. It would have taken months and months of work.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But docker makes it “comparatively easy” to run software on our own development machines (linux, mac, and maybe even windows), in the cloud, in the MoH server room.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Datatdog say they have seen approximately 40% market share growth in 2016-2017. Usage grew from 1% -15% in 2015-Jan2017. Interest is led by big companies such as Visa, Paypal, Cornell University.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Again it is freely available and open source with a massive support community.  Docker run training is available around the globe.</a:t>
            </a:r>
            <a:endParaRPr b="0" lang="en-GB"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756000" y="5078520"/>
            <a:ext cx="6047280" cy="4816440"/>
          </a:xfrm>
          <a:prstGeom prst="rect">
            <a:avLst/>
          </a:prstGeom>
        </p:spPr>
        <p:txBody>
          <a:bodyPr lIns="0" rIns="0" tIns="0" bIns="0"/>
          <a:p>
            <a:r>
              <a:rPr b="0" lang="en-GB" sz="2000" spc="-1" strike="noStrike">
                <a:solidFill>
                  <a:srgbClr val="000000"/>
                </a:solidFill>
                <a:uFill>
                  <a:solidFill>
                    <a:srgbClr val="ffffff"/>
                  </a:solidFill>
                </a:uFill>
                <a:latin typeface="Arial"/>
              </a:rPr>
              <a:t>Installing docker in Linux is easy! We’ll do that in a moment. Docker itself allows us to define and run individual containers.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Docker-compose is a tool that can be used to define how multiple containers should be configured and talk to each other. We need to install both.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A docker container is built from a docker image.  An image is a compiled snapshot, or blueprint, of what the container should look like.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Docker has a whole clever way of building, saving, and sharing these images. </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We want to be able to get the meerkat images, and from them start the meerkat_containers.</a:t>
            </a:r>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480" y="1768680"/>
            <a:ext cx="5495040" cy="4384080"/>
          </a:xfrm>
          <a:prstGeom prst="rect">
            <a:avLst/>
          </a:prstGeom>
          <a:ln>
            <a:noFill/>
          </a:ln>
        </p:spPr>
      </p:pic>
      <p:pic>
        <p:nvPicPr>
          <p:cNvPr id="38" name="" descr=""/>
          <p:cNvPicPr/>
          <p:nvPr/>
        </p:nvPicPr>
        <p:blipFill>
          <a:blip r:embed="rId3"/>
          <a:stretch/>
        </p:blipFill>
        <p:spPr>
          <a:xfrm>
            <a:off x="2292480" y="1768680"/>
            <a:ext cx="549504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292480" y="1768680"/>
            <a:ext cx="5495040" cy="4384080"/>
          </a:xfrm>
          <a:prstGeom prst="rect">
            <a:avLst/>
          </a:prstGeom>
          <a:ln>
            <a:noFill/>
          </a:ln>
        </p:spPr>
      </p:pic>
      <p:pic>
        <p:nvPicPr>
          <p:cNvPr id="77" name="" descr=""/>
          <p:cNvPicPr/>
          <p:nvPr/>
        </p:nvPicPr>
        <p:blipFill>
          <a:blip r:embed="rId3"/>
          <a:stretch/>
        </p:blipFill>
        <p:spPr>
          <a:xfrm>
            <a:off x="2292480" y="1768680"/>
            <a:ext cx="549504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1"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115" name="" descr=""/>
          <p:cNvPicPr/>
          <p:nvPr/>
        </p:nvPicPr>
        <p:blipFill>
          <a:blip r:embed="rId2"/>
          <a:stretch/>
        </p:blipFill>
        <p:spPr>
          <a:xfrm>
            <a:off x="2292480" y="1768680"/>
            <a:ext cx="5495040" cy="4384080"/>
          </a:xfrm>
          <a:prstGeom prst="rect">
            <a:avLst/>
          </a:prstGeom>
          <a:ln>
            <a:noFill/>
          </a:ln>
        </p:spPr>
      </p:pic>
      <p:pic>
        <p:nvPicPr>
          <p:cNvPr id="116" name="" descr=""/>
          <p:cNvPicPr/>
          <p:nvPr/>
        </p:nvPicPr>
        <p:blipFill>
          <a:blip r:embed="rId3"/>
          <a:stretch/>
        </p:blipFill>
        <p:spPr>
          <a:xfrm>
            <a:off x="2292480" y="1768680"/>
            <a:ext cx="549504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60"/>
            <a:ext cx="10079640" cy="7559640"/>
          </a:xfrm>
          <a:prstGeom prst="rect">
            <a:avLst/>
          </a:prstGeom>
          <a:solidFill>
            <a:srgbClr val="eeeeee"/>
          </a:solidFill>
          <a:ln>
            <a:noFill/>
          </a:ln>
        </p:spPr>
        <p:style>
          <a:lnRef idx="0"/>
          <a:fillRef idx="0"/>
          <a:effectRef idx="0"/>
          <a:fontRef idx="minor"/>
        </p:style>
      </p:sp>
      <p:sp>
        <p:nvSpPr>
          <p:cNvPr id="1" name="CustomShape 2"/>
          <p:cNvSpPr/>
          <p:nvPr/>
        </p:nvSpPr>
        <p:spPr>
          <a:xfrm>
            <a:off x="0" y="7031160"/>
            <a:ext cx="10079640" cy="528480"/>
          </a:xfrm>
          <a:prstGeom prst="rect">
            <a:avLst/>
          </a:prstGeom>
          <a:solidFill>
            <a:srgbClr val="999999"/>
          </a:solidFill>
          <a:ln>
            <a:noFill/>
          </a:ln>
        </p:spPr>
        <p:style>
          <a:lnRef idx="0"/>
          <a:fillRef idx="0"/>
          <a:effectRef idx="0"/>
          <a:fontRef idx="minor"/>
        </p:style>
      </p:sp>
      <p:sp>
        <p:nvSpPr>
          <p:cNvPr id="2" name="CustomShape 3"/>
          <p:cNvSpPr/>
          <p:nvPr/>
        </p:nvSpPr>
        <p:spPr>
          <a:xfrm>
            <a:off x="0" y="-360"/>
            <a:ext cx="10079640" cy="1015920"/>
          </a:xfrm>
          <a:prstGeom prst="rect">
            <a:avLst/>
          </a:prstGeom>
          <a:solidFill>
            <a:srgbClr val="0090ca"/>
          </a:solidFill>
          <a:ln>
            <a:noFill/>
          </a:ln>
        </p:spPr>
        <p:style>
          <a:lnRef idx="0"/>
          <a:fillRef idx="0"/>
          <a:effectRef idx="0"/>
          <a:fontRef idx="minor"/>
        </p:style>
      </p:sp>
      <p:sp>
        <p:nvSpPr>
          <p:cNvPr id="3" name="PlaceHolder 4"/>
          <p:cNvSpPr>
            <a:spLocks noGrp="1"/>
          </p:cNvSpPr>
          <p:nvPr>
            <p:ph type="title"/>
          </p:nvPr>
        </p:nvSpPr>
        <p:spPr>
          <a:xfrm>
            <a:off x="504000" y="-22680"/>
            <a:ext cx="907128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360"/>
            <a:ext cx="10079640" cy="7559640"/>
          </a:xfrm>
          <a:prstGeom prst="rect">
            <a:avLst/>
          </a:prstGeom>
          <a:solidFill>
            <a:srgbClr val="eeeeee"/>
          </a:solidFill>
          <a:ln>
            <a:noFill/>
          </a:ln>
        </p:spPr>
        <p:style>
          <a:lnRef idx="0"/>
          <a:fillRef idx="0"/>
          <a:effectRef idx="0"/>
          <a:fontRef idx="minor"/>
        </p:style>
      </p:sp>
      <p:sp>
        <p:nvSpPr>
          <p:cNvPr id="40" name="CustomShape 2"/>
          <p:cNvSpPr/>
          <p:nvPr/>
        </p:nvSpPr>
        <p:spPr>
          <a:xfrm>
            <a:off x="0" y="7031160"/>
            <a:ext cx="10079640" cy="528480"/>
          </a:xfrm>
          <a:prstGeom prst="rect">
            <a:avLst/>
          </a:prstGeom>
          <a:solidFill>
            <a:srgbClr val="999999"/>
          </a:solidFill>
          <a:ln>
            <a:noFill/>
          </a:ln>
        </p:spPr>
        <p:style>
          <a:lnRef idx="0"/>
          <a:fillRef idx="0"/>
          <a:effectRef idx="0"/>
          <a:fontRef idx="minor"/>
        </p:style>
      </p:sp>
      <p:sp>
        <p:nvSpPr>
          <p:cNvPr id="41" name="CustomShape 3"/>
          <p:cNvSpPr/>
          <p:nvPr/>
        </p:nvSpPr>
        <p:spPr>
          <a:xfrm>
            <a:off x="0" y="-360"/>
            <a:ext cx="10079640" cy="1015920"/>
          </a:xfrm>
          <a:prstGeom prst="rect">
            <a:avLst/>
          </a:prstGeom>
          <a:solidFill>
            <a:srgbClr val="0090ca"/>
          </a:solidFill>
          <a:ln>
            <a:noFill/>
          </a:ln>
        </p:spPr>
        <p:style>
          <a:lnRef idx="0"/>
          <a:fillRef idx="0"/>
          <a:effectRef idx="0"/>
          <a:fontRef idx="minor"/>
        </p:style>
      </p:sp>
      <p:sp>
        <p:nvSpPr>
          <p:cNvPr id="42" name="PlaceHolder 4"/>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43"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360"/>
            <a:ext cx="10079640" cy="7559640"/>
          </a:xfrm>
          <a:prstGeom prst="rect">
            <a:avLst/>
          </a:prstGeom>
          <a:solidFill>
            <a:srgbClr val="eeeeee"/>
          </a:solidFill>
          <a:ln>
            <a:noFill/>
          </a:ln>
        </p:spPr>
        <p:style>
          <a:lnRef idx="0"/>
          <a:fillRef idx="0"/>
          <a:effectRef idx="0"/>
          <a:fontRef idx="minor"/>
        </p:style>
      </p:sp>
      <p:sp>
        <p:nvSpPr>
          <p:cNvPr id="79" name="CustomShape 2"/>
          <p:cNvSpPr/>
          <p:nvPr/>
        </p:nvSpPr>
        <p:spPr>
          <a:xfrm>
            <a:off x="0" y="7031160"/>
            <a:ext cx="10079640" cy="528480"/>
          </a:xfrm>
          <a:prstGeom prst="rect">
            <a:avLst/>
          </a:prstGeom>
          <a:solidFill>
            <a:srgbClr val="999999"/>
          </a:solidFill>
          <a:ln>
            <a:noFill/>
          </a:ln>
        </p:spPr>
        <p:style>
          <a:lnRef idx="0"/>
          <a:fillRef idx="0"/>
          <a:effectRef idx="0"/>
          <a:fontRef idx="minor"/>
        </p:style>
      </p:sp>
      <p:sp>
        <p:nvSpPr>
          <p:cNvPr id="80" name="CustomShape 3"/>
          <p:cNvSpPr/>
          <p:nvPr/>
        </p:nvSpPr>
        <p:spPr>
          <a:xfrm>
            <a:off x="0" y="-360"/>
            <a:ext cx="10079640" cy="1015920"/>
          </a:xfrm>
          <a:prstGeom prst="rect">
            <a:avLst/>
          </a:prstGeom>
          <a:solidFill>
            <a:srgbClr val="0090ca"/>
          </a:solidFill>
          <a:ln>
            <a:noFill/>
          </a:ln>
        </p:spPr>
        <p:style>
          <a:lnRef idx="0"/>
          <a:fillRef idx="0"/>
          <a:effectRef idx="0"/>
          <a:fontRef idx="minor"/>
        </p:style>
      </p:sp>
      <p:sp>
        <p:nvSpPr>
          <p:cNvPr id="81" name="PlaceHolder 4"/>
          <p:cNvSpPr>
            <a:spLocks noGrp="1"/>
          </p:cNvSpPr>
          <p:nvPr>
            <p:ph type="title"/>
          </p:nvPr>
        </p:nvSpPr>
        <p:spPr>
          <a:xfrm>
            <a:off x="504000" y="-22680"/>
            <a:ext cx="907128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2" name="PlaceHolder 5"/>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GB" sz="1800" spc="-1" strike="noStrike">
                <a:solidFill>
                  <a:srgbClr val="000000"/>
                </a:solidFill>
                <a:uFill>
                  <a:solidFill>
                    <a:srgbClr val="ffffff"/>
                  </a:solidFill>
                </a:uFill>
                <a:latin typeface="Arial"/>
              </a:rPr>
              <a:t>Click to edit the outline text format</a:t>
            </a:r>
            <a:endParaRPr b="0" lang="en-GB"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1800" spc="-1" strike="noStrike">
                <a:solidFill>
                  <a:srgbClr val="000000"/>
                </a:solidFill>
                <a:uFill>
                  <a:solidFill>
                    <a:srgbClr val="ffffff"/>
                  </a:solidFill>
                </a:uFill>
                <a:latin typeface="Arial"/>
              </a:rPr>
              <a:t>Second Outline Level</a:t>
            </a:r>
            <a:endParaRPr b="0" lang="en-GB"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1800" spc="-1" strike="noStrike">
                <a:solidFill>
                  <a:srgbClr val="000000"/>
                </a:solidFill>
                <a:uFill>
                  <a:solidFill>
                    <a:srgbClr val="ffffff"/>
                  </a:solidFill>
                </a:uFill>
                <a:latin typeface="Arial"/>
              </a:rPr>
              <a:t>Third Outline Level</a:t>
            </a:r>
            <a:endParaRPr b="0" lang="en-GB"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1800" spc="-1" strike="noStrike">
                <a:solidFill>
                  <a:srgbClr val="000000"/>
                </a:solidFill>
                <a:uFill>
                  <a:solidFill>
                    <a:srgbClr val="ffffff"/>
                  </a:solidFill>
                </a:uFill>
                <a:latin typeface="Arial"/>
              </a:rPr>
              <a:t>Fourth Outline Level</a:t>
            </a:r>
            <a:endParaRPr b="0" lang="en-GB"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Fifth Outline Level</a:t>
            </a:r>
            <a:endParaRPr b="0" lang="en-GB"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Sixth Outline Level</a:t>
            </a:r>
            <a:endParaRPr b="0" lang="en-GB"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Seventh Outline Level</a:t>
            </a:r>
            <a:endParaRPr b="0" lang="en-GB"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0" y="360"/>
            <a:ext cx="10079640" cy="7559640"/>
          </a:xfrm>
          <a:prstGeom prst="rect">
            <a:avLst/>
          </a:prstGeom>
          <a:solidFill>
            <a:srgbClr val="0090ca"/>
          </a:solidFill>
          <a:ln>
            <a:solidFill>
              <a:srgbClr val="3465a4"/>
            </a:solidFill>
          </a:ln>
        </p:spPr>
        <p:style>
          <a:lnRef idx="0"/>
          <a:fillRef idx="0"/>
          <a:effectRef idx="0"/>
          <a:fontRef idx="minor"/>
        </p:style>
      </p:sp>
      <p:sp>
        <p:nvSpPr>
          <p:cNvPr id="123" name="CustomShape 2"/>
          <p:cNvSpPr/>
          <p:nvPr/>
        </p:nvSpPr>
        <p:spPr>
          <a:xfrm>
            <a:off x="864720" y="5782680"/>
            <a:ext cx="10510560" cy="1986480"/>
          </a:xfrm>
          <a:custGeom>
            <a:avLst/>
            <a:gdLst/>
            <a:ahLst/>
            <a:rect l="l" t="t" r="r" b="b"/>
            <a:pathLst>
              <a:path w="29199" h="5521">
                <a:moveTo>
                  <a:pt x="2156" y="0"/>
                </a:moveTo>
                <a:lnTo>
                  <a:pt x="29198" y="0"/>
                </a:lnTo>
                <a:lnTo>
                  <a:pt x="27042" y="5520"/>
                </a:lnTo>
                <a:lnTo>
                  <a:pt x="0" y="5520"/>
                </a:lnTo>
                <a:lnTo>
                  <a:pt x="2156" y="0"/>
                </a:lnTo>
              </a:path>
            </a:pathLst>
          </a:custGeom>
          <a:solidFill>
            <a:srgbClr val="f5f5f5"/>
          </a:solidFill>
          <a:ln w="28800">
            <a:noFill/>
          </a:ln>
        </p:spPr>
        <p:style>
          <a:lnRef idx="0"/>
          <a:fillRef idx="0"/>
          <a:effectRef idx="0"/>
          <a:fontRef idx="minor"/>
        </p:style>
      </p:sp>
      <p:sp>
        <p:nvSpPr>
          <p:cNvPr id="124" name="CustomShape 3"/>
          <p:cNvSpPr/>
          <p:nvPr/>
        </p:nvSpPr>
        <p:spPr>
          <a:xfrm>
            <a:off x="1762200" y="6054120"/>
            <a:ext cx="7812000" cy="1645920"/>
          </a:xfrm>
          <a:prstGeom prst="rect">
            <a:avLst/>
          </a:prstGeom>
          <a:noFill/>
          <a:ln>
            <a:noFill/>
          </a:ln>
        </p:spPr>
        <p:style>
          <a:lnRef idx="0"/>
          <a:fillRef idx="0"/>
          <a:effectRef idx="0"/>
          <a:fontRef idx="minor"/>
        </p:style>
        <p:txBody>
          <a:bodyPr lIns="90000" rIns="90000" tIns="45000" bIns="45000"/>
          <a:p>
            <a:pPr algn="r">
              <a:lnSpc>
                <a:spcPct val="100000"/>
              </a:lnSpc>
            </a:pPr>
            <a:r>
              <a:rPr b="0" lang="en-GB" sz="3600" spc="-1" strike="noStrike">
                <a:solidFill>
                  <a:srgbClr val="333333"/>
                </a:solidFill>
                <a:uFill>
                  <a:solidFill>
                    <a:srgbClr val="ffffff"/>
                  </a:solidFill>
                </a:uFill>
                <a:latin typeface="Helvetica Neue LT Pro"/>
              </a:rPr>
              <a:t>Meerkat Software Training</a:t>
            </a:r>
            <a:endParaRPr b="0" lang="en-GB" sz="1800" spc="-1" strike="noStrike">
              <a:solidFill>
                <a:srgbClr val="000000"/>
              </a:solidFill>
              <a:uFill>
                <a:solidFill>
                  <a:srgbClr val="ffffff"/>
                </a:solidFill>
              </a:uFill>
              <a:latin typeface="Arial"/>
            </a:endParaRPr>
          </a:p>
          <a:p>
            <a:pPr algn="r">
              <a:lnSpc>
                <a:spcPct val="100000"/>
              </a:lnSpc>
            </a:pPr>
            <a:r>
              <a:rPr b="0" lang="en-GB" sz="3600" spc="-1" strike="noStrike">
                <a:solidFill>
                  <a:srgbClr val="333333"/>
                </a:solidFill>
                <a:uFill>
                  <a:solidFill>
                    <a:srgbClr val="ffffff"/>
                  </a:solidFill>
                </a:uFill>
                <a:latin typeface="Helvetica Neue LT Pro"/>
              </a:rPr>
              <a:t>Recapping Linux &amp; Docker</a:t>
            </a:r>
            <a:endParaRPr b="0" lang="en-GB" sz="1800" spc="-1" strike="noStrike">
              <a:solidFill>
                <a:srgbClr val="000000"/>
              </a:solidFill>
              <a:uFill>
                <a:solidFill>
                  <a:srgbClr val="ffffff"/>
                </a:solidFill>
              </a:uFill>
              <a:latin typeface="Arial"/>
            </a:endParaRPr>
          </a:p>
        </p:txBody>
      </p:sp>
      <p:sp>
        <p:nvSpPr>
          <p:cNvPr id="125" name="CustomShape 4"/>
          <p:cNvSpPr/>
          <p:nvPr/>
        </p:nvSpPr>
        <p:spPr>
          <a:xfrm>
            <a:off x="1954440" y="1695240"/>
            <a:ext cx="8846280" cy="3199320"/>
          </a:xfrm>
          <a:custGeom>
            <a:avLst/>
            <a:gdLst/>
            <a:ahLst/>
            <a:rect l="l" t="t" r="r" b="b"/>
            <a:pathLst>
              <a:path w="24574" h="8888">
                <a:moveTo>
                  <a:pt x="24553" y="5"/>
                </a:moveTo>
                <a:cubicBezTo>
                  <a:pt x="24559" y="9"/>
                  <a:pt x="24564" y="14"/>
                  <a:pt x="24567" y="20"/>
                </a:cubicBezTo>
                <a:cubicBezTo>
                  <a:pt x="24571" y="26"/>
                  <a:pt x="24573" y="33"/>
                  <a:pt x="24573" y="40"/>
                </a:cubicBezTo>
                <a:lnTo>
                  <a:pt x="24573" y="8848"/>
                </a:lnTo>
                <a:cubicBezTo>
                  <a:pt x="24573" y="8855"/>
                  <a:pt x="24571" y="8862"/>
                  <a:pt x="24567" y="8868"/>
                </a:cubicBezTo>
                <a:cubicBezTo>
                  <a:pt x="24564" y="8874"/>
                  <a:pt x="24559" y="8879"/>
                  <a:pt x="24553" y="8883"/>
                </a:cubicBezTo>
                <a:cubicBezTo>
                  <a:pt x="24549" y="8885"/>
                  <a:pt x="24545" y="8886"/>
                  <a:pt x="24542" y="8887"/>
                </a:cubicBezTo>
                <a:lnTo>
                  <a:pt x="40" y="8887"/>
                </a:lnTo>
                <a:cubicBezTo>
                  <a:pt x="32" y="8887"/>
                  <a:pt x="26" y="8885"/>
                  <a:pt x="20" y="8882"/>
                </a:cubicBezTo>
                <a:cubicBezTo>
                  <a:pt x="13" y="8878"/>
                  <a:pt x="9" y="8873"/>
                  <a:pt x="5" y="8867"/>
                </a:cubicBezTo>
                <a:cubicBezTo>
                  <a:pt x="4" y="8865"/>
                  <a:pt x="3" y="8864"/>
                  <a:pt x="2" y="8862"/>
                </a:cubicBezTo>
                <a:cubicBezTo>
                  <a:pt x="1" y="8857"/>
                  <a:pt x="0" y="8853"/>
                  <a:pt x="0" y="8848"/>
                </a:cubicBezTo>
                <a:cubicBezTo>
                  <a:pt x="0" y="8843"/>
                  <a:pt x="1" y="8838"/>
                  <a:pt x="3" y="8833"/>
                </a:cubicBezTo>
                <a:lnTo>
                  <a:pt x="3455" y="25"/>
                </a:lnTo>
                <a:cubicBezTo>
                  <a:pt x="3456" y="23"/>
                  <a:pt x="3457" y="22"/>
                  <a:pt x="3458" y="20"/>
                </a:cubicBezTo>
                <a:cubicBezTo>
                  <a:pt x="3461" y="14"/>
                  <a:pt x="3466" y="9"/>
                  <a:pt x="3472" y="5"/>
                </a:cubicBezTo>
                <a:cubicBezTo>
                  <a:pt x="3479" y="2"/>
                  <a:pt x="3485" y="0"/>
                  <a:pt x="3492" y="0"/>
                </a:cubicBezTo>
                <a:lnTo>
                  <a:pt x="24533" y="0"/>
                </a:lnTo>
                <a:cubicBezTo>
                  <a:pt x="24540" y="0"/>
                  <a:pt x="24546" y="2"/>
                  <a:pt x="24553" y="5"/>
                </a:cubicBezTo>
              </a:path>
            </a:pathLst>
          </a:custGeom>
          <a:blipFill>
            <a:blip r:embed="rId1"/>
            <a:stretch>
              <a:fillRect/>
            </a:stretch>
          </a:blipFill>
          <a:ln>
            <a:noFill/>
          </a:ln>
        </p:spPr>
        <p:style>
          <a:lnRef idx="0"/>
          <a:fillRef idx="0"/>
          <a:effectRef idx="0"/>
          <a:fontRef idx="minor"/>
        </p:style>
      </p:sp>
      <p:sp>
        <p:nvSpPr>
          <p:cNvPr id="126" name="CustomShape 5"/>
          <p:cNvSpPr/>
          <p:nvPr/>
        </p:nvSpPr>
        <p:spPr>
          <a:xfrm>
            <a:off x="-1418040" y="787680"/>
            <a:ext cx="10752120" cy="1221840"/>
          </a:xfrm>
          <a:custGeom>
            <a:avLst/>
            <a:gdLst/>
            <a:ahLst/>
            <a:rect l="l" t="t" r="r" b="b"/>
            <a:pathLst>
              <a:path w="29870" h="3397">
                <a:moveTo>
                  <a:pt x="1175" y="0"/>
                </a:moveTo>
                <a:lnTo>
                  <a:pt x="29869" y="0"/>
                </a:lnTo>
                <a:lnTo>
                  <a:pt x="28693" y="3396"/>
                </a:lnTo>
                <a:lnTo>
                  <a:pt x="0" y="3396"/>
                </a:lnTo>
                <a:lnTo>
                  <a:pt x="1175" y="0"/>
                </a:lnTo>
              </a:path>
            </a:pathLst>
          </a:custGeom>
          <a:solidFill>
            <a:srgbClr val="d9692a"/>
          </a:solidFill>
          <a:ln w="28800">
            <a:noFill/>
          </a:ln>
        </p:spPr>
        <p:style>
          <a:lnRef idx="0"/>
          <a:fillRef idx="0"/>
          <a:effectRef idx="0"/>
          <a:fontRef idx="minor"/>
        </p:style>
      </p:sp>
      <p:sp>
        <p:nvSpPr>
          <p:cNvPr id="127" name="CustomShape 6"/>
          <p:cNvSpPr/>
          <p:nvPr/>
        </p:nvSpPr>
        <p:spPr>
          <a:xfrm>
            <a:off x="1206000" y="1064520"/>
            <a:ext cx="8405280" cy="1007280"/>
          </a:xfrm>
          <a:prstGeom prst="rect">
            <a:avLst/>
          </a:prstGeom>
          <a:noFill/>
          <a:ln>
            <a:noFill/>
          </a:ln>
        </p:spPr>
        <p:style>
          <a:lnRef idx="0"/>
          <a:fillRef idx="0"/>
          <a:effectRef idx="0"/>
          <a:fontRef idx="minor"/>
        </p:style>
        <p:txBody>
          <a:bodyPr lIns="90000" rIns="90000" tIns="45000" bIns="45000"/>
          <a:p>
            <a:r>
              <a:rPr b="0" lang="en-GB" sz="3600" spc="-1" strike="noStrike">
                <a:solidFill>
                  <a:srgbClr val="ffffff"/>
                </a:solidFill>
                <a:uFill>
                  <a:solidFill>
                    <a:srgbClr val="ffffff"/>
                  </a:solidFill>
                </a:uFill>
                <a:latin typeface="Helvetica Neue LT Com"/>
              </a:rPr>
              <a:t>IERS</a:t>
            </a:r>
            <a:r>
              <a:rPr b="0" lang="en-GB" sz="3600" spc="-1" strike="noStrike">
                <a:solidFill>
                  <a:srgbClr val="ffffff"/>
                </a:solidFill>
                <a:uFill>
                  <a:solidFill>
                    <a:srgbClr val="ffffff"/>
                  </a:solidFill>
                </a:uFill>
                <a:latin typeface="Helvetica Neue LT Pro"/>
              </a:rPr>
              <a:t> · Public Health Surveillance</a:t>
            </a:r>
            <a:endParaRPr b="0" lang="en-GB" sz="1800" spc="-1" strike="noStrike">
              <a:solidFill>
                <a:srgbClr val="000000"/>
              </a:solidFill>
              <a:uFill>
                <a:solidFill>
                  <a:srgbClr val="ffffff"/>
                </a:solidFill>
              </a:uFill>
              <a:latin typeface="Arial"/>
            </a:endParaRPr>
          </a:p>
        </p:txBody>
      </p:sp>
      <p:pic>
        <p:nvPicPr>
          <p:cNvPr id="128" name="" descr=""/>
          <p:cNvPicPr/>
          <p:nvPr/>
        </p:nvPicPr>
        <p:blipFill>
          <a:blip r:embed="rId2"/>
          <a:srcRect l="3553" t="11207" r="10991" b="11884"/>
          <a:stretch/>
        </p:blipFill>
        <p:spPr>
          <a:xfrm>
            <a:off x="447840" y="1212120"/>
            <a:ext cx="559800" cy="403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0" y="360"/>
            <a:ext cx="10079640" cy="7559640"/>
          </a:xfrm>
          <a:prstGeom prst="rect">
            <a:avLst/>
          </a:prstGeom>
          <a:solidFill>
            <a:srgbClr val="0090ca"/>
          </a:solidFill>
          <a:ln>
            <a:solidFill>
              <a:srgbClr val="3465a4"/>
            </a:solidFill>
          </a:ln>
        </p:spPr>
        <p:style>
          <a:lnRef idx="0"/>
          <a:fillRef idx="0"/>
          <a:effectRef idx="0"/>
          <a:fontRef idx="minor"/>
        </p:style>
      </p:sp>
      <p:sp>
        <p:nvSpPr>
          <p:cNvPr id="175" name="CustomShape 2"/>
          <p:cNvSpPr/>
          <p:nvPr/>
        </p:nvSpPr>
        <p:spPr>
          <a:xfrm>
            <a:off x="3562920" y="2559960"/>
            <a:ext cx="9097920" cy="1986480"/>
          </a:xfrm>
          <a:custGeom>
            <a:avLst/>
            <a:gdLst/>
            <a:ahLst/>
            <a:rect l="l" t="t" r="r" b="b"/>
            <a:pathLst>
              <a:path w="25275" h="5521">
                <a:moveTo>
                  <a:pt x="1866" y="0"/>
                </a:moveTo>
                <a:lnTo>
                  <a:pt x="25274" y="0"/>
                </a:lnTo>
                <a:lnTo>
                  <a:pt x="23407" y="5520"/>
                </a:lnTo>
                <a:lnTo>
                  <a:pt x="0" y="5520"/>
                </a:lnTo>
                <a:lnTo>
                  <a:pt x="1866" y="0"/>
                </a:lnTo>
              </a:path>
            </a:pathLst>
          </a:custGeom>
          <a:solidFill>
            <a:srgbClr val="f5f5f5"/>
          </a:solidFill>
          <a:ln w="28800">
            <a:noFill/>
          </a:ln>
        </p:spPr>
        <p:style>
          <a:lnRef idx="0"/>
          <a:fillRef idx="0"/>
          <a:effectRef idx="0"/>
          <a:fontRef idx="minor"/>
        </p:style>
      </p:sp>
      <p:sp>
        <p:nvSpPr>
          <p:cNvPr id="176" name="CustomShape 3"/>
          <p:cNvSpPr/>
          <p:nvPr/>
        </p:nvSpPr>
        <p:spPr>
          <a:xfrm>
            <a:off x="-1418040" y="1758960"/>
            <a:ext cx="9736200" cy="1221840"/>
          </a:xfrm>
          <a:custGeom>
            <a:avLst/>
            <a:gdLst/>
            <a:ahLst/>
            <a:rect l="l" t="t" r="r" b="b"/>
            <a:pathLst>
              <a:path w="27048" h="3397">
                <a:moveTo>
                  <a:pt x="1293" y="0"/>
                </a:moveTo>
                <a:lnTo>
                  <a:pt x="27047" y="0"/>
                </a:lnTo>
                <a:lnTo>
                  <a:pt x="25753" y="3396"/>
                </a:lnTo>
                <a:lnTo>
                  <a:pt x="0" y="3396"/>
                </a:lnTo>
                <a:lnTo>
                  <a:pt x="1293" y="0"/>
                </a:lnTo>
              </a:path>
            </a:pathLst>
          </a:custGeom>
          <a:solidFill>
            <a:srgbClr val="d9692a"/>
          </a:solidFill>
          <a:ln w="28800">
            <a:noFill/>
          </a:ln>
        </p:spPr>
        <p:style>
          <a:lnRef idx="0"/>
          <a:fillRef idx="0"/>
          <a:effectRef idx="0"/>
          <a:fontRef idx="minor"/>
        </p:style>
      </p:sp>
      <p:sp>
        <p:nvSpPr>
          <p:cNvPr id="177" name="CustomShape 4"/>
          <p:cNvSpPr/>
          <p:nvPr/>
        </p:nvSpPr>
        <p:spPr>
          <a:xfrm>
            <a:off x="811800" y="2125800"/>
            <a:ext cx="7595640" cy="1007280"/>
          </a:xfrm>
          <a:prstGeom prst="rect">
            <a:avLst/>
          </a:prstGeom>
          <a:noFill/>
          <a:ln>
            <a:noFill/>
          </a:ln>
        </p:spPr>
        <p:style>
          <a:lnRef idx="0"/>
          <a:fillRef idx="0"/>
          <a:effectRef idx="0"/>
          <a:fontRef idx="minor"/>
        </p:style>
        <p:txBody>
          <a:bodyPr lIns="90000" rIns="90000" tIns="45000" bIns="45000"/>
          <a:p>
            <a:r>
              <a:rPr b="0" lang="en-GB" sz="3600" spc="-1" strike="noStrike">
                <a:solidFill>
                  <a:srgbClr val="ffffff"/>
                </a:solidFill>
                <a:uFill>
                  <a:solidFill>
                    <a:srgbClr val="ffffff"/>
                  </a:solidFill>
                </a:uFill>
                <a:latin typeface="Helvetica Neue LT Pro"/>
              </a:rPr>
              <a:t>Exercise: Installing Docker</a:t>
            </a:r>
            <a:endParaRPr b="0" lang="en-GB" sz="1800" spc="-1" strike="noStrike">
              <a:solidFill>
                <a:srgbClr val="000000"/>
              </a:solidFill>
              <a:uFill>
                <a:solidFill>
                  <a:srgbClr val="ffffff"/>
                </a:solidFill>
              </a:uFill>
              <a:latin typeface="Arial"/>
            </a:endParaRPr>
          </a:p>
        </p:txBody>
      </p:sp>
      <p:sp>
        <p:nvSpPr>
          <p:cNvPr id="178" name="CustomShape 5"/>
          <p:cNvSpPr/>
          <p:nvPr/>
        </p:nvSpPr>
        <p:spPr>
          <a:xfrm>
            <a:off x="3843000" y="3416040"/>
            <a:ext cx="5598000" cy="1007280"/>
          </a:xfrm>
          <a:prstGeom prst="rect">
            <a:avLst/>
          </a:prstGeom>
          <a:noFill/>
          <a:ln>
            <a:noFill/>
          </a:ln>
        </p:spPr>
        <p:style>
          <a:lnRef idx="0"/>
          <a:fillRef idx="0"/>
          <a:effectRef idx="0"/>
          <a:fontRef idx="minor"/>
        </p:style>
        <p:txBody>
          <a:bodyPr lIns="90000" rIns="90000" tIns="45000" bIns="45000"/>
          <a:p>
            <a:pPr algn="r">
              <a:lnSpc>
                <a:spcPct val="100000"/>
              </a:lnSpc>
            </a:pPr>
            <a:r>
              <a:rPr b="0" lang="en-GB" sz="3600" spc="-1" strike="noStrike">
                <a:solidFill>
                  <a:srgbClr val="666666"/>
                </a:solidFill>
                <a:uFill>
                  <a:solidFill>
                    <a:srgbClr val="ffffff"/>
                  </a:solidFill>
                </a:uFill>
                <a:latin typeface="Helvetica Neue LT Pro"/>
              </a:rPr>
              <a:t>Create some containers</a:t>
            </a:r>
            <a:endParaRPr b="0" lang="en-GB"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080" y="360"/>
            <a:ext cx="10079640" cy="7559640"/>
          </a:xfrm>
          <a:prstGeom prst="rect">
            <a:avLst/>
          </a:prstGeom>
          <a:solidFill>
            <a:srgbClr val="0090ca"/>
          </a:solidFill>
          <a:ln>
            <a:solidFill>
              <a:srgbClr val="3465a4"/>
            </a:solidFill>
          </a:ln>
        </p:spPr>
        <p:style>
          <a:lnRef idx="0"/>
          <a:fillRef idx="0"/>
          <a:effectRef idx="0"/>
          <a:fontRef idx="minor"/>
        </p:style>
      </p:sp>
      <p:sp>
        <p:nvSpPr>
          <p:cNvPr id="180" name="CustomShape 2"/>
          <p:cNvSpPr/>
          <p:nvPr/>
        </p:nvSpPr>
        <p:spPr>
          <a:xfrm>
            <a:off x="689400" y="1652400"/>
            <a:ext cx="12042360" cy="5143320"/>
          </a:xfrm>
          <a:custGeom>
            <a:avLst/>
            <a:gdLst/>
            <a:ahLst/>
            <a:rect l="l" t="t" r="r" b="b"/>
            <a:pathLst>
              <a:path w="33454" h="14290">
                <a:moveTo>
                  <a:pt x="2682" y="0"/>
                </a:moveTo>
                <a:lnTo>
                  <a:pt x="33453" y="0"/>
                </a:lnTo>
                <a:lnTo>
                  <a:pt x="30771" y="14289"/>
                </a:lnTo>
                <a:lnTo>
                  <a:pt x="0" y="14289"/>
                </a:lnTo>
                <a:lnTo>
                  <a:pt x="2682" y="0"/>
                </a:lnTo>
              </a:path>
            </a:pathLst>
          </a:custGeom>
          <a:solidFill>
            <a:srgbClr val="f5f5f5"/>
          </a:solidFill>
          <a:ln w="28800">
            <a:noFill/>
          </a:ln>
        </p:spPr>
        <p:style>
          <a:lnRef idx="0"/>
          <a:fillRef idx="0"/>
          <a:effectRef idx="0"/>
          <a:fontRef idx="minor"/>
        </p:style>
      </p:sp>
      <p:sp>
        <p:nvSpPr>
          <p:cNvPr id="181" name="CustomShape 3"/>
          <p:cNvSpPr/>
          <p:nvPr/>
        </p:nvSpPr>
        <p:spPr>
          <a:xfrm>
            <a:off x="-1416960" y="570960"/>
            <a:ext cx="5608080" cy="1221840"/>
          </a:xfrm>
          <a:custGeom>
            <a:avLst/>
            <a:gdLst/>
            <a:ahLst/>
            <a:rect l="l" t="t" r="r" b="b"/>
            <a:pathLst>
              <a:path w="15581" h="3397">
                <a:moveTo>
                  <a:pt x="763" y="0"/>
                </a:moveTo>
                <a:lnTo>
                  <a:pt x="15580" y="0"/>
                </a:lnTo>
                <a:lnTo>
                  <a:pt x="14816" y="3396"/>
                </a:lnTo>
                <a:lnTo>
                  <a:pt x="0" y="3396"/>
                </a:lnTo>
                <a:lnTo>
                  <a:pt x="763" y="0"/>
                </a:lnTo>
              </a:path>
            </a:pathLst>
          </a:custGeom>
          <a:solidFill>
            <a:srgbClr val="d9692a"/>
          </a:solidFill>
          <a:ln w="28800">
            <a:noFill/>
          </a:ln>
        </p:spPr>
        <p:style>
          <a:lnRef idx="0"/>
          <a:fillRef idx="0"/>
          <a:effectRef idx="0"/>
          <a:fontRef idx="minor"/>
        </p:style>
      </p:sp>
      <p:sp>
        <p:nvSpPr>
          <p:cNvPr id="182" name="CustomShape 4"/>
          <p:cNvSpPr/>
          <p:nvPr/>
        </p:nvSpPr>
        <p:spPr>
          <a:xfrm>
            <a:off x="556200" y="937800"/>
            <a:ext cx="3254040" cy="855000"/>
          </a:xfrm>
          <a:prstGeom prst="rect">
            <a:avLst/>
          </a:prstGeom>
          <a:noFill/>
          <a:ln>
            <a:noFill/>
          </a:ln>
        </p:spPr>
        <p:style>
          <a:lnRef idx="0"/>
          <a:fillRef idx="0"/>
          <a:effectRef idx="0"/>
          <a:fontRef idx="minor"/>
        </p:style>
        <p:txBody>
          <a:bodyPr lIns="90000" rIns="90000" tIns="45000" bIns="45000"/>
          <a:p>
            <a:r>
              <a:rPr b="0" lang="en-GB" sz="3600" spc="-1" strike="noStrike">
                <a:solidFill>
                  <a:srgbClr val="ffffff"/>
                </a:solidFill>
                <a:uFill>
                  <a:solidFill>
                    <a:srgbClr val="ffffff"/>
                  </a:solidFill>
                </a:uFill>
                <a:latin typeface="Helvetica Neue LT Pro"/>
              </a:rPr>
              <a:t>Summary</a:t>
            </a:r>
            <a:endParaRPr b="0" lang="en-GB" sz="1800" spc="-1" strike="noStrike">
              <a:solidFill>
                <a:srgbClr val="000000"/>
              </a:solidFill>
              <a:uFill>
                <a:solidFill>
                  <a:srgbClr val="ffffff"/>
                </a:solidFill>
              </a:uFill>
              <a:latin typeface="Arial"/>
            </a:endParaRPr>
          </a:p>
        </p:txBody>
      </p:sp>
      <p:sp>
        <p:nvSpPr>
          <p:cNvPr id="183" name="CustomShape 5"/>
          <p:cNvSpPr/>
          <p:nvPr/>
        </p:nvSpPr>
        <p:spPr>
          <a:xfrm>
            <a:off x="1824840" y="2084400"/>
            <a:ext cx="7889400" cy="4852800"/>
          </a:xfrm>
          <a:prstGeom prst="rect">
            <a:avLst/>
          </a:prstGeom>
          <a:noFill/>
          <a:ln>
            <a:noFill/>
          </a:ln>
        </p:spPr>
        <p:style>
          <a:lnRef idx="0"/>
          <a:fillRef idx="0"/>
          <a:effectRef idx="0"/>
          <a:fontRef idx="minor"/>
        </p:style>
        <p:txBody>
          <a:bodyPr lIns="90000" rIns="90000" tIns="45000" bIns="45000"/>
          <a:p>
            <a:pPr algn="r">
              <a:lnSpc>
                <a:spcPct val="100000"/>
              </a:lnSpc>
            </a:pPr>
            <a:r>
              <a:rPr b="0" lang="en-GB" sz="2600" spc="-1" strike="noStrike">
                <a:solidFill>
                  <a:srgbClr val="333333"/>
                </a:solidFill>
                <a:uFill>
                  <a:solidFill>
                    <a:srgbClr val="ffffff"/>
                  </a:solidFill>
                </a:uFill>
                <a:latin typeface="Helvetica Neue LT Pro"/>
                <a:ea typeface="Noto Sans CJK SC Regular"/>
              </a:rPr>
              <a:t>Linux is essential to working with Meerkat</a:t>
            </a:r>
            <a:endParaRPr b="0" lang="en-GB" sz="1800" spc="-1" strike="noStrike">
              <a:solidFill>
                <a:srgbClr val="000000"/>
              </a:solidFill>
              <a:uFill>
                <a:solidFill>
                  <a:srgbClr val="ffffff"/>
                </a:solidFill>
              </a:uFill>
              <a:latin typeface="Arial"/>
            </a:endParaRPr>
          </a:p>
          <a:p>
            <a:pPr algn="r">
              <a:lnSpc>
                <a:spcPct val="100000"/>
              </a:lnSpc>
            </a:pPr>
            <a:r>
              <a:rPr b="0" lang="en-GB" sz="2600" spc="-1" strike="noStrike">
                <a:solidFill>
                  <a:srgbClr val="333333"/>
                </a:solidFill>
                <a:uFill>
                  <a:solidFill>
                    <a:srgbClr val="ffffff"/>
                  </a:solidFill>
                </a:uFill>
                <a:latin typeface="Helvetica Neue LT Pro"/>
                <a:ea typeface="Noto Sans CJK SC Regular"/>
              </a:rPr>
              <a:t>There is a huge amount of freely available support</a:t>
            </a:r>
            <a:endParaRPr b="0" lang="en-GB" sz="1800" spc="-1" strike="noStrike">
              <a:solidFill>
                <a:srgbClr val="000000"/>
              </a:solidFill>
              <a:uFill>
                <a:solidFill>
                  <a:srgbClr val="ffffff"/>
                </a:solidFill>
              </a:uFill>
              <a:latin typeface="Arial"/>
            </a:endParaRPr>
          </a:p>
          <a:p>
            <a:pPr algn="r">
              <a:lnSpc>
                <a:spcPct val="100000"/>
              </a:lnSpc>
            </a:pPr>
            <a:endParaRPr b="0" lang="en-GB" sz="1800" spc="-1" strike="noStrike">
              <a:solidFill>
                <a:srgbClr val="000000"/>
              </a:solidFill>
              <a:uFill>
                <a:solidFill>
                  <a:srgbClr val="ffffff"/>
                </a:solidFill>
              </a:uFill>
              <a:latin typeface="Arial"/>
            </a:endParaRPr>
          </a:p>
          <a:p>
            <a:pPr algn="r">
              <a:lnSpc>
                <a:spcPct val="100000"/>
              </a:lnSpc>
            </a:pPr>
            <a:r>
              <a:rPr b="0" lang="en-GB" sz="2600" spc="-1" strike="noStrike">
                <a:solidFill>
                  <a:srgbClr val="333333"/>
                </a:solidFill>
                <a:uFill>
                  <a:solidFill>
                    <a:srgbClr val="ffffff"/>
                  </a:solidFill>
                </a:uFill>
                <a:latin typeface="Helvetica Neue LT Pro"/>
                <a:ea typeface="Noto Sans CJK SC Regular"/>
              </a:rPr>
              <a:t>e.g.</a:t>
            </a:r>
            <a:r>
              <a:rPr b="0" lang="en-GB" sz="1800" spc="-1" strike="noStrike">
                <a:solidFill>
                  <a:srgbClr val="000000"/>
                </a:solidFill>
                <a:uFill>
                  <a:solidFill>
                    <a:srgbClr val="ffffff"/>
                  </a:solidFill>
                </a:uFill>
                <a:latin typeface="Arial"/>
                <a:ea typeface="Noto Sans CJK SC Regular"/>
              </a:rPr>
              <a:t> </a:t>
            </a:r>
            <a:r>
              <a:rPr b="0" lang="en-GB" sz="2600" spc="-1" strike="noStrike">
                <a:solidFill>
                  <a:srgbClr val="000000"/>
                </a:solidFill>
                <a:uFill>
                  <a:solidFill>
                    <a:srgbClr val="ffffff"/>
                  </a:solidFill>
                </a:uFill>
                <a:latin typeface="Helvetica Neue LT Pro"/>
                <a:ea typeface="Noto Sans CJK SC Regular"/>
              </a:rPr>
              <a:t>http://guide.bash.academy/ </a:t>
            </a:r>
            <a:endParaRPr b="0" lang="en-GB" sz="1800" spc="-1" strike="noStrike">
              <a:solidFill>
                <a:srgbClr val="000000"/>
              </a:solidFill>
              <a:uFill>
                <a:solidFill>
                  <a:srgbClr val="ffffff"/>
                </a:solidFill>
              </a:uFill>
              <a:latin typeface="Arial"/>
            </a:endParaRPr>
          </a:p>
          <a:p>
            <a:pPr algn="r">
              <a:lnSpc>
                <a:spcPct val="100000"/>
              </a:lnSpc>
            </a:pPr>
            <a:endParaRPr b="0" lang="en-GB" sz="1800" spc="-1" strike="noStrike">
              <a:solidFill>
                <a:srgbClr val="000000"/>
              </a:solidFill>
              <a:uFill>
                <a:solidFill>
                  <a:srgbClr val="ffffff"/>
                </a:solidFill>
              </a:uFill>
              <a:latin typeface="Arial"/>
            </a:endParaRPr>
          </a:p>
          <a:p>
            <a:pPr algn="r">
              <a:lnSpc>
                <a:spcPct val="100000"/>
              </a:lnSpc>
            </a:pPr>
            <a:r>
              <a:rPr b="0" lang="en-GB" sz="2600" spc="-1" strike="noStrike">
                <a:solidFill>
                  <a:srgbClr val="333333"/>
                </a:solidFill>
                <a:uFill>
                  <a:solidFill>
                    <a:srgbClr val="ffffff"/>
                  </a:solidFill>
                </a:uFill>
                <a:latin typeface="Helvetica Neue LT Pro"/>
                <a:ea typeface="Noto Sans CJK SC Regular"/>
              </a:rPr>
              <a:t>Docker separates software from infrastructure</a:t>
            </a:r>
            <a:endParaRPr b="0" lang="en-GB" sz="1800" spc="-1" strike="noStrike">
              <a:solidFill>
                <a:srgbClr val="000000"/>
              </a:solidFill>
              <a:uFill>
                <a:solidFill>
                  <a:srgbClr val="ffffff"/>
                </a:solidFill>
              </a:uFill>
              <a:latin typeface="Arial"/>
            </a:endParaRPr>
          </a:p>
          <a:p>
            <a:pPr algn="r">
              <a:lnSpc>
                <a:spcPct val="100000"/>
              </a:lnSpc>
            </a:pPr>
            <a:endParaRPr b="0" lang="en-GB" sz="1800" spc="-1" strike="noStrike">
              <a:solidFill>
                <a:srgbClr val="000000"/>
              </a:solidFill>
              <a:uFill>
                <a:solidFill>
                  <a:srgbClr val="ffffff"/>
                </a:solidFill>
              </a:uFill>
              <a:latin typeface="Arial"/>
            </a:endParaRPr>
          </a:p>
          <a:p>
            <a:pPr algn="r">
              <a:lnSpc>
                <a:spcPct val="100000"/>
              </a:lnSpc>
            </a:pPr>
            <a:r>
              <a:rPr b="0" lang="en-GB" sz="2600" spc="-1" strike="noStrike">
                <a:solidFill>
                  <a:srgbClr val="333333"/>
                </a:solidFill>
                <a:uFill>
                  <a:solidFill>
                    <a:srgbClr val="ffffff"/>
                  </a:solidFill>
                </a:uFill>
                <a:latin typeface="Helvetica Neue LT Pro"/>
                <a:ea typeface="Noto Sans CJK SC Regular"/>
              </a:rPr>
              <a:t>Docker is essential to administering Meerkat</a:t>
            </a:r>
            <a:endParaRPr b="0" lang="en-GB" sz="1800" spc="-1" strike="noStrike">
              <a:solidFill>
                <a:srgbClr val="000000"/>
              </a:solidFill>
              <a:uFill>
                <a:solidFill>
                  <a:srgbClr val="ffffff"/>
                </a:solidFill>
              </a:uFill>
              <a:latin typeface="Arial"/>
            </a:endParaRPr>
          </a:p>
          <a:p>
            <a:pPr algn="r">
              <a:lnSpc>
                <a:spcPct val="100000"/>
              </a:lnSpc>
            </a:pPr>
            <a:endParaRPr b="0" lang="en-GB" sz="1800" spc="-1" strike="noStrike">
              <a:solidFill>
                <a:srgbClr val="000000"/>
              </a:solidFill>
              <a:uFill>
                <a:solidFill>
                  <a:srgbClr val="ffffff"/>
                </a:solidFill>
              </a:uFill>
              <a:latin typeface="Arial"/>
            </a:endParaRPr>
          </a:p>
          <a:p>
            <a:pPr algn="r">
              <a:lnSpc>
                <a:spcPct val="100000"/>
              </a:lnSpc>
            </a:pPr>
            <a:r>
              <a:rPr b="0" lang="en-GB" sz="2600" spc="-1" strike="noStrike">
                <a:solidFill>
                  <a:srgbClr val="333333"/>
                </a:solidFill>
                <a:uFill>
                  <a:solidFill>
                    <a:srgbClr val="ffffff"/>
                  </a:solidFill>
                </a:uFill>
                <a:latin typeface="Helvetica Neue LT Pro"/>
                <a:ea typeface="Noto Sans CJK SC Regular"/>
              </a:rPr>
              <a:t>There is a huge amount of freely available support</a:t>
            </a:r>
            <a:endParaRPr b="0" lang="en-GB" sz="1800" spc="-1" strike="noStrike">
              <a:solidFill>
                <a:srgbClr val="000000"/>
              </a:solidFill>
              <a:uFill>
                <a:solidFill>
                  <a:srgbClr val="ffffff"/>
                </a:solidFill>
              </a:uFill>
              <a:latin typeface="Arial"/>
            </a:endParaRPr>
          </a:p>
          <a:p>
            <a:pPr algn="r">
              <a:lnSpc>
                <a:spcPct val="100000"/>
              </a:lnSpc>
            </a:pPr>
            <a:endParaRPr b="0" lang="en-GB" sz="1800" spc="-1" strike="noStrike">
              <a:solidFill>
                <a:srgbClr val="000000"/>
              </a:solidFill>
              <a:uFill>
                <a:solidFill>
                  <a:srgbClr val="ffffff"/>
                </a:solidFill>
              </a:uFill>
              <a:latin typeface="Arial"/>
            </a:endParaRPr>
          </a:p>
          <a:p>
            <a:pPr algn="r">
              <a:lnSpc>
                <a:spcPct val="100000"/>
              </a:lnSpc>
            </a:pPr>
            <a:r>
              <a:rPr b="0" lang="en-GB" sz="2600" spc="-1" strike="noStrike">
                <a:solidFill>
                  <a:srgbClr val="333333"/>
                </a:solidFill>
                <a:uFill>
                  <a:solidFill>
                    <a:srgbClr val="ffffff"/>
                  </a:solidFill>
                </a:uFill>
                <a:latin typeface="Helvetica Neue LT Pro"/>
                <a:ea typeface="Noto Sans CJK SC Regular"/>
              </a:rPr>
              <a:t>e.g. https://docs.docker.com/</a:t>
            </a:r>
            <a:endParaRPr b="0" lang="en-GB"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97800" y="264600"/>
            <a:ext cx="5016240" cy="599040"/>
          </a:xfrm>
          <a:prstGeom prst="rect">
            <a:avLst/>
          </a:prstGeom>
          <a:noFill/>
          <a:ln>
            <a:noFill/>
          </a:ln>
        </p:spPr>
        <p:style>
          <a:lnRef idx="0"/>
          <a:fillRef idx="0"/>
          <a:effectRef idx="0"/>
          <a:fontRef idx="minor"/>
        </p:style>
        <p:txBody>
          <a:bodyPr lIns="90000" rIns="90000" tIns="45000" bIns="45000"/>
          <a:p>
            <a:r>
              <a:rPr b="0" lang="en-GB" sz="4000" spc="-1" strike="noStrike">
                <a:solidFill>
                  <a:srgbClr val="ffffff"/>
                </a:solidFill>
                <a:uFill>
                  <a:solidFill>
                    <a:srgbClr val="ffffff"/>
                  </a:solidFill>
                </a:uFill>
                <a:latin typeface="Helvetica Neue LT Pro"/>
              </a:rPr>
              <a:t>Overview</a:t>
            </a:r>
            <a:endParaRPr b="0" lang="en-GB" sz="1800" spc="-1" strike="noStrike">
              <a:solidFill>
                <a:srgbClr val="000000"/>
              </a:solidFill>
              <a:uFill>
                <a:solidFill>
                  <a:srgbClr val="ffffff"/>
                </a:solidFill>
              </a:uFill>
              <a:latin typeface="Arial"/>
            </a:endParaRPr>
          </a:p>
        </p:txBody>
      </p:sp>
      <p:sp>
        <p:nvSpPr>
          <p:cNvPr id="130" name="CustomShape 2"/>
          <p:cNvSpPr/>
          <p:nvPr/>
        </p:nvSpPr>
        <p:spPr>
          <a:xfrm>
            <a:off x="540000" y="1476720"/>
            <a:ext cx="8905320" cy="39888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1" lang="en-GB" sz="2600" spc="-1" strike="noStrike">
                <a:solidFill>
                  <a:srgbClr val="333333"/>
                </a:solidFill>
                <a:uFill>
                  <a:solidFill>
                    <a:srgbClr val="ffffff"/>
                  </a:solidFill>
                </a:uFill>
                <a:latin typeface="Helvetica Neue LT Pro"/>
                <a:ea typeface="Noto Sans CJK SC Regular"/>
              </a:rPr>
              <a:t>Talk:</a:t>
            </a:r>
            <a:r>
              <a:rPr b="0" lang="en-GB" sz="2600" spc="-1" strike="noStrike">
                <a:solidFill>
                  <a:srgbClr val="333333"/>
                </a:solidFill>
                <a:uFill>
                  <a:solidFill>
                    <a:srgbClr val="ffffff"/>
                  </a:solidFill>
                </a:uFill>
                <a:latin typeface="Helvetica Neue LT Pro"/>
                <a:ea typeface="Noto Sans CJK SC Regular"/>
              </a:rPr>
              <a:t> Recapping Linux</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[15]</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600" spc="-1" strike="noStrike">
                <a:solidFill>
                  <a:srgbClr val="333333"/>
                </a:solidFill>
                <a:uFill>
                  <a:solidFill>
                    <a:srgbClr val="ffffff"/>
                  </a:solidFill>
                </a:uFill>
                <a:latin typeface="Helvetica Neue LT Pro"/>
                <a:ea typeface="Noto Sans CJK SC Regular"/>
              </a:rPr>
              <a:t> </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GB" sz="2600" spc="-1" strike="noStrike">
                <a:solidFill>
                  <a:srgbClr val="333333"/>
                </a:solidFill>
                <a:uFill>
                  <a:solidFill>
                    <a:srgbClr val="ffffff"/>
                  </a:solidFill>
                </a:uFill>
                <a:latin typeface="Helvetica Neue LT Pro"/>
                <a:ea typeface="Noto Sans CJK SC Regular"/>
              </a:rPr>
              <a:t>Exercises:</a:t>
            </a:r>
            <a:r>
              <a:rPr b="0" lang="en-GB" sz="2600" spc="-1" strike="noStrike">
                <a:solidFill>
                  <a:srgbClr val="333333"/>
                </a:solidFill>
                <a:uFill>
                  <a:solidFill>
                    <a:srgbClr val="ffffff"/>
                  </a:solidFill>
                </a:uFill>
                <a:latin typeface="Helvetica Neue LT Pro"/>
                <a:ea typeface="Noto Sans CJK SC Regular"/>
              </a:rPr>
              <a:t> Getting started with Linux</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[30]</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600" spc="-1" strike="noStrike">
                <a:solidFill>
                  <a:srgbClr val="333333"/>
                </a:solidFill>
                <a:uFill>
                  <a:solidFill>
                    <a:srgbClr val="ffffff"/>
                  </a:solidFill>
                </a:uFill>
                <a:latin typeface="Helvetica Neue LT Pro"/>
                <a:ea typeface="Noto Sans CJK SC Regular"/>
              </a:rPr>
              <a:t> </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GB" sz="2600" spc="-1" strike="noStrike">
                <a:solidFill>
                  <a:srgbClr val="333333"/>
                </a:solidFill>
                <a:uFill>
                  <a:solidFill>
                    <a:srgbClr val="ffffff"/>
                  </a:solidFill>
                </a:uFill>
                <a:latin typeface="Helvetica Neue LT Pro"/>
                <a:ea typeface="Noto Sans CJK SC Regular"/>
              </a:rPr>
              <a:t>Talk:</a:t>
            </a:r>
            <a:r>
              <a:rPr b="0" lang="en-GB" sz="2600" spc="-1" strike="noStrike">
                <a:solidFill>
                  <a:srgbClr val="333333"/>
                </a:solidFill>
                <a:uFill>
                  <a:solidFill>
                    <a:srgbClr val="ffffff"/>
                  </a:solidFill>
                </a:uFill>
                <a:latin typeface="Helvetica Neue LT Pro"/>
                <a:ea typeface="Noto Sans CJK SC Regular"/>
              </a:rPr>
              <a:t> Recapping Docker</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[15]</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600" spc="-1" strike="noStrike">
                <a:solidFill>
                  <a:srgbClr val="333333"/>
                </a:solidFill>
                <a:uFill>
                  <a:solidFill>
                    <a:srgbClr val="ffffff"/>
                  </a:solidFill>
                </a:uFill>
                <a:latin typeface="Helvetica Neue LT Pro"/>
                <a:ea typeface="Noto Sans CJK SC Regular"/>
              </a:rPr>
              <a:t> </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GB" sz="2600" spc="-1" strike="noStrike">
                <a:solidFill>
                  <a:srgbClr val="333333"/>
                </a:solidFill>
                <a:uFill>
                  <a:solidFill>
                    <a:srgbClr val="ffffff"/>
                  </a:solidFill>
                </a:uFill>
                <a:latin typeface="Helvetica Neue LT Pro"/>
                <a:ea typeface="Noto Sans CJK SC Regular"/>
              </a:rPr>
              <a:t>Exercise:</a:t>
            </a:r>
            <a:r>
              <a:rPr b="0" lang="en-GB" sz="2600" spc="-1" strike="noStrike">
                <a:solidFill>
                  <a:srgbClr val="333333"/>
                </a:solidFill>
                <a:uFill>
                  <a:solidFill>
                    <a:srgbClr val="ffffff"/>
                  </a:solidFill>
                </a:uFill>
                <a:latin typeface="Helvetica Neue LT Pro"/>
                <a:ea typeface="Noto Sans CJK SC Regular"/>
              </a:rPr>
              <a:t> Getting started with Docker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[55]</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GB" sz="2600" spc="-1" strike="noStrike">
                <a:solidFill>
                  <a:srgbClr val="333333"/>
                </a:solidFill>
                <a:uFill>
                  <a:solidFill>
                    <a:srgbClr val="ffffff"/>
                  </a:solidFill>
                </a:uFill>
                <a:latin typeface="Helvetica Neue LT Pro"/>
                <a:ea typeface="Noto Sans CJK SC Regular"/>
              </a:rPr>
              <a:t> </a:t>
            </a:r>
            <a:endParaRPr b="0" lang="en-GB"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GB" sz="2600" spc="-1" strike="noStrike">
                <a:solidFill>
                  <a:srgbClr val="333333"/>
                </a:solidFill>
                <a:uFill>
                  <a:solidFill>
                    <a:srgbClr val="ffffff"/>
                  </a:solidFill>
                </a:uFill>
                <a:latin typeface="Helvetica Neue LT Pro"/>
                <a:ea typeface="Noto Sans CJK SC Regular"/>
              </a:rPr>
              <a:t>Summary</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a:t>
            </a:r>
            <a:r>
              <a:rPr b="0" lang="en-GB" sz="2600" spc="-1" strike="noStrike">
                <a:solidFill>
                  <a:srgbClr val="333333"/>
                </a:solidFill>
                <a:uFill>
                  <a:solidFill>
                    <a:srgbClr val="ffffff"/>
                  </a:solidFill>
                </a:uFill>
                <a:latin typeface="Helvetica Neue LT Pro"/>
                <a:ea typeface="Noto Sans CJK SC Regular"/>
              </a:rPr>
              <a:t>  [5]</a:t>
            </a:r>
            <a:endParaRPr b="0" lang="en-GB" sz="1800" spc="-1" strike="noStrike">
              <a:solidFill>
                <a:srgbClr val="000000"/>
              </a:solidFill>
              <a:uFill>
                <a:solidFill>
                  <a:srgbClr val="ffffff"/>
                </a:solidFill>
              </a:uFill>
              <a:latin typeface="Arial"/>
            </a:endParaRPr>
          </a:p>
        </p:txBody>
      </p:sp>
      <p:sp>
        <p:nvSpPr>
          <p:cNvPr id="131" name="CustomShape 3"/>
          <p:cNvSpPr/>
          <p:nvPr/>
        </p:nvSpPr>
        <p:spPr>
          <a:xfrm>
            <a:off x="5925600" y="5636160"/>
            <a:ext cx="3333240" cy="618480"/>
          </a:xfrm>
          <a:prstGeom prst="rect">
            <a:avLst/>
          </a:prstGeom>
          <a:noFill/>
          <a:ln>
            <a:noFill/>
          </a:ln>
        </p:spPr>
        <p:style>
          <a:lnRef idx="0"/>
          <a:fillRef idx="0"/>
          <a:effectRef idx="0"/>
          <a:fontRef idx="minor"/>
        </p:style>
        <p:txBody>
          <a:bodyPr lIns="90000" rIns="90000" tIns="45000" bIns="45000"/>
          <a:p>
            <a:pPr>
              <a:lnSpc>
                <a:spcPct val="100000"/>
              </a:lnSpc>
            </a:pPr>
            <a:r>
              <a:rPr b="0" lang="en-GB" sz="2600" spc="-1" strike="noStrike">
                <a:solidFill>
                  <a:srgbClr val="333333"/>
                </a:solidFill>
                <a:uFill>
                  <a:solidFill>
                    <a:srgbClr val="ffffff"/>
                  </a:solidFill>
                </a:uFill>
                <a:latin typeface="Helvetica Neue LT Pro"/>
                <a:ea typeface="Noto Sans CJK SC Regular"/>
              </a:rPr>
              <a:t>[Total time: 120 mins]</a:t>
            </a:r>
            <a:endParaRPr b="0" lang="en-GB"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76200" y="279720"/>
            <a:ext cx="9169560" cy="1108080"/>
          </a:xfrm>
          <a:prstGeom prst="rect">
            <a:avLst/>
          </a:prstGeom>
          <a:noFill/>
          <a:ln>
            <a:noFill/>
          </a:ln>
        </p:spPr>
        <p:style>
          <a:lnRef idx="0"/>
          <a:fillRef idx="0"/>
          <a:effectRef idx="0"/>
          <a:fontRef idx="minor"/>
        </p:style>
        <p:txBody>
          <a:bodyPr lIns="90000" rIns="90000" tIns="45000" bIns="45000"/>
          <a:p>
            <a:r>
              <a:rPr b="0" lang="en-GB" sz="4000" spc="-1" strike="noStrike">
                <a:solidFill>
                  <a:srgbClr val="ffffff"/>
                </a:solidFill>
                <a:uFill>
                  <a:solidFill>
                    <a:srgbClr val="ffffff"/>
                  </a:solidFill>
                </a:uFill>
                <a:latin typeface="Helvetica Neue LT Pro"/>
              </a:rPr>
              <a:t>What is Linux?</a:t>
            </a:r>
            <a:endParaRPr b="0" lang="en-GB" sz="1800" spc="-1" strike="noStrike">
              <a:solidFill>
                <a:srgbClr val="000000"/>
              </a:solidFill>
              <a:uFill>
                <a:solidFill>
                  <a:srgbClr val="ffffff"/>
                </a:solidFill>
              </a:uFill>
              <a:latin typeface="Arial"/>
            </a:endParaRPr>
          </a:p>
        </p:txBody>
      </p:sp>
      <p:pic>
        <p:nvPicPr>
          <p:cNvPr id="133" name="Picture 3" descr=""/>
          <p:cNvPicPr/>
          <p:nvPr/>
        </p:nvPicPr>
        <p:blipFill>
          <a:blip r:embed="rId1"/>
          <a:stretch/>
        </p:blipFill>
        <p:spPr>
          <a:xfrm>
            <a:off x="471600" y="2333160"/>
            <a:ext cx="4368960" cy="3269880"/>
          </a:xfrm>
          <a:prstGeom prst="rect">
            <a:avLst/>
          </a:prstGeom>
          <a:ln>
            <a:noFill/>
          </a:ln>
        </p:spPr>
      </p:pic>
      <p:pic>
        <p:nvPicPr>
          <p:cNvPr id="134" name="" descr=""/>
          <p:cNvPicPr/>
          <p:nvPr/>
        </p:nvPicPr>
        <p:blipFill>
          <a:blip r:embed="rId2"/>
          <a:stretch/>
        </p:blipFill>
        <p:spPr>
          <a:xfrm>
            <a:off x="5437800" y="2001240"/>
            <a:ext cx="4407840" cy="3983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58920" y="274680"/>
            <a:ext cx="8282520" cy="1108080"/>
          </a:xfrm>
          <a:prstGeom prst="rect">
            <a:avLst/>
          </a:prstGeom>
          <a:noFill/>
          <a:ln>
            <a:noFill/>
          </a:ln>
        </p:spPr>
        <p:style>
          <a:lnRef idx="0"/>
          <a:fillRef idx="0"/>
          <a:effectRef idx="0"/>
          <a:fontRef idx="minor"/>
        </p:style>
        <p:txBody>
          <a:bodyPr lIns="90000" rIns="90000" tIns="45000" bIns="45000"/>
          <a:p>
            <a:r>
              <a:rPr b="0" lang="en-GB" sz="4000" spc="-1" strike="noStrike">
                <a:solidFill>
                  <a:srgbClr val="ffffff"/>
                </a:solidFill>
                <a:uFill>
                  <a:solidFill>
                    <a:srgbClr val="ffffff"/>
                  </a:solidFill>
                </a:uFill>
                <a:latin typeface="Helvetica Neue LT Pro"/>
              </a:rPr>
              <a:t>Why Linux?</a:t>
            </a:r>
            <a:endParaRPr b="0" lang="en-GB" sz="1800" spc="-1" strike="noStrike">
              <a:solidFill>
                <a:srgbClr val="000000"/>
              </a:solidFill>
              <a:uFill>
                <a:solidFill>
                  <a:srgbClr val="ffffff"/>
                </a:solidFill>
              </a:uFill>
              <a:latin typeface="Arial"/>
            </a:endParaRPr>
          </a:p>
        </p:txBody>
      </p:sp>
      <p:sp>
        <p:nvSpPr>
          <p:cNvPr id="136" name="TextShape 2"/>
          <p:cNvSpPr txBox="1"/>
          <p:nvPr/>
        </p:nvSpPr>
        <p:spPr>
          <a:xfrm>
            <a:off x="495000" y="1447920"/>
            <a:ext cx="9134640" cy="5267160"/>
          </a:xfrm>
          <a:prstGeom prst="rect">
            <a:avLst/>
          </a:prstGeom>
          <a:noFill/>
          <a:ln>
            <a:noFill/>
          </a:ln>
        </p:spPr>
        <p:txBody>
          <a:bodyPr lIns="90000" rIns="90000" tIns="45000" bIns="45000"/>
          <a:p>
            <a:r>
              <a:rPr b="0" lang="en-GB" sz="2600" spc="-1" strike="noStrike">
                <a:solidFill>
                  <a:srgbClr val="000000"/>
                </a:solidFill>
                <a:uFill>
                  <a:solidFill>
                    <a:srgbClr val="ffffff"/>
                  </a:solidFill>
                </a:uFill>
                <a:latin typeface="Helvetica Neue LT Pro"/>
              </a:rPr>
              <a:t>Linux is not strange specialist platform!</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p:txBody>
      </p:sp>
      <p:sp>
        <p:nvSpPr>
          <p:cNvPr id="137" name="TextShape 3"/>
          <p:cNvSpPr txBox="1"/>
          <p:nvPr/>
        </p:nvSpPr>
        <p:spPr>
          <a:xfrm>
            <a:off x="1228680" y="5238720"/>
            <a:ext cx="3933720" cy="942840"/>
          </a:xfrm>
          <a:prstGeom prst="rect">
            <a:avLst/>
          </a:prstGeom>
          <a:noFill/>
          <a:ln>
            <a:noFill/>
          </a:ln>
        </p:spPr>
      </p:sp>
      <p:sp>
        <p:nvSpPr>
          <p:cNvPr id="138" name="TextShape 4"/>
          <p:cNvSpPr txBox="1"/>
          <p:nvPr/>
        </p:nvSpPr>
        <p:spPr>
          <a:xfrm>
            <a:off x="2235600" y="6486480"/>
            <a:ext cx="7584480" cy="346320"/>
          </a:xfrm>
          <a:prstGeom prst="rect">
            <a:avLst/>
          </a:prstGeom>
          <a:noFill/>
          <a:ln>
            <a:noFill/>
          </a:ln>
        </p:spPr>
        <p:txBody>
          <a:bodyPr lIns="90000" rIns="90000" tIns="45000" bIns="45000"/>
          <a:p>
            <a:r>
              <a:rPr b="0" lang="en-GB" sz="1800" spc="-1" strike="noStrike">
                <a:solidFill>
                  <a:srgbClr val="000000"/>
                </a:solidFill>
                <a:uFill>
                  <a:solidFill>
                    <a:srgbClr val="ffffff"/>
                  </a:solidFill>
                </a:uFill>
                <a:latin typeface="Arial"/>
              </a:rPr>
              <a:t>Source: https://en.wikipedia.org/wiki/Usage_share_of_operating_systems</a:t>
            </a:r>
            <a:endParaRPr b="0"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22680"/>
            <a:ext cx="9071280" cy="1261800"/>
          </a:xfrm>
          <a:prstGeom prst="rect">
            <a:avLst/>
          </a:prstGeom>
          <a:noFill/>
          <a:ln>
            <a:noFill/>
          </a:ln>
        </p:spPr>
        <p:style>
          <a:lnRef idx="0"/>
          <a:fillRef idx="0"/>
          <a:effectRef idx="0"/>
          <a:fontRef idx="minor"/>
        </p:style>
        <p:txBody>
          <a:bodyPr lIns="0" rIns="0" tIns="0" bIns="0" anchor="ctr"/>
          <a:p>
            <a:r>
              <a:rPr b="0" lang="en-GB" sz="4000" spc="-1" strike="noStrike">
                <a:solidFill>
                  <a:srgbClr val="ffffff"/>
                </a:solidFill>
                <a:uFill>
                  <a:solidFill>
                    <a:srgbClr val="ffffff"/>
                  </a:solidFill>
                </a:uFill>
                <a:latin typeface="Helvetica Neue LT Pro"/>
              </a:rPr>
              <a:t>How do we use Linux?</a:t>
            </a:r>
            <a:endParaRPr b="0" lang="en-GB"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360"/>
            <a:ext cx="10079640" cy="7559640"/>
          </a:xfrm>
          <a:prstGeom prst="rect">
            <a:avLst/>
          </a:prstGeom>
          <a:solidFill>
            <a:srgbClr val="0090ca"/>
          </a:solidFill>
          <a:ln>
            <a:solidFill>
              <a:srgbClr val="3465a4"/>
            </a:solidFill>
          </a:ln>
        </p:spPr>
        <p:style>
          <a:lnRef idx="0"/>
          <a:fillRef idx="0"/>
          <a:effectRef idx="0"/>
          <a:fontRef idx="minor"/>
        </p:style>
      </p:sp>
      <p:sp>
        <p:nvSpPr>
          <p:cNvPr id="141" name="CustomShape 2"/>
          <p:cNvSpPr/>
          <p:nvPr/>
        </p:nvSpPr>
        <p:spPr>
          <a:xfrm>
            <a:off x="3562920" y="2559960"/>
            <a:ext cx="9097920" cy="1986480"/>
          </a:xfrm>
          <a:custGeom>
            <a:avLst/>
            <a:gdLst/>
            <a:ahLst/>
            <a:rect l="l" t="t" r="r" b="b"/>
            <a:pathLst>
              <a:path w="25275" h="5521">
                <a:moveTo>
                  <a:pt x="1866" y="0"/>
                </a:moveTo>
                <a:lnTo>
                  <a:pt x="25274" y="0"/>
                </a:lnTo>
                <a:lnTo>
                  <a:pt x="23407" y="5520"/>
                </a:lnTo>
                <a:lnTo>
                  <a:pt x="0" y="5520"/>
                </a:lnTo>
                <a:lnTo>
                  <a:pt x="1866" y="0"/>
                </a:lnTo>
              </a:path>
            </a:pathLst>
          </a:custGeom>
          <a:solidFill>
            <a:srgbClr val="f5f5f5"/>
          </a:solidFill>
          <a:ln w="28800">
            <a:noFill/>
          </a:ln>
        </p:spPr>
        <p:style>
          <a:lnRef idx="0"/>
          <a:fillRef idx="0"/>
          <a:effectRef idx="0"/>
          <a:fontRef idx="minor"/>
        </p:style>
      </p:sp>
      <p:sp>
        <p:nvSpPr>
          <p:cNvPr id="142" name="CustomShape 3"/>
          <p:cNvSpPr/>
          <p:nvPr/>
        </p:nvSpPr>
        <p:spPr>
          <a:xfrm>
            <a:off x="-1418040" y="1758960"/>
            <a:ext cx="9736200" cy="1221840"/>
          </a:xfrm>
          <a:custGeom>
            <a:avLst/>
            <a:gdLst/>
            <a:ahLst/>
            <a:rect l="l" t="t" r="r" b="b"/>
            <a:pathLst>
              <a:path w="27048" h="3397">
                <a:moveTo>
                  <a:pt x="1293" y="0"/>
                </a:moveTo>
                <a:lnTo>
                  <a:pt x="27047" y="0"/>
                </a:lnTo>
                <a:lnTo>
                  <a:pt x="25753" y="3396"/>
                </a:lnTo>
                <a:lnTo>
                  <a:pt x="0" y="3396"/>
                </a:lnTo>
                <a:lnTo>
                  <a:pt x="1293" y="0"/>
                </a:lnTo>
              </a:path>
            </a:pathLst>
          </a:custGeom>
          <a:solidFill>
            <a:srgbClr val="d9692a"/>
          </a:solidFill>
          <a:ln w="28800">
            <a:noFill/>
          </a:ln>
        </p:spPr>
        <p:style>
          <a:lnRef idx="0"/>
          <a:fillRef idx="0"/>
          <a:effectRef idx="0"/>
          <a:fontRef idx="minor"/>
        </p:style>
      </p:sp>
      <p:sp>
        <p:nvSpPr>
          <p:cNvPr id="143" name="CustomShape 4"/>
          <p:cNvSpPr/>
          <p:nvPr/>
        </p:nvSpPr>
        <p:spPr>
          <a:xfrm>
            <a:off x="811800" y="2125800"/>
            <a:ext cx="7595640" cy="1007280"/>
          </a:xfrm>
          <a:prstGeom prst="rect">
            <a:avLst/>
          </a:prstGeom>
          <a:noFill/>
          <a:ln>
            <a:noFill/>
          </a:ln>
        </p:spPr>
        <p:style>
          <a:lnRef idx="0"/>
          <a:fillRef idx="0"/>
          <a:effectRef idx="0"/>
          <a:fontRef idx="minor"/>
        </p:style>
        <p:txBody>
          <a:bodyPr lIns="90000" rIns="90000" tIns="45000" bIns="45000"/>
          <a:p>
            <a:r>
              <a:rPr b="0" lang="en-GB" sz="3600" spc="-1" strike="noStrike">
                <a:solidFill>
                  <a:srgbClr val="ffffff"/>
                </a:solidFill>
                <a:uFill>
                  <a:solidFill>
                    <a:srgbClr val="ffffff"/>
                  </a:solidFill>
                </a:uFill>
                <a:latin typeface="Helvetica Neue LT Pro"/>
              </a:rPr>
              <a:t>Exercise: SSH into a linux server</a:t>
            </a:r>
            <a:endParaRPr b="0" lang="en-GB" sz="1800" spc="-1" strike="noStrike">
              <a:solidFill>
                <a:srgbClr val="000000"/>
              </a:solidFill>
              <a:uFill>
                <a:solidFill>
                  <a:srgbClr val="ffffff"/>
                </a:solidFill>
              </a:uFill>
              <a:latin typeface="Arial"/>
            </a:endParaRPr>
          </a:p>
        </p:txBody>
      </p:sp>
      <p:sp>
        <p:nvSpPr>
          <p:cNvPr id="144" name="CustomShape 5"/>
          <p:cNvSpPr/>
          <p:nvPr/>
        </p:nvSpPr>
        <p:spPr>
          <a:xfrm>
            <a:off x="3843000" y="3416040"/>
            <a:ext cx="6009120" cy="1007280"/>
          </a:xfrm>
          <a:prstGeom prst="rect">
            <a:avLst/>
          </a:prstGeom>
          <a:noFill/>
          <a:ln>
            <a:noFill/>
          </a:ln>
        </p:spPr>
        <p:style>
          <a:lnRef idx="0"/>
          <a:fillRef idx="0"/>
          <a:effectRef idx="0"/>
          <a:fontRef idx="minor"/>
        </p:style>
        <p:txBody>
          <a:bodyPr lIns="90000" rIns="90000" tIns="45000" bIns="45000"/>
          <a:p>
            <a:pPr algn="r">
              <a:lnSpc>
                <a:spcPct val="100000"/>
              </a:lnSpc>
            </a:pPr>
            <a:r>
              <a:rPr b="0" lang="en-GB" sz="3600" spc="-1" strike="noStrike">
                <a:solidFill>
                  <a:srgbClr val="666666"/>
                </a:solidFill>
                <a:uFill>
                  <a:solidFill>
                    <a:srgbClr val="ffffff"/>
                  </a:solidFill>
                </a:uFill>
                <a:latin typeface="Helvetica Neue LT Pro"/>
              </a:rPr>
              <a:t>http://guide.bash.academy/</a:t>
            </a:r>
            <a:endParaRPr b="0" lang="en-GB" sz="1800" spc="-1" strike="noStrike">
              <a:solidFill>
                <a:srgbClr val="000000"/>
              </a:solidFill>
              <a:uFill>
                <a:solidFill>
                  <a:srgbClr val="ffffff"/>
                </a:solidFill>
              </a:uFill>
              <a:latin typeface="Arial"/>
            </a:endParaRPr>
          </a:p>
        </p:txBody>
      </p:sp>
      <p:sp>
        <p:nvSpPr>
          <p:cNvPr id="145" name="CustomShape 6"/>
          <p:cNvSpPr/>
          <p:nvPr/>
        </p:nvSpPr>
        <p:spPr>
          <a:xfrm>
            <a:off x="9284040" y="3757680"/>
            <a:ext cx="5598000" cy="100728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4000" y="-22680"/>
            <a:ext cx="9071280" cy="1261800"/>
          </a:xfrm>
          <a:prstGeom prst="rect">
            <a:avLst/>
          </a:prstGeom>
          <a:noFill/>
          <a:ln>
            <a:noFill/>
          </a:ln>
        </p:spPr>
        <p:style>
          <a:lnRef idx="0"/>
          <a:fillRef idx="0"/>
          <a:effectRef idx="0"/>
          <a:fontRef idx="minor"/>
        </p:style>
        <p:txBody>
          <a:bodyPr lIns="0" rIns="0" tIns="0" bIns="0" anchor="ctr"/>
          <a:p>
            <a:r>
              <a:rPr b="0" lang="en-GB" sz="4000" spc="-1" strike="noStrike">
                <a:solidFill>
                  <a:srgbClr val="ffffff"/>
                </a:solidFill>
                <a:uFill>
                  <a:solidFill>
                    <a:srgbClr val="ffffff"/>
                  </a:solidFill>
                </a:uFill>
                <a:latin typeface="Helvetica Neue LT Pro"/>
              </a:rPr>
              <a:t>What is Docker?</a:t>
            </a:r>
            <a:endParaRPr b="0" lang="en-GB" sz="1800" spc="-1" strike="noStrike">
              <a:solidFill>
                <a:srgbClr val="000000"/>
              </a:solidFill>
              <a:uFill>
                <a:solidFill>
                  <a:srgbClr val="ffffff"/>
                </a:solidFill>
              </a:uFill>
              <a:latin typeface="Arial"/>
            </a:endParaRPr>
          </a:p>
        </p:txBody>
      </p:sp>
      <p:pic>
        <p:nvPicPr>
          <p:cNvPr id="147" name="" descr=""/>
          <p:cNvPicPr/>
          <p:nvPr/>
        </p:nvPicPr>
        <p:blipFill>
          <a:blip r:embed="rId1"/>
          <a:stretch/>
        </p:blipFill>
        <p:spPr>
          <a:xfrm>
            <a:off x="590040" y="1191240"/>
            <a:ext cx="8870760" cy="3012480"/>
          </a:xfrm>
          <a:prstGeom prst="rect">
            <a:avLst/>
          </a:prstGeom>
          <a:ln>
            <a:noFill/>
          </a:ln>
        </p:spPr>
      </p:pic>
      <p:sp>
        <p:nvSpPr>
          <p:cNvPr id="148" name="CustomShape 2"/>
          <p:cNvSpPr/>
          <p:nvPr/>
        </p:nvSpPr>
        <p:spPr>
          <a:xfrm>
            <a:off x="738360" y="4227480"/>
            <a:ext cx="7010280" cy="704880"/>
          </a:xfrm>
          <a:prstGeom prst="rect">
            <a:avLst/>
          </a:prstGeom>
          <a:solidFill>
            <a:srgbClr val="808080"/>
          </a:solidFill>
          <a:ln>
            <a:noFill/>
          </a:ln>
        </p:spPr>
        <p:style>
          <a:lnRef idx="0"/>
          <a:fillRef idx="0"/>
          <a:effectRef idx="0"/>
          <a:fontRef idx="minor"/>
        </p:style>
      </p:sp>
      <p:sp>
        <p:nvSpPr>
          <p:cNvPr id="149" name="TextShape 3"/>
          <p:cNvSpPr txBox="1"/>
          <p:nvPr/>
        </p:nvSpPr>
        <p:spPr>
          <a:xfrm>
            <a:off x="2203200" y="4411080"/>
            <a:ext cx="4152960" cy="422640"/>
          </a:xfrm>
          <a:prstGeom prst="rect">
            <a:avLst/>
          </a:prstGeom>
          <a:noFill/>
          <a:ln>
            <a:noFill/>
          </a:ln>
        </p:spPr>
        <p:txBody>
          <a:bodyPr lIns="90000" rIns="90000" tIns="45000" bIns="45000"/>
          <a:p>
            <a:pPr algn="ctr"/>
            <a:r>
              <a:rPr b="0" lang="en-GB" sz="2600" spc="-1" strike="noStrike">
                <a:solidFill>
                  <a:srgbClr val="ffffff"/>
                </a:solidFill>
                <a:uFill>
                  <a:solidFill>
                    <a:srgbClr val="ffffff"/>
                  </a:solidFill>
                </a:uFill>
                <a:latin typeface="Helvetica Neue LT Pro"/>
              </a:rPr>
              <a:t>Meerkat Software</a:t>
            </a:r>
            <a:endParaRPr b="0" lang="en-GB" sz="2600" spc="-1" strike="noStrike">
              <a:solidFill>
                <a:srgbClr val="ffffff"/>
              </a:solidFill>
              <a:uFill>
                <a:solidFill>
                  <a:srgbClr val="ffffff"/>
                </a:solidFill>
              </a:uFill>
              <a:latin typeface="Helvetica Neue LT Pro"/>
            </a:endParaRPr>
          </a:p>
        </p:txBody>
      </p:sp>
      <p:sp>
        <p:nvSpPr>
          <p:cNvPr id="150" name="CustomShape 4"/>
          <p:cNvSpPr/>
          <p:nvPr/>
        </p:nvSpPr>
        <p:spPr>
          <a:xfrm>
            <a:off x="738360" y="5055480"/>
            <a:ext cx="293040" cy="704880"/>
          </a:xfrm>
          <a:prstGeom prst="rect">
            <a:avLst/>
          </a:prstGeom>
          <a:solidFill>
            <a:srgbClr val="808080"/>
          </a:solidFill>
          <a:ln>
            <a:noFill/>
          </a:ln>
        </p:spPr>
        <p:style>
          <a:lnRef idx="0"/>
          <a:fillRef idx="0"/>
          <a:effectRef idx="0"/>
          <a:fontRef idx="minor"/>
        </p:style>
      </p:sp>
      <p:sp>
        <p:nvSpPr>
          <p:cNvPr id="151" name="CustomShape 5"/>
          <p:cNvSpPr/>
          <p:nvPr/>
        </p:nvSpPr>
        <p:spPr>
          <a:xfrm>
            <a:off x="1134360" y="5055480"/>
            <a:ext cx="293040" cy="704880"/>
          </a:xfrm>
          <a:prstGeom prst="rect">
            <a:avLst/>
          </a:prstGeom>
          <a:solidFill>
            <a:srgbClr val="808080"/>
          </a:solidFill>
          <a:ln>
            <a:noFill/>
          </a:ln>
        </p:spPr>
        <p:style>
          <a:lnRef idx="0"/>
          <a:fillRef idx="0"/>
          <a:effectRef idx="0"/>
          <a:fontRef idx="minor"/>
        </p:style>
      </p:sp>
      <p:sp>
        <p:nvSpPr>
          <p:cNvPr id="152" name="CustomShape 6"/>
          <p:cNvSpPr/>
          <p:nvPr/>
        </p:nvSpPr>
        <p:spPr>
          <a:xfrm>
            <a:off x="1530360" y="5055480"/>
            <a:ext cx="293040" cy="704880"/>
          </a:xfrm>
          <a:prstGeom prst="rect">
            <a:avLst/>
          </a:prstGeom>
          <a:solidFill>
            <a:srgbClr val="808080"/>
          </a:solidFill>
          <a:ln>
            <a:noFill/>
          </a:ln>
        </p:spPr>
        <p:style>
          <a:lnRef idx="0"/>
          <a:fillRef idx="0"/>
          <a:effectRef idx="0"/>
          <a:fontRef idx="minor"/>
        </p:style>
      </p:sp>
      <p:sp>
        <p:nvSpPr>
          <p:cNvPr id="153" name="CustomShape 7"/>
          <p:cNvSpPr/>
          <p:nvPr/>
        </p:nvSpPr>
        <p:spPr>
          <a:xfrm>
            <a:off x="1926360" y="5055480"/>
            <a:ext cx="293040" cy="704880"/>
          </a:xfrm>
          <a:prstGeom prst="rect">
            <a:avLst/>
          </a:prstGeom>
          <a:solidFill>
            <a:srgbClr val="808080"/>
          </a:solidFill>
          <a:ln>
            <a:noFill/>
          </a:ln>
        </p:spPr>
        <p:style>
          <a:lnRef idx="0"/>
          <a:fillRef idx="0"/>
          <a:effectRef idx="0"/>
          <a:fontRef idx="minor"/>
        </p:style>
      </p:sp>
      <p:sp>
        <p:nvSpPr>
          <p:cNvPr id="154" name="CustomShape 8"/>
          <p:cNvSpPr/>
          <p:nvPr/>
        </p:nvSpPr>
        <p:spPr>
          <a:xfrm>
            <a:off x="2322360" y="5055480"/>
            <a:ext cx="293040" cy="704880"/>
          </a:xfrm>
          <a:prstGeom prst="rect">
            <a:avLst/>
          </a:prstGeom>
          <a:solidFill>
            <a:srgbClr val="808080"/>
          </a:solidFill>
          <a:ln>
            <a:noFill/>
          </a:ln>
        </p:spPr>
        <p:style>
          <a:lnRef idx="0"/>
          <a:fillRef idx="0"/>
          <a:effectRef idx="0"/>
          <a:fontRef idx="minor"/>
        </p:style>
      </p:sp>
      <p:sp>
        <p:nvSpPr>
          <p:cNvPr id="155" name="CustomShape 9"/>
          <p:cNvSpPr/>
          <p:nvPr/>
        </p:nvSpPr>
        <p:spPr>
          <a:xfrm>
            <a:off x="2718360" y="5055480"/>
            <a:ext cx="293040" cy="704880"/>
          </a:xfrm>
          <a:prstGeom prst="rect">
            <a:avLst/>
          </a:prstGeom>
          <a:solidFill>
            <a:srgbClr val="808080"/>
          </a:solidFill>
          <a:ln>
            <a:noFill/>
          </a:ln>
        </p:spPr>
        <p:style>
          <a:lnRef idx="0"/>
          <a:fillRef idx="0"/>
          <a:effectRef idx="0"/>
          <a:fontRef idx="minor"/>
        </p:style>
      </p:sp>
      <p:sp>
        <p:nvSpPr>
          <p:cNvPr id="156" name="CustomShape 10"/>
          <p:cNvSpPr/>
          <p:nvPr/>
        </p:nvSpPr>
        <p:spPr>
          <a:xfrm>
            <a:off x="3114360" y="5055480"/>
            <a:ext cx="293040" cy="704880"/>
          </a:xfrm>
          <a:prstGeom prst="rect">
            <a:avLst/>
          </a:prstGeom>
          <a:solidFill>
            <a:srgbClr val="808080"/>
          </a:solidFill>
          <a:ln>
            <a:noFill/>
          </a:ln>
        </p:spPr>
        <p:style>
          <a:lnRef idx="0"/>
          <a:fillRef idx="0"/>
          <a:effectRef idx="0"/>
          <a:fontRef idx="minor"/>
        </p:style>
      </p:sp>
      <p:sp>
        <p:nvSpPr>
          <p:cNvPr id="157" name="CustomShape 11"/>
          <p:cNvSpPr/>
          <p:nvPr/>
        </p:nvSpPr>
        <p:spPr>
          <a:xfrm>
            <a:off x="3510360" y="5055480"/>
            <a:ext cx="293040" cy="704880"/>
          </a:xfrm>
          <a:prstGeom prst="rect">
            <a:avLst/>
          </a:prstGeom>
          <a:solidFill>
            <a:srgbClr val="808080"/>
          </a:solidFill>
          <a:ln>
            <a:noFill/>
          </a:ln>
        </p:spPr>
        <p:style>
          <a:lnRef idx="0"/>
          <a:fillRef idx="0"/>
          <a:effectRef idx="0"/>
          <a:fontRef idx="minor"/>
        </p:style>
      </p:sp>
      <p:sp>
        <p:nvSpPr>
          <p:cNvPr id="158" name="CustomShape 12"/>
          <p:cNvSpPr/>
          <p:nvPr/>
        </p:nvSpPr>
        <p:spPr>
          <a:xfrm>
            <a:off x="3906360" y="5055480"/>
            <a:ext cx="293040" cy="704880"/>
          </a:xfrm>
          <a:prstGeom prst="rect">
            <a:avLst/>
          </a:prstGeom>
          <a:solidFill>
            <a:srgbClr val="808080"/>
          </a:solidFill>
          <a:ln>
            <a:noFill/>
          </a:ln>
        </p:spPr>
        <p:style>
          <a:lnRef idx="0"/>
          <a:fillRef idx="0"/>
          <a:effectRef idx="0"/>
          <a:fontRef idx="minor"/>
        </p:style>
      </p:sp>
      <p:sp>
        <p:nvSpPr>
          <p:cNvPr id="159" name="CustomShape 13"/>
          <p:cNvSpPr/>
          <p:nvPr/>
        </p:nvSpPr>
        <p:spPr>
          <a:xfrm>
            <a:off x="4302360" y="5055480"/>
            <a:ext cx="293040" cy="704880"/>
          </a:xfrm>
          <a:prstGeom prst="rect">
            <a:avLst/>
          </a:prstGeom>
          <a:solidFill>
            <a:srgbClr val="808080"/>
          </a:solidFill>
          <a:ln>
            <a:noFill/>
          </a:ln>
        </p:spPr>
        <p:style>
          <a:lnRef idx="0"/>
          <a:fillRef idx="0"/>
          <a:effectRef idx="0"/>
          <a:fontRef idx="minor"/>
        </p:style>
      </p:sp>
      <p:sp>
        <p:nvSpPr>
          <p:cNvPr id="160" name="CustomShape 14"/>
          <p:cNvSpPr/>
          <p:nvPr/>
        </p:nvSpPr>
        <p:spPr>
          <a:xfrm>
            <a:off x="4698360" y="5055480"/>
            <a:ext cx="293040" cy="704880"/>
          </a:xfrm>
          <a:prstGeom prst="rect">
            <a:avLst/>
          </a:prstGeom>
          <a:solidFill>
            <a:srgbClr val="808080"/>
          </a:solidFill>
          <a:ln>
            <a:noFill/>
          </a:ln>
        </p:spPr>
        <p:style>
          <a:lnRef idx="0"/>
          <a:fillRef idx="0"/>
          <a:effectRef idx="0"/>
          <a:fontRef idx="minor"/>
        </p:style>
      </p:sp>
      <p:sp>
        <p:nvSpPr>
          <p:cNvPr id="161" name="CustomShape 15"/>
          <p:cNvSpPr/>
          <p:nvPr/>
        </p:nvSpPr>
        <p:spPr>
          <a:xfrm>
            <a:off x="5094360" y="5055480"/>
            <a:ext cx="293040" cy="704880"/>
          </a:xfrm>
          <a:prstGeom prst="rect">
            <a:avLst/>
          </a:prstGeom>
          <a:solidFill>
            <a:srgbClr val="808080"/>
          </a:solidFill>
          <a:ln>
            <a:noFill/>
          </a:ln>
        </p:spPr>
        <p:style>
          <a:lnRef idx="0"/>
          <a:fillRef idx="0"/>
          <a:effectRef idx="0"/>
          <a:fontRef idx="minor"/>
        </p:style>
      </p:sp>
      <p:sp>
        <p:nvSpPr>
          <p:cNvPr id="162" name="CustomShape 16"/>
          <p:cNvSpPr/>
          <p:nvPr/>
        </p:nvSpPr>
        <p:spPr>
          <a:xfrm>
            <a:off x="5490360" y="5055480"/>
            <a:ext cx="293040" cy="704880"/>
          </a:xfrm>
          <a:prstGeom prst="rect">
            <a:avLst/>
          </a:prstGeom>
          <a:solidFill>
            <a:srgbClr val="808080"/>
          </a:solidFill>
          <a:ln>
            <a:noFill/>
          </a:ln>
        </p:spPr>
        <p:style>
          <a:lnRef idx="0"/>
          <a:fillRef idx="0"/>
          <a:effectRef idx="0"/>
          <a:fontRef idx="minor"/>
        </p:style>
      </p:sp>
      <p:sp>
        <p:nvSpPr>
          <p:cNvPr id="163" name="CustomShape 17"/>
          <p:cNvSpPr/>
          <p:nvPr/>
        </p:nvSpPr>
        <p:spPr>
          <a:xfrm>
            <a:off x="5886360" y="5055480"/>
            <a:ext cx="293040" cy="704880"/>
          </a:xfrm>
          <a:prstGeom prst="rect">
            <a:avLst/>
          </a:prstGeom>
          <a:solidFill>
            <a:srgbClr val="808080"/>
          </a:solidFill>
          <a:ln>
            <a:noFill/>
          </a:ln>
        </p:spPr>
        <p:style>
          <a:lnRef idx="0"/>
          <a:fillRef idx="0"/>
          <a:effectRef idx="0"/>
          <a:fontRef idx="minor"/>
        </p:style>
      </p:sp>
      <p:sp>
        <p:nvSpPr>
          <p:cNvPr id="164" name="CustomShape 18"/>
          <p:cNvSpPr/>
          <p:nvPr/>
        </p:nvSpPr>
        <p:spPr>
          <a:xfrm>
            <a:off x="6282360" y="5055480"/>
            <a:ext cx="293040" cy="704880"/>
          </a:xfrm>
          <a:prstGeom prst="rect">
            <a:avLst/>
          </a:prstGeom>
          <a:solidFill>
            <a:srgbClr val="808080"/>
          </a:solidFill>
          <a:ln>
            <a:noFill/>
          </a:ln>
        </p:spPr>
        <p:style>
          <a:lnRef idx="0"/>
          <a:fillRef idx="0"/>
          <a:effectRef idx="0"/>
          <a:fontRef idx="minor"/>
        </p:style>
      </p:sp>
      <p:sp>
        <p:nvSpPr>
          <p:cNvPr id="165" name="CustomShape 19"/>
          <p:cNvSpPr/>
          <p:nvPr/>
        </p:nvSpPr>
        <p:spPr>
          <a:xfrm>
            <a:off x="6678360" y="5055480"/>
            <a:ext cx="293040" cy="704880"/>
          </a:xfrm>
          <a:prstGeom prst="rect">
            <a:avLst/>
          </a:prstGeom>
          <a:solidFill>
            <a:srgbClr val="808080"/>
          </a:solidFill>
          <a:ln>
            <a:noFill/>
          </a:ln>
        </p:spPr>
        <p:style>
          <a:lnRef idx="0"/>
          <a:fillRef idx="0"/>
          <a:effectRef idx="0"/>
          <a:fontRef idx="minor"/>
        </p:style>
      </p:sp>
      <p:sp>
        <p:nvSpPr>
          <p:cNvPr id="166" name="CustomShape 20"/>
          <p:cNvSpPr/>
          <p:nvPr/>
        </p:nvSpPr>
        <p:spPr>
          <a:xfrm>
            <a:off x="7074360" y="5055480"/>
            <a:ext cx="293040" cy="704880"/>
          </a:xfrm>
          <a:prstGeom prst="rect">
            <a:avLst/>
          </a:prstGeom>
          <a:solidFill>
            <a:srgbClr val="808080"/>
          </a:solidFill>
          <a:ln>
            <a:noFill/>
          </a:ln>
        </p:spPr>
        <p:style>
          <a:lnRef idx="0"/>
          <a:fillRef idx="0"/>
          <a:effectRef idx="0"/>
          <a:fontRef idx="minor"/>
        </p:style>
      </p:sp>
      <p:sp>
        <p:nvSpPr>
          <p:cNvPr id="167" name="CustomShape 21"/>
          <p:cNvSpPr/>
          <p:nvPr/>
        </p:nvSpPr>
        <p:spPr>
          <a:xfrm>
            <a:off x="7470360" y="5055480"/>
            <a:ext cx="293040" cy="704880"/>
          </a:xfrm>
          <a:prstGeom prst="rect">
            <a:avLst/>
          </a:prstGeom>
          <a:solidFill>
            <a:srgbClr val="808080"/>
          </a:solidFill>
          <a:ln>
            <a:noFill/>
          </a:ln>
        </p:spPr>
        <p:style>
          <a:lnRef idx="0"/>
          <a:fillRef idx="0"/>
          <a:effectRef idx="0"/>
          <a:fontRef idx="minor"/>
        </p:style>
      </p:sp>
      <p:sp>
        <p:nvSpPr>
          <p:cNvPr id="168" name="CustomShape 22"/>
          <p:cNvSpPr/>
          <p:nvPr/>
        </p:nvSpPr>
        <p:spPr>
          <a:xfrm>
            <a:off x="622080" y="4101120"/>
            <a:ext cx="7315200" cy="2457360"/>
          </a:xfrm>
          <a:prstGeom prst="rect">
            <a:avLst/>
          </a:prstGeom>
          <a:noFill/>
          <a:ln w="18000">
            <a:solidFill>
              <a:srgbClr val="999999"/>
            </a:solidFill>
            <a:round/>
          </a:ln>
        </p:spPr>
        <p:style>
          <a:lnRef idx="0"/>
          <a:fillRef idx="0"/>
          <a:effectRef idx="0"/>
          <a:fontRef idx="minor"/>
        </p:style>
      </p:sp>
      <p:sp>
        <p:nvSpPr>
          <p:cNvPr id="169" name="TextShape 23"/>
          <p:cNvSpPr txBox="1"/>
          <p:nvPr/>
        </p:nvSpPr>
        <p:spPr>
          <a:xfrm>
            <a:off x="7963200" y="4843080"/>
            <a:ext cx="2092320" cy="1087200"/>
          </a:xfrm>
          <a:prstGeom prst="rect">
            <a:avLst/>
          </a:prstGeom>
          <a:noFill/>
          <a:ln>
            <a:noFill/>
          </a:ln>
        </p:spPr>
        <p:txBody>
          <a:bodyPr lIns="90000" rIns="90000" tIns="45000" bIns="45000"/>
          <a:p>
            <a:pPr algn="ctr"/>
            <a:r>
              <a:rPr b="0" lang="en-GB" sz="2600" spc="-1" strike="noStrike">
                <a:solidFill>
                  <a:srgbClr val="808080"/>
                </a:solidFill>
                <a:uFill>
                  <a:solidFill>
                    <a:srgbClr val="ffffff"/>
                  </a:solidFill>
                </a:uFill>
                <a:latin typeface="Helvetica Neue LT Pro"/>
              </a:rPr>
              <a:t>other</a:t>
            </a:r>
            <a:endParaRPr b="0" lang="en-GB" sz="2600" spc="-1" strike="noStrike">
              <a:solidFill>
                <a:srgbClr val="808080"/>
              </a:solidFill>
              <a:uFill>
                <a:solidFill>
                  <a:srgbClr val="ffffff"/>
                </a:solidFill>
              </a:uFill>
              <a:latin typeface="Helvetica Neue LT Pro"/>
            </a:endParaRPr>
          </a:p>
          <a:p>
            <a:pPr algn="ctr"/>
            <a:r>
              <a:rPr b="0" lang="en-GB" sz="2600" spc="-1" strike="noStrike">
                <a:solidFill>
                  <a:srgbClr val="808080"/>
                </a:solidFill>
                <a:uFill>
                  <a:solidFill>
                    <a:srgbClr val="ffffff"/>
                  </a:solidFill>
                </a:uFill>
                <a:latin typeface="Helvetica Neue LT Pro"/>
              </a:rPr>
              <a:t>docker </a:t>
            </a:r>
            <a:endParaRPr b="0" lang="en-GB" sz="2600" spc="-1" strike="noStrike">
              <a:solidFill>
                <a:srgbClr val="808080"/>
              </a:solidFill>
              <a:uFill>
                <a:solidFill>
                  <a:srgbClr val="ffffff"/>
                </a:solidFill>
              </a:uFill>
              <a:latin typeface="Helvetica Neue LT Pro"/>
            </a:endParaRPr>
          </a:p>
          <a:p>
            <a:pPr algn="ctr"/>
            <a:r>
              <a:rPr b="0" lang="en-GB" sz="2600" spc="-1" strike="noStrike">
                <a:solidFill>
                  <a:srgbClr val="808080"/>
                </a:solidFill>
                <a:uFill>
                  <a:solidFill>
                    <a:srgbClr val="ffffff"/>
                  </a:solidFill>
                </a:uFill>
                <a:latin typeface="Helvetica Neue LT Pro"/>
              </a:rPr>
              <a:t>containers</a:t>
            </a:r>
            <a:endParaRPr b="0" lang="en-GB" sz="2600" spc="-1" strike="noStrike">
              <a:solidFill>
                <a:srgbClr val="808080"/>
              </a:solidFill>
              <a:uFill>
                <a:solidFill>
                  <a:srgbClr val="ffffff"/>
                </a:solidFill>
              </a:uFill>
              <a:latin typeface="Helvetica Neue LT Pro"/>
            </a:endParaRPr>
          </a:p>
        </p:txBody>
      </p:sp>
      <p:sp>
        <p:nvSpPr>
          <p:cNvPr id="170" name="Line 24"/>
          <p:cNvSpPr/>
          <p:nvPr/>
        </p:nvSpPr>
        <p:spPr>
          <a:xfrm>
            <a:off x="7937280" y="5181840"/>
            <a:ext cx="454320" cy="0"/>
          </a:xfrm>
          <a:prstGeom prst="line">
            <a:avLst/>
          </a:prstGeom>
          <a:ln w="18000">
            <a:solidFill>
              <a:srgbClr val="808080"/>
            </a:solidFill>
            <a:round/>
            <a:tailEnd len="med" type="triangle" w="med"/>
          </a:ln>
        </p:spPr>
        <p:style>
          <a:lnRef idx="0"/>
          <a:fillRef idx="0"/>
          <a:effectRef idx="0"/>
          <a:fontRef idx="minor"/>
        </p:style>
      </p:sp>
      <p:sp>
        <p:nvSpPr>
          <p:cNvPr id="171" name="TextShape 25"/>
          <p:cNvSpPr txBox="1"/>
          <p:nvPr/>
        </p:nvSpPr>
        <p:spPr>
          <a:xfrm>
            <a:off x="2203200" y="5995080"/>
            <a:ext cx="4152960" cy="422640"/>
          </a:xfrm>
          <a:prstGeom prst="rect">
            <a:avLst/>
          </a:prstGeom>
          <a:noFill/>
          <a:ln>
            <a:noFill/>
          </a:ln>
        </p:spPr>
        <p:txBody>
          <a:bodyPr lIns="90000" rIns="90000" tIns="45000" bIns="45000"/>
          <a:p>
            <a:pPr algn="ctr"/>
            <a:r>
              <a:rPr b="0" lang="en-GB" sz="2600" spc="-1" strike="noStrike">
                <a:solidFill>
                  <a:srgbClr val="808080"/>
                </a:solidFill>
                <a:uFill>
                  <a:solidFill>
                    <a:srgbClr val="ffffff"/>
                  </a:solidFill>
                </a:uFill>
                <a:latin typeface="Helvetica Neue LT Pro"/>
              </a:rPr>
              <a:t>Docker container</a:t>
            </a:r>
            <a:endParaRPr b="0" lang="en-GB" sz="2600" spc="-1" strike="noStrike">
              <a:solidFill>
                <a:srgbClr val="808080"/>
              </a:solidFill>
              <a:uFill>
                <a:solidFill>
                  <a:srgbClr val="ffffff"/>
                </a:solidFill>
              </a:uFill>
              <a:latin typeface="Helvetica Neue LT Pro"/>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22680"/>
            <a:ext cx="9071280" cy="1261800"/>
          </a:xfrm>
          <a:prstGeom prst="rect">
            <a:avLst/>
          </a:prstGeom>
          <a:noFill/>
          <a:ln>
            <a:noFill/>
          </a:ln>
        </p:spPr>
        <p:style>
          <a:lnRef idx="0"/>
          <a:fillRef idx="0"/>
          <a:effectRef idx="0"/>
          <a:fontRef idx="minor"/>
        </p:style>
        <p:txBody>
          <a:bodyPr lIns="0" rIns="0" tIns="0" bIns="0" anchor="ctr"/>
          <a:p>
            <a:r>
              <a:rPr b="0" lang="en-GB" sz="4000" spc="-1" strike="noStrike">
                <a:solidFill>
                  <a:srgbClr val="ffffff"/>
                </a:solidFill>
                <a:uFill>
                  <a:solidFill>
                    <a:srgbClr val="ffffff"/>
                  </a:solidFill>
                </a:uFill>
                <a:latin typeface="Helvetica Neue LT Pro"/>
              </a:rPr>
              <a:t>Why Docker?</a:t>
            </a:r>
            <a:endParaRPr b="0" lang="en-GB"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22680"/>
            <a:ext cx="9071280" cy="1261800"/>
          </a:xfrm>
          <a:prstGeom prst="rect">
            <a:avLst/>
          </a:prstGeom>
          <a:noFill/>
          <a:ln>
            <a:noFill/>
          </a:ln>
        </p:spPr>
        <p:style>
          <a:lnRef idx="0"/>
          <a:fillRef idx="0"/>
          <a:effectRef idx="0"/>
          <a:fontRef idx="minor"/>
        </p:style>
        <p:txBody>
          <a:bodyPr lIns="0" rIns="0" tIns="0" bIns="0" anchor="ctr"/>
          <a:p>
            <a:r>
              <a:rPr b="0" lang="en-GB" sz="4000" spc="-1" strike="noStrike">
                <a:solidFill>
                  <a:srgbClr val="ffffff"/>
                </a:solidFill>
                <a:uFill>
                  <a:solidFill>
                    <a:srgbClr val="ffffff"/>
                  </a:solidFill>
                </a:uFill>
                <a:latin typeface="Helvetica Neue LT Pro"/>
              </a:rPr>
              <a:t>How do we use Docker?</a:t>
            </a:r>
            <a:endParaRPr b="0" lang="en-GB"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meerkat training</Template>
  <TotalTime>56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2017-02-20T12:40:02Z</dcterms:created>
  <dc:creator/>
  <dc:description/>
  <dc:language>en-GB</dc:language>
  <cp:lastModifiedBy/>
  <dcterms:modified xsi:type="dcterms:W3CDTF">2018-03-16T13:32:06Z</dcterms:modified>
  <cp:revision>11</cp:revision>
  <dc:subject/>
  <dc:title>meerkat training</dc:title>
</cp:coreProperties>
</file>