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2" r:id="rId4"/>
    <p:sldId id="263" r:id="rId5"/>
    <p:sldId id="264" r:id="rId6"/>
    <p:sldId id="265" r:id="rId7"/>
    <p:sldId id="266" r:id="rId8"/>
    <p:sldId id="256" r:id="rId9"/>
    <p:sldId id="257" r:id="rId10"/>
    <p:sldId id="259" r:id="rId11"/>
    <p:sldId id="260" r:id="rId1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52B397-7A82-48DC-8C94-3FCF9BB20414}" v="1" dt="2021-11-07T21:59:37.2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orencia patiño" userId="780c5d37f7ed6046" providerId="LiveId" clId="{3552B397-7A82-48DC-8C94-3FCF9BB20414}"/>
    <pc:docChg chg="undo redo custSel addSld modSld">
      <pc:chgData name="florencia patiño" userId="780c5d37f7ed6046" providerId="LiveId" clId="{3552B397-7A82-48DC-8C94-3FCF9BB20414}" dt="2021-11-07T22:05:36.497" v="404" actId="26606"/>
      <pc:docMkLst>
        <pc:docMk/>
      </pc:docMkLst>
      <pc:sldChg chg="addSp modSp mod setBg">
        <pc:chgData name="florencia patiño" userId="780c5d37f7ed6046" providerId="LiveId" clId="{3552B397-7A82-48DC-8C94-3FCF9BB20414}" dt="2021-11-07T22:01:35.562" v="310" actId="26606"/>
        <pc:sldMkLst>
          <pc:docMk/>
          <pc:sldMk cId="1465436602" sldId="259"/>
        </pc:sldMkLst>
        <pc:spChg chg="mod">
          <ac:chgData name="florencia patiño" userId="780c5d37f7ed6046" providerId="LiveId" clId="{3552B397-7A82-48DC-8C94-3FCF9BB20414}" dt="2021-11-07T22:01:35.562" v="310" actId="26606"/>
          <ac:spMkLst>
            <pc:docMk/>
            <pc:sldMk cId="1465436602" sldId="259"/>
            <ac:spMk id="2" creationId="{F55D9647-FFBB-49FC-8469-5740B180D278}"/>
          </ac:spMkLst>
        </pc:spChg>
        <pc:spChg chg="mod ord">
          <ac:chgData name="florencia patiño" userId="780c5d37f7ed6046" providerId="LiveId" clId="{3552B397-7A82-48DC-8C94-3FCF9BB20414}" dt="2021-11-07T22:01:35.562" v="310" actId="26606"/>
          <ac:spMkLst>
            <pc:docMk/>
            <pc:sldMk cId="1465436602" sldId="259"/>
            <ac:spMk id="3" creationId="{96EE5C93-0806-4E27-AC1B-361965DACC89}"/>
          </ac:spMkLst>
        </pc:spChg>
        <pc:spChg chg="add">
          <ac:chgData name="florencia patiño" userId="780c5d37f7ed6046" providerId="LiveId" clId="{3552B397-7A82-48DC-8C94-3FCF9BB20414}" dt="2021-11-07T22:01:35.562" v="310" actId="26606"/>
          <ac:spMkLst>
            <pc:docMk/>
            <pc:sldMk cId="1465436602" sldId="259"/>
            <ac:spMk id="10" creationId="{9D80C9EF-3CC6-4ECC-9C2D-9D0396C96ED9}"/>
          </ac:spMkLst>
        </pc:spChg>
        <pc:spChg chg="add">
          <ac:chgData name="florencia patiño" userId="780c5d37f7ed6046" providerId="LiveId" clId="{3552B397-7A82-48DC-8C94-3FCF9BB20414}" dt="2021-11-07T22:01:35.562" v="310" actId="26606"/>
          <ac:spMkLst>
            <pc:docMk/>
            <pc:sldMk cId="1465436602" sldId="259"/>
            <ac:spMk id="12" creationId="{5DA32751-37A2-45C0-BE94-63D375E27003}"/>
          </ac:spMkLst>
        </pc:spChg>
        <pc:spChg chg="add">
          <ac:chgData name="florencia patiño" userId="780c5d37f7ed6046" providerId="LiveId" clId="{3552B397-7A82-48DC-8C94-3FCF9BB20414}" dt="2021-11-07T22:01:35.562" v="310" actId="26606"/>
          <ac:spMkLst>
            <pc:docMk/>
            <pc:sldMk cId="1465436602" sldId="259"/>
            <ac:spMk id="14" creationId="{E659831F-0D9A-4C63-9EBB-8435B85A440F}"/>
          </ac:spMkLst>
        </pc:spChg>
        <pc:spChg chg="add">
          <ac:chgData name="florencia patiño" userId="780c5d37f7ed6046" providerId="LiveId" clId="{3552B397-7A82-48DC-8C94-3FCF9BB20414}" dt="2021-11-07T22:01:35.562" v="310" actId="26606"/>
          <ac:spMkLst>
            <pc:docMk/>
            <pc:sldMk cId="1465436602" sldId="259"/>
            <ac:spMk id="16" creationId="{5A55FBCD-CD42-40F5-8A1B-3203F9CAEEAA}"/>
          </ac:spMkLst>
        </pc:spChg>
        <pc:picChg chg="add mod">
          <ac:chgData name="florencia patiño" userId="780c5d37f7ed6046" providerId="LiveId" clId="{3552B397-7A82-48DC-8C94-3FCF9BB20414}" dt="2021-11-07T22:01:35.562" v="310" actId="26606"/>
          <ac:picMkLst>
            <pc:docMk/>
            <pc:sldMk cId="1465436602" sldId="259"/>
            <ac:picMk id="5" creationId="{D2442752-4A91-4376-BB74-50E3B58129AF}"/>
          </ac:picMkLst>
        </pc:picChg>
      </pc:sldChg>
      <pc:sldChg chg="addSp modSp new mod setBg">
        <pc:chgData name="florencia patiño" userId="780c5d37f7ed6046" providerId="LiveId" clId="{3552B397-7A82-48DC-8C94-3FCF9BB20414}" dt="2021-11-07T22:05:36.497" v="404" actId="26606"/>
        <pc:sldMkLst>
          <pc:docMk/>
          <pc:sldMk cId="4278795061" sldId="260"/>
        </pc:sldMkLst>
        <pc:spChg chg="mod">
          <ac:chgData name="florencia patiño" userId="780c5d37f7ed6046" providerId="LiveId" clId="{3552B397-7A82-48DC-8C94-3FCF9BB20414}" dt="2021-11-07T22:05:36.497" v="404" actId="26606"/>
          <ac:spMkLst>
            <pc:docMk/>
            <pc:sldMk cId="4278795061" sldId="260"/>
            <ac:spMk id="2" creationId="{23D423B1-2745-447F-89A0-79A90939DFB0}"/>
          </ac:spMkLst>
        </pc:spChg>
        <pc:spChg chg="mod">
          <ac:chgData name="florencia patiño" userId="780c5d37f7ed6046" providerId="LiveId" clId="{3552B397-7A82-48DC-8C94-3FCF9BB20414}" dt="2021-11-07T22:05:36.497" v="404" actId="26606"/>
          <ac:spMkLst>
            <pc:docMk/>
            <pc:sldMk cId="4278795061" sldId="260"/>
            <ac:spMk id="3" creationId="{B5FE6639-728D-49F9-AFFC-717907E029DC}"/>
          </ac:spMkLst>
        </pc:spChg>
        <pc:spChg chg="add">
          <ac:chgData name="florencia patiño" userId="780c5d37f7ed6046" providerId="LiveId" clId="{3552B397-7A82-48DC-8C94-3FCF9BB20414}" dt="2021-11-07T22:05:36.497" v="404" actId="26606"/>
          <ac:spMkLst>
            <pc:docMk/>
            <pc:sldMk cId="4278795061" sldId="260"/>
            <ac:spMk id="10" creationId="{45D37F4E-DDB4-456B-97E0-9937730A039F}"/>
          </ac:spMkLst>
        </pc:spChg>
        <pc:spChg chg="add">
          <ac:chgData name="florencia patiño" userId="780c5d37f7ed6046" providerId="LiveId" clId="{3552B397-7A82-48DC-8C94-3FCF9BB20414}" dt="2021-11-07T22:05:36.497" v="404" actId="26606"/>
          <ac:spMkLst>
            <pc:docMk/>
            <pc:sldMk cId="4278795061" sldId="260"/>
            <ac:spMk id="12" creationId="{B2DD41CD-8F47-4F56-AD12-4E2FF7696987}"/>
          </ac:spMkLst>
        </pc:spChg>
        <pc:picChg chg="add mod">
          <ac:chgData name="florencia patiño" userId="780c5d37f7ed6046" providerId="LiveId" clId="{3552B397-7A82-48DC-8C94-3FCF9BB20414}" dt="2021-11-07T22:05:36.497" v="404" actId="26606"/>
          <ac:picMkLst>
            <pc:docMk/>
            <pc:sldMk cId="4278795061" sldId="260"/>
            <ac:picMk id="5" creationId="{17470EC1-58D1-46B9-90ED-A3008A55225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B91479-3866-4065-BB8B-574B2938E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51EC6A-DEFF-4B37-B6C9-7F3823E1D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E51F54-0B4F-4907-B0FE-8E3F27D18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B4C1-1588-49F5-B744-12779872551B}" type="datetimeFigureOut">
              <a:rPr lang="es-AR" smtClean="0"/>
              <a:t>7/11/2021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4498D0-D4D3-43E3-A3EC-88609ADAE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C19835-AE69-4DE2-97F9-3A7D97918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8C47-A30E-4FB5-A606-4CA45C95CD1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50222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3BBFB0-A135-401B-B691-FF5010DC9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350CE78-3856-427A-B2C2-557147F21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E84160-AF21-49B9-AED8-1FC5A05D0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B4C1-1588-49F5-B744-12779872551B}" type="datetimeFigureOut">
              <a:rPr lang="es-AR" smtClean="0"/>
              <a:t>7/11/2021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D29F9F-BE2D-4AC0-9D49-51D5F0573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78BD0A-BC89-4A04-B5BE-0F3E7B4F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8C47-A30E-4FB5-A606-4CA45C95CD1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70839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274ECF6-C465-460C-B70A-D344CE0373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A0EFCD-8CE2-489C-9928-702B3F892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0CB44B-6EF3-4BE4-B938-D1A5D859D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B4C1-1588-49F5-B744-12779872551B}" type="datetimeFigureOut">
              <a:rPr lang="es-AR" smtClean="0"/>
              <a:t>7/11/2021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BF45AC-576B-4C83-9736-3121DC7F6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DB246B-F892-4D8C-986E-2A88C4B1E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8C47-A30E-4FB5-A606-4CA45C95CD1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54141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30E58E-1E31-4F09-910F-8328A1009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950E19-DFB6-4EB9-937E-2BDEB6755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E2FA53-0326-44BB-A94A-140912F61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B4C1-1588-49F5-B744-12779872551B}" type="datetimeFigureOut">
              <a:rPr lang="es-AR" smtClean="0"/>
              <a:t>7/11/2021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4608D8-F68D-418B-880F-13721E823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6FA732-9AD5-4835-B9C7-904CCC17C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8C47-A30E-4FB5-A606-4CA45C95CD1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5471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DE7DF7-0481-408D-8081-F4B86C5B8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364245-DA40-4633-B4EF-569C55F80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E3ED7B-6E08-4122-BBBF-B402CD48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B4C1-1588-49F5-B744-12779872551B}" type="datetimeFigureOut">
              <a:rPr lang="es-AR" smtClean="0"/>
              <a:t>7/11/2021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195179-2CB6-42A7-85EC-FDB013404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A3F193-0F95-4E79-829C-8D8616C70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8C47-A30E-4FB5-A606-4CA45C95CD1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77332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8F99F-1F4F-4012-B7B3-F8015A64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36DB8F-01D2-4A6B-9C8D-B4800182A1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6C83633-7C40-4E6A-9340-993485E28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82D7E92-4615-4332-A3CB-AAA463C84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B4C1-1588-49F5-B744-12779872551B}" type="datetimeFigureOut">
              <a:rPr lang="es-AR" smtClean="0"/>
              <a:t>7/11/2021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44714B-2E21-4892-93EC-62CD4A4FB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D9CF80-1CFF-46B1-BE5A-7E6095798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8C47-A30E-4FB5-A606-4CA45C95CD1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99572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6E7821-9EE6-4E4C-9D9F-47AD3E470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BB904A-BE50-48F2-939A-90BE3F361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8E02FB-4DE2-420A-BAFB-35B2AD127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B425D3F-B841-4ED9-B76C-2AAC69C2C7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C60F8B1-621D-4EC9-A73F-5723ADA539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303664D-DE14-4391-AC22-9A01C4489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B4C1-1588-49F5-B744-12779872551B}" type="datetimeFigureOut">
              <a:rPr lang="es-AR" smtClean="0"/>
              <a:t>7/11/2021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74A1E19-5F97-457F-BB8F-60B6756B5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1CF5D0B-DD28-405C-837C-1CB669406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8C47-A30E-4FB5-A606-4CA45C95CD1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20921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B52637-3F61-4C88-A207-065755B41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D44E42B-7CFA-4130-A734-3A6D4FEAF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B4C1-1588-49F5-B744-12779872551B}" type="datetimeFigureOut">
              <a:rPr lang="es-AR" smtClean="0"/>
              <a:t>7/11/2021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3660310-1BCC-4AD2-816F-66FE779BD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28495F0-E8D1-41A1-BECD-85CDDC878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8C47-A30E-4FB5-A606-4CA45C95CD1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88016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8F29561-B1F5-4965-AF40-0AC6A5E54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B4C1-1588-49F5-B744-12779872551B}" type="datetimeFigureOut">
              <a:rPr lang="es-AR" smtClean="0"/>
              <a:t>7/11/2021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77D0B67-CA66-45E6-B740-623FC54EA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A48EEB4-94AE-4777-80A0-26A95FF6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8C47-A30E-4FB5-A606-4CA45C95CD1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67456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B6249F-878F-4986-91CE-3471165D9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8AA771-6DD3-426F-9974-A84437651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9015497-C810-4109-9869-C423285B4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E84A98-857A-48C8-9ECA-8F29E2CED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B4C1-1588-49F5-B744-12779872551B}" type="datetimeFigureOut">
              <a:rPr lang="es-AR" smtClean="0"/>
              <a:t>7/11/2021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E97795-072F-4206-9A37-2CD818FD3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846CD8E-55F4-4043-82F8-B7BDA5C2D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8C47-A30E-4FB5-A606-4CA45C95CD1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8801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8D20E7-2394-41B5-B0E0-C19BE1F9B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578D55F-30CC-4F66-B0D2-F5CC4A776D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E5FD47-1BE5-41B8-A05B-AD7107F5C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878203-3600-4374-BEB7-CACCF68DF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B4C1-1588-49F5-B744-12779872551B}" type="datetimeFigureOut">
              <a:rPr lang="es-AR" smtClean="0"/>
              <a:t>7/11/2021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72893FD-A177-4E5D-A9E0-42CFD5FF2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88E3FB-1CDB-4FF6-A491-45B0B43B6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8C47-A30E-4FB5-A606-4CA45C95CD1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44051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655689F-3697-4B74-BB28-34D6CFB4B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989ADC-3748-40E1-A587-8E620A5E0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4C9C3D-C584-4474-A784-663EE170D4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2B4C1-1588-49F5-B744-12779872551B}" type="datetimeFigureOut">
              <a:rPr lang="es-AR" smtClean="0"/>
              <a:t>7/11/2021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EEF864-C467-4DB2-B8D9-038EDAB635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C85CBB-6E76-42E8-AC90-00C4EE567F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58C47-A30E-4FB5-A606-4CA45C95CD1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68775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BEA0BF-21CA-4D6F-96AC-499658465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s-AR" sz="4800" b="1" u="sng" dirty="0"/>
              <a:t>HOME BANKING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87EB14-9DFB-4529-A67B-C9567C075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AR" sz="2000"/>
              <a:t>INTEGRANTES:</a:t>
            </a:r>
          </a:p>
          <a:p>
            <a:pPr marL="0" indent="0">
              <a:buNone/>
            </a:pPr>
            <a:endParaRPr lang="es-AR" sz="2000"/>
          </a:p>
          <a:p>
            <a:pPr>
              <a:buFont typeface="Wingdings" panose="05000000000000000000" pitchFamily="2" charset="2"/>
              <a:buChar char="Ø"/>
            </a:pPr>
            <a:r>
              <a:rPr lang="es-AR" sz="2000"/>
              <a:t>CHMELIK, Lucas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2000"/>
              <a:t>DUCLOS, Tomas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2000"/>
              <a:t>ESCOBAR, Francisco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2000"/>
              <a:t>MATUTE, Leonel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2000"/>
              <a:t>PATIÑO, Florencia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2000"/>
              <a:t>SASSO, Patricio</a:t>
            </a:r>
          </a:p>
          <a:p>
            <a:pPr>
              <a:buFont typeface="Wingdings" panose="05000000000000000000" pitchFamily="2" charset="2"/>
              <a:buChar char="Ø"/>
            </a:pPr>
            <a:endParaRPr lang="es-AR" sz="2000"/>
          </a:p>
        </p:txBody>
      </p:sp>
      <p:pic>
        <p:nvPicPr>
          <p:cNvPr id="7" name="Graphic 6" descr="Phishing">
            <a:extLst>
              <a:ext uri="{FF2B5EF4-FFF2-40B4-BE49-F238E27FC236}">
                <a16:creationId xmlns:a16="http://schemas.microsoft.com/office/drawing/2014/main" id="{13F21496-990C-4919-A055-57DA6F088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9548" y="2484255"/>
            <a:ext cx="3714244" cy="37142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58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80C9EF-3CC6-4ECC-9C2D-9D0396C96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5D9647-FFBB-49FC-8469-5740B180D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es-AR" sz="2600" b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BANCA ONLINE COMO INNOVACIÓN TECNOLÓGICA EN EL SECTOR BANCARIO.</a:t>
            </a:r>
            <a:br>
              <a:rPr lang="es-AR" sz="2600" b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s-AR" sz="26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2442752-4A91-4376-BB74-50E3B58129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44" r="2" b="2"/>
          <a:stretch/>
        </p:blipFill>
        <p:spPr>
          <a:xfrm>
            <a:off x="635295" y="2524715"/>
            <a:ext cx="5150277" cy="3714244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EE5C93-0806-4E27-AC1B-361965DAC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429" y="2599509"/>
            <a:ext cx="4530898" cy="3639450"/>
          </a:xfrm>
        </p:spPr>
        <p:txBody>
          <a:bodyPr anchor="ctr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s-AR" sz="2000" dirty="0"/>
              <a:t>Home Banking: servicio que permite administrar dinero a través de Internet, realizar consultas y operaciones de forma remota.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AR" sz="2000" dirty="0"/>
              <a:t>El internet hizo que hoy en día tengamos una gran cantidad de información disponible en cualquier momento y desde cualquier lugar.</a:t>
            </a:r>
          </a:p>
          <a:p>
            <a:pPr>
              <a:buFont typeface="Courier New" panose="02070309020205020404" pitchFamily="49" charset="0"/>
              <a:buChar char="o"/>
            </a:pPr>
            <a:endParaRPr lang="es-AR" sz="2000" dirty="0"/>
          </a:p>
          <a:p>
            <a:pPr>
              <a:buFont typeface="Courier New" panose="02070309020205020404" pitchFamily="49" charset="0"/>
              <a:buChar char="o"/>
            </a:pPr>
            <a:endParaRPr lang="es-AR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36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3D423B1-2745-447F-89A0-79A90939D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s-AR" sz="4600"/>
              <a:t>CONCLUSIONES</a:t>
            </a:r>
            <a:br>
              <a:rPr lang="es-AR" sz="4600"/>
            </a:br>
            <a:endParaRPr lang="es-AR" sz="460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FE6639-728D-49F9-AFFC-717907E02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s-AR" sz="2000" dirty="0"/>
              <a:t>La continua incorporación de innovaciones tecnológicas en el sector bancario ha dado lugar, sin duda alguna, a la transformación del modelo tradicional de negocio bancario.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sz="2000" dirty="0"/>
              <a:t>La aplicación de las nuevas tecnologías de la información al negocio bancario permitió mejorar y cambiar la organización del negocio bancario tradicional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AR" sz="2000" dirty="0"/>
              <a:t>La entidad financiera tiene que poner especial énfasis en la educación de sus clientes para que utilicen los canales que más costes le permitan ahorrar.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sz="2000" dirty="0"/>
              <a:t>La adquisición de los avances tecnológicos, no debe constituir un freno a esta adaptación del negocio bancario.</a:t>
            </a:r>
          </a:p>
          <a:p>
            <a:pPr>
              <a:buFont typeface="Wingdings" panose="05000000000000000000" pitchFamily="2" charset="2"/>
              <a:buChar char="ü"/>
            </a:pPr>
            <a:endParaRPr lang="es-AR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7470EC1-58D1-46B9-90ED-A3008A5522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024" r="-3" b="-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795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B905A2-43F6-4844-B481-45806492E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 fontScale="90000"/>
          </a:bodyPr>
          <a:lstStyle/>
          <a:p>
            <a:r>
              <a:rPr lang="es-AR" sz="3700" dirty="0"/>
              <a:t>Historia del Home </a:t>
            </a:r>
            <a:r>
              <a:rPr lang="es-AR" sz="3700" dirty="0" err="1"/>
              <a:t>Banking</a:t>
            </a:r>
            <a:r>
              <a:rPr lang="es-AR" sz="3700" dirty="0"/>
              <a:t> - </a:t>
            </a:r>
            <a:r>
              <a:rPr lang="es-AR" sz="4000" dirty="0"/>
              <a:t>Años 60s</a:t>
            </a:r>
            <a:endParaRPr lang="es-AR" sz="3700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0A90AC-21BA-4159-A09B-A0CC104C3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s-AR" sz="2000" dirty="0"/>
              <a:t>Grandes volúmenes de datos respaldados en cintas magnéticas.</a:t>
            </a:r>
          </a:p>
          <a:p>
            <a:r>
              <a:rPr lang="es-AR" sz="2000" dirty="0"/>
              <a:t>Ley de Moore </a:t>
            </a:r>
            <a:r>
              <a:rPr lang="es-AR" sz="2000" dirty="0">
                <a:sym typeface="Wingdings" panose="05000000000000000000" pitchFamily="2" charset="2"/>
              </a:rPr>
              <a:t> masificar el procesamiento de la atención de los clientes.</a:t>
            </a:r>
            <a:endParaRPr lang="es-AR" sz="20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BM y Fujifilm desarrollan una cinta magnética de 35TB">
            <a:extLst>
              <a:ext uri="{FF2B5EF4-FFF2-40B4-BE49-F238E27FC236}">
                <a16:creationId xmlns:a16="http://schemas.microsoft.com/office/drawing/2014/main" id="{E11C7301-56DA-48F9-8CA3-99028644A7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30" r="3901"/>
          <a:stretch/>
        </p:blipFill>
        <p:spPr bwMode="auto">
          <a:xfrm>
            <a:off x="5977788" y="799352"/>
            <a:ext cx="5345994" cy="518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729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CBC818-C7F4-4F0B-B633-12D1745EF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s-AR" sz="3700" dirty="0"/>
              <a:t>Historia del Home </a:t>
            </a:r>
            <a:r>
              <a:rPr lang="es-AR" sz="3700" dirty="0" err="1"/>
              <a:t>Banking</a:t>
            </a:r>
            <a:r>
              <a:rPr lang="es-AR" sz="3700" dirty="0"/>
              <a:t> – años 70s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CA2CFBB-194E-42CB-BC60-873207449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s-AR" sz="2000"/>
              <a:t>Banca a distancia</a:t>
            </a:r>
          </a:p>
          <a:p>
            <a:pPr lvl="1"/>
            <a:r>
              <a:rPr lang="es-AR" sz="2000"/>
              <a:t>ATM (Cajeros automáticos)</a:t>
            </a:r>
          </a:p>
          <a:p>
            <a:pPr lvl="1"/>
            <a:r>
              <a:rPr lang="es-AR" sz="2000"/>
              <a:t>IVR (Sistemas automáticos de respuesta de voz)</a:t>
            </a:r>
          </a:p>
          <a:p>
            <a:pPr lvl="1"/>
            <a:r>
              <a:rPr lang="es-AR" sz="2000"/>
              <a:t>Tarjetas de crédito.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ntes de CoDi: Los cajeros automáticos revolucionaron las finanzas en México">
            <a:extLst>
              <a:ext uri="{FF2B5EF4-FFF2-40B4-BE49-F238E27FC236}">
                <a16:creationId xmlns:a16="http://schemas.microsoft.com/office/drawing/2014/main" id="{7820C89B-F17D-42CC-A938-31F674FE35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31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178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216AC2-CF67-49AF-977C-0EC543B5E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s-AR" sz="3700" dirty="0"/>
              <a:t>Historia del home </a:t>
            </a:r>
            <a:r>
              <a:rPr lang="es-AR" sz="3700" dirty="0" err="1"/>
              <a:t>banking</a:t>
            </a:r>
            <a:r>
              <a:rPr lang="es-AR" sz="3700" dirty="0"/>
              <a:t> – años 80s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564ADE-1A5A-4511-B54E-CA62389E3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s-AR" sz="2000"/>
              <a:t>Aparición de los primeros ERP (Enterprise Resource Planning)</a:t>
            </a:r>
          </a:p>
          <a:p>
            <a:r>
              <a:rPr lang="es-AR" sz="2000"/>
              <a:t>Software de apoyo financiero.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Historia de las Tecnologías de Información y Comunicación (1930-1970)">
            <a:extLst>
              <a:ext uri="{FF2B5EF4-FFF2-40B4-BE49-F238E27FC236}">
                <a16:creationId xmlns:a16="http://schemas.microsoft.com/office/drawing/2014/main" id="{6A8C4DF1-127B-46DA-BC8C-B41D6F1C1C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5" r="24350" b="2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94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21AAB3-DAE0-43B0-A814-83D32F3DE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s-AR" sz="3100"/>
              <a:t>Historia del Home Banking – años 90s y 2000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1CC4D1-1A28-4939-86F9-627D7C9A0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s-AR" sz="2000"/>
              <a:t>Internet</a:t>
            </a:r>
          </a:p>
          <a:p>
            <a:r>
              <a:rPr lang="es-AR" sz="2000"/>
              <a:t>Productos de mayor masificación.</a:t>
            </a:r>
          </a:p>
          <a:p>
            <a:r>
              <a:rPr lang="es-AR" sz="2000"/>
              <a:t>Portal financiero horizontal</a:t>
            </a:r>
          </a:p>
          <a:p>
            <a:r>
              <a:rPr lang="es-AR" sz="2000"/>
              <a:t>Bancos que operan exclusivamente online.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Home banking: hubo demoras y cola virtual para comprar dólares en el día  que se renueva el cupo de u$s200">
            <a:extLst>
              <a:ext uri="{FF2B5EF4-FFF2-40B4-BE49-F238E27FC236}">
                <a16:creationId xmlns:a16="http://schemas.microsoft.com/office/drawing/2014/main" id="{CCE482EE-F198-4BB3-8BC4-B5CD4C986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9" r="11283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171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B0B8DCBA-FEED-46EF-A140-35B904015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334AE6-42B6-41A6-AEA1-5E32BB912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es-AR" sz="3300"/>
              <a:t>Servicios financieros de todo el mundo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9555AE-FE34-4E30-9487-B219B0050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es-AR" sz="1800"/>
              <a:t>Afectados por:</a:t>
            </a:r>
          </a:p>
          <a:p>
            <a:pPr lvl="1"/>
            <a:r>
              <a:rPr lang="es-AR" sz="1800"/>
              <a:t>Globalización</a:t>
            </a:r>
          </a:p>
          <a:p>
            <a:pPr lvl="1"/>
            <a:r>
              <a:rPr lang="es-AR" sz="1800"/>
              <a:t>Desregulación</a:t>
            </a:r>
          </a:p>
          <a:p>
            <a:pPr lvl="1"/>
            <a:r>
              <a:rPr lang="es-AR" sz="1800"/>
              <a:t>Avances en TIC</a:t>
            </a:r>
          </a:p>
        </p:txBody>
      </p:sp>
      <p:pic>
        <p:nvPicPr>
          <p:cNvPr id="5124" name="Picture 4" descr="Los 10 mejores paraísos fiscales">
            <a:extLst>
              <a:ext uri="{FF2B5EF4-FFF2-40B4-BE49-F238E27FC236}">
                <a16:creationId xmlns:a16="http://schemas.microsoft.com/office/drawing/2014/main" id="{4E1CEABE-C4CF-4547-8352-4B1F8A0112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42" r="26811"/>
          <a:stretch/>
        </p:blipFill>
        <p:spPr bwMode="auto">
          <a:xfrm>
            <a:off x="6788383" y="613147"/>
            <a:ext cx="4565417" cy="5593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220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48" name="Rectangle 70">
            <a:extLst>
              <a:ext uri="{FF2B5EF4-FFF2-40B4-BE49-F238E27FC236}">
                <a16:creationId xmlns:a16="http://schemas.microsoft.com/office/drawing/2014/main" id="{9D80C9EF-3CC6-4ECC-9C2D-9D0396C96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F83138-E614-4DE3-9EA0-E5A48CF90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es-AR"/>
              <a:t>Términos nuevos: E-Banking y Banca por Internet.</a:t>
            </a:r>
            <a:endParaRPr lang="es-AR" dirty="0"/>
          </a:p>
        </p:txBody>
      </p:sp>
      <p:sp>
        <p:nvSpPr>
          <p:cNvPr id="6149" name="Rectangle 72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0" name="Rectangle 7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Electronic Banking,Types of Electronic Banking Services - Paisabazaar.com">
            <a:extLst>
              <a:ext uri="{FF2B5EF4-FFF2-40B4-BE49-F238E27FC236}">
                <a16:creationId xmlns:a16="http://schemas.microsoft.com/office/drawing/2014/main" id="{7CCFCAAB-8C14-4DB3-A0DD-F3C0678AEF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9" r="-2" b="-2"/>
          <a:stretch/>
        </p:blipFill>
        <p:spPr bwMode="auto">
          <a:xfrm>
            <a:off x="635295" y="2524715"/>
            <a:ext cx="5150277" cy="371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74BC60-3151-491B-81A4-F6B00D20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429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s-AR" sz="2000"/>
              <a:t>Tecnologías de la información aplicadas al negocio bancario.</a:t>
            </a:r>
          </a:p>
          <a:p>
            <a:r>
              <a:rPr lang="es-AR" sz="2000"/>
              <a:t>Aplicado a las interacciones con clientes, proveedores y empleados.</a:t>
            </a:r>
          </a:p>
          <a:p>
            <a:r>
              <a:rPr lang="es-AR" sz="2000"/>
              <a:t>Características que impulsaron su creación:</a:t>
            </a:r>
          </a:p>
          <a:p>
            <a:pPr lvl="1"/>
            <a:r>
              <a:rPr lang="es-AR" sz="2000"/>
              <a:t>Captar nuevos clientes</a:t>
            </a:r>
          </a:p>
          <a:p>
            <a:pPr lvl="1"/>
            <a:r>
              <a:rPr lang="es-AR" sz="2000"/>
              <a:t>Reducir costes de transacción.</a:t>
            </a:r>
          </a:p>
          <a:p>
            <a:pPr lvl="1"/>
            <a:r>
              <a:rPr lang="es-AR" sz="2000"/>
              <a:t>Mejorar servicios ofrecidos por la banca.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20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609B0AAF-8497-4B65-8DBC-F901C505D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s-AR" sz="1600" b="1" i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PRINCIPALES CONSECUENCIAS DE LAS INNOVACIONES TECNOLOGICAS EN EL NEGOCIO BANCARIO</a:t>
            </a:r>
            <a:br>
              <a:rPr lang="es-A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AR" sz="16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8A1A1C8-43AC-43BC-96B1-7B771E241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12" y="2639994"/>
            <a:ext cx="4559425" cy="3979585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s-AR" sz="2000" dirty="0"/>
              <a:t>Los avances tecnológicos alteran los procesos y productos permitiendo una expansión temporal.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AR" sz="2000" dirty="0"/>
              <a:t>Implementaron nuevos canales de distribución alternativos.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AR" sz="2000" dirty="0"/>
              <a:t>Las innovaciones tecnológicas constituyen una de las principales causas de cambio y adaptación financiera</a:t>
            </a:r>
          </a:p>
          <a:p>
            <a:pPr>
              <a:buFont typeface="Wingdings" panose="05000000000000000000" pitchFamily="2" charset="2"/>
              <a:buChar char="v"/>
            </a:pPr>
            <a:endParaRPr lang="es-AR" sz="2000" dirty="0"/>
          </a:p>
          <a:p>
            <a:pPr>
              <a:buFont typeface="Wingdings" panose="05000000000000000000" pitchFamily="2" charset="2"/>
              <a:buChar char="v"/>
            </a:pPr>
            <a:endParaRPr lang="es-AR" sz="2000" dirty="0"/>
          </a:p>
          <a:p>
            <a:pPr>
              <a:buFont typeface="Wingdings" panose="05000000000000000000" pitchFamily="2" charset="2"/>
              <a:buChar char="v"/>
            </a:pPr>
            <a:endParaRPr lang="es-AR" sz="2000" dirty="0"/>
          </a:p>
          <a:p>
            <a:pPr>
              <a:buFont typeface="Wingdings" panose="05000000000000000000" pitchFamily="2" charset="2"/>
              <a:buChar char="v"/>
            </a:pPr>
            <a:endParaRPr lang="es-AR" sz="2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C9142EC-5A4A-4F2F-BAEB-FC6DF610CE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3" b="3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436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C092D0-38B1-49AC-9240-DA5F1F181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s-AR" sz="2600" b="1" i="1" u="sng" ker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LA BANCA POR INTERNET COMO CANAL DE DISTRIBUCION FINANCIERA ALTERNATIVO</a:t>
            </a:r>
            <a:br>
              <a:rPr lang="es-AR" sz="2600" b="1" i="1" u="sng" ker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s-AR" sz="2600" i="1" u="sn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D2BA95-3B99-41BF-B2C5-29CC83D31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s-AR" sz="2000"/>
              <a:t>La innovación esta presente en el negocio bancario de forma tecnológica como financiera.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AR" sz="2000"/>
              <a:t>Innovación financiera: proceso de adecuación de la oferta a la demanda de clientela y de mercados.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AR" sz="2000"/>
              <a:t>Canales de distribución bancaria mas representativos: canal presencial, agente, cajeros automáticos, banca telefónica, banca online y apps móviles. </a:t>
            </a:r>
          </a:p>
          <a:p>
            <a:pPr>
              <a:buFont typeface="Wingdings" panose="05000000000000000000" pitchFamily="2" charset="2"/>
              <a:buChar char="v"/>
            </a:pPr>
            <a:endParaRPr lang="es-AR" sz="2000"/>
          </a:p>
        </p:txBody>
      </p:sp>
      <p:pic>
        <p:nvPicPr>
          <p:cNvPr id="5" name="Imagen 4" descr="Pantalla de computadora con fondo azul&#10;&#10;Descripción generada automáticamente con confianza media">
            <a:extLst>
              <a:ext uri="{FF2B5EF4-FFF2-40B4-BE49-F238E27FC236}">
                <a16:creationId xmlns:a16="http://schemas.microsoft.com/office/drawing/2014/main" id="{352B4BE7-06CF-41D3-8ADD-B81B524C2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349949"/>
            <a:ext cx="5150277" cy="198285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605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454</Words>
  <Application>Microsoft Office PowerPoint</Application>
  <PresentationFormat>Panorámica</PresentationFormat>
  <Paragraphs>55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Times New Roman</vt:lpstr>
      <vt:lpstr>Wingdings</vt:lpstr>
      <vt:lpstr>Tema de Office</vt:lpstr>
      <vt:lpstr>HOME BANKING</vt:lpstr>
      <vt:lpstr>Historia del Home Banking - Años 60s</vt:lpstr>
      <vt:lpstr>Historia del Home Banking – años 70s</vt:lpstr>
      <vt:lpstr>Historia del home banking – años 80s</vt:lpstr>
      <vt:lpstr>Historia del Home Banking – años 90s y 2000</vt:lpstr>
      <vt:lpstr>Servicios financieros de todo el mundo</vt:lpstr>
      <vt:lpstr>Términos nuevos: E-Banking y Banca por Internet.</vt:lpstr>
      <vt:lpstr>PRINCIPALES CONSECUENCIAS DE LAS INNOVACIONES TECNOLOGICAS EN EL NEGOCIO BANCARIO </vt:lpstr>
      <vt:lpstr>LA BANCA POR INTERNET COMO CANAL DE DISTRIBUCION FINANCIERA ALTERNATIVO </vt:lpstr>
      <vt:lpstr>LA BANCA ONLINE COMO INNOVACIÓN TECNOLÓGICA EN EL SECTOR BANCARIO. </vt:lpstr>
      <vt:lpstr>CONCLUSIONES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BANKING</dc:title>
  <dc:creator>florencia patiño</dc:creator>
  <cp:lastModifiedBy>Francisco Escobar</cp:lastModifiedBy>
  <cp:revision>5</cp:revision>
  <dcterms:created xsi:type="dcterms:W3CDTF">2021-11-07T20:18:32Z</dcterms:created>
  <dcterms:modified xsi:type="dcterms:W3CDTF">2021-11-08T03:22:55Z</dcterms:modified>
</cp:coreProperties>
</file>