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90" r:id="rId1"/>
  </p:sldMasterIdLst>
  <p:notesMasterIdLst>
    <p:notesMasterId r:id="rId35"/>
  </p:notesMasterIdLst>
  <p:handoutMasterIdLst>
    <p:handoutMasterId r:id="rId36"/>
  </p:handoutMasterIdLst>
  <p:sldIdLst>
    <p:sldId id="901" r:id="rId2"/>
    <p:sldId id="952" r:id="rId3"/>
    <p:sldId id="969" r:id="rId4"/>
    <p:sldId id="930" r:id="rId5"/>
    <p:sldId id="971" r:id="rId6"/>
    <p:sldId id="972" r:id="rId7"/>
    <p:sldId id="974" r:id="rId8"/>
    <p:sldId id="975" r:id="rId9"/>
    <p:sldId id="1006" r:id="rId10"/>
    <p:sldId id="1007" r:id="rId11"/>
    <p:sldId id="1022" r:id="rId12"/>
    <p:sldId id="1024" r:id="rId13"/>
    <p:sldId id="1023" r:id="rId14"/>
    <p:sldId id="985" r:id="rId15"/>
    <p:sldId id="1019" r:id="rId16"/>
    <p:sldId id="1021" r:id="rId17"/>
    <p:sldId id="927" r:id="rId18"/>
    <p:sldId id="1011" r:id="rId19"/>
    <p:sldId id="1013" r:id="rId20"/>
    <p:sldId id="990" r:id="rId21"/>
    <p:sldId id="1010" r:id="rId22"/>
    <p:sldId id="1009" r:id="rId23"/>
    <p:sldId id="991" r:id="rId24"/>
    <p:sldId id="992" r:id="rId25"/>
    <p:sldId id="1014" r:id="rId26"/>
    <p:sldId id="1003" r:id="rId27"/>
    <p:sldId id="978" r:id="rId28"/>
    <p:sldId id="979" r:id="rId29"/>
    <p:sldId id="980" r:id="rId30"/>
    <p:sldId id="981" r:id="rId31"/>
    <p:sldId id="982" r:id="rId32"/>
    <p:sldId id="983" r:id="rId33"/>
    <p:sldId id="984" r:id="rId34"/>
  </p:sldIdLst>
  <p:sldSz cx="9144000" cy="6858000" type="screen4x3"/>
  <p:notesSz cx="7315200" cy="9601200"/>
  <p:embeddedFontLst>
    <p:embeddedFont>
      <p:font typeface="Helvetica" panose="020B0604020202020204" pitchFamily="34" charset="0"/>
      <p:regular r:id="rId37"/>
      <p:bold r:id="rId38"/>
      <p:italic r:id="rId39"/>
      <p:boldItalic r:id="rId40"/>
    </p:embeddedFont>
    <p:embeddedFont>
      <p:font typeface="MS PGothic" panose="020B0600070205080204" pitchFamily="34" charset="-128"/>
      <p:regular r:id="rId41"/>
    </p:embeddedFont>
    <p:embeddedFont>
      <p:font typeface="MS Gothic" panose="020B0609070205080204" pitchFamily="49" charset="-128"/>
      <p:regular r:id="rId42"/>
    </p:embeddedFont>
    <p:embeddedFont>
      <p:font typeface="MS PGothic" panose="020B0600070205080204" pitchFamily="34" charset="-128"/>
      <p:regular r:id="rId41"/>
    </p:embeddedFont>
  </p:embeddedFontLst>
  <p:defaultTextStyle>
    <a:defPPr>
      <a:defRPr lang="en-GB"/>
    </a:defPPr>
    <a:lvl1pPr algn="l" defTabSz="457200" rtl="0" fontAlgn="base">
      <a:spcBef>
        <a:spcPct val="0"/>
      </a:spcBef>
      <a:spcAft>
        <a:spcPct val="0"/>
      </a:spcAft>
      <a:defRPr kern="1200">
        <a:solidFill>
          <a:srgbClr val="333333"/>
        </a:solidFill>
        <a:latin typeface="HelveticaNeueLT Com 55 Roman" pitchFamily="34" charset="0"/>
        <a:ea typeface="MS Gothic" pitchFamily="49" charset="-128"/>
        <a:cs typeface="Arial" charset="0"/>
      </a:defRPr>
    </a:lvl1pPr>
    <a:lvl2pPr marL="742950" indent="-285750" algn="l" defTabSz="457200" rtl="0" fontAlgn="base">
      <a:spcBef>
        <a:spcPct val="0"/>
      </a:spcBef>
      <a:spcAft>
        <a:spcPct val="0"/>
      </a:spcAft>
      <a:defRPr kern="1200">
        <a:solidFill>
          <a:srgbClr val="333333"/>
        </a:solidFill>
        <a:latin typeface="HelveticaNeueLT Com 55 Roman" pitchFamily="34" charset="0"/>
        <a:ea typeface="MS Gothic" pitchFamily="49" charset="-128"/>
        <a:cs typeface="Arial" charset="0"/>
      </a:defRPr>
    </a:lvl2pPr>
    <a:lvl3pPr marL="1143000" indent="-228600" algn="l" defTabSz="457200" rtl="0" fontAlgn="base">
      <a:spcBef>
        <a:spcPct val="0"/>
      </a:spcBef>
      <a:spcAft>
        <a:spcPct val="0"/>
      </a:spcAft>
      <a:defRPr kern="1200">
        <a:solidFill>
          <a:srgbClr val="333333"/>
        </a:solidFill>
        <a:latin typeface="HelveticaNeueLT Com 55 Roman" pitchFamily="34" charset="0"/>
        <a:ea typeface="MS Gothic" pitchFamily="49" charset="-128"/>
        <a:cs typeface="Arial" charset="0"/>
      </a:defRPr>
    </a:lvl3pPr>
    <a:lvl4pPr marL="1600200" indent="-228600" algn="l" defTabSz="457200" rtl="0" fontAlgn="base">
      <a:spcBef>
        <a:spcPct val="0"/>
      </a:spcBef>
      <a:spcAft>
        <a:spcPct val="0"/>
      </a:spcAft>
      <a:defRPr kern="1200">
        <a:solidFill>
          <a:srgbClr val="333333"/>
        </a:solidFill>
        <a:latin typeface="HelveticaNeueLT Com 55 Roman" pitchFamily="34" charset="0"/>
        <a:ea typeface="MS Gothic" pitchFamily="49" charset="-128"/>
        <a:cs typeface="Arial" charset="0"/>
      </a:defRPr>
    </a:lvl4pPr>
    <a:lvl5pPr marL="2057400" indent="-228600" algn="l" defTabSz="457200" rtl="0" fontAlgn="base">
      <a:spcBef>
        <a:spcPct val="0"/>
      </a:spcBef>
      <a:spcAft>
        <a:spcPct val="0"/>
      </a:spcAft>
      <a:defRPr kern="1200">
        <a:solidFill>
          <a:srgbClr val="333333"/>
        </a:solidFill>
        <a:latin typeface="HelveticaNeueLT Com 55 Roman" pitchFamily="34" charset="0"/>
        <a:ea typeface="MS Gothic" pitchFamily="49" charset="-128"/>
        <a:cs typeface="Arial" charset="0"/>
      </a:defRPr>
    </a:lvl5pPr>
    <a:lvl6pPr marL="2286000" algn="l" defTabSz="914400" rtl="0" eaLnBrk="1" latinLnBrk="0" hangingPunct="1">
      <a:defRPr kern="1200">
        <a:solidFill>
          <a:srgbClr val="333333"/>
        </a:solidFill>
        <a:latin typeface="HelveticaNeueLT Com 55 Roman" pitchFamily="34" charset="0"/>
        <a:ea typeface="MS Gothic" pitchFamily="49" charset="-128"/>
        <a:cs typeface="Arial" charset="0"/>
      </a:defRPr>
    </a:lvl6pPr>
    <a:lvl7pPr marL="2743200" algn="l" defTabSz="914400" rtl="0" eaLnBrk="1" latinLnBrk="0" hangingPunct="1">
      <a:defRPr kern="1200">
        <a:solidFill>
          <a:srgbClr val="333333"/>
        </a:solidFill>
        <a:latin typeface="HelveticaNeueLT Com 55 Roman" pitchFamily="34" charset="0"/>
        <a:ea typeface="MS Gothic" pitchFamily="49" charset="-128"/>
        <a:cs typeface="Arial" charset="0"/>
      </a:defRPr>
    </a:lvl7pPr>
    <a:lvl8pPr marL="3200400" algn="l" defTabSz="914400" rtl="0" eaLnBrk="1" latinLnBrk="0" hangingPunct="1">
      <a:defRPr kern="1200">
        <a:solidFill>
          <a:srgbClr val="333333"/>
        </a:solidFill>
        <a:latin typeface="HelveticaNeueLT Com 55 Roman" pitchFamily="34" charset="0"/>
        <a:ea typeface="MS Gothic" pitchFamily="49" charset="-128"/>
        <a:cs typeface="Arial" charset="0"/>
      </a:defRPr>
    </a:lvl8pPr>
    <a:lvl9pPr marL="3657600" algn="l" defTabSz="914400" rtl="0" eaLnBrk="1" latinLnBrk="0" hangingPunct="1">
      <a:defRPr kern="1200">
        <a:solidFill>
          <a:srgbClr val="333333"/>
        </a:solidFill>
        <a:latin typeface="HelveticaNeueLT Com 55 Roman" pitchFamily="34" charset="0"/>
        <a:ea typeface="MS Gothic" pitchFamily="49" charset="-128"/>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233B"/>
    <a:srgbClr val="172949"/>
    <a:srgbClr val="2039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73254" autoAdjust="0"/>
  </p:normalViewPr>
  <p:slideViewPr>
    <p:cSldViewPr snapToGrid="0" snapToObjects="1">
      <p:cViewPr varScale="1">
        <p:scale>
          <a:sx n="62" d="100"/>
          <a:sy n="62" d="100"/>
        </p:scale>
        <p:origin x="1482" y="72"/>
      </p:cViewPr>
      <p:guideLst>
        <p:guide orient="horz" pos="2160"/>
        <p:guide pos="2880"/>
      </p:guideLst>
    </p:cSldViewPr>
  </p:slideViewPr>
  <p:notesTextViewPr>
    <p:cViewPr>
      <p:scale>
        <a:sx n="100" d="100"/>
        <a:sy n="100" d="100"/>
      </p:scale>
      <p:origin x="0" y="0"/>
    </p:cViewPr>
  </p:notesTextViewPr>
  <p:notesViewPr>
    <p:cSldViewPr snapToGrid="0">
      <p:cViewPr varScale="1">
        <p:scale>
          <a:sx n="66" d="100"/>
          <a:sy n="66" d="100"/>
        </p:scale>
        <p:origin x="0" y="0"/>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l" defTabSz="482600">
              <a:buClr>
                <a:srgbClr val="000000"/>
              </a:buClr>
              <a:buSzPct val="100000"/>
              <a:buFont typeface="Times New Roman" pitchFamily="18" charset="0"/>
              <a:buNone/>
              <a:defRPr sz="1300">
                <a:latin typeface="Arial" charset="0"/>
              </a:defRPr>
            </a:lvl1pPr>
          </a:lstStyle>
          <a:p>
            <a:pPr>
              <a:defRPr/>
            </a:pPr>
            <a:endParaRPr lang="en-US"/>
          </a:p>
        </p:txBody>
      </p:sp>
      <p:sp>
        <p:nvSpPr>
          <p:cNvPr id="12185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defTabSz="482600">
              <a:buClr>
                <a:srgbClr val="000000"/>
              </a:buClr>
              <a:buSzPct val="100000"/>
              <a:buFont typeface="Times New Roman" pitchFamily="18" charset="0"/>
              <a:buNone/>
              <a:defRPr sz="1300">
                <a:latin typeface="Arial" charset="0"/>
              </a:defRPr>
            </a:lvl1pPr>
          </a:lstStyle>
          <a:p>
            <a:pPr>
              <a:defRPr/>
            </a:pPr>
            <a:fld id="{E65B009C-4225-4F42-AE51-4EDFEA3D6FEC}" type="datetimeFigureOut">
              <a:rPr lang="en-US"/>
              <a:pPr>
                <a:defRPr/>
              </a:pPr>
              <a:t>11/20/2016</a:t>
            </a:fld>
            <a:endParaRPr lang="en-US"/>
          </a:p>
        </p:txBody>
      </p:sp>
      <p:sp>
        <p:nvSpPr>
          <p:cNvPr id="12186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l" defTabSz="482600">
              <a:buClr>
                <a:srgbClr val="000000"/>
              </a:buClr>
              <a:buSzPct val="100000"/>
              <a:buFont typeface="Times New Roman" pitchFamily="18" charset="0"/>
              <a:buNone/>
              <a:defRPr sz="1300">
                <a:latin typeface="Arial" charset="0"/>
              </a:defRPr>
            </a:lvl1pPr>
          </a:lstStyle>
          <a:p>
            <a:pPr>
              <a:defRPr/>
            </a:pPr>
            <a:endParaRPr lang="en-US"/>
          </a:p>
        </p:txBody>
      </p:sp>
      <p:sp>
        <p:nvSpPr>
          <p:cNvPr id="12186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defTabSz="482600">
              <a:buClr>
                <a:srgbClr val="000000"/>
              </a:buClr>
              <a:buSzPct val="100000"/>
              <a:buFont typeface="Times New Roman" pitchFamily="18" charset="0"/>
              <a:buNone/>
              <a:defRPr sz="1300">
                <a:latin typeface="Arial" charset="0"/>
              </a:defRPr>
            </a:lvl1pPr>
          </a:lstStyle>
          <a:p>
            <a:pPr>
              <a:defRPr/>
            </a:pPr>
            <a:fld id="{5CBA10F3-D898-46DF-BCA0-1FF691BD1DEF}" type="slidenum">
              <a:rPr lang="en-US"/>
              <a:pPr>
                <a:defRPr/>
              </a:pPr>
              <a:t>‹#›</a:t>
            </a:fld>
            <a:endParaRPr lang="en-US"/>
          </a:p>
        </p:txBody>
      </p:sp>
    </p:spTree>
    <p:extLst>
      <p:ext uri="{BB962C8B-B14F-4D97-AF65-F5344CB8AC3E}">
        <p14:creationId xmlns:p14="http://schemas.microsoft.com/office/powerpoint/2010/main" val="1550825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Text Box 1"/>
          <p:cNvSpPr txBox="1">
            <a:spLocks noChangeArrowheads="1"/>
          </p:cNvSpPr>
          <p:nvPr/>
        </p:nvSpPr>
        <p:spPr bwMode="auto">
          <a:xfrm>
            <a:off x="0" y="0"/>
            <a:ext cx="3170238" cy="479425"/>
          </a:xfrm>
          <a:prstGeom prst="rect">
            <a:avLst/>
          </a:prstGeom>
          <a:noFill/>
          <a:ln w="9525">
            <a:noFill/>
            <a:miter lim="800000"/>
            <a:headEnd/>
            <a:tailEnd/>
          </a:ln>
        </p:spPr>
        <p:txBody>
          <a:bodyPr wrap="none" lIns="96661" tIns="48331" rIns="96661" bIns="48331" anchor="ctr"/>
          <a:lstStyle/>
          <a:p>
            <a:pPr defTabSz="482600">
              <a:buClr>
                <a:srgbClr val="000000"/>
              </a:buClr>
              <a:buSzPct val="100000"/>
              <a:buFont typeface="Times New Roman" pitchFamily="18" charset="0"/>
              <a:buNone/>
              <a:defRPr/>
            </a:pPr>
            <a:endParaRPr lang="en-US" sz="1900">
              <a:latin typeface="Arial" charset="0"/>
            </a:endParaRPr>
          </a:p>
        </p:txBody>
      </p:sp>
      <p:sp>
        <p:nvSpPr>
          <p:cNvPr id="2050" name="Rectangle 2"/>
          <p:cNvSpPr>
            <a:spLocks noGrp="1" noChangeArrowheads="1"/>
          </p:cNvSpPr>
          <p:nvPr>
            <p:ph type="dt"/>
          </p:nvPr>
        </p:nvSpPr>
        <p:spPr bwMode="auto">
          <a:xfrm>
            <a:off x="4143375" y="0"/>
            <a:ext cx="3168650" cy="477838"/>
          </a:xfrm>
          <a:prstGeom prst="rect">
            <a:avLst/>
          </a:prstGeom>
          <a:noFill/>
          <a:ln w="9525">
            <a:noFill/>
            <a:miter lim="800000"/>
            <a:headEnd/>
            <a:tailEnd/>
          </a:ln>
        </p:spPr>
        <p:txBody>
          <a:bodyPr vert="horz" wrap="square" lIns="95139" tIns="49472" rIns="95139" bIns="49472" numCol="1" anchor="t" anchorCtr="0" compatLnSpc="1">
            <a:prstTxWarp prst="textNoShape">
              <a:avLst/>
            </a:prstTxWarp>
          </a:bodyPr>
          <a:lstStyle>
            <a:lvl1pPr algn="r" defTabSz="482600">
              <a:buSzPct val="1000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sz="1300">
                <a:solidFill>
                  <a:srgbClr val="000000"/>
                </a:solidFill>
                <a:latin typeface="Arial" charset="0"/>
              </a:defRPr>
            </a:lvl1pPr>
          </a:lstStyle>
          <a:p>
            <a:pPr>
              <a:defRPr/>
            </a:pPr>
            <a:r>
              <a:rPr lang="en-US"/>
              <a:t>09/30/11</a:t>
            </a:r>
          </a:p>
        </p:txBody>
      </p:sp>
      <p:sp>
        <p:nvSpPr>
          <p:cNvPr id="54276" name="Rectangle 3"/>
          <p:cNvSpPr>
            <a:spLocks noGrp="1" noRot="1" noChangeAspect="1" noChangeArrowheads="1"/>
          </p:cNvSpPr>
          <p:nvPr>
            <p:ph type="sldImg"/>
          </p:nvPr>
        </p:nvSpPr>
        <p:spPr bwMode="auto">
          <a:xfrm>
            <a:off x="1257300" y="720725"/>
            <a:ext cx="4799013" cy="3598863"/>
          </a:xfrm>
          <a:prstGeom prst="rect">
            <a:avLst/>
          </a:prstGeom>
          <a:noFill/>
          <a:ln w="9360">
            <a:solidFill>
              <a:srgbClr val="000000"/>
            </a:solidFill>
            <a:miter lim="800000"/>
            <a:headEnd/>
            <a:tailEnd/>
          </a:ln>
        </p:spPr>
      </p:sp>
      <p:sp>
        <p:nvSpPr>
          <p:cNvPr id="2052" name="Rectangle 4"/>
          <p:cNvSpPr>
            <a:spLocks noGrp="1" noChangeArrowheads="1"/>
          </p:cNvSpPr>
          <p:nvPr>
            <p:ph type="body"/>
          </p:nvPr>
        </p:nvSpPr>
        <p:spPr bwMode="auto">
          <a:xfrm>
            <a:off x="731838" y="4560888"/>
            <a:ext cx="5849937" cy="4318000"/>
          </a:xfrm>
          <a:prstGeom prst="rect">
            <a:avLst/>
          </a:prstGeom>
          <a:noFill/>
          <a:ln w="9525">
            <a:noFill/>
            <a:miter lim="800000"/>
            <a:headEnd/>
            <a:tailEnd/>
          </a:ln>
        </p:spPr>
        <p:txBody>
          <a:bodyPr vert="horz" wrap="square" lIns="95139" tIns="49472" rIns="95139" bIns="49472" numCol="1" anchor="t" anchorCtr="0" compatLnSpc="1">
            <a:prstTxWarp prst="textNoShape">
              <a:avLst/>
            </a:prstTxWarp>
          </a:bodyPr>
          <a:lstStyle/>
          <a:p>
            <a:pPr lvl="0"/>
            <a:endParaRPr lang="en-US" noProof="0" smtClean="0"/>
          </a:p>
        </p:txBody>
      </p:sp>
      <p:sp>
        <p:nvSpPr>
          <p:cNvPr id="2053" name="Text Box 5"/>
          <p:cNvSpPr txBox="1">
            <a:spLocks noChangeArrowheads="1"/>
          </p:cNvSpPr>
          <p:nvPr/>
        </p:nvSpPr>
        <p:spPr bwMode="auto">
          <a:xfrm>
            <a:off x="0" y="9120188"/>
            <a:ext cx="3170238" cy="479425"/>
          </a:xfrm>
          <a:prstGeom prst="rect">
            <a:avLst/>
          </a:prstGeom>
          <a:noFill/>
          <a:ln w="9525">
            <a:noFill/>
            <a:miter lim="800000"/>
            <a:headEnd/>
            <a:tailEnd/>
          </a:ln>
        </p:spPr>
        <p:txBody>
          <a:bodyPr wrap="none" lIns="96661" tIns="48331" rIns="96661" bIns="48331" anchor="ctr"/>
          <a:lstStyle/>
          <a:p>
            <a:pPr defTabSz="482600">
              <a:buClr>
                <a:srgbClr val="000000"/>
              </a:buClr>
              <a:buSzPct val="100000"/>
              <a:buFont typeface="Times New Roman" pitchFamily="18" charset="0"/>
              <a:buNone/>
              <a:defRPr/>
            </a:pPr>
            <a:endParaRPr lang="en-US" sz="1900">
              <a:latin typeface="Arial" charset="0"/>
            </a:endParaRPr>
          </a:p>
        </p:txBody>
      </p:sp>
      <p:sp>
        <p:nvSpPr>
          <p:cNvPr id="2054" name="Rectangle 6"/>
          <p:cNvSpPr>
            <a:spLocks noGrp="1" noChangeArrowheads="1"/>
          </p:cNvSpPr>
          <p:nvPr>
            <p:ph type="sldNum"/>
          </p:nvPr>
        </p:nvSpPr>
        <p:spPr bwMode="auto">
          <a:xfrm>
            <a:off x="4143375" y="9120188"/>
            <a:ext cx="3168650" cy="477837"/>
          </a:xfrm>
          <a:prstGeom prst="rect">
            <a:avLst/>
          </a:prstGeom>
          <a:noFill/>
          <a:ln w="9525">
            <a:noFill/>
            <a:miter lim="800000"/>
            <a:headEnd/>
            <a:tailEnd/>
          </a:ln>
        </p:spPr>
        <p:txBody>
          <a:bodyPr vert="horz" wrap="square" lIns="95139" tIns="49472" rIns="95139" bIns="49472" numCol="1" anchor="b" anchorCtr="0" compatLnSpc="1">
            <a:prstTxWarp prst="textNoShape">
              <a:avLst/>
            </a:prstTxWarp>
          </a:bodyPr>
          <a:lstStyle>
            <a:lvl1pPr algn="r" defTabSz="482600">
              <a:buSzPct val="1000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sz="1300">
                <a:solidFill>
                  <a:srgbClr val="000000"/>
                </a:solidFill>
                <a:latin typeface="Arial" charset="0"/>
              </a:defRPr>
            </a:lvl1pPr>
          </a:lstStyle>
          <a:p>
            <a:pPr>
              <a:defRPr/>
            </a:pPr>
            <a:fld id="{F76552EB-4334-4962-9EE3-E35ACE03715F}" type="slidenum">
              <a:rPr lang="en-US"/>
              <a:pPr>
                <a:defRPr/>
              </a:pPr>
              <a:t>‹#›</a:t>
            </a:fld>
            <a:endParaRPr lang="en-US"/>
          </a:p>
        </p:txBody>
      </p:sp>
    </p:spTree>
    <p:extLst>
      <p:ext uri="{BB962C8B-B14F-4D97-AF65-F5344CB8AC3E}">
        <p14:creationId xmlns:p14="http://schemas.microsoft.com/office/powerpoint/2010/main" val="408226715"/>
      </p:ext>
    </p:extLst>
  </p:cSld>
  <p:clrMap bg1="lt1" tx1="dk1" bg2="lt2" tx2="dk2" accent1="accent1" accent2="accent2" accent3="accent3" accent4="accent4" accent5="accent5" accent6="accent6" hlink="hlink" folHlink="folHlink"/>
  <p:hf hdr="0" ftr="0"/>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MS PGothic" pitchFamily="34" charset="-128"/>
        <a:cs typeface="ＭＳ Ｐゴシック" charset="0"/>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MS PGothic" pitchFamily="34"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MS PGothic" pitchFamily="34"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MS PGothic" pitchFamily="34"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400">
                <a:solidFill>
                  <a:srgbClr val="333333"/>
                </a:solidFill>
                <a:latin typeface="Helvetica" panose="020B0604020202030204" pitchFamily="34" charset="0"/>
                <a:ea typeface="ＭＳ Ｐゴシック" panose="020B0600070205080204" pitchFamily="34" charset="-128"/>
              </a:defRPr>
            </a:lvl1pPr>
            <a:lvl2pPr marL="742950" indent="-285750">
              <a:defRPr sz="1400">
                <a:solidFill>
                  <a:srgbClr val="333333"/>
                </a:solidFill>
                <a:latin typeface="Helvetica" panose="020B0604020202030204" pitchFamily="34" charset="0"/>
                <a:ea typeface="ＭＳ Ｐゴシック" panose="020B0600070205080204" pitchFamily="34" charset="-128"/>
              </a:defRPr>
            </a:lvl2pPr>
            <a:lvl3pPr marL="1143000" indent="-228600">
              <a:defRPr sz="1400">
                <a:solidFill>
                  <a:srgbClr val="333333"/>
                </a:solidFill>
                <a:latin typeface="Helvetica" panose="020B0604020202030204" pitchFamily="34" charset="0"/>
                <a:ea typeface="ＭＳ Ｐゴシック" panose="020B0600070205080204" pitchFamily="34" charset="-128"/>
              </a:defRPr>
            </a:lvl3pPr>
            <a:lvl4pPr marL="1600200" indent="-228600">
              <a:defRPr sz="1400">
                <a:solidFill>
                  <a:srgbClr val="333333"/>
                </a:solidFill>
                <a:latin typeface="Helvetica" panose="020B0604020202030204" pitchFamily="34" charset="0"/>
                <a:ea typeface="ＭＳ Ｐゴシック" panose="020B0600070205080204" pitchFamily="34" charset="-128"/>
              </a:defRPr>
            </a:lvl4pPr>
            <a:lvl5pPr marL="2057400" indent="-228600">
              <a:defRPr sz="1400">
                <a:solidFill>
                  <a:srgbClr val="333333"/>
                </a:solidFill>
                <a:latin typeface="Helvetica" panose="020B060402020203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rgbClr val="333333"/>
                </a:solidFill>
                <a:latin typeface="Helvetica" panose="020B060402020203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rgbClr val="333333"/>
                </a:solidFill>
                <a:latin typeface="Helvetica" panose="020B060402020203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rgbClr val="333333"/>
                </a:solidFill>
                <a:latin typeface="Helvetica" panose="020B060402020203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rgbClr val="333333"/>
                </a:solidFill>
                <a:latin typeface="Helvetica" panose="020B0604020202030204" pitchFamily="34" charset="0"/>
                <a:ea typeface="ＭＳ Ｐゴシック" panose="020B0600070205080204" pitchFamily="34" charset="-128"/>
              </a:defRPr>
            </a:lvl9pPr>
          </a:lstStyle>
          <a:p>
            <a:fld id="{E63A2E4B-12FA-4C4B-84EC-D308A20726AB}" type="slidenum">
              <a:rPr lang="en-US" altLang="en-US" sz="1200" smtClean="0"/>
              <a:pPr/>
              <a:t>1</a:t>
            </a:fld>
            <a:endParaRPr lang="en-US" altLang="en-US" sz="1200" smtClean="0"/>
          </a:p>
        </p:txBody>
      </p:sp>
    </p:spTree>
    <p:extLst>
      <p:ext uri="{BB962C8B-B14F-4D97-AF65-F5344CB8AC3E}">
        <p14:creationId xmlns:p14="http://schemas.microsoft.com/office/powerpoint/2010/main" val="2758347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u="none" strike="noStrike" kern="1200" baseline="0" smtClean="0">
                <a:solidFill>
                  <a:srgbClr val="000000"/>
                </a:solidFill>
                <a:latin typeface="Times New Roman" charset="0"/>
                <a:ea typeface="MS PGothic" pitchFamily="34" charset="-128"/>
                <a:cs typeface="ＭＳ Ｐゴシック" charset="0"/>
              </a:rPr>
              <a:t>En el caso clasico, si se desea averiguar con que tipo de funcion estamos tratando, es necesario realizar al menos dos medidas. Lo que permite el algoritmo</a:t>
            </a:r>
          </a:p>
          <a:p>
            <a:r>
              <a:rPr lang="es-ES" sz="1200" b="0" i="0" u="none" strike="noStrike" kern="1200" baseline="0" smtClean="0">
                <a:solidFill>
                  <a:srgbClr val="000000"/>
                </a:solidFill>
                <a:latin typeface="Times New Roman" charset="0"/>
                <a:ea typeface="MS PGothic" pitchFamily="34" charset="-128"/>
                <a:cs typeface="ＭＳ Ｐゴシック" charset="0"/>
              </a:rPr>
              <a:t>de Deutsch es determinar si la funcion es constante o variable con una unica medida.</a:t>
            </a:r>
          </a:p>
          <a:p>
            <a:endParaRPr lang="es-ES" sz="1200" b="0" i="0" u="none" strike="noStrike" kern="1200" baseline="0" smtClean="0">
              <a:solidFill>
                <a:srgbClr val="000000"/>
              </a:solidFill>
              <a:latin typeface="Times New Roman" charset="0"/>
              <a:ea typeface="MS PGothic" pitchFamily="34" charset="-128"/>
              <a:cs typeface="ＭＳ Ｐゴシック" charset="0"/>
            </a:endParaRPr>
          </a:p>
          <a:p>
            <a:r>
              <a:rPr lang="es-ES" sz="1200" b="0" i="0" u="none" strike="noStrike" kern="1200" baseline="0" smtClean="0">
                <a:solidFill>
                  <a:srgbClr val="000000"/>
                </a:solidFill>
                <a:latin typeface="Times New Roman" charset="0"/>
                <a:ea typeface="MS PGothic" pitchFamily="34" charset="-128"/>
                <a:cs typeface="ＭＳ Ｐゴシック" charset="0"/>
              </a:rPr>
              <a:t>En su forma inicial, el algoritmo de Deutsch se aploica a una funcion booleana entre [0,1] y [0,1], pero puede generalizarse y aplicarse a dominios mas</a:t>
            </a:r>
          </a:p>
          <a:p>
            <a:r>
              <a:rPr lang="es-ES" sz="1200" b="0" i="0" u="none" strike="noStrike" kern="1200" baseline="0" smtClean="0">
                <a:solidFill>
                  <a:srgbClr val="000000"/>
                </a:solidFill>
                <a:latin typeface="Times New Roman" charset="0"/>
                <a:ea typeface="MS PGothic" pitchFamily="34" charset="-128"/>
                <a:cs typeface="ＭＳ Ｐゴシック" charset="0"/>
              </a:rPr>
              <a:t>extensos.</a:t>
            </a:r>
            <a:endParaRPr lang="en-GB" sz="1200" dirty="0">
              <a:solidFill>
                <a:schemeClr val="bg1">
                  <a:lumMod val="95000"/>
                </a:schemeClr>
              </a:solidFill>
            </a:endParaRPr>
          </a:p>
        </p:txBody>
      </p:sp>
      <p:sp>
        <p:nvSpPr>
          <p:cNvPr id="4" name="Date Placeholder 3"/>
          <p:cNvSpPr>
            <a:spLocks noGrp="1"/>
          </p:cNvSpPr>
          <p:nvPr>
            <p:ph type="dt" idx="10"/>
          </p:nvPr>
        </p:nvSpPr>
        <p:spPr/>
        <p:txBody>
          <a:bodyPr/>
          <a:lstStyle/>
          <a:p>
            <a:pPr>
              <a:defRPr/>
            </a:pPr>
            <a:r>
              <a:rPr lang="en-US" smtClean="0"/>
              <a:t>09/30/11</a:t>
            </a:r>
            <a:endParaRPr lang="en-US"/>
          </a:p>
        </p:txBody>
      </p:sp>
      <p:sp>
        <p:nvSpPr>
          <p:cNvPr id="5" name="Slide Number Placeholder 4"/>
          <p:cNvSpPr>
            <a:spLocks noGrp="1"/>
          </p:cNvSpPr>
          <p:nvPr>
            <p:ph type="sldNum" idx="11"/>
          </p:nvPr>
        </p:nvSpPr>
        <p:spPr/>
        <p:txBody>
          <a:bodyPr/>
          <a:lstStyle/>
          <a:p>
            <a:pPr>
              <a:defRPr/>
            </a:pPr>
            <a:fld id="{F76552EB-4334-4962-9EE3-E35ACE03715F}" type="slidenum">
              <a:rPr lang="en-US" smtClean="0"/>
              <a:pPr>
                <a:defRPr/>
              </a:pPr>
              <a:t>11</a:t>
            </a:fld>
            <a:endParaRPr lang="en-US"/>
          </a:p>
        </p:txBody>
      </p:sp>
    </p:spTree>
    <p:extLst>
      <p:ext uri="{BB962C8B-B14F-4D97-AF65-F5344CB8AC3E}">
        <p14:creationId xmlns:p14="http://schemas.microsoft.com/office/powerpoint/2010/main" val="1854183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altLang="en-US" smtClean="0">
                <a:latin typeface="Times New Roman" panose="02020603050405020304" pitchFamily="18" charset="0"/>
              </a:rPr>
              <a:t>En los años 1994 y 1995, Peter Shor, científico americano de AT&amp;T Bell Laboratories, definió el algoritmo que lleva su nombre y que permite calcular los factores primos de números a una velocidad mucho mayor que en cualquier computador tradicional. Además su algoritmo permitiría romper muchos de los sistemas de criptografía utilizados actualmente. </a:t>
            </a:r>
          </a:p>
          <a:p>
            <a:endParaRPr lang="es-ES" altLang="en-US" smtClean="0">
              <a:latin typeface="Times New Roman" panose="02020603050405020304" pitchFamily="18" charset="0"/>
            </a:endParaRPr>
          </a:p>
          <a:p>
            <a:r>
              <a:rPr lang="es-ES" altLang="en-US" smtClean="0">
                <a:latin typeface="Times New Roman" panose="02020603050405020304" pitchFamily="18" charset="0"/>
              </a:rPr>
              <a:t>El sistema de criptografia RSA está basado en la factorización de números grandes para la generación de claves. Esto grandes números, sea N uno de ellos,  son el producto de dos números primos. Los algoritmos clásicos no pueden resolver este problema en tiempo polínomico, es decir O(N^k) para ningún k. Sin embargo, el algoritmo de Shor resuelve la factorización de un número N en un tiempo polinómico O(N^k), con lo cual tenemos que un problema de tipo NP-HARD ha pasado a ser de tipo P. El order del algoritmo es: O(</a:t>
            </a:r>
            <a:r>
              <a:rPr lang="en-US" altLang="en-US" smtClean="0">
                <a:latin typeface="Times New Roman" panose="02020603050405020304" pitchFamily="18" charset="0"/>
              </a:rPr>
              <a:t>(logN)^3)</a:t>
            </a:r>
            <a:endParaRPr lang="es-ES" altLang="en-US" smtClean="0">
              <a:latin typeface="Times New Roman" panose="02020603050405020304" pitchFamily="18" charset="0"/>
            </a:endParaRPr>
          </a:p>
          <a:p>
            <a:endParaRPr lang="es-ES" altLang="en-US" smtClean="0">
              <a:latin typeface="Times New Roman" panose="02020603050405020304" pitchFamily="18" charset="0"/>
            </a:endParaRPr>
          </a:p>
          <a:p>
            <a:r>
              <a:rPr lang="es-ES" altLang="en-US" smtClean="0">
                <a:latin typeface="Times New Roman" panose="02020603050405020304" pitchFamily="18" charset="0"/>
              </a:rPr>
              <a:t>En 2001, IBM y la Universidad de Stanford, consiguen ejecutar por primera vez   el   algoritmo   de   Shor   en   el   primer   computador   cuántico   de 7 qubits desarrollado  en  Los  Álamos.  En  el  experimento  se  calcularon  los  factores  primos de  15,  dando  el  resultado  correcto  de  3  y  5  utilizando  para  ello  1018  moléculas, cada una de ellas con 7 átom</a:t>
            </a:r>
            <a:r>
              <a:rPr lang="en-US" altLang="en-US" smtClean="0">
                <a:latin typeface="Times New Roman" panose="02020603050405020304" pitchFamily="18" charset="0"/>
              </a:rPr>
              <a:t>os</a:t>
            </a:r>
          </a:p>
          <a:p>
            <a:endParaRPr lang="es-ES" altLang="en-US" smtClean="0">
              <a:latin typeface="Times New Roman" panose="02020603050405020304" pitchFamily="18" charset="0"/>
            </a:endParaRPr>
          </a:p>
          <a:p>
            <a:r>
              <a:rPr lang="es-ES" altLang="en-US" smtClean="0">
                <a:latin typeface="Times New Roman" panose="02020603050405020304" pitchFamily="18" charset="0"/>
              </a:rPr>
              <a:t>Actualmente el algoritmo de Shor se ha extendido y adaptado para atacar otras criptografias además de la RSA.</a:t>
            </a:r>
          </a:p>
          <a:p>
            <a:pPr marL="0" indent="0">
              <a:buClr>
                <a:srgbClr val="FFC000"/>
              </a:buClr>
              <a:buNone/>
            </a:pPr>
            <a:endParaRPr lang="en-GB" sz="1200" dirty="0">
              <a:solidFill>
                <a:schemeClr val="bg1">
                  <a:lumMod val="95000"/>
                </a:schemeClr>
              </a:solidFill>
            </a:endParaRPr>
          </a:p>
        </p:txBody>
      </p:sp>
      <p:sp>
        <p:nvSpPr>
          <p:cNvPr id="4" name="Date Placeholder 3"/>
          <p:cNvSpPr>
            <a:spLocks noGrp="1"/>
          </p:cNvSpPr>
          <p:nvPr>
            <p:ph type="dt" idx="10"/>
          </p:nvPr>
        </p:nvSpPr>
        <p:spPr/>
        <p:txBody>
          <a:bodyPr/>
          <a:lstStyle/>
          <a:p>
            <a:pPr>
              <a:defRPr/>
            </a:pPr>
            <a:r>
              <a:rPr lang="en-US" smtClean="0"/>
              <a:t>09/30/11</a:t>
            </a:r>
            <a:endParaRPr lang="en-US"/>
          </a:p>
        </p:txBody>
      </p:sp>
      <p:sp>
        <p:nvSpPr>
          <p:cNvPr id="5" name="Slide Number Placeholder 4"/>
          <p:cNvSpPr>
            <a:spLocks noGrp="1"/>
          </p:cNvSpPr>
          <p:nvPr>
            <p:ph type="sldNum" idx="11"/>
          </p:nvPr>
        </p:nvSpPr>
        <p:spPr/>
        <p:txBody>
          <a:bodyPr/>
          <a:lstStyle/>
          <a:p>
            <a:pPr>
              <a:defRPr/>
            </a:pPr>
            <a:fld id="{F76552EB-4334-4962-9EE3-E35ACE03715F}" type="slidenum">
              <a:rPr lang="en-US" smtClean="0"/>
              <a:pPr>
                <a:defRPr/>
              </a:pPr>
              <a:t>12</a:t>
            </a:fld>
            <a:endParaRPr lang="en-US"/>
          </a:p>
        </p:txBody>
      </p:sp>
    </p:spTree>
    <p:extLst>
      <p:ext uri="{BB962C8B-B14F-4D97-AF65-F5344CB8AC3E}">
        <p14:creationId xmlns:p14="http://schemas.microsoft.com/office/powerpoint/2010/main" val="2929583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altLang="en-US" smtClean="0">
                <a:latin typeface="Times New Roman" panose="02020603050405020304" pitchFamily="18" charset="0"/>
              </a:rPr>
              <a:t>Durante el año 1996, Lov Grover inventó el algoritmo de búsqueda de datos que lleva su nombre. Aunque la aceleración conseguida no es tan drástica como en los cálculos factoriales o en simulaciones físicas, su rango de aplicaciones es mucho mayor. Al igual que el resto de algoritmos cuánticos, se trata de un algoritmo probabilístico con un alto índice de acierto.</a:t>
            </a:r>
          </a:p>
          <a:p>
            <a:endParaRPr lang="es-ES" altLang="en-US" smtClean="0">
              <a:latin typeface="Times New Roman" panose="02020603050405020304" pitchFamily="18" charset="0"/>
            </a:endParaRPr>
          </a:p>
          <a:p>
            <a:r>
              <a:rPr lang="es-ES" altLang="en-US" smtClean="0">
                <a:latin typeface="Times New Roman" panose="02020603050405020304" pitchFamily="18" charset="0"/>
              </a:rPr>
              <a:t>La búsqueda de datos en una base de datos no ordenada de N elementos, necesita un promedio de N/2 intentos, para  una computadora cuántica utilizando el algoritmo de Grover el promedio de intentos seria SQRT(N)</a:t>
            </a:r>
          </a:p>
          <a:p>
            <a:endParaRPr lang="es-ES" altLang="en-US" smtClean="0">
              <a:latin typeface="Times New Roman" panose="02020603050405020304" pitchFamily="18" charset="0"/>
            </a:endParaRPr>
          </a:p>
          <a:p>
            <a:r>
              <a:rPr lang="en-US" altLang="en-US" smtClean="0">
                <a:latin typeface="Times New Roman" panose="02020603050405020304" pitchFamily="18" charset="0"/>
              </a:rPr>
              <a:t>Dicho de otra manera: mejora de forma cuadrática la eficiencia de búsqueda de un elemento en una base de datos no estructurada, por poner un ejemplo, seria una base de datos relacional sin índices.</a:t>
            </a:r>
          </a:p>
          <a:p>
            <a:r>
              <a:rPr lang="en-US" altLang="en-US" smtClean="0">
                <a:latin typeface="Times New Roman" panose="02020603050405020304" pitchFamily="18" charset="0"/>
              </a:rPr>
              <a:t>La cota superior seria O(SQRT(N))</a:t>
            </a:r>
            <a:endParaRPr lang="es-ES" altLang="en-US" smtClean="0">
              <a:latin typeface="Times New Roman" panose="02020603050405020304" pitchFamily="18" charset="0"/>
            </a:endParaRPr>
          </a:p>
          <a:p>
            <a:endParaRPr lang="es-ES" altLang="en-US" smtClean="0">
              <a:latin typeface="Times New Roman" panose="02020603050405020304" pitchFamily="18" charset="0"/>
            </a:endParaRPr>
          </a:p>
          <a:p>
            <a:pPr marL="0" indent="0">
              <a:buClr>
                <a:srgbClr val="FFC000"/>
              </a:buClr>
              <a:buNone/>
            </a:pPr>
            <a:endParaRPr lang="en-GB" sz="1200" dirty="0">
              <a:solidFill>
                <a:schemeClr val="bg1">
                  <a:lumMod val="95000"/>
                </a:schemeClr>
              </a:solidFill>
            </a:endParaRPr>
          </a:p>
        </p:txBody>
      </p:sp>
      <p:sp>
        <p:nvSpPr>
          <p:cNvPr id="4" name="Date Placeholder 3"/>
          <p:cNvSpPr>
            <a:spLocks noGrp="1"/>
          </p:cNvSpPr>
          <p:nvPr>
            <p:ph type="dt" idx="10"/>
          </p:nvPr>
        </p:nvSpPr>
        <p:spPr/>
        <p:txBody>
          <a:bodyPr/>
          <a:lstStyle/>
          <a:p>
            <a:pPr>
              <a:defRPr/>
            </a:pPr>
            <a:r>
              <a:rPr lang="en-US" smtClean="0"/>
              <a:t>09/30/11</a:t>
            </a:r>
            <a:endParaRPr lang="en-US"/>
          </a:p>
        </p:txBody>
      </p:sp>
      <p:sp>
        <p:nvSpPr>
          <p:cNvPr id="5" name="Slide Number Placeholder 4"/>
          <p:cNvSpPr>
            <a:spLocks noGrp="1"/>
          </p:cNvSpPr>
          <p:nvPr>
            <p:ph type="sldNum" idx="11"/>
          </p:nvPr>
        </p:nvSpPr>
        <p:spPr/>
        <p:txBody>
          <a:bodyPr/>
          <a:lstStyle/>
          <a:p>
            <a:pPr>
              <a:defRPr/>
            </a:pPr>
            <a:fld id="{F76552EB-4334-4962-9EE3-E35ACE03715F}" type="slidenum">
              <a:rPr lang="en-US" smtClean="0"/>
              <a:pPr>
                <a:defRPr/>
              </a:pPr>
              <a:t>13</a:t>
            </a:fld>
            <a:endParaRPr lang="en-US"/>
          </a:p>
        </p:txBody>
      </p:sp>
    </p:spTree>
    <p:extLst>
      <p:ext uri="{BB962C8B-B14F-4D97-AF65-F5344CB8AC3E}">
        <p14:creationId xmlns:p14="http://schemas.microsoft.com/office/powerpoint/2010/main" val="2634485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600"/>
              </a:spcBef>
              <a:spcAft>
                <a:spcPts val="600"/>
              </a:spcAft>
              <a:buClr>
                <a:srgbClr val="FFC000"/>
              </a:buClr>
              <a:buFont typeface="Symbol" panose="05050102010706020507" pitchFamily="18" charset="2"/>
              <a:buNone/>
            </a:pPr>
            <a:endParaRPr lang="es-ES" altLang="en-US" smtClean="0">
              <a:solidFill>
                <a:srgbClr val="F2F2F2"/>
              </a:solidFill>
              <a:latin typeface="Times New Roman" panose="02020603050405020304" pitchFamily="18" charset="0"/>
            </a:endParaRPr>
          </a:p>
        </p:txBody>
      </p:sp>
      <p:sp>
        <p:nvSpPr>
          <p:cNvPr id="40964" name="Date Placeholder 3"/>
          <p:cNvSpPr txBox="1">
            <a:spLocks noGrp="1"/>
          </p:cNvSpPr>
          <p:nvPr/>
        </p:nvSpPr>
        <p:spPr bwMode="auto">
          <a:xfrm>
            <a:off x="4143375" y="0"/>
            <a:ext cx="31686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39" tIns="49472" rIns="95139" bIns="49472"/>
          <a:lstStyle>
            <a:lvl1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1pPr>
            <a:lvl2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2pPr>
            <a:lvl3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3pPr>
            <a:lvl4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4pPr>
            <a:lvl5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5pPr>
            <a:lvl6pPr marL="25146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6pPr>
            <a:lvl7pPr marL="29718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7pPr>
            <a:lvl8pPr marL="34290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8pPr>
            <a:lvl9pPr marL="38862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9pPr>
          </a:lstStyle>
          <a:p>
            <a:pPr algn="r" eaLnBrk="1" hangingPunct="1">
              <a:buSzPct val="100000"/>
            </a:pPr>
            <a:r>
              <a:rPr lang="en-US" altLang="en-US" sz="1300">
                <a:solidFill>
                  <a:srgbClr val="000000"/>
                </a:solidFill>
                <a:latin typeface="Arial" panose="020B0604020202020204" pitchFamily="34" charset="0"/>
              </a:rPr>
              <a:t>09/30/11</a:t>
            </a:r>
          </a:p>
        </p:txBody>
      </p:sp>
      <p:sp>
        <p:nvSpPr>
          <p:cNvPr id="40965" name="Slide Number Placeholder 4"/>
          <p:cNvSpPr txBox="1">
            <a:spLocks noGrp="1"/>
          </p:cNvSpPr>
          <p:nvPr/>
        </p:nvSpPr>
        <p:spPr bwMode="auto">
          <a:xfrm>
            <a:off x="4143375" y="9120188"/>
            <a:ext cx="31686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39" tIns="49472" rIns="95139" bIns="49472" anchor="b"/>
          <a:lstStyle>
            <a:lvl1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1pPr>
            <a:lvl2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2pPr>
            <a:lvl3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3pPr>
            <a:lvl4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4pPr>
            <a:lvl5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5pPr>
            <a:lvl6pPr marL="25146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6pPr>
            <a:lvl7pPr marL="29718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7pPr>
            <a:lvl8pPr marL="34290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8pPr>
            <a:lvl9pPr marL="38862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9pPr>
          </a:lstStyle>
          <a:p>
            <a:pPr algn="r" eaLnBrk="1" hangingPunct="1">
              <a:buSzPct val="100000"/>
            </a:pPr>
            <a:fld id="{BF907FF5-4C8D-49AC-8D9B-0630FD33FB1B}" type="slidenum">
              <a:rPr lang="en-US" altLang="en-US" sz="1300">
                <a:solidFill>
                  <a:srgbClr val="000000"/>
                </a:solidFill>
                <a:latin typeface="Arial" panose="020B0604020202020204" pitchFamily="34" charset="0"/>
              </a:rPr>
              <a:pPr algn="r" eaLnBrk="1" hangingPunct="1">
                <a:buSzPct val="100000"/>
              </a:pPr>
              <a:t>14</a:t>
            </a:fld>
            <a:endParaRPr lang="en-US" altLang="en-US" sz="1300">
              <a:solidFill>
                <a:srgbClr val="000000"/>
              </a:solidFill>
              <a:latin typeface="Arial" panose="020B0604020202020204" pitchFamily="34" charset="0"/>
            </a:endParaRPr>
          </a:p>
        </p:txBody>
      </p:sp>
    </p:spTree>
    <p:extLst>
      <p:ext uri="{BB962C8B-B14F-4D97-AF65-F5344CB8AC3E}">
        <p14:creationId xmlns:p14="http://schemas.microsoft.com/office/powerpoint/2010/main" val="3488201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s-ES" smtClean="0"/>
              <a:t>Emanuel Knill</a:t>
            </a:r>
            <a:r>
              <a:rPr lang="es-ES" baseline="0" smtClean="0"/>
              <a:t> propueso QRAM en 1996 aprox.</a:t>
            </a:r>
            <a:endParaRPr lang="es-ES" smtClean="0"/>
          </a:p>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s-ES" sz="1200" smtClean="0">
              <a:solidFill>
                <a:srgbClr val="F2F2F2"/>
              </a:solidFill>
            </a:endParaRPr>
          </a:p>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GB" sz="1200" smtClean="0">
                <a:solidFill>
                  <a:srgbClr val="F2F2F2"/>
                </a:solidFill>
              </a:rPr>
              <a:t>Una memoria de acceso aleatorio (RAM) utiliza n bits para direccionar aleatoriamente N=</a:t>
            </a:r>
            <a:r>
              <a:rPr lang="es-ES_tradnl" sz="1200" smtClean="0">
                <a:solidFill>
                  <a:srgbClr val="F2F2F2"/>
                </a:solidFill>
              </a:rPr>
              <a:t>2</a:t>
            </a:r>
            <a:r>
              <a:rPr lang="es-ES_tradnl" sz="1200" baseline="30000" smtClean="0">
                <a:solidFill>
                  <a:srgbClr val="F2F2F2"/>
                </a:solidFill>
              </a:rPr>
              <a:t>n</a:t>
            </a:r>
            <a:r>
              <a:rPr lang="en-GB" sz="1200" smtClean="0">
                <a:solidFill>
                  <a:srgbClr val="F2F2F2"/>
                </a:solidFill>
              </a:rPr>
              <a:t> celdas de memoria. Una memoria cuántica de acceso aleatorio (QRAM) utilizan n qubits para direccionar cualquier superposición de N celdas de memoria.</a:t>
            </a:r>
          </a:p>
          <a:p>
            <a:endParaRPr lang="es-ES"/>
          </a:p>
        </p:txBody>
      </p:sp>
      <p:sp>
        <p:nvSpPr>
          <p:cNvPr id="4" name="Date Placeholder 3"/>
          <p:cNvSpPr>
            <a:spLocks noGrp="1"/>
          </p:cNvSpPr>
          <p:nvPr>
            <p:ph type="dt" idx="10"/>
          </p:nvPr>
        </p:nvSpPr>
        <p:spPr/>
        <p:txBody>
          <a:bodyPr/>
          <a:lstStyle/>
          <a:p>
            <a:pPr>
              <a:defRPr/>
            </a:pPr>
            <a:r>
              <a:rPr lang="en-US" smtClean="0"/>
              <a:t>09/30/11</a:t>
            </a:r>
            <a:endParaRPr lang="en-US"/>
          </a:p>
        </p:txBody>
      </p:sp>
      <p:sp>
        <p:nvSpPr>
          <p:cNvPr id="5" name="Slide Number Placeholder 4"/>
          <p:cNvSpPr>
            <a:spLocks noGrp="1"/>
          </p:cNvSpPr>
          <p:nvPr>
            <p:ph type="sldNum" idx="11"/>
          </p:nvPr>
        </p:nvSpPr>
        <p:spPr/>
        <p:txBody>
          <a:bodyPr/>
          <a:lstStyle/>
          <a:p>
            <a:pPr>
              <a:defRPr/>
            </a:pPr>
            <a:fld id="{F76552EB-4334-4962-9EE3-E35ACE03715F}" type="slidenum">
              <a:rPr lang="en-US" smtClean="0"/>
              <a:pPr>
                <a:defRPr/>
              </a:pPr>
              <a:t>15</a:t>
            </a:fld>
            <a:endParaRPr lang="en-US"/>
          </a:p>
        </p:txBody>
      </p:sp>
    </p:spTree>
    <p:extLst>
      <p:ext uri="{BB962C8B-B14F-4D97-AF65-F5344CB8AC3E}">
        <p14:creationId xmlns:p14="http://schemas.microsoft.com/office/powerpoint/2010/main" val="1432772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s-ES_tradnl" sz="1200" kern="1200" smtClean="0">
                <a:solidFill>
                  <a:srgbClr val="000000"/>
                </a:solidFill>
                <a:effectLst/>
                <a:latin typeface="Times New Roman" charset="0"/>
                <a:ea typeface="MS PGothic" pitchFamily="34" charset="-128"/>
                <a:cs typeface="ＭＳ Ｐゴシック" charset="0"/>
              </a:rPr>
              <a:t>En la primera capa, se tiene un compilador con un lenguaje de alto nivel con una curva de aprendizaje aceptable para un programador. Con este lenguaje se puede representar un algoritmo cuántico, sin necesidad de conocer los detalles matemáticos que conlleva dicho</a:t>
            </a:r>
            <a:r>
              <a:rPr lang="es-ES_tradnl" sz="1200" kern="1200" baseline="0" smtClean="0">
                <a:solidFill>
                  <a:srgbClr val="000000"/>
                </a:solidFill>
                <a:effectLst/>
                <a:latin typeface="Times New Roman" charset="0"/>
                <a:ea typeface="MS PGothic" pitchFamily="34" charset="-128"/>
                <a:cs typeface="ＭＳ Ｐゴシック" charset="0"/>
              </a:rPr>
              <a:t> </a:t>
            </a:r>
            <a:r>
              <a:rPr lang="es-ES_tradnl" sz="1200" kern="1200" smtClean="0">
                <a:solidFill>
                  <a:srgbClr val="000000"/>
                </a:solidFill>
                <a:effectLst/>
                <a:latin typeface="Times New Roman" charset="0"/>
                <a:ea typeface="MS PGothic" pitchFamily="34" charset="-128"/>
                <a:cs typeface="ＭＳ Ｐゴシック" charset="0"/>
              </a:rPr>
              <a:t>algoritmo, puesto que ya van encapsulados en la arquitectura que se está definiendo.</a:t>
            </a:r>
          </a:p>
          <a:p>
            <a:pPr marL="228600" indent="-228600">
              <a:buFont typeface="+mj-lt"/>
              <a:buAutoNum type="arabicPeriod"/>
            </a:pPr>
            <a:endParaRPr lang="es-ES_tradnl" sz="1200" kern="1200" smtClean="0">
              <a:solidFill>
                <a:srgbClr val="000000"/>
              </a:solidFill>
              <a:effectLst/>
              <a:latin typeface="Times New Roman" charset="0"/>
              <a:ea typeface="MS PGothic" pitchFamily="34" charset="-128"/>
              <a:cs typeface="ＭＳ Ｐゴシック" charset="0"/>
            </a:endParaRPr>
          </a:p>
          <a:p>
            <a:pPr marL="228600" indent="-228600">
              <a:buFont typeface="+mj-lt"/>
              <a:buAutoNum type="arabicPeriod"/>
            </a:pPr>
            <a:r>
              <a:rPr lang="es-ES_tradnl" sz="1200" kern="1200" smtClean="0">
                <a:solidFill>
                  <a:srgbClr val="000000"/>
                </a:solidFill>
                <a:effectLst/>
                <a:latin typeface="Times New Roman" charset="0"/>
                <a:ea typeface="MS PGothic" pitchFamily="34" charset="-128"/>
                <a:cs typeface="ＭＳ Ｐゴシック" charset="0"/>
              </a:rPr>
              <a:t>En la segunda capa, un optimizador independiente de la tecnología enlaza con una representación de circuito lógico equivalente a bajo nivel que contiene puertas CNOT y de un único qubit. Este es un lenguaje ensamblador cuántico QASM – Quantum Assembler. El compilador optimiza el QASM en base a funciones de coste tales como el tamaño del circuito, su profundidad o su precisión.</a:t>
            </a:r>
          </a:p>
          <a:p>
            <a:pPr marL="228600" indent="-228600">
              <a:buFont typeface="+mj-lt"/>
              <a:buAutoNum type="arabicPeriod"/>
            </a:pPr>
            <a:endParaRPr lang="es-ES_tradnl" sz="1200" kern="1200" smtClean="0">
              <a:solidFill>
                <a:srgbClr val="000000"/>
              </a:solidFill>
              <a:effectLst/>
              <a:latin typeface="Times New Roman" charset="0"/>
              <a:ea typeface="MS PGothic" pitchFamily="34" charset="-128"/>
              <a:cs typeface="ＭＳ Ｐゴシック" charset="0"/>
            </a:endParaRPr>
          </a:p>
          <a:p>
            <a:pPr marL="228600" marR="0" lvl="0" indent="-228600" algn="l" defTabSz="457200" rtl="0" eaLnBrk="0" fontAlgn="base" latinLnBrk="0" hangingPunct="0">
              <a:lnSpc>
                <a:spcPct val="100000"/>
              </a:lnSpc>
              <a:spcBef>
                <a:spcPct val="30000"/>
              </a:spcBef>
              <a:spcAft>
                <a:spcPct val="0"/>
              </a:spcAft>
              <a:buClr>
                <a:srgbClr val="000000"/>
              </a:buClr>
              <a:buSzPct val="100000"/>
              <a:buFont typeface="+mj-lt"/>
              <a:buAutoNum type="arabicPeriod"/>
              <a:tabLst/>
              <a:defRPr/>
            </a:pPr>
            <a:r>
              <a:rPr lang="es-ES_tradnl" sz="1200" kern="1200" smtClean="0">
                <a:solidFill>
                  <a:srgbClr val="000000"/>
                </a:solidFill>
                <a:effectLst/>
                <a:latin typeface="Times New Roman" charset="0"/>
                <a:ea typeface="MS PGothic" pitchFamily="34" charset="-128"/>
                <a:cs typeface="ＭＳ Ｐゴシック" charset="0"/>
              </a:rPr>
              <a:t>La tercera capa consiste en un serie de optimizaciones que tiene lugar sobre la tecnología de computación cuántica y genera QPOL – Quantum Physical Operations Language, un lenguaje con parametrización especifica de la tecnología cuántica utilizada. QPOL incluye dos subcapas:</a:t>
            </a:r>
          </a:p>
          <a:p>
            <a:pPr marL="228600" marR="0" lvl="0" indent="-228600" algn="l" defTabSz="457200" rtl="0" eaLnBrk="0" fontAlgn="base" latinLnBrk="0" hangingPunct="0">
              <a:lnSpc>
                <a:spcPct val="100000"/>
              </a:lnSpc>
              <a:spcBef>
                <a:spcPct val="30000"/>
              </a:spcBef>
              <a:spcAft>
                <a:spcPct val="0"/>
              </a:spcAft>
              <a:buClr>
                <a:srgbClr val="000000"/>
              </a:buClr>
              <a:buSzPct val="100000"/>
              <a:buFont typeface="+mj-lt"/>
              <a:buAutoNum type="arabicPeriod"/>
              <a:tabLst/>
              <a:defRPr/>
            </a:pPr>
            <a:endParaRPr lang="es-ES_tradnl" sz="1200" kern="1200" smtClean="0">
              <a:solidFill>
                <a:srgbClr val="000000"/>
              </a:solidFill>
              <a:effectLst/>
              <a:latin typeface="Times New Roman" charset="0"/>
              <a:ea typeface="MS PGothic" pitchFamily="34" charset="-128"/>
              <a:cs typeface="ＭＳ Ｐゴシック" charset="0"/>
            </a:endParaRPr>
          </a:p>
          <a:p>
            <a:pPr marL="971550" marR="0" lvl="1" indent="-228600" algn="l" defTabSz="457200" rtl="0" eaLnBrk="0" fontAlgn="base" latinLnBrk="0" hangingPunct="0">
              <a:lnSpc>
                <a:spcPct val="100000"/>
              </a:lnSpc>
              <a:spcBef>
                <a:spcPct val="30000"/>
              </a:spcBef>
              <a:spcAft>
                <a:spcPct val="0"/>
              </a:spcAft>
              <a:buClr>
                <a:srgbClr val="000000"/>
              </a:buClr>
              <a:buSzPct val="100000"/>
              <a:buFont typeface="+mj-lt"/>
              <a:buAutoNum type="arabicPeriod"/>
              <a:tabLst/>
              <a:defRPr/>
            </a:pPr>
            <a:r>
              <a:rPr lang="es-ES_tradnl" sz="1200" kern="1200" smtClean="0">
                <a:solidFill>
                  <a:srgbClr val="000000"/>
                </a:solidFill>
                <a:effectLst/>
                <a:latin typeface="Times New Roman" charset="0"/>
                <a:ea typeface="MS PGothic" pitchFamily="34" charset="-128"/>
                <a:cs typeface="ＭＳ Ｐゴシック" charset="0"/>
              </a:rPr>
              <a:t>La primera subcapa relaciona la representación de puertas CNOT y un único qubit con una representación QASM utilizando un conjunto universal de puertas tolerante a fallos.</a:t>
            </a:r>
          </a:p>
          <a:p>
            <a:pPr marL="971550" marR="0" lvl="1" indent="-228600" algn="l" defTabSz="457200" rtl="0" eaLnBrk="0" fontAlgn="base" latinLnBrk="0" hangingPunct="0">
              <a:lnSpc>
                <a:spcPct val="100000"/>
              </a:lnSpc>
              <a:spcBef>
                <a:spcPct val="30000"/>
              </a:spcBef>
              <a:spcAft>
                <a:spcPct val="0"/>
              </a:spcAft>
              <a:buClr>
                <a:srgbClr val="000000"/>
              </a:buClr>
              <a:buSzPct val="100000"/>
              <a:buFont typeface="+mj-lt"/>
              <a:buAutoNum type="arabicPeriod"/>
              <a:tabLst/>
              <a:defRPr/>
            </a:pPr>
            <a:endParaRPr lang="es-ES" sz="1200" kern="1200" smtClean="0">
              <a:solidFill>
                <a:srgbClr val="000000"/>
              </a:solidFill>
              <a:effectLst/>
              <a:latin typeface="Times New Roman" charset="0"/>
              <a:ea typeface="MS PGothic" pitchFamily="34" charset="-128"/>
              <a:cs typeface="ＭＳ Ｐゴシック" charset="0"/>
            </a:endParaRPr>
          </a:p>
          <a:p>
            <a:pPr marL="971550" marR="0" lvl="1" indent="-228600" algn="l" defTabSz="457200" rtl="0" eaLnBrk="0" fontAlgn="base" latinLnBrk="0" hangingPunct="0">
              <a:lnSpc>
                <a:spcPct val="100000"/>
              </a:lnSpc>
              <a:spcBef>
                <a:spcPct val="30000"/>
              </a:spcBef>
              <a:spcAft>
                <a:spcPct val="0"/>
              </a:spcAft>
              <a:buClr>
                <a:srgbClr val="000000"/>
              </a:buClr>
              <a:buSzPct val="100000"/>
              <a:buFont typeface="+mj-lt"/>
              <a:buAutoNum type="arabicPeriod"/>
              <a:tabLst/>
              <a:defRPr/>
            </a:pPr>
            <a:r>
              <a:rPr lang="es-ES_tradnl" sz="1200" kern="1200" smtClean="0">
                <a:solidFill>
                  <a:srgbClr val="000000"/>
                </a:solidFill>
                <a:effectLst/>
                <a:latin typeface="Times New Roman" charset="0"/>
                <a:ea typeface="MS PGothic" pitchFamily="34" charset="-128"/>
                <a:cs typeface="ＭＳ Ｐゴシック" charset="0"/>
              </a:rPr>
              <a:t>La segunda subcapa relaciona estas puertas con una representación QPOL que contiene las instrucciones físicas para las operaciones tolerante a fallos programadas en paralelo incluyendo los movimientos necesarios de partículas físicas. El conocimiento del esquema físico y las limitaciones de la arquitectura comienza en este punto.</a:t>
            </a:r>
            <a:endParaRPr lang="es-ES" sz="1200" kern="1200" smtClean="0">
              <a:solidFill>
                <a:srgbClr val="000000"/>
              </a:solidFill>
              <a:effectLst/>
              <a:latin typeface="Times New Roman" charset="0"/>
              <a:ea typeface="MS PGothic" pitchFamily="34" charset="-128"/>
              <a:cs typeface="ＭＳ Ｐゴシック" charset="0"/>
            </a:endParaRPr>
          </a:p>
          <a:p>
            <a:pPr marL="228600" marR="0" lvl="0" indent="-228600" algn="l" defTabSz="457200" rtl="0" eaLnBrk="0" fontAlgn="base" latinLnBrk="0" hangingPunct="0">
              <a:lnSpc>
                <a:spcPct val="100000"/>
              </a:lnSpc>
              <a:spcBef>
                <a:spcPct val="30000"/>
              </a:spcBef>
              <a:spcAft>
                <a:spcPct val="0"/>
              </a:spcAft>
              <a:buClr>
                <a:srgbClr val="000000"/>
              </a:buClr>
              <a:buSzPct val="100000"/>
              <a:buFont typeface="+mj-lt"/>
              <a:buAutoNum type="arabicPeriod"/>
              <a:tabLst/>
              <a:defRPr/>
            </a:pPr>
            <a:endParaRPr lang="es-ES" sz="1200" kern="1200" smtClean="0">
              <a:solidFill>
                <a:srgbClr val="000000"/>
              </a:solidFill>
              <a:effectLst/>
              <a:latin typeface="Times New Roman" charset="0"/>
              <a:ea typeface="MS PGothic" pitchFamily="34" charset="-128"/>
              <a:cs typeface="ＭＳ Ｐゴシック" charset="0"/>
            </a:endParaRPr>
          </a:p>
          <a:p>
            <a:pPr marL="228600" marR="0" lvl="0" indent="-228600" algn="l" defTabSz="457200" rtl="0" eaLnBrk="0" fontAlgn="base" latinLnBrk="0" hangingPunct="0">
              <a:lnSpc>
                <a:spcPct val="100000"/>
              </a:lnSpc>
              <a:spcBef>
                <a:spcPct val="30000"/>
              </a:spcBef>
              <a:spcAft>
                <a:spcPct val="0"/>
              </a:spcAft>
              <a:buClr>
                <a:srgbClr val="000000"/>
              </a:buClr>
              <a:buSzPct val="100000"/>
              <a:buFont typeface="+mj-lt"/>
              <a:buAutoNum type="arabicPeriod"/>
              <a:tabLst/>
              <a:defRPr/>
            </a:pPr>
            <a:r>
              <a:rPr lang="es-ES_tradnl" sz="1200" kern="1200" smtClean="0">
                <a:solidFill>
                  <a:srgbClr val="000000"/>
                </a:solidFill>
                <a:effectLst/>
                <a:latin typeface="Times New Roman" charset="0"/>
                <a:ea typeface="MS PGothic" pitchFamily="34" charset="-128"/>
                <a:cs typeface="ＭＳ Ｐゴシック" charset="0"/>
              </a:rPr>
              <a:t>La cuarta y última capa utiliza herramientas que dependen estrechamente de la tecnología cuántica utilizada, módulos de esquema, simuladores físicos y de circuitos o interfaces con los dispositivos cuánticos. Si en este punto, no coinciden los objetivos y las restricciones cuánticas, los diseñadores de algoritmos y dispositivos pueden revisar y reparar las capas intermedias.</a:t>
            </a:r>
            <a:endParaRPr lang="es-ES" sz="1200" kern="1200" smtClean="0">
              <a:solidFill>
                <a:srgbClr val="000000"/>
              </a:solidFill>
              <a:effectLst/>
              <a:latin typeface="Times New Roman" charset="0"/>
              <a:ea typeface="MS PGothic" pitchFamily="34" charset="-128"/>
              <a:cs typeface="ＭＳ Ｐゴシック" charset="0"/>
            </a:endParaRPr>
          </a:p>
          <a:p>
            <a:pPr marL="0" indent="0">
              <a:buFont typeface="+mj-lt"/>
              <a:buNone/>
            </a:pPr>
            <a:endParaRPr lang="es-ES" sz="1200" kern="1200" smtClean="0">
              <a:solidFill>
                <a:srgbClr val="000000"/>
              </a:solidFill>
              <a:effectLst/>
              <a:latin typeface="Times New Roman" charset="0"/>
              <a:ea typeface="MS PGothic" pitchFamily="34" charset="-128"/>
              <a:cs typeface="ＭＳ Ｐゴシック" charset="0"/>
            </a:endParaRPr>
          </a:p>
          <a:p>
            <a:r>
              <a:rPr lang="es-ES_tradnl" sz="1200" kern="1200" smtClean="0">
                <a:solidFill>
                  <a:srgbClr val="000000"/>
                </a:solidFill>
                <a:effectLst/>
                <a:latin typeface="Times New Roman" charset="0"/>
                <a:ea typeface="MS PGothic" pitchFamily="34" charset="-128"/>
                <a:cs typeface="ＭＳ Ｐゴシック" charset="0"/>
              </a:rPr>
              <a:t> </a:t>
            </a:r>
            <a:endParaRPr lang="es-ES" sz="1200" kern="1200" smtClean="0">
              <a:solidFill>
                <a:srgbClr val="000000"/>
              </a:solidFill>
              <a:effectLst/>
              <a:latin typeface="Times New Roman" charset="0"/>
              <a:ea typeface="MS PGothic" pitchFamily="34" charset="-128"/>
              <a:cs typeface="ＭＳ Ｐゴシック" charset="0"/>
            </a:endParaRPr>
          </a:p>
          <a:p>
            <a:endParaRPr lang="es-ES"/>
          </a:p>
        </p:txBody>
      </p:sp>
      <p:sp>
        <p:nvSpPr>
          <p:cNvPr id="4" name="Date Placeholder 3"/>
          <p:cNvSpPr>
            <a:spLocks noGrp="1"/>
          </p:cNvSpPr>
          <p:nvPr>
            <p:ph type="dt" idx="10"/>
          </p:nvPr>
        </p:nvSpPr>
        <p:spPr/>
        <p:txBody>
          <a:bodyPr/>
          <a:lstStyle/>
          <a:p>
            <a:pPr>
              <a:defRPr/>
            </a:pPr>
            <a:r>
              <a:rPr lang="en-US" smtClean="0"/>
              <a:t>09/30/11</a:t>
            </a:r>
            <a:endParaRPr lang="en-US"/>
          </a:p>
        </p:txBody>
      </p:sp>
      <p:sp>
        <p:nvSpPr>
          <p:cNvPr id="5" name="Slide Number Placeholder 4"/>
          <p:cNvSpPr>
            <a:spLocks noGrp="1"/>
          </p:cNvSpPr>
          <p:nvPr>
            <p:ph type="sldNum" idx="11"/>
          </p:nvPr>
        </p:nvSpPr>
        <p:spPr/>
        <p:txBody>
          <a:bodyPr/>
          <a:lstStyle/>
          <a:p>
            <a:pPr>
              <a:defRPr/>
            </a:pPr>
            <a:fld id="{F76552EB-4334-4962-9EE3-E35ACE03715F}" type="slidenum">
              <a:rPr lang="en-US" smtClean="0"/>
              <a:pPr>
                <a:defRPr/>
              </a:pPr>
              <a:t>16</a:t>
            </a:fld>
            <a:endParaRPr lang="en-US"/>
          </a:p>
        </p:txBody>
      </p:sp>
    </p:spTree>
    <p:extLst>
      <p:ext uri="{BB962C8B-B14F-4D97-AF65-F5344CB8AC3E}">
        <p14:creationId xmlns:p14="http://schemas.microsoft.com/office/powerpoint/2010/main" val="1381471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rgbClr val="FFC000"/>
              </a:buClr>
              <a:buNone/>
            </a:pPr>
            <a:r>
              <a:rPr lang="en-GB" b="1" i="1" smtClean="0"/>
              <a:t>IARPA</a:t>
            </a:r>
            <a:r>
              <a:rPr lang="en-GB" i="1" smtClean="0"/>
              <a:t> - </a:t>
            </a:r>
            <a:r>
              <a:rPr lang="en-GB" smtClean="0"/>
              <a:t>The </a:t>
            </a:r>
            <a:r>
              <a:rPr lang="en-GB" b="1" smtClean="0"/>
              <a:t>I</a:t>
            </a:r>
            <a:r>
              <a:rPr lang="en-GB" smtClean="0"/>
              <a:t>ntelligence </a:t>
            </a:r>
            <a:r>
              <a:rPr lang="en-GB" b="1" smtClean="0"/>
              <a:t>A</a:t>
            </a:r>
            <a:r>
              <a:rPr lang="en-GB" smtClean="0"/>
              <a:t>dvanced </a:t>
            </a:r>
            <a:r>
              <a:rPr lang="en-GB" b="1" smtClean="0"/>
              <a:t>R</a:t>
            </a:r>
            <a:r>
              <a:rPr lang="en-GB" smtClean="0"/>
              <a:t>esearch </a:t>
            </a:r>
            <a:r>
              <a:rPr lang="en-GB" b="1" smtClean="0"/>
              <a:t>P</a:t>
            </a:r>
            <a:r>
              <a:rPr lang="en-GB" smtClean="0"/>
              <a:t>rojects </a:t>
            </a:r>
            <a:r>
              <a:rPr lang="en-GB" b="1" smtClean="0"/>
              <a:t>A</a:t>
            </a:r>
            <a:r>
              <a:rPr lang="en-GB" smtClean="0"/>
              <a:t>ctivity is an organization within the Office of the Director of National Intelligence responsible for leading research to overcome difficult challenges relevant to the United States Intelligence Community </a:t>
            </a:r>
          </a:p>
          <a:p>
            <a:pPr marL="0" indent="0">
              <a:buClr>
                <a:srgbClr val="FFC000"/>
              </a:buClr>
              <a:buNone/>
            </a:pPr>
            <a:endParaRPr lang="en-GB" sz="1200" b="1" smtClean="0">
              <a:solidFill>
                <a:schemeClr val="bg1">
                  <a:lumMod val="95000"/>
                </a:schemeClr>
              </a:solidFill>
            </a:endParaRPr>
          </a:p>
          <a:p>
            <a:pPr marL="0" indent="0">
              <a:buClr>
                <a:srgbClr val="FFC000"/>
              </a:buClr>
              <a:buNone/>
            </a:pPr>
            <a:r>
              <a:rPr lang="en-GB" sz="1200" b="1" smtClean="0">
                <a:solidFill>
                  <a:schemeClr val="bg1">
                    <a:lumMod val="95000"/>
                  </a:schemeClr>
                </a:solidFill>
              </a:rPr>
              <a:t>QCS</a:t>
            </a:r>
            <a:r>
              <a:rPr lang="en-GB" sz="1200" smtClean="0">
                <a:solidFill>
                  <a:schemeClr val="bg1">
                    <a:lumMod val="95000"/>
                  </a:schemeClr>
                </a:solidFill>
              </a:rPr>
              <a:t> – </a:t>
            </a:r>
            <a:r>
              <a:rPr lang="en-GB" sz="1200" b="1" smtClean="0">
                <a:solidFill>
                  <a:schemeClr val="bg1">
                    <a:lumMod val="95000"/>
                  </a:schemeClr>
                </a:solidFill>
              </a:rPr>
              <a:t>Q</a:t>
            </a:r>
            <a:r>
              <a:rPr lang="en-GB" sz="1200" smtClean="0">
                <a:solidFill>
                  <a:schemeClr val="bg1">
                    <a:lumMod val="95000"/>
                  </a:schemeClr>
                </a:solidFill>
              </a:rPr>
              <a:t>uantum </a:t>
            </a:r>
            <a:r>
              <a:rPr lang="en-GB" sz="1200" b="1" smtClean="0">
                <a:solidFill>
                  <a:schemeClr val="bg1">
                    <a:lumMod val="95000"/>
                  </a:schemeClr>
                </a:solidFill>
              </a:rPr>
              <a:t>C</a:t>
            </a:r>
            <a:r>
              <a:rPr lang="en-GB" sz="1200" smtClean="0">
                <a:solidFill>
                  <a:schemeClr val="bg1">
                    <a:lumMod val="95000"/>
                  </a:schemeClr>
                </a:solidFill>
              </a:rPr>
              <a:t>omputer </a:t>
            </a:r>
            <a:r>
              <a:rPr lang="en-GB" sz="1200" b="1" smtClean="0">
                <a:solidFill>
                  <a:schemeClr val="bg1">
                    <a:lumMod val="95000"/>
                  </a:schemeClr>
                </a:solidFill>
              </a:rPr>
              <a:t>S</a:t>
            </a:r>
            <a:r>
              <a:rPr lang="en-GB" sz="1200" smtClean="0">
                <a:solidFill>
                  <a:schemeClr val="bg1">
                    <a:lumMod val="95000"/>
                  </a:schemeClr>
                </a:solidFill>
              </a:rPr>
              <a:t>cience Program</a:t>
            </a:r>
            <a:r>
              <a:rPr lang="en-GB" sz="1200" baseline="0" smtClean="0">
                <a:solidFill>
                  <a:schemeClr val="bg1">
                    <a:lumMod val="95000"/>
                  </a:schemeClr>
                </a:solidFill>
              </a:rPr>
              <a:t> </a:t>
            </a:r>
            <a:r>
              <a:rPr lang="en-GB" smtClean="0"/>
              <a:t>explores questions relating to the computational resources required to run quantum algorithms on realistic quantum computers.</a:t>
            </a:r>
          </a:p>
          <a:p>
            <a:pPr marL="0" indent="0">
              <a:buClr>
                <a:srgbClr val="FFC000"/>
              </a:buClr>
              <a:buNone/>
            </a:pPr>
            <a:endParaRPr lang="en-GB" sz="1200" smtClean="0">
              <a:solidFill>
                <a:schemeClr val="bg1">
                  <a:lumMod val="95000"/>
                </a:schemeClr>
              </a:solidFill>
            </a:endParaRPr>
          </a:p>
          <a:p>
            <a:pPr marL="0" indent="0">
              <a:buClr>
                <a:srgbClr val="FFC000"/>
              </a:buClr>
              <a:buNone/>
            </a:pPr>
            <a:endParaRPr lang="en-GB" sz="1200" smtClean="0">
              <a:solidFill>
                <a:schemeClr val="bg1">
                  <a:lumMod val="95000"/>
                </a:schemeClr>
              </a:solidFill>
            </a:endParaRPr>
          </a:p>
        </p:txBody>
      </p:sp>
      <p:sp>
        <p:nvSpPr>
          <p:cNvPr id="4" name="Date Placeholder 3"/>
          <p:cNvSpPr>
            <a:spLocks noGrp="1"/>
          </p:cNvSpPr>
          <p:nvPr>
            <p:ph type="dt" idx="10"/>
          </p:nvPr>
        </p:nvSpPr>
        <p:spPr/>
        <p:txBody>
          <a:bodyPr/>
          <a:lstStyle/>
          <a:p>
            <a:pPr>
              <a:defRPr/>
            </a:pPr>
            <a:r>
              <a:rPr lang="en-US" smtClean="0"/>
              <a:t>09/30/11</a:t>
            </a:r>
            <a:endParaRPr lang="en-US"/>
          </a:p>
        </p:txBody>
      </p:sp>
      <p:sp>
        <p:nvSpPr>
          <p:cNvPr id="5" name="Slide Number Placeholder 4"/>
          <p:cNvSpPr>
            <a:spLocks noGrp="1"/>
          </p:cNvSpPr>
          <p:nvPr>
            <p:ph type="sldNum" idx="11"/>
          </p:nvPr>
        </p:nvSpPr>
        <p:spPr/>
        <p:txBody>
          <a:bodyPr/>
          <a:lstStyle/>
          <a:p>
            <a:pPr>
              <a:defRPr/>
            </a:pPr>
            <a:fld id="{F76552EB-4334-4962-9EE3-E35ACE03715F}" type="slidenum">
              <a:rPr lang="en-US" smtClean="0"/>
              <a:pPr>
                <a:defRPr/>
              </a:pPr>
              <a:t>17</a:t>
            </a:fld>
            <a:endParaRPr lang="en-US"/>
          </a:p>
        </p:txBody>
      </p:sp>
    </p:spTree>
    <p:extLst>
      <p:ext uri="{BB962C8B-B14F-4D97-AF65-F5344CB8AC3E}">
        <p14:creationId xmlns:p14="http://schemas.microsoft.com/office/powerpoint/2010/main" val="660140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rgbClr val="FFC000"/>
              </a:buClr>
              <a:buNone/>
            </a:pPr>
            <a:endParaRPr lang="en-GB" sz="1200" dirty="0">
              <a:solidFill>
                <a:schemeClr val="bg1">
                  <a:lumMod val="95000"/>
                </a:schemeClr>
              </a:solidFill>
            </a:endParaRPr>
          </a:p>
        </p:txBody>
      </p:sp>
      <p:sp>
        <p:nvSpPr>
          <p:cNvPr id="4" name="Date Placeholder 3"/>
          <p:cNvSpPr>
            <a:spLocks noGrp="1"/>
          </p:cNvSpPr>
          <p:nvPr>
            <p:ph type="dt" idx="10"/>
          </p:nvPr>
        </p:nvSpPr>
        <p:spPr/>
        <p:txBody>
          <a:bodyPr/>
          <a:lstStyle/>
          <a:p>
            <a:pPr>
              <a:defRPr/>
            </a:pPr>
            <a:r>
              <a:rPr lang="en-US" smtClean="0"/>
              <a:t>09/30/11</a:t>
            </a:r>
            <a:endParaRPr lang="en-US"/>
          </a:p>
        </p:txBody>
      </p:sp>
      <p:sp>
        <p:nvSpPr>
          <p:cNvPr id="5" name="Slide Number Placeholder 4"/>
          <p:cNvSpPr>
            <a:spLocks noGrp="1"/>
          </p:cNvSpPr>
          <p:nvPr>
            <p:ph type="sldNum" idx="11"/>
          </p:nvPr>
        </p:nvSpPr>
        <p:spPr/>
        <p:txBody>
          <a:bodyPr/>
          <a:lstStyle/>
          <a:p>
            <a:pPr>
              <a:defRPr/>
            </a:pPr>
            <a:fld id="{F76552EB-4334-4962-9EE3-E35ACE03715F}" type="slidenum">
              <a:rPr lang="en-US" smtClean="0"/>
              <a:pPr>
                <a:defRPr/>
              </a:pPr>
              <a:t>18</a:t>
            </a:fld>
            <a:endParaRPr lang="en-US"/>
          </a:p>
        </p:txBody>
      </p:sp>
    </p:spTree>
    <p:extLst>
      <p:ext uri="{BB962C8B-B14F-4D97-AF65-F5344CB8AC3E}">
        <p14:creationId xmlns:p14="http://schemas.microsoft.com/office/powerpoint/2010/main" val="7954547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rgbClr val="FFC000"/>
              </a:buClr>
              <a:buNone/>
            </a:pPr>
            <a:r>
              <a:rPr lang="es-ES" smtClean="0"/>
              <a:t>Quipper se basa en un lenguaje clásico de programación llamado </a:t>
            </a:r>
            <a:r>
              <a:rPr lang="es-ES" b="1" smtClean="0"/>
              <a:t>Haskell</a:t>
            </a:r>
            <a:r>
              <a:rPr lang="es-ES" smtClean="0"/>
              <a:t>, el cual es particularmente apto para programar aplicaciones físicas. </a:t>
            </a:r>
            <a:r>
              <a:rPr lang="es-ES" b="1" smtClean="0"/>
              <a:t>Peter Selinger</a:t>
            </a:r>
            <a:r>
              <a:rPr lang="es-ES" smtClean="0"/>
              <a:t>, de la </a:t>
            </a:r>
            <a:r>
              <a:rPr lang="es-ES" b="1" smtClean="0"/>
              <a:t>Universidad Dalhousie</a:t>
            </a:r>
            <a:r>
              <a:rPr lang="es-ES" smtClean="0"/>
              <a:t> en Halifax, Canadá, y su equipo lo han personalizado para tratar con qubits y han generado una librería de código de Quipper para aplicar siete algoritmos cuánticos existentes.</a:t>
            </a:r>
          </a:p>
          <a:p>
            <a:pPr marL="0" indent="0">
              <a:buClr>
                <a:srgbClr val="FFC000"/>
              </a:buClr>
              <a:buNone/>
            </a:pPr>
            <a:endParaRPr lang="es-ES" smtClean="0"/>
          </a:p>
          <a:p>
            <a:r>
              <a:rPr lang="es-ES" smtClean="0"/>
              <a:t>Podría parecer extraño el crear un lenguaje para computación cuántica, dado que el hardware aún se encuentra en etapa rudimentaria. Sin embargo, el desarrollo del software –que se prueba en una computadora cuántica simulando una cuántica– podría influencia el diseño de futuras computadoras cuánticas.</a:t>
            </a:r>
          </a:p>
          <a:p>
            <a:endParaRPr lang="es-ES" smtClean="0"/>
          </a:p>
          <a:p>
            <a:r>
              <a:rPr lang="es-ES" smtClean="0"/>
              <a:t>El equipo de Selinger trabajó con varios tipos de hardware cuántico existente, incluyendo dispositivos que utilizan trampas de iones y fotones. Sin embargo, no incluyeron la única computadora cuántica en el mercado hoy, la D-Wave. La D-Wave utiliza un método novedoso conocido como  </a:t>
            </a:r>
            <a:r>
              <a:rPr lang="es-ES" b="1" smtClean="0"/>
              <a:t>computación cuántica adiabática</a:t>
            </a:r>
            <a:r>
              <a:rPr lang="es-ES" smtClean="0"/>
              <a:t> y en este momento no es compatible con Quipper.</a:t>
            </a:r>
          </a:p>
          <a:p>
            <a:pPr marL="0" indent="0">
              <a:buClr>
                <a:srgbClr val="FFC000"/>
              </a:buClr>
              <a:buNone/>
            </a:pPr>
            <a:endParaRPr lang="es-ES" smtClean="0"/>
          </a:p>
          <a:p>
            <a:pPr marL="0" indent="0">
              <a:buClr>
                <a:srgbClr val="FFC000"/>
              </a:buClr>
              <a:buNone/>
            </a:pPr>
            <a:endParaRPr lang="es-ES" sz="1200" smtClean="0">
              <a:solidFill>
                <a:schemeClr val="bg1">
                  <a:lumMod val="95000"/>
                </a:schemeClr>
              </a:solidFill>
            </a:endParaRPr>
          </a:p>
          <a:p>
            <a:pPr marL="0" indent="0">
              <a:buClr>
                <a:srgbClr val="FFC000"/>
              </a:buClr>
              <a:buNone/>
            </a:pPr>
            <a:endParaRPr lang="en-GB" sz="1200" dirty="0">
              <a:solidFill>
                <a:schemeClr val="bg1">
                  <a:lumMod val="95000"/>
                </a:schemeClr>
              </a:solidFill>
            </a:endParaRPr>
          </a:p>
        </p:txBody>
      </p:sp>
      <p:sp>
        <p:nvSpPr>
          <p:cNvPr id="4" name="Date Placeholder 3"/>
          <p:cNvSpPr>
            <a:spLocks noGrp="1"/>
          </p:cNvSpPr>
          <p:nvPr>
            <p:ph type="dt" idx="10"/>
          </p:nvPr>
        </p:nvSpPr>
        <p:spPr/>
        <p:txBody>
          <a:bodyPr/>
          <a:lstStyle/>
          <a:p>
            <a:pPr>
              <a:defRPr/>
            </a:pPr>
            <a:r>
              <a:rPr lang="en-US" smtClean="0"/>
              <a:t>09/30/11</a:t>
            </a:r>
            <a:endParaRPr lang="en-US"/>
          </a:p>
        </p:txBody>
      </p:sp>
      <p:sp>
        <p:nvSpPr>
          <p:cNvPr id="5" name="Slide Number Placeholder 4"/>
          <p:cNvSpPr>
            <a:spLocks noGrp="1"/>
          </p:cNvSpPr>
          <p:nvPr>
            <p:ph type="sldNum" idx="11"/>
          </p:nvPr>
        </p:nvSpPr>
        <p:spPr/>
        <p:txBody>
          <a:bodyPr/>
          <a:lstStyle/>
          <a:p>
            <a:pPr>
              <a:defRPr/>
            </a:pPr>
            <a:fld id="{F76552EB-4334-4962-9EE3-E35ACE03715F}" type="slidenum">
              <a:rPr lang="en-US" smtClean="0"/>
              <a:pPr>
                <a:defRPr/>
              </a:pPr>
              <a:t>19</a:t>
            </a:fld>
            <a:endParaRPr lang="en-US"/>
          </a:p>
        </p:txBody>
      </p:sp>
    </p:spTree>
    <p:extLst>
      <p:ext uri="{BB962C8B-B14F-4D97-AF65-F5344CB8AC3E}">
        <p14:creationId xmlns:p14="http://schemas.microsoft.com/office/powerpoint/2010/main" val="909678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baseline="0" smtClean="0"/>
          </a:p>
          <a:p>
            <a:endParaRPr lang="es-ES"/>
          </a:p>
        </p:txBody>
      </p:sp>
      <p:sp>
        <p:nvSpPr>
          <p:cNvPr id="4" name="Date Placeholder 3"/>
          <p:cNvSpPr>
            <a:spLocks noGrp="1"/>
          </p:cNvSpPr>
          <p:nvPr>
            <p:ph type="dt" idx="10"/>
          </p:nvPr>
        </p:nvSpPr>
        <p:spPr/>
        <p:txBody>
          <a:bodyPr/>
          <a:lstStyle/>
          <a:p>
            <a:pPr>
              <a:defRPr/>
            </a:pPr>
            <a:r>
              <a:rPr lang="en-US" smtClean="0"/>
              <a:t>09/30/11</a:t>
            </a:r>
            <a:endParaRPr lang="en-US"/>
          </a:p>
        </p:txBody>
      </p:sp>
      <p:sp>
        <p:nvSpPr>
          <p:cNvPr id="5" name="Slide Number Placeholder 4"/>
          <p:cNvSpPr>
            <a:spLocks noGrp="1"/>
          </p:cNvSpPr>
          <p:nvPr>
            <p:ph type="sldNum" idx="11"/>
          </p:nvPr>
        </p:nvSpPr>
        <p:spPr/>
        <p:txBody>
          <a:bodyPr/>
          <a:lstStyle/>
          <a:p>
            <a:pPr>
              <a:defRPr/>
            </a:pPr>
            <a:fld id="{F76552EB-4334-4962-9EE3-E35ACE03715F}" type="slidenum">
              <a:rPr lang="en-US" smtClean="0"/>
              <a:pPr>
                <a:defRPr/>
              </a:pPr>
              <a:t>20</a:t>
            </a:fld>
            <a:endParaRPr lang="en-US"/>
          </a:p>
        </p:txBody>
      </p:sp>
    </p:spTree>
    <p:extLst>
      <p:ext uri="{BB962C8B-B14F-4D97-AF65-F5344CB8AC3E}">
        <p14:creationId xmlns:p14="http://schemas.microsoft.com/office/powerpoint/2010/main" val="749219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600"/>
              </a:spcBef>
              <a:spcAft>
                <a:spcPts val="600"/>
              </a:spcAft>
              <a:buClr>
                <a:srgbClr val="FFC000"/>
              </a:buClr>
              <a:buFont typeface="+mj-lt"/>
              <a:buNone/>
            </a:pPr>
            <a:endParaRPr lang="es-ES" sz="1200" b="1" dirty="0">
              <a:solidFill>
                <a:schemeClr val="bg1">
                  <a:lumMod val="95000"/>
                </a:schemeClr>
              </a:solidFill>
            </a:endParaRPr>
          </a:p>
        </p:txBody>
      </p:sp>
      <p:sp>
        <p:nvSpPr>
          <p:cNvPr id="4" name="Date Placeholder 3"/>
          <p:cNvSpPr>
            <a:spLocks noGrp="1"/>
          </p:cNvSpPr>
          <p:nvPr>
            <p:ph type="dt" idx="10"/>
          </p:nvPr>
        </p:nvSpPr>
        <p:spPr/>
        <p:txBody>
          <a:bodyPr/>
          <a:lstStyle/>
          <a:p>
            <a:pPr>
              <a:defRPr/>
            </a:pPr>
            <a:r>
              <a:rPr lang="en-US" smtClean="0"/>
              <a:t>09/30/11</a:t>
            </a:r>
            <a:endParaRPr lang="en-US"/>
          </a:p>
        </p:txBody>
      </p:sp>
      <p:sp>
        <p:nvSpPr>
          <p:cNvPr id="5" name="Slide Number Placeholder 4"/>
          <p:cNvSpPr>
            <a:spLocks noGrp="1"/>
          </p:cNvSpPr>
          <p:nvPr>
            <p:ph type="sldNum" idx="11"/>
          </p:nvPr>
        </p:nvSpPr>
        <p:spPr/>
        <p:txBody>
          <a:bodyPr/>
          <a:lstStyle/>
          <a:p>
            <a:pPr>
              <a:defRPr/>
            </a:pPr>
            <a:fld id="{F76552EB-4334-4962-9EE3-E35ACE03715F}" type="slidenum">
              <a:rPr lang="en-US" smtClean="0"/>
              <a:pPr>
                <a:defRPr/>
              </a:pPr>
              <a:t>2</a:t>
            </a:fld>
            <a:endParaRPr lang="en-US"/>
          </a:p>
        </p:txBody>
      </p:sp>
    </p:spTree>
    <p:extLst>
      <p:ext uri="{BB962C8B-B14F-4D97-AF65-F5344CB8AC3E}">
        <p14:creationId xmlns:p14="http://schemas.microsoft.com/office/powerpoint/2010/main" val="40985917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mtClean="0"/>
              <a:t>Es</a:t>
            </a:r>
            <a:r>
              <a:rPr lang="es-ES" baseline="0" smtClean="0"/>
              <a:t> una libreria de funciones para hacer calculos mecano.cuanticos. Básicamente simulaciones numericas de sistemas cuánticos.</a:t>
            </a:r>
          </a:p>
          <a:p>
            <a:endParaRPr lang="es-ES" baseline="0" smtClean="0"/>
          </a:p>
          <a:p>
            <a:r>
              <a:rPr lang="es-ES" baseline="0" smtClean="0"/>
              <a:t>Es capaz de representar Estados cuánticos y operadores</a:t>
            </a:r>
          </a:p>
          <a:p>
            <a:endParaRPr lang="es-ES"/>
          </a:p>
        </p:txBody>
      </p:sp>
      <p:sp>
        <p:nvSpPr>
          <p:cNvPr id="4" name="Date Placeholder 3"/>
          <p:cNvSpPr>
            <a:spLocks noGrp="1"/>
          </p:cNvSpPr>
          <p:nvPr>
            <p:ph type="dt" idx="10"/>
          </p:nvPr>
        </p:nvSpPr>
        <p:spPr/>
        <p:txBody>
          <a:bodyPr/>
          <a:lstStyle/>
          <a:p>
            <a:pPr>
              <a:defRPr/>
            </a:pPr>
            <a:r>
              <a:rPr lang="en-US" smtClean="0"/>
              <a:t>09/30/11</a:t>
            </a:r>
            <a:endParaRPr lang="en-US"/>
          </a:p>
        </p:txBody>
      </p:sp>
      <p:sp>
        <p:nvSpPr>
          <p:cNvPr id="5" name="Slide Number Placeholder 4"/>
          <p:cNvSpPr>
            <a:spLocks noGrp="1"/>
          </p:cNvSpPr>
          <p:nvPr>
            <p:ph type="sldNum" idx="11"/>
          </p:nvPr>
        </p:nvSpPr>
        <p:spPr/>
        <p:txBody>
          <a:bodyPr/>
          <a:lstStyle/>
          <a:p>
            <a:pPr>
              <a:defRPr/>
            </a:pPr>
            <a:fld id="{F76552EB-4334-4962-9EE3-E35ACE03715F}" type="slidenum">
              <a:rPr lang="en-US" smtClean="0"/>
              <a:pPr>
                <a:defRPr/>
              </a:pPr>
              <a:t>21</a:t>
            </a:fld>
            <a:endParaRPr lang="en-US"/>
          </a:p>
        </p:txBody>
      </p:sp>
    </p:spTree>
    <p:extLst>
      <p:ext uri="{BB962C8B-B14F-4D97-AF65-F5344CB8AC3E}">
        <p14:creationId xmlns:p14="http://schemas.microsoft.com/office/powerpoint/2010/main" val="319359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Date Placeholder 3"/>
          <p:cNvSpPr>
            <a:spLocks noGrp="1"/>
          </p:cNvSpPr>
          <p:nvPr>
            <p:ph type="dt" idx="10"/>
          </p:nvPr>
        </p:nvSpPr>
        <p:spPr/>
        <p:txBody>
          <a:bodyPr/>
          <a:lstStyle/>
          <a:p>
            <a:pPr>
              <a:defRPr/>
            </a:pPr>
            <a:r>
              <a:rPr lang="en-US" smtClean="0"/>
              <a:t>09/30/11</a:t>
            </a:r>
            <a:endParaRPr lang="en-US"/>
          </a:p>
        </p:txBody>
      </p:sp>
      <p:sp>
        <p:nvSpPr>
          <p:cNvPr id="5" name="Slide Number Placeholder 4"/>
          <p:cNvSpPr>
            <a:spLocks noGrp="1"/>
          </p:cNvSpPr>
          <p:nvPr>
            <p:ph type="sldNum" idx="11"/>
          </p:nvPr>
        </p:nvSpPr>
        <p:spPr/>
        <p:txBody>
          <a:bodyPr/>
          <a:lstStyle/>
          <a:p>
            <a:pPr>
              <a:defRPr/>
            </a:pPr>
            <a:fld id="{F76552EB-4334-4962-9EE3-E35ACE03715F}" type="slidenum">
              <a:rPr lang="en-US" smtClean="0"/>
              <a:pPr>
                <a:defRPr/>
              </a:pPr>
              <a:t>22</a:t>
            </a:fld>
            <a:endParaRPr lang="en-US"/>
          </a:p>
        </p:txBody>
      </p:sp>
    </p:spTree>
    <p:extLst>
      <p:ext uri="{BB962C8B-B14F-4D97-AF65-F5344CB8AC3E}">
        <p14:creationId xmlns:p14="http://schemas.microsoft.com/office/powerpoint/2010/main" val="2910131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Date Placeholder 3"/>
          <p:cNvSpPr>
            <a:spLocks noGrp="1"/>
          </p:cNvSpPr>
          <p:nvPr>
            <p:ph type="dt" idx="10"/>
          </p:nvPr>
        </p:nvSpPr>
        <p:spPr/>
        <p:txBody>
          <a:bodyPr/>
          <a:lstStyle/>
          <a:p>
            <a:pPr>
              <a:defRPr/>
            </a:pPr>
            <a:r>
              <a:rPr lang="en-US" smtClean="0"/>
              <a:t>09/30/11</a:t>
            </a:r>
            <a:endParaRPr lang="en-US"/>
          </a:p>
        </p:txBody>
      </p:sp>
      <p:sp>
        <p:nvSpPr>
          <p:cNvPr id="5" name="Slide Number Placeholder 4"/>
          <p:cNvSpPr>
            <a:spLocks noGrp="1"/>
          </p:cNvSpPr>
          <p:nvPr>
            <p:ph type="sldNum" idx="11"/>
          </p:nvPr>
        </p:nvSpPr>
        <p:spPr/>
        <p:txBody>
          <a:bodyPr/>
          <a:lstStyle/>
          <a:p>
            <a:pPr>
              <a:defRPr/>
            </a:pPr>
            <a:fld id="{F76552EB-4334-4962-9EE3-E35ACE03715F}" type="slidenum">
              <a:rPr lang="en-US" smtClean="0"/>
              <a:pPr>
                <a:defRPr/>
              </a:pPr>
              <a:t>23</a:t>
            </a:fld>
            <a:endParaRPr lang="en-US"/>
          </a:p>
        </p:txBody>
      </p:sp>
    </p:spTree>
    <p:extLst>
      <p:ext uri="{BB962C8B-B14F-4D97-AF65-F5344CB8AC3E}">
        <p14:creationId xmlns:p14="http://schemas.microsoft.com/office/powerpoint/2010/main" val="4276347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s-ES"/>
          </a:p>
        </p:txBody>
      </p:sp>
      <p:sp>
        <p:nvSpPr>
          <p:cNvPr id="4" name="Date Placeholder 3"/>
          <p:cNvSpPr>
            <a:spLocks noGrp="1"/>
          </p:cNvSpPr>
          <p:nvPr>
            <p:ph type="dt" idx="10"/>
          </p:nvPr>
        </p:nvSpPr>
        <p:spPr/>
        <p:txBody>
          <a:bodyPr/>
          <a:lstStyle/>
          <a:p>
            <a:pPr>
              <a:defRPr/>
            </a:pPr>
            <a:r>
              <a:rPr lang="en-US" smtClean="0"/>
              <a:t>09/30/11</a:t>
            </a:r>
            <a:endParaRPr lang="en-US"/>
          </a:p>
        </p:txBody>
      </p:sp>
      <p:sp>
        <p:nvSpPr>
          <p:cNvPr id="5" name="Slide Number Placeholder 4"/>
          <p:cNvSpPr>
            <a:spLocks noGrp="1"/>
          </p:cNvSpPr>
          <p:nvPr>
            <p:ph type="sldNum" idx="11"/>
          </p:nvPr>
        </p:nvSpPr>
        <p:spPr/>
        <p:txBody>
          <a:bodyPr/>
          <a:lstStyle/>
          <a:p>
            <a:pPr>
              <a:defRPr/>
            </a:pPr>
            <a:fld id="{F76552EB-4334-4962-9EE3-E35ACE03715F}" type="slidenum">
              <a:rPr lang="en-US" smtClean="0"/>
              <a:pPr>
                <a:defRPr/>
              </a:pPr>
              <a:t>24</a:t>
            </a:fld>
            <a:endParaRPr lang="en-US"/>
          </a:p>
        </p:txBody>
      </p:sp>
    </p:spTree>
    <p:extLst>
      <p:ext uri="{BB962C8B-B14F-4D97-AF65-F5344CB8AC3E}">
        <p14:creationId xmlns:p14="http://schemas.microsoft.com/office/powerpoint/2010/main" val="15813781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mtClean="0"/>
              <a:t>information theory</a:t>
            </a:r>
            <a:endParaRPr lang="es-ES"/>
          </a:p>
        </p:txBody>
      </p:sp>
      <p:sp>
        <p:nvSpPr>
          <p:cNvPr id="4" name="Date Placeholder 3"/>
          <p:cNvSpPr>
            <a:spLocks noGrp="1"/>
          </p:cNvSpPr>
          <p:nvPr>
            <p:ph type="dt" idx="10"/>
          </p:nvPr>
        </p:nvSpPr>
        <p:spPr/>
        <p:txBody>
          <a:bodyPr/>
          <a:lstStyle/>
          <a:p>
            <a:pPr>
              <a:defRPr/>
            </a:pPr>
            <a:r>
              <a:rPr lang="en-US" smtClean="0"/>
              <a:t>09/30/11</a:t>
            </a:r>
            <a:endParaRPr lang="en-US"/>
          </a:p>
        </p:txBody>
      </p:sp>
      <p:sp>
        <p:nvSpPr>
          <p:cNvPr id="5" name="Slide Number Placeholder 4"/>
          <p:cNvSpPr>
            <a:spLocks noGrp="1"/>
          </p:cNvSpPr>
          <p:nvPr>
            <p:ph type="sldNum" idx="11"/>
          </p:nvPr>
        </p:nvSpPr>
        <p:spPr/>
        <p:txBody>
          <a:bodyPr/>
          <a:lstStyle/>
          <a:p>
            <a:pPr>
              <a:defRPr/>
            </a:pPr>
            <a:fld id="{F76552EB-4334-4962-9EE3-E35ACE03715F}" type="slidenum">
              <a:rPr lang="en-US" smtClean="0"/>
              <a:pPr>
                <a:defRPr/>
              </a:pPr>
              <a:t>25</a:t>
            </a:fld>
            <a:endParaRPr lang="en-US"/>
          </a:p>
        </p:txBody>
      </p:sp>
    </p:spTree>
    <p:extLst>
      <p:ext uri="{BB962C8B-B14F-4D97-AF65-F5344CB8AC3E}">
        <p14:creationId xmlns:p14="http://schemas.microsoft.com/office/powerpoint/2010/main" val="42943828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600"/>
              </a:spcBef>
              <a:spcAft>
                <a:spcPts val="600"/>
              </a:spcAft>
              <a:buClr>
                <a:srgbClr val="FFC000"/>
              </a:buClr>
              <a:buFont typeface="Symbol" panose="05050102010706020507" pitchFamily="18" charset="2"/>
              <a:buNone/>
            </a:pPr>
            <a:endParaRPr lang="es-ES" altLang="en-US" smtClean="0">
              <a:solidFill>
                <a:srgbClr val="F2F2F2"/>
              </a:solidFill>
              <a:latin typeface="Times New Roman" panose="02020603050405020304" pitchFamily="18" charset="0"/>
            </a:endParaRPr>
          </a:p>
        </p:txBody>
      </p:sp>
      <p:sp>
        <p:nvSpPr>
          <p:cNvPr id="58372" name="Date Placeholder 3"/>
          <p:cNvSpPr txBox="1">
            <a:spLocks noGrp="1"/>
          </p:cNvSpPr>
          <p:nvPr/>
        </p:nvSpPr>
        <p:spPr bwMode="auto">
          <a:xfrm>
            <a:off x="4143375" y="0"/>
            <a:ext cx="31686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39" tIns="49472" rIns="95139" bIns="49472"/>
          <a:lstStyle>
            <a:lvl1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1pPr>
            <a:lvl2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2pPr>
            <a:lvl3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3pPr>
            <a:lvl4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4pPr>
            <a:lvl5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5pPr>
            <a:lvl6pPr marL="25146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6pPr>
            <a:lvl7pPr marL="29718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7pPr>
            <a:lvl8pPr marL="34290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8pPr>
            <a:lvl9pPr marL="38862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9pPr>
          </a:lstStyle>
          <a:p>
            <a:pPr algn="r" eaLnBrk="1" hangingPunct="1">
              <a:buSzPct val="100000"/>
            </a:pPr>
            <a:r>
              <a:rPr lang="en-US" altLang="en-US" sz="1300">
                <a:solidFill>
                  <a:srgbClr val="000000"/>
                </a:solidFill>
                <a:latin typeface="Arial" panose="020B0604020202020204" pitchFamily="34" charset="0"/>
              </a:rPr>
              <a:t>09/30/11</a:t>
            </a:r>
          </a:p>
        </p:txBody>
      </p:sp>
      <p:sp>
        <p:nvSpPr>
          <p:cNvPr id="58373" name="Slide Number Placeholder 4"/>
          <p:cNvSpPr txBox="1">
            <a:spLocks noGrp="1"/>
          </p:cNvSpPr>
          <p:nvPr/>
        </p:nvSpPr>
        <p:spPr bwMode="auto">
          <a:xfrm>
            <a:off x="4143375" y="9120188"/>
            <a:ext cx="31686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39" tIns="49472" rIns="95139" bIns="49472" anchor="b"/>
          <a:lstStyle>
            <a:lvl1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1pPr>
            <a:lvl2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2pPr>
            <a:lvl3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3pPr>
            <a:lvl4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4pPr>
            <a:lvl5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5pPr>
            <a:lvl6pPr marL="25146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6pPr>
            <a:lvl7pPr marL="29718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7pPr>
            <a:lvl8pPr marL="34290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8pPr>
            <a:lvl9pPr marL="38862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9pPr>
          </a:lstStyle>
          <a:p>
            <a:pPr algn="r" eaLnBrk="1" hangingPunct="1">
              <a:buSzPct val="100000"/>
            </a:pPr>
            <a:fld id="{E2AAB692-2B97-4CAC-AED4-44BC4AEEC317}" type="slidenum">
              <a:rPr lang="en-US" altLang="en-US" sz="1300">
                <a:solidFill>
                  <a:srgbClr val="000000"/>
                </a:solidFill>
                <a:latin typeface="Arial" panose="020B0604020202020204" pitchFamily="34" charset="0"/>
              </a:rPr>
              <a:pPr algn="r" eaLnBrk="1" hangingPunct="1">
                <a:buSzPct val="100000"/>
              </a:pPr>
              <a:t>27</a:t>
            </a:fld>
            <a:endParaRPr lang="en-US" altLang="en-US" sz="1300">
              <a:solidFill>
                <a:srgbClr val="000000"/>
              </a:solidFill>
              <a:latin typeface="Arial" panose="020B0604020202020204" pitchFamily="34" charset="0"/>
            </a:endParaRPr>
          </a:p>
        </p:txBody>
      </p:sp>
    </p:spTree>
    <p:extLst>
      <p:ext uri="{BB962C8B-B14F-4D97-AF65-F5344CB8AC3E}">
        <p14:creationId xmlns:p14="http://schemas.microsoft.com/office/powerpoint/2010/main" val="11890212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rgbClr val="FFC000"/>
              </a:buClr>
            </a:pPr>
            <a:endParaRPr lang="en-US" altLang="en-US" smtClean="0">
              <a:solidFill>
                <a:srgbClr val="F2F2F2"/>
              </a:solidFill>
              <a:latin typeface="Times New Roman" panose="02020603050405020304" pitchFamily="18" charset="0"/>
            </a:endParaRPr>
          </a:p>
        </p:txBody>
      </p:sp>
      <p:sp>
        <p:nvSpPr>
          <p:cNvPr id="60420" name="Date Placeholder 3"/>
          <p:cNvSpPr txBox="1">
            <a:spLocks noGrp="1"/>
          </p:cNvSpPr>
          <p:nvPr/>
        </p:nvSpPr>
        <p:spPr bwMode="auto">
          <a:xfrm>
            <a:off x="4143375" y="0"/>
            <a:ext cx="31686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39" tIns="49472" rIns="95139" bIns="49472"/>
          <a:lstStyle>
            <a:lvl1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1pPr>
            <a:lvl2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2pPr>
            <a:lvl3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3pPr>
            <a:lvl4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4pPr>
            <a:lvl5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5pPr>
            <a:lvl6pPr marL="25146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6pPr>
            <a:lvl7pPr marL="29718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7pPr>
            <a:lvl8pPr marL="34290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8pPr>
            <a:lvl9pPr marL="38862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9pPr>
          </a:lstStyle>
          <a:p>
            <a:pPr algn="r" eaLnBrk="1" hangingPunct="1">
              <a:buSzPct val="100000"/>
            </a:pPr>
            <a:r>
              <a:rPr lang="en-US" altLang="en-US" sz="1300">
                <a:solidFill>
                  <a:srgbClr val="000000"/>
                </a:solidFill>
                <a:latin typeface="Arial" panose="020B0604020202020204" pitchFamily="34" charset="0"/>
              </a:rPr>
              <a:t>09/30/11</a:t>
            </a:r>
          </a:p>
        </p:txBody>
      </p:sp>
      <p:sp>
        <p:nvSpPr>
          <p:cNvPr id="60421" name="Slide Number Placeholder 4"/>
          <p:cNvSpPr txBox="1">
            <a:spLocks noGrp="1"/>
          </p:cNvSpPr>
          <p:nvPr/>
        </p:nvSpPr>
        <p:spPr bwMode="auto">
          <a:xfrm>
            <a:off x="4143375" y="9120188"/>
            <a:ext cx="31686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39" tIns="49472" rIns="95139" bIns="49472" anchor="b"/>
          <a:lstStyle>
            <a:lvl1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1pPr>
            <a:lvl2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2pPr>
            <a:lvl3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3pPr>
            <a:lvl4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4pPr>
            <a:lvl5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5pPr>
            <a:lvl6pPr marL="25146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6pPr>
            <a:lvl7pPr marL="29718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7pPr>
            <a:lvl8pPr marL="34290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8pPr>
            <a:lvl9pPr marL="38862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9pPr>
          </a:lstStyle>
          <a:p>
            <a:pPr algn="r" eaLnBrk="1" hangingPunct="1">
              <a:buSzPct val="100000"/>
            </a:pPr>
            <a:fld id="{5E3D403D-E97D-44ED-9C51-A70E4D962B1A}" type="slidenum">
              <a:rPr lang="en-US" altLang="en-US" sz="1300">
                <a:solidFill>
                  <a:srgbClr val="000000"/>
                </a:solidFill>
                <a:latin typeface="Arial" panose="020B0604020202020204" pitchFamily="34" charset="0"/>
              </a:rPr>
              <a:pPr algn="r" eaLnBrk="1" hangingPunct="1">
                <a:buSzPct val="100000"/>
              </a:pPr>
              <a:t>28</a:t>
            </a:fld>
            <a:endParaRPr lang="en-US" altLang="en-US" sz="1300">
              <a:solidFill>
                <a:srgbClr val="000000"/>
              </a:solidFill>
              <a:latin typeface="Arial" panose="020B0604020202020204" pitchFamily="34" charset="0"/>
            </a:endParaRPr>
          </a:p>
        </p:txBody>
      </p:sp>
    </p:spTree>
    <p:extLst>
      <p:ext uri="{BB962C8B-B14F-4D97-AF65-F5344CB8AC3E}">
        <p14:creationId xmlns:p14="http://schemas.microsoft.com/office/powerpoint/2010/main" val="16030116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rgbClr val="FFC000"/>
              </a:buClr>
            </a:pPr>
            <a:endParaRPr lang="en-US" altLang="en-US" smtClean="0">
              <a:solidFill>
                <a:srgbClr val="F2F2F2"/>
              </a:solidFill>
              <a:latin typeface="Times New Roman" panose="02020603050405020304" pitchFamily="18" charset="0"/>
            </a:endParaRPr>
          </a:p>
        </p:txBody>
      </p:sp>
      <p:sp>
        <p:nvSpPr>
          <p:cNvPr id="62468" name="Date Placeholder 3"/>
          <p:cNvSpPr txBox="1">
            <a:spLocks noGrp="1"/>
          </p:cNvSpPr>
          <p:nvPr/>
        </p:nvSpPr>
        <p:spPr bwMode="auto">
          <a:xfrm>
            <a:off x="4143375" y="0"/>
            <a:ext cx="31686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39" tIns="49472" rIns="95139" bIns="49472"/>
          <a:lstStyle>
            <a:lvl1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1pPr>
            <a:lvl2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2pPr>
            <a:lvl3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3pPr>
            <a:lvl4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4pPr>
            <a:lvl5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5pPr>
            <a:lvl6pPr marL="25146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6pPr>
            <a:lvl7pPr marL="29718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7pPr>
            <a:lvl8pPr marL="34290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8pPr>
            <a:lvl9pPr marL="38862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9pPr>
          </a:lstStyle>
          <a:p>
            <a:pPr algn="r" eaLnBrk="1" hangingPunct="1">
              <a:buSzPct val="100000"/>
            </a:pPr>
            <a:r>
              <a:rPr lang="en-US" altLang="en-US" sz="1300">
                <a:solidFill>
                  <a:srgbClr val="000000"/>
                </a:solidFill>
                <a:latin typeface="Arial" panose="020B0604020202020204" pitchFamily="34" charset="0"/>
              </a:rPr>
              <a:t>09/30/11</a:t>
            </a:r>
          </a:p>
        </p:txBody>
      </p:sp>
      <p:sp>
        <p:nvSpPr>
          <p:cNvPr id="62469" name="Slide Number Placeholder 4"/>
          <p:cNvSpPr txBox="1">
            <a:spLocks noGrp="1"/>
          </p:cNvSpPr>
          <p:nvPr/>
        </p:nvSpPr>
        <p:spPr bwMode="auto">
          <a:xfrm>
            <a:off x="4143375" y="9120188"/>
            <a:ext cx="31686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39" tIns="49472" rIns="95139" bIns="49472" anchor="b"/>
          <a:lstStyle>
            <a:lvl1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1pPr>
            <a:lvl2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2pPr>
            <a:lvl3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3pPr>
            <a:lvl4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4pPr>
            <a:lvl5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5pPr>
            <a:lvl6pPr marL="25146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6pPr>
            <a:lvl7pPr marL="29718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7pPr>
            <a:lvl8pPr marL="34290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8pPr>
            <a:lvl9pPr marL="38862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9pPr>
          </a:lstStyle>
          <a:p>
            <a:pPr algn="r" eaLnBrk="1" hangingPunct="1">
              <a:buSzPct val="100000"/>
            </a:pPr>
            <a:fld id="{FB6DD31F-AB82-4E7E-BEF3-005AAE64B153}" type="slidenum">
              <a:rPr lang="en-US" altLang="en-US" sz="1300">
                <a:solidFill>
                  <a:srgbClr val="000000"/>
                </a:solidFill>
                <a:latin typeface="Arial" panose="020B0604020202020204" pitchFamily="34" charset="0"/>
              </a:rPr>
              <a:pPr algn="r" eaLnBrk="1" hangingPunct="1">
                <a:buSzPct val="100000"/>
              </a:pPr>
              <a:t>29</a:t>
            </a:fld>
            <a:endParaRPr lang="en-US" altLang="en-US" sz="1300">
              <a:solidFill>
                <a:srgbClr val="000000"/>
              </a:solidFill>
              <a:latin typeface="Arial" panose="020B0604020202020204" pitchFamily="34" charset="0"/>
            </a:endParaRPr>
          </a:p>
        </p:txBody>
      </p:sp>
    </p:spTree>
    <p:extLst>
      <p:ext uri="{BB962C8B-B14F-4D97-AF65-F5344CB8AC3E}">
        <p14:creationId xmlns:p14="http://schemas.microsoft.com/office/powerpoint/2010/main" val="8647450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Clr>
                <a:srgbClr val="FFC000"/>
              </a:buClr>
              <a:buFont typeface="System"/>
              <a:buNone/>
            </a:pPr>
            <a:endParaRPr lang="en-US" altLang="en-US" smtClean="0">
              <a:solidFill>
                <a:srgbClr val="F2F2F2"/>
              </a:solidFill>
              <a:latin typeface="Times New Roman" panose="02020603050405020304" pitchFamily="18" charset="0"/>
            </a:endParaRPr>
          </a:p>
        </p:txBody>
      </p:sp>
      <p:sp>
        <p:nvSpPr>
          <p:cNvPr id="64516" name="Date Placeholder 3"/>
          <p:cNvSpPr txBox="1">
            <a:spLocks noGrp="1"/>
          </p:cNvSpPr>
          <p:nvPr/>
        </p:nvSpPr>
        <p:spPr bwMode="auto">
          <a:xfrm>
            <a:off x="4143375" y="0"/>
            <a:ext cx="31686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39" tIns="49472" rIns="95139" bIns="49472"/>
          <a:lstStyle>
            <a:lvl1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1pPr>
            <a:lvl2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2pPr>
            <a:lvl3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3pPr>
            <a:lvl4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4pPr>
            <a:lvl5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5pPr>
            <a:lvl6pPr marL="25146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6pPr>
            <a:lvl7pPr marL="29718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7pPr>
            <a:lvl8pPr marL="34290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8pPr>
            <a:lvl9pPr marL="38862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9pPr>
          </a:lstStyle>
          <a:p>
            <a:pPr algn="r" eaLnBrk="1" hangingPunct="1">
              <a:buSzPct val="100000"/>
            </a:pPr>
            <a:r>
              <a:rPr lang="en-US" altLang="en-US" sz="1300">
                <a:solidFill>
                  <a:srgbClr val="000000"/>
                </a:solidFill>
                <a:latin typeface="Arial" panose="020B0604020202020204" pitchFamily="34" charset="0"/>
              </a:rPr>
              <a:t>09/30/11</a:t>
            </a:r>
          </a:p>
        </p:txBody>
      </p:sp>
      <p:sp>
        <p:nvSpPr>
          <p:cNvPr id="64517" name="Slide Number Placeholder 4"/>
          <p:cNvSpPr txBox="1">
            <a:spLocks noGrp="1"/>
          </p:cNvSpPr>
          <p:nvPr/>
        </p:nvSpPr>
        <p:spPr bwMode="auto">
          <a:xfrm>
            <a:off x="4143375" y="9120188"/>
            <a:ext cx="31686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39" tIns="49472" rIns="95139" bIns="49472" anchor="b"/>
          <a:lstStyle>
            <a:lvl1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1pPr>
            <a:lvl2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2pPr>
            <a:lvl3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3pPr>
            <a:lvl4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4pPr>
            <a:lvl5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5pPr>
            <a:lvl6pPr marL="25146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6pPr>
            <a:lvl7pPr marL="29718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7pPr>
            <a:lvl8pPr marL="34290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8pPr>
            <a:lvl9pPr marL="38862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9pPr>
          </a:lstStyle>
          <a:p>
            <a:pPr algn="r" eaLnBrk="1" hangingPunct="1">
              <a:buSzPct val="100000"/>
            </a:pPr>
            <a:fld id="{FC516716-303B-47FC-AB7E-58D2BB0360FD}" type="slidenum">
              <a:rPr lang="en-US" altLang="en-US" sz="1300">
                <a:solidFill>
                  <a:srgbClr val="000000"/>
                </a:solidFill>
                <a:latin typeface="Arial" panose="020B0604020202020204" pitchFamily="34" charset="0"/>
              </a:rPr>
              <a:pPr algn="r" eaLnBrk="1" hangingPunct="1">
                <a:buSzPct val="100000"/>
              </a:pPr>
              <a:t>30</a:t>
            </a:fld>
            <a:endParaRPr lang="en-US" altLang="en-US" sz="1300">
              <a:solidFill>
                <a:srgbClr val="000000"/>
              </a:solidFill>
              <a:latin typeface="Arial" panose="020B0604020202020204" pitchFamily="34" charset="0"/>
            </a:endParaRPr>
          </a:p>
        </p:txBody>
      </p:sp>
    </p:spTree>
    <p:extLst>
      <p:ext uri="{BB962C8B-B14F-4D97-AF65-F5344CB8AC3E}">
        <p14:creationId xmlns:p14="http://schemas.microsoft.com/office/powerpoint/2010/main" val="963916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spcBef>
                <a:spcPts val="600"/>
              </a:spcBef>
              <a:spcAft>
                <a:spcPts val="600"/>
              </a:spcAft>
              <a:buClr>
                <a:srgbClr val="FFC000"/>
              </a:buClr>
              <a:buFont typeface="System"/>
              <a:buNone/>
            </a:pPr>
            <a:endParaRPr lang="es-ES" altLang="en-US" smtClean="0">
              <a:solidFill>
                <a:srgbClr val="F2F2F2"/>
              </a:solidFill>
              <a:latin typeface="Times New Roman" panose="02020603050405020304" pitchFamily="18" charset="0"/>
            </a:endParaRPr>
          </a:p>
        </p:txBody>
      </p:sp>
      <p:sp>
        <p:nvSpPr>
          <p:cNvPr id="66564" name="Date Placeholder 3"/>
          <p:cNvSpPr txBox="1">
            <a:spLocks noGrp="1"/>
          </p:cNvSpPr>
          <p:nvPr/>
        </p:nvSpPr>
        <p:spPr bwMode="auto">
          <a:xfrm>
            <a:off x="4143375" y="0"/>
            <a:ext cx="31686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39" tIns="49472" rIns="95139" bIns="49472"/>
          <a:lstStyle>
            <a:lvl1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1pPr>
            <a:lvl2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2pPr>
            <a:lvl3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3pPr>
            <a:lvl4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4pPr>
            <a:lvl5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5pPr>
            <a:lvl6pPr marL="25146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6pPr>
            <a:lvl7pPr marL="29718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7pPr>
            <a:lvl8pPr marL="34290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8pPr>
            <a:lvl9pPr marL="38862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9pPr>
          </a:lstStyle>
          <a:p>
            <a:pPr algn="r" eaLnBrk="1" hangingPunct="1">
              <a:buSzPct val="100000"/>
            </a:pPr>
            <a:r>
              <a:rPr lang="en-US" altLang="en-US" sz="1300">
                <a:solidFill>
                  <a:srgbClr val="000000"/>
                </a:solidFill>
                <a:latin typeface="Arial" panose="020B0604020202020204" pitchFamily="34" charset="0"/>
              </a:rPr>
              <a:t>09/30/11</a:t>
            </a:r>
          </a:p>
        </p:txBody>
      </p:sp>
      <p:sp>
        <p:nvSpPr>
          <p:cNvPr id="66565" name="Slide Number Placeholder 4"/>
          <p:cNvSpPr txBox="1">
            <a:spLocks noGrp="1"/>
          </p:cNvSpPr>
          <p:nvPr/>
        </p:nvSpPr>
        <p:spPr bwMode="auto">
          <a:xfrm>
            <a:off x="4143375" y="9120188"/>
            <a:ext cx="31686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39" tIns="49472" rIns="95139" bIns="49472" anchor="b"/>
          <a:lstStyle>
            <a:lvl1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1pPr>
            <a:lvl2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2pPr>
            <a:lvl3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3pPr>
            <a:lvl4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4pPr>
            <a:lvl5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5pPr>
            <a:lvl6pPr marL="25146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6pPr>
            <a:lvl7pPr marL="29718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7pPr>
            <a:lvl8pPr marL="34290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8pPr>
            <a:lvl9pPr marL="38862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9pPr>
          </a:lstStyle>
          <a:p>
            <a:pPr algn="r" eaLnBrk="1" hangingPunct="1">
              <a:buSzPct val="100000"/>
            </a:pPr>
            <a:fld id="{39DEE818-9D5E-458C-9EA6-2E7FC8D1DA71}" type="slidenum">
              <a:rPr lang="en-US" altLang="en-US" sz="1300">
                <a:solidFill>
                  <a:srgbClr val="000000"/>
                </a:solidFill>
                <a:latin typeface="Arial" panose="020B0604020202020204" pitchFamily="34" charset="0"/>
              </a:rPr>
              <a:pPr algn="r" eaLnBrk="1" hangingPunct="1">
                <a:buSzPct val="100000"/>
              </a:pPr>
              <a:t>31</a:t>
            </a:fld>
            <a:endParaRPr lang="en-US" altLang="en-US" sz="1300">
              <a:solidFill>
                <a:srgbClr val="000000"/>
              </a:solidFill>
              <a:latin typeface="Arial" panose="020B0604020202020204" pitchFamily="34" charset="0"/>
            </a:endParaRPr>
          </a:p>
        </p:txBody>
      </p:sp>
    </p:spTree>
    <p:extLst>
      <p:ext uri="{BB962C8B-B14F-4D97-AF65-F5344CB8AC3E}">
        <p14:creationId xmlns:p14="http://schemas.microsoft.com/office/powerpoint/2010/main" val="4203539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600"/>
              </a:spcBef>
              <a:spcAft>
                <a:spcPts val="600"/>
              </a:spcAft>
              <a:buClr>
                <a:srgbClr val="FFC000"/>
              </a:buClr>
              <a:buFont typeface="Symbol" panose="05050102010706020507" pitchFamily="18" charset="2"/>
              <a:buNone/>
            </a:pPr>
            <a:endParaRPr lang="es-ES" altLang="en-US" smtClean="0">
              <a:solidFill>
                <a:srgbClr val="F2F2F2"/>
              </a:solidFill>
              <a:latin typeface="Times New Roman" panose="02020603050405020304" pitchFamily="18" charset="0"/>
            </a:endParaRPr>
          </a:p>
        </p:txBody>
      </p:sp>
      <p:sp>
        <p:nvSpPr>
          <p:cNvPr id="40964" name="Date Placeholder 3"/>
          <p:cNvSpPr txBox="1">
            <a:spLocks noGrp="1"/>
          </p:cNvSpPr>
          <p:nvPr/>
        </p:nvSpPr>
        <p:spPr bwMode="auto">
          <a:xfrm>
            <a:off x="4143375" y="0"/>
            <a:ext cx="31686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39" tIns="49472" rIns="95139" bIns="49472"/>
          <a:lstStyle>
            <a:lvl1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1pPr>
            <a:lvl2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2pPr>
            <a:lvl3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3pPr>
            <a:lvl4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4pPr>
            <a:lvl5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5pPr>
            <a:lvl6pPr marL="25146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6pPr>
            <a:lvl7pPr marL="29718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7pPr>
            <a:lvl8pPr marL="34290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8pPr>
            <a:lvl9pPr marL="38862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9pPr>
          </a:lstStyle>
          <a:p>
            <a:pPr algn="r" eaLnBrk="1" hangingPunct="1">
              <a:buSzPct val="100000"/>
            </a:pPr>
            <a:r>
              <a:rPr lang="en-US" altLang="en-US" sz="1300">
                <a:solidFill>
                  <a:srgbClr val="000000"/>
                </a:solidFill>
                <a:latin typeface="Arial" panose="020B0604020202020204" pitchFamily="34" charset="0"/>
              </a:rPr>
              <a:t>09/30/11</a:t>
            </a:r>
          </a:p>
        </p:txBody>
      </p:sp>
      <p:sp>
        <p:nvSpPr>
          <p:cNvPr id="40965" name="Slide Number Placeholder 4"/>
          <p:cNvSpPr txBox="1">
            <a:spLocks noGrp="1"/>
          </p:cNvSpPr>
          <p:nvPr/>
        </p:nvSpPr>
        <p:spPr bwMode="auto">
          <a:xfrm>
            <a:off x="4143375" y="9120188"/>
            <a:ext cx="31686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39" tIns="49472" rIns="95139" bIns="49472" anchor="b"/>
          <a:lstStyle>
            <a:lvl1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1pPr>
            <a:lvl2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2pPr>
            <a:lvl3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3pPr>
            <a:lvl4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4pPr>
            <a:lvl5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5pPr>
            <a:lvl6pPr marL="25146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6pPr>
            <a:lvl7pPr marL="29718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7pPr>
            <a:lvl8pPr marL="34290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8pPr>
            <a:lvl9pPr marL="38862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9pPr>
          </a:lstStyle>
          <a:p>
            <a:pPr algn="r" eaLnBrk="1" hangingPunct="1">
              <a:buSzPct val="100000"/>
            </a:pPr>
            <a:fld id="{BF907FF5-4C8D-49AC-8D9B-0630FD33FB1B}" type="slidenum">
              <a:rPr lang="en-US" altLang="en-US" sz="1300">
                <a:solidFill>
                  <a:srgbClr val="000000"/>
                </a:solidFill>
                <a:latin typeface="Arial" panose="020B0604020202020204" pitchFamily="34" charset="0"/>
              </a:rPr>
              <a:pPr algn="r" eaLnBrk="1" hangingPunct="1">
                <a:buSzPct val="100000"/>
              </a:pPr>
              <a:t>3</a:t>
            </a:fld>
            <a:endParaRPr lang="en-US" altLang="en-US" sz="1300">
              <a:solidFill>
                <a:srgbClr val="000000"/>
              </a:solidFill>
              <a:latin typeface="Arial" panose="020B0604020202020204" pitchFamily="34" charset="0"/>
            </a:endParaRPr>
          </a:p>
        </p:txBody>
      </p:sp>
    </p:spTree>
    <p:extLst>
      <p:ext uri="{BB962C8B-B14F-4D97-AF65-F5344CB8AC3E}">
        <p14:creationId xmlns:p14="http://schemas.microsoft.com/office/powerpoint/2010/main" val="2027324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spcBef>
                <a:spcPts val="600"/>
              </a:spcBef>
              <a:spcAft>
                <a:spcPts val="600"/>
              </a:spcAft>
              <a:buClr>
                <a:srgbClr val="FFC000"/>
              </a:buClr>
              <a:buFont typeface="System"/>
              <a:buNone/>
            </a:pPr>
            <a:endParaRPr lang="es-ES" altLang="en-US" smtClean="0">
              <a:solidFill>
                <a:srgbClr val="F2F2F2"/>
              </a:solidFill>
              <a:latin typeface="Times New Roman" panose="02020603050405020304" pitchFamily="18" charset="0"/>
            </a:endParaRPr>
          </a:p>
        </p:txBody>
      </p:sp>
      <p:sp>
        <p:nvSpPr>
          <p:cNvPr id="68612" name="Date Placeholder 3"/>
          <p:cNvSpPr txBox="1">
            <a:spLocks noGrp="1"/>
          </p:cNvSpPr>
          <p:nvPr/>
        </p:nvSpPr>
        <p:spPr bwMode="auto">
          <a:xfrm>
            <a:off x="4143375" y="0"/>
            <a:ext cx="31686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39" tIns="49472" rIns="95139" bIns="49472"/>
          <a:lstStyle>
            <a:lvl1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1pPr>
            <a:lvl2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2pPr>
            <a:lvl3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3pPr>
            <a:lvl4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4pPr>
            <a:lvl5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5pPr>
            <a:lvl6pPr marL="25146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6pPr>
            <a:lvl7pPr marL="29718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7pPr>
            <a:lvl8pPr marL="34290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8pPr>
            <a:lvl9pPr marL="38862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9pPr>
          </a:lstStyle>
          <a:p>
            <a:pPr algn="r" eaLnBrk="1" hangingPunct="1">
              <a:buSzPct val="100000"/>
            </a:pPr>
            <a:r>
              <a:rPr lang="en-US" altLang="en-US" sz="1300">
                <a:solidFill>
                  <a:srgbClr val="000000"/>
                </a:solidFill>
                <a:latin typeface="Arial" panose="020B0604020202020204" pitchFamily="34" charset="0"/>
              </a:rPr>
              <a:t>09/30/11</a:t>
            </a:r>
          </a:p>
        </p:txBody>
      </p:sp>
      <p:sp>
        <p:nvSpPr>
          <p:cNvPr id="68613" name="Slide Number Placeholder 4"/>
          <p:cNvSpPr txBox="1">
            <a:spLocks noGrp="1"/>
          </p:cNvSpPr>
          <p:nvPr/>
        </p:nvSpPr>
        <p:spPr bwMode="auto">
          <a:xfrm>
            <a:off x="4143375" y="9120188"/>
            <a:ext cx="31686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39" tIns="49472" rIns="95139" bIns="49472" anchor="b"/>
          <a:lstStyle>
            <a:lvl1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1pPr>
            <a:lvl2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2pPr>
            <a:lvl3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3pPr>
            <a:lvl4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4pPr>
            <a:lvl5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5pPr>
            <a:lvl6pPr marL="25146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6pPr>
            <a:lvl7pPr marL="29718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7pPr>
            <a:lvl8pPr marL="34290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8pPr>
            <a:lvl9pPr marL="38862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9pPr>
          </a:lstStyle>
          <a:p>
            <a:pPr algn="r" eaLnBrk="1" hangingPunct="1">
              <a:buSzPct val="100000"/>
            </a:pPr>
            <a:fld id="{95953789-F1F6-4708-ABEB-178B3832FE49}" type="slidenum">
              <a:rPr lang="en-US" altLang="en-US" sz="1300">
                <a:solidFill>
                  <a:srgbClr val="000000"/>
                </a:solidFill>
                <a:latin typeface="Arial" panose="020B0604020202020204" pitchFamily="34" charset="0"/>
              </a:rPr>
              <a:pPr algn="r" eaLnBrk="1" hangingPunct="1">
                <a:buSzPct val="100000"/>
              </a:pPr>
              <a:t>32</a:t>
            </a:fld>
            <a:endParaRPr lang="en-US" altLang="en-US" sz="1300">
              <a:solidFill>
                <a:srgbClr val="000000"/>
              </a:solidFill>
              <a:latin typeface="Arial" panose="020B0604020202020204" pitchFamily="34" charset="0"/>
            </a:endParaRPr>
          </a:p>
        </p:txBody>
      </p:sp>
    </p:spTree>
    <p:extLst>
      <p:ext uri="{BB962C8B-B14F-4D97-AF65-F5344CB8AC3E}">
        <p14:creationId xmlns:p14="http://schemas.microsoft.com/office/powerpoint/2010/main" val="40969120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600"/>
              </a:spcBef>
              <a:spcAft>
                <a:spcPts val="600"/>
              </a:spcAft>
              <a:buClr>
                <a:srgbClr val="FFC000"/>
              </a:buClr>
              <a:buFont typeface="Symbol" panose="05050102010706020507" pitchFamily="18" charset="2"/>
              <a:buNone/>
            </a:pPr>
            <a:endParaRPr lang="es-ES" altLang="en-US" smtClean="0">
              <a:solidFill>
                <a:srgbClr val="F2F2F2"/>
              </a:solidFill>
              <a:latin typeface="Times New Roman" panose="02020603050405020304" pitchFamily="18" charset="0"/>
            </a:endParaRPr>
          </a:p>
        </p:txBody>
      </p:sp>
      <p:sp>
        <p:nvSpPr>
          <p:cNvPr id="70660" name="Date Placeholder 3"/>
          <p:cNvSpPr txBox="1">
            <a:spLocks noGrp="1"/>
          </p:cNvSpPr>
          <p:nvPr/>
        </p:nvSpPr>
        <p:spPr bwMode="auto">
          <a:xfrm>
            <a:off x="4143375" y="0"/>
            <a:ext cx="31686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39" tIns="49472" rIns="95139" bIns="49472"/>
          <a:lstStyle>
            <a:lvl1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1pPr>
            <a:lvl2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2pPr>
            <a:lvl3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3pPr>
            <a:lvl4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4pPr>
            <a:lvl5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5pPr>
            <a:lvl6pPr marL="25146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6pPr>
            <a:lvl7pPr marL="29718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7pPr>
            <a:lvl8pPr marL="34290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8pPr>
            <a:lvl9pPr marL="38862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9pPr>
          </a:lstStyle>
          <a:p>
            <a:pPr algn="r" eaLnBrk="1" hangingPunct="1">
              <a:buSzPct val="100000"/>
            </a:pPr>
            <a:r>
              <a:rPr lang="en-US" altLang="en-US" sz="1300">
                <a:solidFill>
                  <a:srgbClr val="000000"/>
                </a:solidFill>
                <a:latin typeface="Arial" panose="020B0604020202020204" pitchFamily="34" charset="0"/>
              </a:rPr>
              <a:t>09/30/11</a:t>
            </a:r>
          </a:p>
        </p:txBody>
      </p:sp>
      <p:sp>
        <p:nvSpPr>
          <p:cNvPr id="70661" name="Slide Number Placeholder 4"/>
          <p:cNvSpPr txBox="1">
            <a:spLocks noGrp="1"/>
          </p:cNvSpPr>
          <p:nvPr/>
        </p:nvSpPr>
        <p:spPr bwMode="auto">
          <a:xfrm>
            <a:off x="4143375" y="9120188"/>
            <a:ext cx="31686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39" tIns="49472" rIns="95139" bIns="49472" anchor="b"/>
          <a:lstStyle>
            <a:lvl1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1pPr>
            <a:lvl2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2pPr>
            <a:lvl3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3pPr>
            <a:lvl4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4pPr>
            <a:lvl5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5pPr>
            <a:lvl6pPr marL="25146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6pPr>
            <a:lvl7pPr marL="29718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7pPr>
            <a:lvl8pPr marL="34290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8pPr>
            <a:lvl9pPr marL="38862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9pPr>
          </a:lstStyle>
          <a:p>
            <a:pPr algn="r" eaLnBrk="1" hangingPunct="1">
              <a:buSzPct val="100000"/>
            </a:pPr>
            <a:fld id="{5F9824DA-BB4D-44F8-AC08-A87CA012E5C8}" type="slidenum">
              <a:rPr lang="en-US" altLang="en-US" sz="1300">
                <a:solidFill>
                  <a:srgbClr val="000000"/>
                </a:solidFill>
                <a:latin typeface="Arial" panose="020B0604020202020204" pitchFamily="34" charset="0"/>
              </a:rPr>
              <a:pPr algn="r" eaLnBrk="1" hangingPunct="1">
                <a:buSzPct val="100000"/>
              </a:pPr>
              <a:t>33</a:t>
            </a:fld>
            <a:endParaRPr lang="en-US" altLang="en-US" sz="1300">
              <a:solidFill>
                <a:srgbClr val="000000"/>
              </a:solidFill>
              <a:latin typeface="Arial" panose="020B0604020202020204" pitchFamily="34" charset="0"/>
            </a:endParaRPr>
          </a:p>
        </p:txBody>
      </p:sp>
    </p:spTree>
    <p:extLst>
      <p:ext uri="{BB962C8B-B14F-4D97-AF65-F5344CB8AC3E}">
        <p14:creationId xmlns:p14="http://schemas.microsoft.com/office/powerpoint/2010/main" val="4125701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rgbClr val="FFC000"/>
              </a:buClr>
              <a:buNone/>
            </a:pPr>
            <a:endParaRPr lang="en-GB" sz="1200" dirty="0">
              <a:solidFill>
                <a:schemeClr val="bg1">
                  <a:lumMod val="95000"/>
                </a:schemeClr>
              </a:solidFill>
            </a:endParaRPr>
          </a:p>
        </p:txBody>
      </p:sp>
      <p:sp>
        <p:nvSpPr>
          <p:cNvPr id="4" name="Date Placeholder 3"/>
          <p:cNvSpPr>
            <a:spLocks noGrp="1"/>
          </p:cNvSpPr>
          <p:nvPr>
            <p:ph type="dt" idx="10"/>
          </p:nvPr>
        </p:nvSpPr>
        <p:spPr/>
        <p:txBody>
          <a:bodyPr/>
          <a:lstStyle/>
          <a:p>
            <a:pPr>
              <a:defRPr/>
            </a:pPr>
            <a:r>
              <a:rPr lang="en-US" smtClean="0"/>
              <a:t>09/30/11</a:t>
            </a:r>
            <a:endParaRPr lang="en-US"/>
          </a:p>
        </p:txBody>
      </p:sp>
      <p:sp>
        <p:nvSpPr>
          <p:cNvPr id="5" name="Slide Number Placeholder 4"/>
          <p:cNvSpPr>
            <a:spLocks noGrp="1"/>
          </p:cNvSpPr>
          <p:nvPr>
            <p:ph type="sldNum" idx="11"/>
          </p:nvPr>
        </p:nvSpPr>
        <p:spPr/>
        <p:txBody>
          <a:bodyPr/>
          <a:lstStyle/>
          <a:p>
            <a:pPr>
              <a:defRPr/>
            </a:pPr>
            <a:fld id="{F76552EB-4334-4962-9EE3-E35ACE03715F}" type="slidenum">
              <a:rPr lang="en-US" smtClean="0"/>
              <a:pPr>
                <a:defRPr/>
              </a:pPr>
              <a:t>4</a:t>
            </a:fld>
            <a:endParaRPr lang="en-US"/>
          </a:p>
        </p:txBody>
      </p:sp>
    </p:spTree>
    <p:extLst>
      <p:ext uri="{BB962C8B-B14F-4D97-AF65-F5344CB8AC3E}">
        <p14:creationId xmlns:p14="http://schemas.microsoft.com/office/powerpoint/2010/main" val="967239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rgbClr val="FFC000"/>
              </a:buClr>
            </a:pPr>
            <a:endParaRPr lang="en-GB" altLang="en-US" smtClean="0">
              <a:solidFill>
                <a:srgbClr val="F2F2F2"/>
              </a:solidFill>
              <a:latin typeface="Times New Roman" panose="02020603050405020304" pitchFamily="18" charset="0"/>
            </a:endParaRPr>
          </a:p>
        </p:txBody>
      </p:sp>
      <p:sp>
        <p:nvSpPr>
          <p:cNvPr id="45060" name="Date Placeholder 3"/>
          <p:cNvSpPr txBox="1">
            <a:spLocks noGrp="1"/>
          </p:cNvSpPr>
          <p:nvPr/>
        </p:nvSpPr>
        <p:spPr bwMode="auto">
          <a:xfrm>
            <a:off x="4143375" y="0"/>
            <a:ext cx="31686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39" tIns="49472" rIns="95139" bIns="49472"/>
          <a:lstStyle>
            <a:lvl1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1pPr>
            <a:lvl2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2pPr>
            <a:lvl3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3pPr>
            <a:lvl4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4pPr>
            <a:lvl5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5pPr>
            <a:lvl6pPr marL="25146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6pPr>
            <a:lvl7pPr marL="29718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7pPr>
            <a:lvl8pPr marL="34290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8pPr>
            <a:lvl9pPr marL="38862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9pPr>
          </a:lstStyle>
          <a:p>
            <a:pPr algn="r" eaLnBrk="1" hangingPunct="1">
              <a:buSzPct val="100000"/>
            </a:pPr>
            <a:r>
              <a:rPr lang="en-US" altLang="en-US" sz="1300">
                <a:solidFill>
                  <a:srgbClr val="000000"/>
                </a:solidFill>
                <a:latin typeface="Arial" panose="020B0604020202020204" pitchFamily="34" charset="0"/>
              </a:rPr>
              <a:t>09/30/11</a:t>
            </a:r>
          </a:p>
        </p:txBody>
      </p:sp>
      <p:sp>
        <p:nvSpPr>
          <p:cNvPr id="45061" name="Slide Number Placeholder 4"/>
          <p:cNvSpPr txBox="1">
            <a:spLocks noGrp="1"/>
          </p:cNvSpPr>
          <p:nvPr/>
        </p:nvSpPr>
        <p:spPr bwMode="auto">
          <a:xfrm>
            <a:off x="4143375" y="9120188"/>
            <a:ext cx="31686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39" tIns="49472" rIns="95139" bIns="49472" anchor="b"/>
          <a:lstStyle>
            <a:lvl1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1pPr>
            <a:lvl2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2pPr>
            <a:lvl3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3pPr>
            <a:lvl4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4pPr>
            <a:lvl5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5pPr>
            <a:lvl6pPr marL="25146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6pPr>
            <a:lvl7pPr marL="29718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7pPr>
            <a:lvl8pPr marL="34290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8pPr>
            <a:lvl9pPr marL="38862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9pPr>
          </a:lstStyle>
          <a:p>
            <a:pPr algn="r" eaLnBrk="1" hangingPunct="1">
              <a:buSzPct val="100000"/>
            </a:pPr>
            <a:fld id="{BD3BA5DA-9760-49E1-8C71-E6B267920E43}" type="slidenum">
              <a:rPr lang="en-US" altLang="en-US" sz="1300">
                <a:solidFill>
                  <a:srgbClr val="000000"/>
                </a:solidFill>
                <a:latin typeface="Arial" panose="020B0604020202020204" pitchFamily="34" charset="0"/>
              </a:rPr>
              <a:pPr algn="r" eaLnBrk="1" hangingPunct="1">
                <a:buSzPct val="100000"/>
              </a:pPr>
              <a:t>5</a:t>
            </a:fld>
            <a:endParaRPr lang="en-US" altLang="en-US" sz="1300">
              <a:solidFill>
                <a:srgbClr val="000000"/>
              </a:solidFill>
              <a:latin typeface="Arial" panose="020B0604020202020204" pitchFamily="34" charset="0"/>
            </a:endParaRPr>
          </a:p>
        </p:txBody>
      </p:sp>
    </p:spTree>
    <p:extLst>
      <p:ext uri="{BB962C8B-B14F-4D97-AF65-F5344CB8AC3E}">
        <p14:creationId xmlns:p14="http://schemas.microsoft.com/office/powerpoint/2010/main" val="2967584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Clr>
                <a:srgbClr val="FFC000"/>
              </a:buClr>
            </a:pPr>
            <a:endParaRPr lang="en-GB" altLang="en-US" smtClean="0">
              <a:solidFill>
                <a:srgbClr val="F2F2F2"/>
              </a:solidFill>
              <a:latin typeface="Times New Roman" panose="02020603050405020304" pitchFamily="18" charset="0"/>
            </a:endParaRPr>
          </a:p>
        </p:txBody>
      </p:sp>
      <p:sp>
        <p:nvSpPr>
          <p:cNvPr id="47108" name="Date Placeholder 3"/>
          <p:cNvSpPr txBox="1">
            <a:spLocks noGrp="1"/>
          </p:cNvSpPr>
          <p:nvPr/>
        </p:nvSpPr>
        <p:spPr bwMode="auto">
          <a:xfrm>
            <a:off x="4143375" y="0"/>
            <a:ext cx="31686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39" tIns="49472" rIns="95139" bIns="49472"/>
          <a:lstStyle>
            <a:lvl1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1pPr>
            <a:lvl2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2pPr>
            <a:lvl3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3pPr>
            <a:lvl4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4pPr>
            <a:lvl5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5pPr>
            <a:lvl6pPr marL="25146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6pPr>
            <a:lvl7pPr marL="29718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7pPr>
            <a:lvl8pPr marL="34290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8pPr>
            <a:lvl9pPr marL="38862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9pPr>
          </a:lstStyle>
          <a:p>
            <a:pPr algn="r" eaLnBrk="1" hangingPunct="1">
              <a:buSzPct val="100000"/>
            </a:pPr>
            <a:r>
              <a:rPr lang="en-US" altLang="en-US" sz="1300">
                <a:solidFill>
                  <a:srgbClr val="000000"/>
                </a:solidFill>
                <a:latin typeface="Arial" panose="020B0604020202020204" pitchFamily="34" charset="0"/>
              </a:rPr>
              <a:t>09/30/11</a:t>
            </a:r>
          </a:p>
        </p:txBody>
      </p:sp>
      <p:sp>
        <p:nvSpPr>
          <p:cNvPr id="47109" name="Slide Number Placeholder 4"/>
          <p:cNvSpPr txBox="1">
            <a:spLocks noGrp="1"/>
          </p:cNvSpPr>
          <p:nvPr/>
        </p:nvSpPr>
        <p:spPr bwMode="auto">
          <a:xfrm>
            <a:off x="4143375" y="9120188"/>
            <a:ext cx="31686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39" tIns="49472" rIns="95139" bIns="49472" anchor="b"/>
          <a:lstStyle>
            <a:lvl1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1pPr>
            <a:lvl2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2pPr>
            <a:lvl3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3pPr>
            <a:lvl4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4pPr>
            <a:lvl5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5pPr>
            <a:lvl6pPr marL="25146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6pPr>
            <a:lvl7pPr marL="29718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7pPr>
            <a:lvl8pPr marL="34290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8pPr>
            <a:lvl9pPr marL="38862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9pPr>
          </a:lstStyle>
          <a:p>
            <a:pPr algn="r" eaLnBrk="1" hangingPunct="1">
              <a:buSzPct val="100000"/>
            </a:pPr>
            <a:fld id="{157673FE-093E-4E2D-B8A4-0FAF682FCC90}" type="slidenum">
              <a:rPr lang="en-US" altLang="en-US" sz="1300">
                <a:solidFill>
                  <a:srgbClr val="000000"/>
                </a:solidFill>
                <a:latin typeface="Arial" panose="020B0604020202020204" pitchFamily="34" charset="0"/>
              </a:rPr>
              <a:pPr algn="r" eaLnBrk="1" hangingPunct="1">
                <a:buSzPct val="100000"/>
              </a:pPr>
              <a:t>6</a:t>
            </a:fld>
            <a:endParaRPr lang="en-US" altLang="en-US" sz="1300">
              <a:solidFill>
                <a:srgbClr val="000000"/>
              </a:solidFill>
              <a:latin typeface="Arial" panose="020B0604020202020204" pitchFamily="34" charset="0"/>
            </a:endParaRPr>
          </a:p>
        </p:txBody>
      </p:sp>
    </p:spTree>
    <p:extLst>
      <p:ext uri="{BB962C8B-B14F-4D97-AF65-F5344CB8AC3E}">
        <p14:creationId xmlns:p14="http://schemas.microsoft.com/office/powerpoint/2010/main" val="1975317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n-US" smtClean="0">
              <a:latin typeface="Times New Roman" panose="02020603050405020304" pitchFamily="18" charset="0"/>
            </a:endParaRPr>
          </a:p>
        </p:txBody>
      </p:sp>
    </p:spTree>
    <p:extLst>
      <p:ext uri="{BB962C8B-B14F-4D97-AF65-F5344CB8AC3E}">
        <p14:creationId xmlns:p14="http://schemas.microsoft.com/office/powerpoint/2010/main" val="887912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600"/>
              </a:spcBef>
              <a:spcAft>
                <a:spcPts val="600"/>
              </a:spcAft>
              <a:buClr>
                <a:srgbClr val="FFC000"/>
              </a:buClr>
              <a:buFont typeface="Symbol" panose="05050102010706020507" pitchFamily="18" charset="2"/>
              <a:buNone/>
            </a:pPr>
            <a:endParaRPr lang="es-ES" altLang="en-US" smtClean="0">
              <a:solidFill>
                <a:srgbClr val="F2F2F2"/>
              </a:solidFill>
              <a:latin typeface="Times New Roman" panose="02020603050405020304" pitchFamily="18" charset="0"/>
            </a:endParaRPr>
          </a:p>
        </p:txBody>
      </p:sp>
      <p:sp>
        <p:nvSpPr>
          <p:cNvPr id="40964" name="Date Placeholder 3"/>
          <p:cNvSpPr txBox="1">
            <a:spLocks noGrp="1"/>
          </p:cNvSpPr>
          <p:nvPr/>
        </p:nvSpPr>
        <p:spPr bwMode="auto">
          <a:xfrm>
            <a:off x="4143375" y="0"/>
            <a:ext cx="31686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39" tIns="49472" rIns="95139" bIns="49472"/>
          <a:lstStyle>
            <a:lvl1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1pPr>
            <a:lvl2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2pPr>
            <a:lvl3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3pPr>
            <a:lvl4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4pPr>
            <a:lvl5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5pPr>
            <a:lvl6pPr marL="25146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6pPr>
            <a:lvl7pPr marL="29718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7pPr>
            <a:lvl8pPr marL="34290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8pPr>
            <a:lvl9pPr marL="38862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9pPr>
          </a:lstStyle>
          <a:p>
            <a:pPr algn="r" eaLnBrk="1" hangingPunct="1">
              <a:buSzPct val="100000"/>
            </a:pPr>
            <a:r>
              <a:rPr lang="en-US" altLang="en-US" sz="1300">
                <a:solidFill>
                  <a:srgbClr val="000000"/>
                </a:solidFill>
                <a:latin typeface="Arial" panose="020B0604020202020204" pitchFamily="34" charset="0"/>
              </a:rPr>
              <a:t>09/30/11</a:t>
            </a:r>
          </a:p>
        </p:txBody>
      </p:sp>
      <p:sp>
        <p:nvSpPr>
          <p:cNvPr id="40965" name="Slide Number Placeholder 4"/>
          <p:cNvSpPr txBox="1">
            <a:spLocks noGrp="1"/>
          </p:cNvSpPr>
          <p:nvPr/>
        </p:nvSpPr>
        <p:spPr bwMode="auto">
          <a:xfrm>
            <a:off x="4143375" y="9120188"/>
            <a:ext cx="31686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39" tIns="49472" rIns="95139" bIns="49472" anchor="b"/>
          <a:lstStyle>
            <a:lvl1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1pPr>
            <a:lvl2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2pPr>
            <a:lvl3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3pPr>
            <a:lvl4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4pPr>
            <a:lvl5pPr defTabSz="482600">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5pPr>
            <a:lvl6pPr marL="25146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6pPr>
            <a:lvl7pPr marL="29718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7pPr>
            <a:lvl8pPr marL="34290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8pPr>
            <a:lvl9pPr marL="3886200" indent="-228600" defTabSz="482600" eaLnBrk="0" fontAlgn="base" hangingPunct="0">
              <a:spcBef>
                <a:spcPct val="0"/>
              </a:spcBef>
              <a:spcAft>
                <a:spcPct val="0"/>
              </a:spcAft>
              <a:tabLst>
                <a:tab pos="0" algn="l"/>
                <a:tab pos="966788" algn="l"/>
                <a:tab pos="1933575" algn="l"/>
                <a:tab pos="2900363" algn="l"/>
                <a:tab pos="3867150" algn="l"/>
                <a:tab pos="4832350" algn="l"/>
                <a:tab pos="5799138" algn="l"/>
                <a:tab pos="6765925" algn="l"/>
                <a:tab pos="7732713" algn="l"/>
                <a:tab pos="8699500" algn="l"/>
                <a:tab pos="9666288" algn="l"/>
                <a:tab pos="10633075" algn="l"/>
              </a:tabLst>
              <a:defRPr>
                <a:solidFill>
                  <a:srgbClr val="333333"/>
                </a:solidFill>
                <a:latin typeface="HelveticaNeueLT Com 55 Roman"/>
                <a:ea typeface="MS Gothic" panose="020B0609070205080204" pitchFamily="49" charset="-128"/>
              </a:defRPr>
            </a:lvl9pPr>
          </a:lstStyle>
          <a:p>
            <a:pPr algn="r" eaLnBrk="1" hangingPunct="1">
              <a:buSzPct val="100000"/>
            </a:pPr>
            <a:fld id="{BF907FF5-4C8D-49AC-8D9B-0630FD33FB1B}" type="slidenum">
              <a:rPr lang="en-US" altLang="en-US" sz="1300">
                <a:solidFill>
                  <a:srgbClr val="000000"/>
                </a:solidFill>
                <a:latin typeface="Arial" panose="020B0604020202020204" pitchFamily="34" charset="0"/>
              </a:rPr>
              <a:pPr algn="r" eaLnBrk="1" hangingPunct="1">
                <a:buSzPct val="100000"/>
              </a:pPr>
              <a:t>9</a:t>
            </a:fld>
            <a:endParaRPr lang="en-US" altLang="en-US" sz="1300">
              <a:solidFill>
                <a:srgbClr val="000000"/>
              </a:solidFill>
              <a:latin typeface="Arial" panose="020B0604020202020204" pitchFamily="34" charset="0"/>
            </a:endParaRPr>
          </a:p>
        </p:txBody>
      </p:sp>
    </p:spTree>
    <p:extLst>
      <p:ext uri="{BB962C8B-B14F-4D97-AF65-F5344CB8AC3E}">
        <p14:creationId xmlns:p14="http://schemas.microsoft.com/office/powerpoint/2010/main" val="2427353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rgbClr val="FFC000"/>
              </a:buClr>
              <a:buNone/>
            </a:pPr>
            <a:endParaRPr lang="en-GB" sz="1200" dirty="0">
              <a:solidFill>
                <a:schemeClr val="bg1">
                  <a:lumMod val="95000"/>
                </a:schemeClr>
              </a:solidFill>
            </a:endParaRPr>
          </a:p>
        </p:txBody>
      </p:sp>
      <p:sp>
        <p:nvSpPr>
          <p:cNvPr id="4" name="Date Placeholder 3"/>
          <p:cNvSpPr>
            <a:spLocks noGrp="1"/>
          </p:cNvSpPr>
          <p:nvPr>
            <p:ph type="dt" idx="10"/>
          </p:nvPr>
        </p:nvSpPr>
        <p:spPr/>
        <p:txBody>
          <a:bodyPr/>
          <a:lstStyle/>
          <a:p>
            <a:pPr>
              <a:defRPr/>
            </a:pPr>
            <a:r>
              <a:rPr lang="en-US" smtClean="0"/>
              <a:t>09/30/11</a:t>
            </a:r>
            <a:endParaRPr lang="en-US"/>
          </a:p>
        </p:txBody>
      </p:sp>
      <p:sp>
        <p:nvSpPr>
          <p:cNvPr id="5" name="Slide Number Placeholder 4"/>
          <p:cNvSpPr>
            <a:spLocks noGrp="1"/>
          </p:cNvSpPr>
          <p:nvPr>
            <p:ph type="sldNum" idx="11"/>
          </p:nvPr>
        </p:nvSpPr>
        <p:spPr/>
        <p:txBody>
          <a:bodyPr/>
          <a:lstStyle/>
          <a:p>
            <a:pPr>
              <a:defRPr/>
            </a:pPr>
            <a:fld id="{F76552EB-4334-4962-9EE3-E35ACE03715F}" type="slidenum">
              <a:rPr lang="en-US" smtClean="0"/>
              <a:pPr>
                <a:defRPr/>
              </a:pPr>
              <a:t>10</a:t>
            </a:fld>
            <a:endParaRPr lang="en-US"/>
          </a:p>
        </p:txBody>
      </p:sp>
    </p:spTree>
    <p:extLst>
      <p:ext uri="{BB962C8B-B14F-4D97-AF65-F5344CB8AC3E}">
        <p14:creationId xmlns:p14="http://schemas.microsoft.com/office/powerpoint/2010/main" val="32666722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5" name="Rectangle 28"/>
          <p:cNvSpPr>
            <a:spLocks noChangeArrowheads="1"/>
          </p:cNvSpPr>
          <p:nvPr/>
        </p:nvSpPr>
        <p:spPr bwMode="auto">
          <a:xfrm>
            <a:off x="171450" y="6456363"/>
            <a:ext cx="552450" cy="247650"/>
          </a:xfrm>
          <a:prstGeom prst="rect">
            <a:avLst/>
          </a:prstGeom>
          <a:noFill/>
          <a:ln w="9525">
            <a:noFill/>
            <a:miter lim="800000"/>
            <a:headEnd/>
            <a:tailEnd/>
          </a:ln>
          <a:effectLst/>
        </p:spPr>
        <p:txBody>
          <a:bodyP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9AD2DCD1-000A-4995-BD51-09E748A1E24C}" type="slidenum">
              <a:rPr lang="en-US" altLang="en-US" sz="1000" smtClean="0"/>
              <a:pPr eaLnBrk="1" hangingPunct="1">
                <a:defRPr/>
              </a:pPr>
              <a:t>‹#›</a:t>
            </a:fld>
            <a:endParaRPr lang="en-US" altLang="en-US" sz="1000" smtClean="0"/>
          </a:p>
        </p:txBody>
      </p:sp>
      <p:sp>
        <p:nvSpPr>
          <p:cNvPr id="16" name="Rectangle 15"/>
          <p:cNvSpPr/>
          <p:nvPr userDrawn="1"/>
        </p:nvSpPr>
        <p:spPr>
          <a:xfrm>
            <a:off x="6516216" y="6483350"/>
            <a:ext cx="2571824" cy="342900"/>
          </a:xfrm>
          <a:prstGeom prst="rect">
            <a:avLst/>
          </a:prstGeom>
        </p:spPr>
        <p:txBody>
          <a:bodyPr wrap="none" lIns="38149" tIns="19074" bIns="19074" anchor="ctr"/>
          <a:lstStyle/>
          <a:p>
            <a:pPr marL="23843" algn="ctr">
              <a:defRPr/>
            </a:pPr>
            <a:r>
              <a:rPr lang="en-US" sz="700" kern="500" spc="50" dirty="0">
                <a:solidFill>
                  <a:schemeClr val="bg1">
                    <a:lumMod val="50000"/>
                    <a:alpha val="80000"/>
                  </a:schemeClr>
                </a:solidFill>
                <a:latin typeface="HelvNeue Light for IBM" charset="0"/>
                <a:ea typeface="ＭＳ Ｐゴシック" charset="0"/>
                <a:cs typeface="HelvNeue Light for IBM" charset="0"/>
                <a:sym typeface="HelvNeue Light for IBM" charset="0"/>
              </a:rPr>
              <a:t>©2015 IBM Corporation</a:t>
            </a:r>
          </a:p>
        </p:txBody>
      </p:sp>
      <p:sp>
        <p:nvSpPr>
          <p:cNvPr id="5129" name="Rectangle 9"/>
          <p:cNvSpPr>
            <a:spLocks noGrp="1" noChangeArrowheads="1"/>
          </p:cNvSpPr>
          <p:nvPr>
            <p:ph type="ctrTitle" sz="quarter"/>
          </p:nvPr>
        </p:nvSpPr>
        <p:spPr>
          <a:xfrm>
            <a:off x="224972" y="1666531"/>
            <a:ext cx="7772400" cy="677862"/>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ctr"/>
          <a:lstStyle>
            <a:lvl1pPr>
              <a:defRPr b="1">
                <a:solidFill>
                  <a:srgbClr val="FFC000"/>
                </a:solidFill>
              </a:defRPr>
            </a:lvl1pPr>
          </a:lstStyle>
          <a:p>
            <a:pPr lvl="0"/>
            <a:r>
              <a:rPr lang="es-ES" altLang="en-US" noProof="0" dirty="0" err="1" smtClean="0"/>
              <a:t>Click</a:t>
            </a:r>
            <a:r>
              <a:rPr lang="es-ES" altLang="en-US" noProof="0" dirty="0" smtClean="0"/>
              <a:t> to </a:t>
            </a:r>
            <a:r>
              <a:rPr lang="es-ES" altLang="en-US" noProof="0" dirty="0" err="1" smtClean="0"/>
              <a:t>edit</a:t>
            </a:r>
            <a:r>
              <a:rPr lang="es-ES" altLang="en-US" noProof="0" dirty="0" smtClean="0"/>
              <a:t> Master </a:t>
            </a:r>
            <a:r>
              <a:rPr lang="es-ES" altLang="en-US" noProof="0" dirty="0" err="1" smtClean="0"/>
              <a:t>title</a:t>
            </a:r>
            <a:r>
              <a:rPr lang="es-ES" altLang="en-US" noProof="0" dirty="0" smtClean="0"/>
              <a:t> </a:t>
            </a:r>
            <a:r>
              <a:rPr lang="es-ES" altLang="en-US" noProof="0" dirty="0" err="1" smtClean="0"/>
              <a:t>style</a:t>
            </a:r>
            <a:endParaRPr lang="es-ES" altLang="en-US" noProof="0" dirty="0" smtClean="0"/>
          </a:p>
        </p:txBody>
      </p:sp>
      <p:sp>
        <p:nvSpPr>
          <p:cNvPr id="5130" name="Rectangle 10"/>
          <p:cNvSpPr>
            <a:spLocks noGrp="1" noChangeArrowheads="1"/>
          </p:cNvSpPr>
          <p:nvPr>
            <p:ph type="subTitle" sz="quarter" idx="1"/>
          </p:nvPr>
        </p:nvSpPr>
        <p:spPr>
          <a:xfrm>
            <a:off x="214994" y="2463010"/>
            <a:ext cx="6400800" cy="50482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defRPr>
                <a:solidFill>
                  <a:schemeClr val="bg1">
                    <a:lumMod val="50000"/>
                  </a:schemeClr>
                </a:solidFill>
              </a:defRPr>
            </a:lvl1pPr>
          </a:lstStyle>
          <a:p>
            <a:pPr lvl="0"/>
            <a:r>
              <a:rPr lang="es-ES" altLang="en-US" noProof="0" dirty="0" err="1" smtClean="0"/>
              <a:t>Click</a:t>
            </a:r>
            <a:r>
              <a:rPr lang="es-ES" altLang="en-US" noProof="0" dirty="0" smtClean="0"/>
              <a:t> to </a:t>
            </a:r>
            <a:r>
              <a:rPr lang="es-ES" altLang="en-US" noProof="0" dirty="0" err="1" smtClean="0"/>
              <a:t>edit</a:t>
            </a:r>
            <a:r>
              <a:rPr lang="es-ES" altLang="en-US" noProof="0" dirty="0" smtClean="0"/>
              <a:t> Master </a:t>
            </a:r>
            <a:r>
              <a:rPr lang="es-ES" altLang="en-US" noProof="0" dirty="0" err="1" smtClean="0"/>
              <a:t>subtitle</a:t>
            </a:r>
            <a:r>
              <a:rPr lang="es-ES" altLang="en-US" noProof="0" dirty="0" smtClean="0"/>
              <a:t> </a:t>
            </a:r>
            <a:r>
              <a:rPr lang="es-ES" altLang="en-US" noProof="0" dirty="0" err="1" smtClean="0"/>
              <a:t>style</a:t>
            </a:r>
            <a:endParaRPr lang="es-ES" altLang="en-US" noProof="0" dirty="0" smtClean="0"/>
          </a:p>
        </p:txBody>
      </p:sp>
    </p:spTree>
    <p:extLst>
      <p:ext uri="{BB962C8B-B14F-4D97-AF65-F5344CB8AC3E}">
        <p14:creationId xmlns:p14="http://schemas.microsoft.com/office/powerpoint/2010/main" val="275933785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Only">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670" y="0"/>
            <a:ext cx="6330951" cy="623887"/>
          </a:xfrm>
        </p:spPr>
        <p:txBody>
          <a:bodyPr/>
          <a:lstStyle>
            <a:lvl1pPr>
              <a:defRPr sz="2400"/>
            </a:lvl1pPr>
          </a:lstStyle>
          <a:p>
            <a:r>
              <a:rPr lang="en-US" dirty="0" smtClean="0"/>
              <a:t>Click to edit Master title style</a:t>
            </a:r>
            <a:endParaRPr lang="en-US" dirty="0"/>
          </a:p>
        </p:txBody>
      </p:sp>
      <p:sp>
        <p:nvSpPr>
          <p:cNvPr id="13" name="Text Placeholder 2"/>
          <p:cNvSpPr>
            <a:spLocks noGrp="1"/>
          </p:cNvSpPr>
          <p:nvPr>
            <p:ph idx="1" hasCustomPrompt="1"/>
          </p:nvPr>
        </p:nvSpPr>
        <p:spPr bwMode="auto">
          <a:xfrm>
            <a:off x="260350" y="720614"/>
            <a:ext cx="8505825" cy="57957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p:txBody>
      </p:sp>
    </p:spTree>
    <p:extLst>
      <p:ext uri="{BB962C8B-B14F-4D97-AF65-F5344CB8AC3E}">
        <p14:creationId xmlns:p14="http://schemas.microsoft.com/office/powerpoint/2010/main" val="1445676865"/>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Title Placeholder 1"/>
          <p:cNvSpPr>
            <a:spLocks noGrp="1"/>
          </p:cNvSpPr>
          <p:nvPr>
            <p:ph type="title"/>
          </p:nvPr>
        </p:nvSpPr>
        <p:spPr bwMode="auto">
          <a:xfrm>
            <a:off x="334963" y="360363"/>
            <a:ext cx="7648575" cy="623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1" name="Text Placeholder 2"/>
          <p:cNvSpPr>
            <a:spLocks noGrp="1"/>
          </p:cNvSpPr>
          <p:nvPr>
            <p:ph type="body" idx="1"/>
          </p:nvPr>
        </p:nvSpPr>
        <p:spPr bwMode="auto">
          <a:xfrm>
            <a:off x="334963" y="1054100"/>
            <a:ext cx="8505825" cy="5251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9" name="Slide Number Placeholder 3"/>
          <p:cNvSpPr>
            <a:spLocks noGrp="1"/>
          </p:cNvSpPr>
          <p:nvPr>
            <p:ph type="sldNum" sz="quarter" idx="4"/>
          </p:nvPr>
        </p:nvSpPr>
        <p:spPr>
          <a:xfrm>
            <a:off x="8604250" y="6492875"/>
            <a:ext cx="482600" cy="311150"/>
          </a:xfrm>
          <a:prstGeom prst="rect">
            <a:avLst/>
          </a:prstGeom>
        </p:spPr>
        <p:txBody>
          <a:bodyPr/>
          <a:lstStyle>
            <a:lvl1pPr algn="ctr" defTabSz="342900" eaLnBrk="1" fontAlgn="auto" hangingPunct="1">
              <a:spcBef>
                <a:spcPts val="0"/>
              </a:spcBef>
              <a:spcAft>
                <a:spcPts val="0"/>
              </a:spcAft>
              <a:defRPr sz="675">
                <a:solidFill>
                  <a:prstClr val="white">
                    <a:lumMod val="50000"/>
                  </a:prstClr>
                </a:solidFill>
                <a:latin typeface="+mn-lt"/>
                <a:cs typeface="+mn-cs"/>
              </a:defRPr>
            </a:lvl1pPr>
          </a:lstStyle>
          <a:p>
            <a:pPr>
              <a:defRPr/>
            </a:pPr>
            <a:fld id="{BB9E2C43-9DB1-4C79-8787-108074FF69E0}" type="slidenum">
              <a:rPr lang="en-US">
                <a:ea typeface="+mn-ea"/>
              </a:rPr>
              <a:pPr>
                <a:defRPr/>
              </a:pPr>
              <a:t>‹#›</a:t>
            </a:fld>
            <a:endParaRPr lang="en-US" dirty="0">
              <a:ea typeface="+mn-ea"/>
            </a:endParaRPr>
          </a:p>
        </p:txBody>
      </p:sp>
    </p:spTree>
    <p:extLst>
      <p:ext uri="{BB962C8B-B14F-4D97-AF65-F5344CB8AC3E}">
        <p14:creationId xmlns:p14="http://schemas.microsoft.com/office/powerpoint/2010/main" val="2863192367"/>
      </p:ext>
    </p:extLst>
  </p:cSld>
  <p:clrMap bg1="lt1" tx1="dk1" bg2="lt2" tx2="dk2" accent1="accent1" accent2="accent2" accent3="accent3" accent4="accent4" accent5="accent5" accent6="accent6" hlink="hlink" folHlink="folHlink"/>
  <p:sldLayoutIdLst>
    <p:sldLayoutId id="2147483893" r:id="rId1"/>
    <p:sldLayoutId id="2147483891" r:id="rId2"/>
  </p:sldLayoutIdLst>
  <p:hf hdr="0" ftr="0" dt="0"/>
  <p:txStyles>
    <p:titleStyle>
      <a:lvl1pPr algn="l" defTabSz="342900" rtl="0" eaLnBrk="0" fontAlgn="base" hangingPunct="0">
        <a:lnSpc>
          <a:spcPct val="95000"/>
        </a:lnSpc>
        <a:spcBef>
          <a:spcPct val="0"/>
        </a:spcBef>
        <a:spcAft>
          <a:spcPct val="0"/>
        </a:spcAft>
        <a:defRPr sz="2100" kern="1200">
          <a:solidFill>
            <a:schemeClr val="accent1"/>
          </a:solidFill>
          <a:latin typeface="+mj-lt"/>
          <a:ea typeface="+mj-ea"/>
          <a:cs typeface="+mj-cs"/>
        </a:defRPr>
      </a:lvl1pPr>
      <a:lvl2pPr algn="l" defTabSz="342900" rtl="0" eaLnBrk="0" fontAlgn="base" hangingPunct="0">
        <a:lnSpc>
          <a:spcPct val="95000"/>
        </a:lnSpc>
        <a:spcBef>
          <a:spcPct val="0"/>
        </a:spcBef>
        <a:spcAft>
          <a:spcPct val="0"/>
        </a:spcAft>
        <a:defRPr sz="2100">
          <a:solidFill>
            <a:schemeClr val="accent1"/>
          </a:solidFill>
          <a:latin typeface="Arial" charset="0"/>
        </a:defRPr>
      </a:lvl2pPr>
      <a:lvl3pPr algn="l" defTabSz="342900" rtl="0" eaLnBrk="0" fontAlgn="base" hangingPunct="0">
        <a:lnSpc>
          <a:spcPct val="95000"/>
        </a:lnSpc>
        <a:spcBef>
          <a:spcPct val="0"/>
        </a:spcBef>
        <a:spcAft>
          <a:spcPct val="0"/>
        </a:spcAft>
        <a:defRPr sz="2100">
          <a:solidFill>
            <a:schemeClr val="accent1"/>
          </a:solidFill>
          <a:latin typeface="Arial" charset="0"/>
        </a:defRPr>
      </a:lvl3pPr>
      <a:lvl4pPr algn="l" defTabSz="342900" rtl="0" eaLnBrk="0" fontAlgn="base" hangingPunct="0">
        <a:lnSpc>
          <a:spcPct val="95000"/>
        </a:lnSpc>
        <a:spcBef>
          <a:spcPct val="0"/>
        </a:spcBef>
        <a:spcAft>
          <a:spcPct val="0"/>
        </a:spcAft>
        <a:defRPr sz="2100">
          <a:solidFill>
            <a:schemeClr val="accent1"/>
          </a:solidFill>
          <a:latin typeface="Arial" charset="0"/>
        </a:defRPr>
      </a:lvl4pPr>
      <a:lvl5pPr algn="l" defTabSz="342900" rtl="0" eaLnBrk="0" fontAlgn="base" hangingPunct="0">
        <a:lnSpc>
          <a:spcPct val="95000"/>
        </a:lnSpc>
        <a:spcBef>
          <a:spcPct val="0"/>
        </a:spcBef>
        <a:spcAft>
          <a:spcPct val="0"/>
        </a:spcAft>
        <a:defRPr sz="2100">
          <a:solidFill>
            <a:schemeClr val="accent1"/>
          </a:solidFill>
          <a:latin typeface="Arial" charset="0"/>
        </a:defRPr>
      </a:lvl5pPr>
      <a:lvl6pPr marL="342900" algn="l" defTabSz="342900" rtl="0" fontAlgn="base">
        <a:lnSpc>
          <a:spcPct val="95000"/>
        </a:lnSpc>
        <a:spcBef>
          <a:spcPct val="0"/>
        </a:spcBef>
        <a:spcAft>
          <a:spcPct val="0"/>
        </a:spcAft>
        <a:defRPr sz="2100">
          <a:solidFill>
            <a:schemeClr val="accent1"/>
          </a:solidFill>
          <a:latin typeface="Arial" charset="0"/>
        </a:defRPr>
      </a:lvl6pPr>
      <a:lvl7pPr marL="685800" algn="l" defTabSz="342900" rtl="0" fontAlgn="base">
        <a:lnSpc>
          <a:spcPct val="95000"/>
        </a:lnSpc>
        <a:spcBef>
          <a:spcPct val="0"/>
        </a:spcBef>
        <a:spcAft>
          <a:spcPct val="0"/>
        </a:spcAft>
        <a:defRPr sz="2100">
          <a:solidFill>
            <a:schemeClr val="accent1"/>
          </a:solidFill>
          <a:latin typeface="Arial" charset="0"/>
        </a:defRPr>
      </a:lvl7pPr>
      <a:lvl8pPr marL="1028700" algn="l" defTabSz="342900" rtl="0" fontAlgn="base">
        <a:lnSpc>
          <a:spcPct val="95000"/>
        </a:lnSpc>
        <a:spcBef>
          <a:spcPct val="0"/>
        </a:spcBef>
        <a:spcAft>
          <a:spcPct val="0"/>
        </a:spcAft>
        <a:defRPr sz="2100">
          <a:solidFill>
            <a:schemeClr val="accent1"/>
          </a:solidFill>
          <a:latin typeface="Arial" charset="0"/>
        </a:defRPr>
      </a:lvl8pPr>
      <a:lvl9pPr marL="1371600" algn="l" defTabSz="342900" rtl="0" fontAlgn="base">
        <a:lnSpc>
          <a:spcPct val="95000"/>
        </a:lnSpc>
        <a:spcBef>
          <a:spcPct val="0"/>
        </a:spcBef>
        <a:spcAft>
          <a:spcPct val="0"/>
        </a:spcAft>
        <a:defRPr sz="2100">
          <a:solidFill>
            <a:schemeClr val="accent1"/>
          </a:solidFill>
          <a:latin typeface="Arial" charset="0"/>
        </a:defRPr>
      </a:lvl9pPr>
    </p:titleStyle>
    <p:bodyStyle>
      <a:lvl1pPr marL="223838" indent="-223838" algn="l" defTabSz="342900" rtl="0" eaLnBrk="0" fontAlgn="base" hangingPunct="0">
        <a:spcBef>
          <a:spcPct val="20000"/>
        </a:spcBef>
        <a:spcAft>
          <a:spcPct val="0"/>
        </a:spcAft>
        <a:buClr>
          <a:schemeClr val="accent1"/>
        </a:buClr>
        <a:buSzPct val="100000"/>
        <a:buFont typeface="Arial" panose="020B0604020202020204" pitchFamily="34" charset="0"/>
        <a:buChar char="•"/>
        <a:defRPr sz="1600" kern="1200">
          <a:solidFill>
            <a:schemeClr val="tx1"/>
          </a:solidFill>
          <a:latin typeface="+mn-lt"/>
          <a:ea typeface="+mn-ea"/>
          <a:cs typeface="+mn-cs"/>
        </a:defRPr>
      </a:lvl1pPr>
      <a:lvl2pPr marL="533400" indent="-214313"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2pPr>
      <a:lvl3pPr marL="811213" indent="-171450" algn="l" defTabSz="342900" rtl="0" eaLnBrk="0" fontAlgn="base" hangingPunct="0">
        <a:spcBef>
          <a:spcPct val="20000"/>
        </a:spcBef>
        <a:spcAft>
          <a:spcPct val="0"/>
        </a:spcAft>
        <a:buFont typeface="Lucida Grande"/>
        <a:buChar char="–"/>
        <a:defRPr kern="1200">
          <a:solidFill>
            <a:schemeClr val="tx1"/>
          </a:solidFill>
          <a:latin typeface="+mn-lt"/>
          <a:ea typeface="+mn-ea"/>
          <a:cs typeface="+mn-cs"/>
        </a:defRPr>
      </a:lvl3pPr>
      <a:lvl4pPr marL="1200150" indent="-171450" algn="l" defTabSz="342900"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1543050" indent="-171450" algn="l" defTabSz="342900"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03.ibm.com/press/us/en/pressrelease/965.ws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www.dma.eui.upm.es/MatDis/Seminario4/AlgoritmoGrover.pdf"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arxiv.org/pdf/1304.5485v1.pdf" TargetMode="External"/><Relationship Id="rId5" Type="http://schemas.openxmlformats.org/officeDocument/2006/relationships/image" Target="../media/image19.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code.google.com/p/qutip/download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qutip.org/downloads/3.1.0/qutip-doc-3.1.0.pdf" TargetMode="Externa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8" Type="http://schemas.openxmlformats.org/officeDocument/2006/relationships/hyperlink" Target="http://www.mathematica-journal.com/issue/v8i3/features/hertel/contents/html/index.html" TargetMode="External"/><Relationship Id="rId3" Type="http://schemas.openxmlformats.org/officeDocument/2006/relationships/image" Target="../media/image14.png"/><Relationship Id="rId7" Type="http://schemas.openxmlformats.org/officeDocument/2006/relationships/hyperlink" Target="http://quantum.phys.cmu.edu/QPM/"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homepage.cem.itesm.mx/lgomez/quantum/index.htm" TargetMode="External"/><Relationship Id="rId5" Type="http://schemas.openxmlformats.org/officeDocument/2006/relationships/hyperlink" Target="http://library.wolfram.com/infocenter/MathSource/1893/" TargetMode="External"/><Relationship Id="rId4" Type="http://schemas.openxmlformats.org/officeDocument/2006/relationships/hyperlink" Target="http://www.pitt.edu/~tabakin/QDENSITY/UPDATE14.pdf" TargetMode="External"/><Relationship Id="rId9" Type="http://schemas.openxmlformats.org/officeDocument/2006/relationships/hyperlink" Target="https://zksi.iitis.pl/wiki/projects:mathematica-qi"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15.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5.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8.png"/><Relationship Id="rId5" Type="http://schemas.openxmlformats.org/officeDocument/2006/relationships/image" Target="../media/image5.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351186" y="1314074"/>
            <a:ext cx="7772400" cy="457200"/>
          </a:xfrm>
        </p:spPr>
        <p:txBody>
          <a:bodyPr/>
          <a:lstStyle/>
          <a:p>
            <a:r>
              <a:rPr lang="es-ES_tradnl" altLang="en-US" sz="4400" dirty="0" smtClean="0">
                <a:solidFill>
                  <a:schemeClr val="accent2"/>
                </a:solidFill>
              </a:rPr>
              <a:t>Programación Cuántica</a:t>
            </a:r>
            <a:endParaRPr lang="es-ES" altLang="en-US" sz="4400" dirty="0" smtClean="0">
              <a:solidFill>
                <a:schemeClr val="accent2"/>
              </a:solidFill>
            </a:endParaRPr>
          </a:p>
        </p:txBody>
      </p:sp>
      <p:sp>
        <p:nvSpPr>
          <p:cNvPr id="6147" name="Rectangle 3"/>
          <p:cNvSpPr>
            <a:spLocks noGrp="1" noChangeArrowheads="1"/>
          </p:cNvSpPr>
          <p:nvPr>
            <p:ph type="subTitle" idx="1"/>
          </p:nvPr>
        </p:nvSpPr>
        <p:spPr>
          <a:xfrm>
            <a:off x="351186" y="2015898"/>
            <a:ext cx="6439908" cy="883419"/>
          </a:xfrm>
        </p:spPr>
        <p:txBody>
          <a:bodyPr/>
          <a:lstStyle/>
          <a:p>
            <a:pPr>
              <a:buNone/>
            </a:pPr>
            <a:r>
              <a:rPr lang="es-ES" altLang="en-US" sz="2400" dirty="0" smtClean="0">
                <a:solidFill>
                  <a:schemeClr val="bg2">
                    <a:lumMod val="75000"/>
                  </a:schemeClr>
                </a:solidFill>
              </a:rPr>
              <a:t>Breve introducción a los lenguajes de programación cuánticos</a:t>
            </a:r>
          </a:p>
        </p:txBody>
      </p:sp>
      <p:sp>
        <p:nvSpPr>
          <p:cNvPr id="4" name="Rectangle 3"/>
          <p:cNvSpPr txBox="1">
            <a:spLocks noChangeArrowheads="1"/>
          </p:cNvSpPr>
          <p:nvPr/>
        </p:nvSpPr>
        <p:spPr bwMode="auto">
          <a:xfrm>
            <a:off x="351186" y="5614026"/>
            <a:ext cx="6439908" cy="753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defTabSz="342900" rtl="0" eaLnBrk="0" fontAlgn="base" hangingPunct="0">
              <a:spcBef>
                <a:spcPct val="20000"/>
              </a:spcBef>
              <a:spcAft>
                <a:spcPct val="0"/>
              </a:spcAft>
              <a:buClr>
                <a:schemeClr val="accent1"/>
              </a:buClr>
              <a:buSzPct val="100000"/>
              <a:buFont typeface="Arial" panose="020B0604020202020204" pitchFamily="34" charset="0"/>
              <a:buChar char="•"/>
              <a:defRPr sz="1600" kern="1200">
                <a:solidFill>
                  <a:schemeClr val="bg1">
                    <a:lumMod val="50000"/>
                  </a:schemeClr>
                </a:solidFill>
                <a:latin typeface="+mn-lt"/>
                <a:ea typeface="+mn-ea"/>
                <a:cs typeface="+mn-cs"/>
              </a:defRPr>
            </a:lvl1pPr>
            <a:lvl2pPr marL="533400" indent="-214313"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2pPr>
            <a:lvl3pPr marL="811213" indent="-171450" algn="l" defTabSz="342900" rtl="0" eaLnBrk="0" fontAlgn="base" hangingPunct="0">
              <a:spcBef>
                <a:spcPct val="20000"/>
              </a:spcBef>
              <a:spcAft>
                <a:spcPct val="0"/>
              </a:spcAft>
              <a:buFont typeface="Lucida Grande"/>
              <a:buChar char="–"/>
              <a:defRPr kern="1200">
                <a:solidFill>
                  <a:schemeClr val="tx1"/>
                </a:solidFill>
                <a:latin typeface="+mn-lt"/>
                <a:ea typeface="+mn-ea"/>
                <a:cs typeface="+mn-cs"/>
              </a:defRPr>
            </a:lvl3pPr>
            <a:lvl4pPr marL="1200150" indent="-171450" algn="l" defTabSz="342900"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1543050" indent="-171450" algn="l" defTabSz="342900"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buFont typeface="Arial" panose="020B0604020202020204" pitchFamily="34" charset="0"/>
              <a:buNone/>
            </a:pPr>
            <a:r>
              <a:rPr lang="es-ES" altLang="en-US" dirty="0" smtClean="0">
                <a:solidFill>
                  <a:schemeClr val="bg2">
                    <a:lumMod val="75000"/>
                  </a:schemeClr>
                </a:solidFill>
              </a:rPr>
              <a:t>Francisco J, </a:t>
            </a:r>
            <a:r>
              <a:rPr lang="es-ES" altLang="en-US" smtClean="0">
                <a:solidFill>
                  <a:schemeClr val="bg2">
                    <a:lumMod val="75000"/>
                  </a:schemeClr>
                </a:solidFill>
              </a:rPr>
              <a:t>Gálvez Ramírez</a:t>
            </a:r>
          </a:p>
          <a:p>
            <a:pPr>
              <a:buFont typeface="Arial" panose="020B0604020202020204" pitchFamily="34" charset="0"/>
              <a:buNone/>
            </a:pPr>
            <a:r>
              <a:rPr lang="es-ES" altLang="en-US" smtClean="0">
                <a:solidFill>
                  <a:schemeClr val="bg2">
                    <a:lumMod val="75000"/>
                  </a:schemeClr>
                </a:solidFill>
              </a:rPr>
              <a:t>fjgramirez@es.ibm.com</a:t>
            </a:r>
            <a:endParaRPr lang="es-ES" altLang="en-US" dirty="0" smtClean="0">
              <a:solidFill>
                <a:schemeClr val="bg2">
                  <a:lumMod val="75000"/>
                </a:schemeClr>
              </a:solidFill>
            </a:endParaRPr>
          </a:p>
          <a:p>
            <a:pPr>
              <a:buFont typeface="Arial" panose="020B0604020202020204" pitchFamily="34" charset="0"/>
              <a:buNone/>
            </a:pPr>
            <a:r>
              <a:rPr lang="es-ES" altLang="en-US" smtClean="0">
                <a:solidFill>
                  <a:schemeClr val="bg2">
                    <a:lumMod val="75000"/>
                  </a:schemeClr>
                </a:solidFill>
              </a:rPr>
              <a:t>IBM </a:t>
            </a:r>
            <a:r>
              <a:rPr lang="es-ES" altLang="en-US" dirty="0" err="1" smtClean="0">
                <a:solidFill>
                  <a:schemeClr val="bg2">
                    <a:lumMod val="75000"/>
                  </a:schemeClr>
                </a:solidFill>
              </a:rPr>
              <a:t>Technical</a:t>
            </a:r>
            <a:r>
              <a:rPr lang="es-ES" altLang="en-US" smtClean="0">
                <a:solidFill>
                  <a:schemeClr val="bg2">
                    <a:lumMod val="75000"/>
                  </a:schemeClr>
                </a:solidFill>
              </a:rPr>
              <a:t> Staff</a:t>
            </a:r>
          </a:p>
          <a:p>
            <a:pPr>
              <a:buFont typeface="Arial" panose="020B0604020202020204" pitchFamily="34" charset="0"/>
              <a:buNone/>
            </a:pPr>
            <a:endParaRPr lang="es-ES" altLang="en-US" dirty="0" smtClean="0">
              <a:solidFill>
                <a:schemeClr val="bg2">
                  <a:lumMod val="75000"/>
                </a:schemeClr>
              </a:solidFill>
            </a:endParaRPr>
          </a:p>
        </p:txBody>
      </p:sp>
    </p:spTree>
    <p:extLst>
      <p:ext uri="{BB962C8B-B14F-4D97-AF65-F5344CB8AC3E}">
        <p14:creationId xmlns:p14="http://schemas.microsoft.com/office/powerpoint/2010/main" val="305253879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84138" y="96838"/>
            <a:ext cx="6330950" cy="623887"/>
          </a:xfrm>
        </p:spPr>
        <p:txBody>
          <a:bodyPr/>
          <a:lstStyle/>
          <a:p>
            <a:r>
              <a:rPr lang="en-GB" altLang="en-US" sz="2400" b="1" smtClean="0"/>
              <a:t>Principales Algortimos Cuánticos</a:t>
            </a:r>
          </a:p>
        </p:txBody>
      </p:sp>
      <p:sp>
        <p:nvSpPr>
          <p:cNvPr id="7" name="Content Placeholder 2"/>
          <p:cNvSpPr>
            <a:spLocks noGrp="1"/>
          </p:cNvSpPr>
          <p:nvPr>
            <p:ph idx="4294967295"/>
          </p:nvPr>
        </p:nvSpPr>
        <p:spPr>
          <a:xfrm>
            <a:off x="260350" y="720725"/>
            <a:ext cx="8505825" cy="5795963"/>
          </a:xfrm>
        </p:spPr>
        <p:txBody>
          <a:bodyPr/>
          <a:lstStyle/>
          <a:p>
            <a:pPr marL="263525" indent="-263525">
              <a:buClr>
                <a:srgbClr val="FFC000"/>
              </a:buClr>
              <a:buFont typeface="Arial" panose="020B0604020202020204" pitchFamily="34" charset="0"/>
              <a:buNone/>
            </a:pPr>
            <a:endParaRPr lang="en-GB" altLang="en-US" smtClean="0">
              <a:solidFill>
                <a:srgbClr val="F2F2F2"/>
              </a:solidFill>
            </a:endParaRPr>
          </a:p>
          <a:p>
            <a:pPr marL="263525" indent="-263525">
              <a:buClr>
                <a:srgbClr val="FFC000"/>
              </a:buClr>
              <a:buFont typeface="Arial" panose="020B0604020202020204" pitchFamily="34" charset="0"/>
              <a:buNone/>
            </a:pPr>
            <a:endParaRPr lang="en-GB" altLang="en-US" smtClean="0">
              <a:solidFill>
                <a:srgbClr val="F2F2F2"/>
              </a:solidFill>
            </a:endParaRPr>
          </a:p>
          <a:p>
            <a:pPr marL="263525" indent="-263525">
              <a:spcBef>
                <a:spcPts val="1200"/>
              </a:spcBef>
              <a:spcAft>
                <a:spcPts val="1200"/>
              </a:spcAft>
              <a:buClr>
                <a:schemeClr val="accent2"/>
              </a:buClr>
              <a:buFont typeface="Wingdings" panose="05000000000000000000" pitchFamily="2" charset="2"/>
              <a:buChar char="§"/>
            </a:pPr>
            <a:r>
              <a:rPr lang="en-GB" altLang="en-US" sz="2400" b="1" smtClean="0">
                <a:solidFill>
                  <a:schemeClr val="accent2"/>
                </a:solidFill>
              </a:rPr>
              <a:t>Algoritmo de Deusch</a:t>
            </a:r>
            <a:r>
              <a:rPr lang="en-GB" altLang="en-US" sz="2400" smtClean="0">
                <a:solidFill>
                  <a:srgbClr val="F2F2F2"/>
                </a:solidFill>
              </a:rPr>
              <a:t> – Determina si una función es o no balanceada.</a:t>
            </a:r>
          </a:p>
          <a:p>
            <a:pPr marL="263525" indent="-263525">
              <a:spcBef>
                <a:spcPts val="1200"/>
              </a:spcBef>
              <a:spcAft>
                <a:spcPts val="1200"/>
              </a:spcAft>
              <a:buClr>
                <a:schemeClr val="accent2"/>
              </a:buClr>
              <a:buFont typeface="Wingdings" panose="05000000000000000000" pitchFamily="2" charset="2"/>
              <a:buChar char="§"/>
            </a:pPr>
            <a:endParaRPr lang="en-GB" altLang="en-US" sz="2400" smtClean="0">
              <a:solidFill>
                <a:srgbClr val="F2F2F2"/>
              </a:solidFill>
            </a:endParaRPr>
          </a:p>
          <a:p>
            <a:pPr marL="263525" indent="-263525">
              <a:spcBef>
                <a:spcPts val="1200"/>
              </a:spcBef>
              <a:spcAft>
                <a:spcPts val="1200"/>
              </a:spcAft>
              <a:buClr>
                <a:schemeClr val="accent2"/>
              </a:buClr>
              <a:buFont typeface="Wingdings" panose="05000000000000000000" pitchFamily="2" charset="2"/>
              <a:buChar char="§"/>
            </a:pPr>
            <a:r>
              <a:rPr lang="en-GB" altLang="en-US" sz="2400" b="1" smtClean="0">
                <a:solidFill>
                  <a:schemeClr val="accent2"/>
                </a:solidFill>
              </a:rPr>
              <a:t>Algoritmo de Shor </a:t>
            </a:r>
            <a:r>
              <a:rPr lang="en-GB" altLang="en-US" sz="2400" smtClean="0">
                <a:solidFill>
                  <a:srgbClr val="F2F2F2"/>
                </a:solidFill>
              </a:rPr>
              <a:t>– Factorización de grandes números</a:t>
            </a:r>
          </a:p>
          <a:p>
            <a:pPr marL="263525" indent="-263525">
              <a:spcBef>
                <a:spcPts val="1200"/>
              </a:spcBef>
              <a:spcAft>
                <a:spcPts val="1200"/>
              </a:spcAft>
              <a:buClr>
                <a:schemeClr val="accent2"/>
              </a:buClr>
              <a:buFont typeface="Wingdings" panose="05000000000000000000" pitchFamily="2" charset="2"/>
              <a:buChar char="§"/>
            </a:pPr>
            <a:endParaRPr lang="en-GB" altLang="en-US" sz="2400" smtClean="0">
              <a:solidFill>
                <a:srgbClr val="F2F2F2"/>
              </a:solidFill>
            </a:endParaRPr>
          </a:p>
          <a:p>
            <a:pPr marL="263525" indent="-263525">
              <a:spcBef>
                <a:spcPts val="1200"/>
              </a:spcBef>
              <a:spcAft>
                <a:spcPts val="1200"/>
              </a:spcAft>
              <a:buClr>
                <a:schemeClr val="accent2"/>
              </a:buClr>
              <a:buFont typeface="Wingdings" panose="05000000000000000000" pitchFamily="2" charset="2"/>
              <a:buChar char="§"/>
            </a:pPr>
            <a:r>
              <a:rPr lang="en-GB" altLang="en-US" sz="2400" b="1" smtClean="0">
                <a:solidFill>
                  <a:schemeClr val="accent2"/>
                </a:solidFill>
              </a:rPr>
              <a:t>Algoritmo de Grover </a:t>
            </a:r>
            <a:r>
              <a:rPr lang="en-GB" altLang="en-US" sz="2400" smtClean="0">
                <a:solidFill>
                  <a:srgbClr val="F2F2F2"/>
                </a:solidFill>
              </a:rPr>
              <a:t>– Busquedas en espacios no estructurados.</a:t>
            </a:r>
          </a:p>
        </p:txBody>
      </p:sp>
    </p:spTree>
    <p:extLst>
      <p:ext uri="{BB962C8B-B14F-4D97-AF65-F5344CB8AC3E}">
        <p14:creationId xmlns:p14="http://schemas.microsoft.com/office/powerpoint/2010/main" val="29311747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84138" y="96838"/>
            <a:ext cx="6330950" cy="623887"/>
          </a:xfrm>
        </p:spPr>
        <p:txBody>
          <a:bodyPr/>
          <a:lstStyle/>
          <a:p>
            <a:r>
              <a:rPr lang="en-GB" altLang="en-US" sz="2400" b="1" smtClean="0"/>
              <a:t>Algoritmo de Deustch</a:t>
            </a:r>
          </a:p>
        </p:txBody>
      </p:sp>
      <p:sp>
        <p:nvSpPr>
          <p:cNvPr id="7" name="Content Placeholder 2"/>
          <p:cNvSpPr>
            <a:spLocks noGrp="1"/>
          </p:cNvSpPr>
          <p:nvPr>
            <p:ph idx="4294967295"/>
          </p:nvPr>
        </p:nvSpPr>
        <p:spPr>
          <a:xfrm>
            <a:off x="383439" y="815719"/>
            <a:ext cx="3932082" cy="3138254"/>
          </a:xfrm>
        </p:spPr>
        <p:txBody>
          <a:bodyPr/>
          <a:lstStyle/>
          <a:p>
            <a:pPr marL="0" indent="0">
              <a:buNone/>
            </a:pPr>
            <a:r>
              <a:rPr lang="es-ES_tradnl" sz="2800">
                <a:solidFill>
                  <a:srgbClr val="F2F2F2"/>
                </a:solidFill>
              </a:rPr>
              <a:t>f</a:t>
            </a:r>
            <a:r>
              <a:rPr lang="es-ES_tradnl" sz="2800" baseline="-25000">
                <a:solidFill>
                  <a:srgbClr val="F2F2F2"/>
                </a:solidFill>
              </a:rPr>
              <a:t>1</a:t>
            </a:r>
            <a:r>
              <a:rPr lang="es-ES" sz="2800" smtClean="0">
                <a:solidFill>
                  <a:srgbClr val="F2F2F2"/>
                </a:solidFill>
              </a:rPr>
              <a:t>: </a:t>
            </a:r>
          </a:p>
          <a:p>
            <a:pPr marL="0" indent="0">
              <a:buNone/>
            </a:pPr>
            <a:r>
              <a:rPr lang="es-ES" sz="2800">
                <a:solidFill>
                  <a:srgbClr val="F2F2F2"/>
                </a:solidFill>
              </a:rPr>
              <a:t>	</a:t>
            </a:r>
            <a:r>
              <a:rPr lang="es-ES" sz="2800" smtClean="0">
                <a:solidFill>
                  <a:srgbClr val="F2F2F2"/>
                </a:solidFill>
              </a:rPr>
              <a:t>	0                     0</a:t>
            </a:r>
          </a:p>
          <a:p>
            <a:pPr marL="0" indent="0">
              <a:buNone/>
            </a:pPr>
            <a:r>
              <a:rPr lang="es-ES" sz="2800" smtClean="0">
                <a:solidFill>
                  <a:srgbClr val="F2F2F2"/>
                </a:solidFill>
              </a:rPr>
              <a:t>		1                     </a:t>
            </a:r>
            <a:r>
              <a:rPr lang="es-ES" sz="2800">
                <a:solidFill>
                  <a:srgbClr val="F2F2F2"/>
                </a:solidFill>
              </a:rPr>
              <a:t>0</a:t>
            </a:r>
            <a:endParaRPr lang="en-GB" altLang="en-US" sz="2800">
              <a:solidFill>
                <a:srgbClr val="F2F2F2"/>
              </a:solidFill>
            </a:endParaRPr>
          </a:p>
          <a:p>
            <a:pPr marL="0" indent="0">
              <a:buNone/>
            </a:pPr>
            <a:r>
              <a:rPr lang="en-GB" altLang="en-US" sz="2800" smtClean="0">
                <a:solidFill>
                  <a:srgbClr val="F2F2F2"/>
                </a:solidFill>
              </a:rPr>
              <a:t> </a:t>
            </a:r>
            <a:r>
              <a:rPr lang="es-ES_tradnl" sz="2800" smtClean="0">
                <a:solidFill>
                  <a:srgbClr val="F2F2F2"/>
                </a:solidFill>
              </a:rPr>
              <a:t>f</a:t>
            </a:r>
            <a:r>
              <a:rPr lang="es-ES_tradnl" sz="2800" baseline="-25000" smtClean="0">
                <a:solidFill>
                  <a:srgbClr val="F2F2F2"/>
                </a:solidFill>
              </a:rPr>
              <a:t>2</a:t>
            </a:r>
            <a:r>
              <a:rPr lang="en-GB" altLang="en-US" sz="2800" smtClean="0">
                <a:solidFill>
                  <a:srgbClr val="F2F2F2"/>
                </a:solidFill>
              </a:rPr>
              <a:t>:   </a:t>
            </a:r>
          </a:p>
          <a:p>
            <a:pPr marL="0" indent="0">
              <a:buNone/>
            </a:pPr>
            <a:r>
              <a:rPr lang="en-GB" altLang="en-US" sz="2800">
                <a:solidFill>
                  <a:srgbClr val="F2F2F2"/>
                </a:solidFill>
              </a:rPr>
              <a:t>	</a:t>
            </a:r>
            <a:r>
              <a:rPr lang="en-GB" altLang="en-US" sz="2800" smtClean="0">
                <a:solidFill>
                  <a:srgbClr val="F2F2F2"/>
                </a:solidFill>
              </a:rPr>
              <a:t>	</a:t>
            </a:r>
            <a:r>
              <a:rPr lang="es-ES" sz="2800">
                <a:solidFill>
                  <a:srgbClr val="F2F2F2"/>
                </a:solidFill>
              </a:rPr>
              <a:t>0                     </a:t>
            </a:r>
            <a:r>
              <a:rPr lang="es-ES" sz="2800" smtClean="0">
                <a:solidFill>
                  <a:srgbClr val="F2F2F2"/>
                </a:solidFill>
              </a:rPr>
              <a:t>1</a:t>
            </a:r>
            <a:endParaRPr lang="es-ES" sz="2800">
              <a:solidFill>
                <a:srgbClr val="F2F2F2"/>
              </a:solidFill>
            </a:endParaRPr>
          </a:p>
          <a:p>
            <a:pPr marL="0" indent="0">
              <a:buNone/>
            </a:pPr>
            <a:r>
              <a:rPr lang="es-ES" sz="2800">
                <a:solidFill>
                  <a:srgbClr val="F2F2F2"/>
                </a:solidFill>
              </a:rPr>
              <a:t>		1                     1</a:t>
            </a:r>
            <a:endParaRPr lang="en-GB" altLang="en-US" sz="2800" smtClean="0">
              <a:solidFill>
                <a:srgbClr val="F2F2F2"/>
              </a:solidFill>
            </a:endParaRPr>
          </a:p>
          <a:p>
            <a:pPr marL="0" indent="0">
              <a:buNone/>
            </a:pPr>
            <a:r>
              <a:rPr lang="en-GB" altLang="en-US" sz="2800">
                <a:solidFill>
                  <a:srgbClr val="F2F2F2"/>
                </a:solidFill>
              </a:rPr>
              <a:t> </a:t>
            </a:r>
            <a:endParaRPr lang="en-GB" altLang="en-US" sz="2800" smtClean="0">
              <a:solidFill>
                <a:srgbClr val="F2F2F2"/>
              </a:solidFill>
            </a:endParaRPr>
          </a:p>
        </p:txBody>
      </p:sp>
      <p:cxnSp>
        <p:nvCxnSpPr>
          <p:cNvPr id="3" name="Straight Arrow Connector 2"/>
          <p:cNvCxnSpPr/>
          <p:nvPr/>
        </p:nvCxnSpPr>
        <p:spPr>
          <a:xfrm>
            <a:off x="1562042" y="1570768"/>
            <a:ext cx="1550019" cy="0"/>
          </a:xfrm>
          <a:prstGeom prst="straightConnector1">
            <a:avLst/>
          </a:prstGeom>
          <a:ln>
            <a:solidFill>
              <a:srgbClr val="F2F2F2"/>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1562041" y="2068855"/>
            <a:ext cx="1550019" cy="0"/>
          </a:xfrm>
          <a:prstGeom prst="straightConnector1">
            <a:avLst/>
          </a:prstGeom>
          <a:ln>
            <a:solidFill>
              <a:srgbClr val="F2F2F2"/>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1651252" y="3124504"/>
            <a:ext cx="1550019" cy="0"/>
          </a:xfrm>
          <a:prstGeom prst="straightConnector1">
            <a:avLst/>
          </a:prstGeom>
          <a:ln>
            <a:solidFill>
              <a:srgbClr val="F2F2F2"/>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1651252" y="3566835"/>
            <a:ext cx="1550019" cy="0"/>
          </a:xfrm>
          <a:prstGeom prst="straightConnector1">
            <a:avLst/>
          </a:prstGeom>
          <a:ln>
            <a:solidFill>
              <a:srgbClr val="F2F2F2"/>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6091876" y="2041786"/>
            <a:ext cx="1550019" cy="0"/>
          </a:xfrm>
          <a:prstGeom prst="straightConnector1">
            <a:avLst/>
          </a:prstGeom>
          <a:ln>
            <a:solidFill>
              <a:srgbClr val="F2F2F2"/>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6091875" y="2579551"/>
            <a:ext cx="1550019" cy="0"/>
          </a:xfrm>
          <a:prstGeom prst="straightConnector1">
            <a:avLst/>
          </a:prstGeom>
          <a:ln>
            <a:solidFill>
              <a:srgbClr val="F2F2F2"/>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6091874" y="3606675"/>
            <a:ext cx="1550019" cy="0"/>
          </a:xfrm>
          <a:prstGeom prst="straightConnector1">
            <a:avLst/>
          </a:prstGeom>
          <a:ln>
            <a:solidFill>
              <a:srgbClr val="F2F2F2"/>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6091873" y="4149928"/>
            <a:ext cx="1550019" cy="0"/>
          </a:xfrm>
          <a:prstGeom prst="straightConnector1">
            <a:avLst/>
          </a:prstGeom>
          <a:ln>
            <a:solidFill>
              <a:srgbClr val="F2F2F2"/>
            </a:solidFill>
            <a:tailEnd type="triangle"/>
          </a:ln>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383438" y="780328"/>
            <a:ext cx="3932083" cy="3199104"/>
          </a:xfrm>
          <a:prstGeom prst="rect">
            <a:avLst/>
          </a:prstGeom>
          <a:noFill/>
          <a:ln w="3175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5" name="Content Placeholder 2"/>
          <p:cNvSpPr>
            <a:spLocks noGrp="1"/>
          </p:cNvSpPr>
          <p:nvPr>
            <p:ph idx="4294967295"/>
          </p:nvPr>
        </p:nvSpPr>
        <p:spPr>
          <a:xfrm>
            <a:off x="4740430" y="1318508"/>
            <a:ext cx="3875746" cy="3325231"/>
          </a:xfrm>
          <a:ln w="31750">
            <a:solidFill>
              <a:schemeClr val="accent5"/>
            </a:solidFill>
          </a:ln>
        </p:spPr>
        <p:txBody>
          <a:bodyPr/>
          <a:lstStyle/>
          <a:p>
            <a:pPr marL="0" indent="0">
              <a:buNone/>
            </a:pPr>
            <a:r>
              <a:rPr lang="es-ES_tradnl" sz="2800" smtClean="0">
                <a:solidFill>
                  <a:srgbClr val="F2F2F2"/>
                </a:solidFill>
              </a:rPr>
              <a:t>f</a:t>
            </a:r>
            <a:r>
              <a:rPr lang="es-ES_tradnl" sz="2800" baseline="-25000">
                <a:solidFill>
                  <a:srgbClr val="F2F2F2"/>
                </a:solidFill>
              </a:rPr>
              <a:t>3</a:t>
            </a:r>
            <a:r>
              <a:rPr lang="en-GB" altLang="en-US" sz="2800" smtClean="0">
                <a:solidFill>
                  <a:srgbClr val="F2F2F2"/>
                </a:solidFill>
              </a:rPr>
              <a:t>:   </a:t>
            </a:r>
          </a:p>
          <a:p>
            <a:pPr marL="0" indent="0">
              <a:buNone/>
            </a:pPr>
            <a:r>
              <a:rPr lang="en-GB" altLang="en-US" sz="2800" smtClean="0">
                <a:solidFill>
                  <a:srgbClr val="F2F2F2"/>
                </a:solidFill>
              </a:rPr>
              <a:t>		</a:t>
            </a:r>
            <a:r>
              <a:rPr lang="es-ES" sz="2800" smtClean="0">
                <a:solidFill>
                  <a:srgbClr val="F2F2F2"/>
                </a:solidFill>
              </a:rPr>
              <a:t>0                     0</a:t>
            </a:r>
          </a:p>
          <a:p>
            <a:pPr marL="0" indent="0">
              <a:buNone/>
            </a:pPr>
            <a:r>
              <a:rPr lang="es-ES" sz="2800" smtClean="0">
                <a:solidFill>
                  <a:srgbClr val="F2F2F2"/>
                </a:solidFill>
              </a:rPr>
              <a:t>		1                     1</a:t>
            </a:r>
            <a:endParaRPr lang="en-GB" altLang="en-US" sz="2800" smtClean="0">
              <a:solidFill>
                <a:srgbClr val="F2F2F2"/>
              </a:solidFill>
            </a:endParaRPr>
          </a:p>
          <a:p>
            <a:pPr marL="0" indent="0">
              <a:buNone/>
            </a:pPr>
            <a:r>
              <a:rPr lang="en-GB" altLang="en-US" sz="2800" smtClean="0">
                <a:solidFill>
                  <a:srgbClr val="F2F2F2"/>
                </a:solidFill>
              </a:rPr>
              <a:t> </a:t>
            </a:r>
            <a:r>
              <a:rPr lang="es-ES_tradnl" sz="2800" smtClean="0">
                <a:solidFill>
                  <a:srgbClr val="F2F2F2"/>
                </a:solidFill>
              </a:rPr>
              <a:t>f</a:t>
            </a:r>
            <a:r>
              <a:rPr lang="es-ES_tradnl" sz="2800" baseline="-25000">
                <a:solidFill>
                  <a:srgbClr val="F2F2F2"/>
                </a:solidFill>
              </a:rPr>
              <a:t>4</a:t>
            </a:r>
            <a:r>
              <a:rPr lang="en-GB" altLang="en-US" sz="2800" smtClean="0">
                <a:solidFill>
                  <a:srgbClr val="F2F2F2"/>
                </a:solidFill>
              </a:rPr>
              <a:t>:   </a:t>
            </a:r>
          </a:p>
          <a:p>
            <a:pPr marL="0" indent="0">
              <a:buNone/>
            </a:pPr>
            <a:r>
              <a:rPr lang="en-GB" altLang="en-US" sz="2800" smtClean="0">
                <a:solidFill>
                  <a:srgbClr val="F2F2F2"/>
                </a:solidFill>
              </a:rPr>
              <a:t>		</a:t>
            </a:r>
            <a:r>
              <a:rPr lang="es-ES" sz="2800" smtClean="0">
                <a:solidFill>
                  <a:srgbClr val="F2F2F2"/>
                </a:solidFill>
              </a:rPr>
              <a:t>0                     1</a:t>
            </a:r>
          </a:p>
          <a:p>
            <a:pPr marL="0" indent="0">
              <a:buNone/>
            </a:pPr>
            <a:r>
              <a:rPr lang="es-ES" sz="2800" smtClean="0">
                <a:solidFill>
                  <a:srgbClr val="F2F2F2"/>
                </a:solidFill>
              </a:rPr>
              <a:t>		1                     0</a:t>
            </a:r>
            <a:endParaRPr lang="en-GB" altLang="en-US" sz="2800" smtClean="0">
              <a:solidFill>
                <a:srgbClr val="F2F2F2"/>
              </a:solidFill>
            </a:endParaRPr>
          </a:p>
          <a:p>
            <a:pPr marL="0" indent="0">
              <a:buNone/>
            </a:pPr>
            <a:endParaRPr lang="en-GB" altLang="en-US" sz="2800" smtClean="0">
              <a:solidFill>
                <a:srgbClr val="F2F2F2"/>
              </a:solidFill>
            </a:endParaRPr>
          </a:p>
        </p:txBody>
      </p:sp>
      <p:sp>
        <p:nvSpPr>
          <p:cNvPr id="5" name="Rectangle 4"/>
          <p:cNvSpPr/>
          <p:nvPr/>
        </p:nvSpPr>
        <p:spPr>
          <a:xfrm>
            <a:off x="383439" y="5130686"/>
            <a:ext cx="8232737" cy="1508105"/>
          </a:xfrm>
          <a:prstGeom prst="rect">
            <a:avLst/>
          </a:prstGeom>
          <a:ln w="38100">
            <a:solidFill>
              <a:schemeClr val="accent6">
                <a:lumMod val="75000"/>
              </a:schemeClr>
            </a:solidFill>
          </a:ln>
        </p:spPr>
        <p:txBody>
          <a:bodyPr wrap="square">
            <a:spAutoFit/>
          </a:bodyPr>
          <a:lstStyle/>
          <a:p>
            <a:pPr>
              <a:spcBef>
                <a:spcPts val="600"/>
              </a:spcBef>
              <a:spcAft>
                <a:spcPts val="600"/>
              </a:spcAft>
            </a:pPr>
            <a:endParaRPr lang="es-ES" sz="800" smtClean="0">
              <a:solidFill>
                <a:srgbClr val="F2F2F2"/>
              </a:solidFill>
            </a:endParaRPr>
          </a:p>
          <a:p>
            <a:pPr>
              <a:spcBef>
                <a:spcPts val="600"/>
              </a:spcBef>
              <a:spcAft>
                <a:spcPts val="600"/>
              </a:spcAft>
            </a:pPr>
            <a:r>
              <a:rPr lang="es-ES" sz="2800" smtClean="0">
                <a:solidFill>
                  <a:srgbClr val="F2F2F2"/>
                </a:solidFill>
              </a:rPr>
              <a:t>Algoritmo de Deustch-Josza </a:t>
            </a:r>
            <a:r>
              <a:rPr lang="es-ES" sz="2800" smtClean="0">
                <a:solidFill>
                  <a:srgbClr val="F2F2F2"/>
                </a:solidFill>
                <a:sym typeface="Wingdings" panose="05000000000000000000" pitchFamily="2" charset="2"/>
              </a:rPr>
              <a:t> Extensión del algoritmo de Deustch para registros de n valores</a:t>
            </a:r>
          </a:p>
          <a:p>
            <a:pPr>
              <a:spcBef>
                <a:spcPts val="600"/>
              </a:spcBef>
              <a:spcAft>
                <a:spcPts val="600"/>
              </a:spcAft>
            </a:pPr>
            <a:endParaRPr lang="es-ES" sz="800">
              <a:solidFill>
                <a:srgbClr val="F2F2F2"/>
              </a:solidFill>
            </a:endParaRPr>
          </a:p>
        </p:txBody>
      </p:sp>
    </p:spTree>
    <p:extLst>
      <p:ext uri="{BB962C8B-B14F-4D97-AF65-F5344CB8AC3E}">
        <p14:creationId xmlns:p14="http://schemas.microsoft.com/office/powerpoint/2010/main" val="36749372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84138" y="96838"/>
            <a:ext cx="6330950" cy="623887"/>
          </a:xfrm>
        </p:spPr>
        <p:txBody>
          <a:bodyPr/>
          <a:lstStyle/>
          <a:p>
            <a:r>
              <a:rPr lang="en-GB" altLang="en-US" sz="2400" b="1" smtClean="0"/>
              <a:t>Algoritmo de Shor</a:t>
            </a:r>
          </a:p>
        </p:txBody>
      </p:sp>
      <p:sp>
        <p:nvSpPr>
          <p:cNvPr id="2" name="Rectangle 1"/>
          <p:cNvSpPr/>
          <p:nvPr/>
        </p:nvSpPr>
        <p:spPr>
          <a:xfrm>
            <a:off x="356839" y="765803"/>
            <a:ext cx="8350743" cy="646331"/>
          </a:xfrm>
          <a:prstGeom prst="rect">
            <a:avLst/>
          </a:prstGeom>
        </p:spPr>
        <p:txBody>
          <a:bodyPr wrap="square">
            <a:spAutoFit/>
          </a:bodyPr>
          <a:lstStyle/>
          <a:p>
            <a:pPr marL="285750" indent="-285750">
              <a:buClr>
                <a:schemeClr val="accent2"/>
              </a:buClr>
              <a:buFont typeface="Arial" panose="020B0604020202020204" pitchFamily="34" charset="0"/>
              <a:buChar char="•"/>
            </a:pPr>
            <a:r>
              <a:rPr lang="es-ES" smtClean="0">
                <a:solidFill>
                  <a:srgbClr val="F2F2F2"/>
                </a:solidFill>
              </a:rPr>
              <a:t>¿Número </a:t>
            </a:r>
            <a:r>
              <a:rPr lang="es-ES">
                <a:solidFill>
                  <a:srgbClr val="F2F2F2"/>
                </a:solidFill>
              </a:rPr>
              <a:t>de pasos que un computador clasico debe ejecutar para </a:t>
            </a:r>
            <a:r>
              <a:rPr lang="es-ES" smtClean="0">
                <a:solidFill>
                  <a:srgbClr val="F2F2F2"/>
                </a:solidFill>
              </a:rPr>
              <a:t>encontrar los </a:t>
            </a:r>
            <a:r>
              <a:rPr lang="es-ES">
                <a:solidFill>
                  <a:srgbClr val="F2F2F2"/>
                </a:solidFill>
              </a:rPr>
              <a:t>factores primos de un numero N formado por </a:t>
            </a:r>
            <a:r>
              <a:rPr lang="es-ES" smtClean="0">
                <a:solidFill>
                  <a:srgbClr val="F2F2F2"/>
                </a:solidFill>
              </a:rPr>
              <a:t>x dígitos?</a:t>
            </a:r>
            <a:endParaRPr lang="en-GB" altLang="en-US">
              <a:solidFill>
                <a:srgbClr val="F2F2F2"/>
              </a:solidFill>
            </a:endParaRPr>
          </a:p>
        </p:txBody>
      </p:sp>
      <p:cxnSp>
        <p:nvCxnSpPr>
          <p:cNvPr id="4" name="Elbow Connector 3"/>
          <p:cNvCxnSpPr/>
          <p:nvPr/>
        </p:nvCxnSpPr>
        <p:spPr>
          <a:xfrm>
            <a:off x="1159727" y="1529947"/>
            <a:ext cx="1360449" cy="743577"/>
          </a:xfrm>
          <a:prstGeom prst="bentConnector3">
            <a:avLst>
              <a:gd name="adj1" fmla="val 710"/>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2721418" y="2042692"/>
            <a:ext cx="4627755" cy="461665"/>
          </a:xfrm>
          <a:prstGeom prst="rect">
            <a:avLst/>
          </a:prstGeom>
        </p:spPr>
        <p:txBody>
          <a:bodyPr wrap="square">
            <a:spAutoFit/>
          </a:bodyPr>
          <a:lstStyle/>
          <a:p>
            <a:pPr>
              <a:buClr>
                <a:schemeClr val="accent2"/>
              </a:buClr>
            </a:pPr>
            <a:r>
              <a:rPr lang="es-ES" altLang="en-US" sz="2400" smtClean="0">
                <a:solidFill>
                  <a:srgbClr val="F2F2F2"/>
                </a:solidFill>
              </a:rPr>
              <a:t>Crece exponencialmente  con x </a:t>
            </a:r>
            <a:endParaRPr lang="en-GB" altLang="en-US" sz="2400">
              <a:solidFill>
                <a:srgbClr val="F2F2F2"/>
              </a:solidFill>
            </a:endParaRPr>
          </a:p>
        </p:txBody>
      </p:sp>
      <p:sp>
        <p:nvSpPr>
          <p:cNvPr id="8" name="Rectangle 7"/>
          <p:cNvSpPr/>
          <p:nvPr/>
        </p:nvSpPr>
        <p:spPr>
          <a:xfrm>
            <a:off x="356839" y="2723326"/>
            <a:ext cx="8350743" cy="2308324"/>
          </a:xfrm>
          <a:prstGeom prst="rect">
            <a:avLst/>
          </a:prstGeom>
          <a:ln w="31750">
            <a:solidFill>
              <a:schemeClr val="accent2"/>
            </a:solidFill>
          </a:ln>
        </p:spPr>
        <p:txBody>
          <a:bodyPr wrap="square">
            <a:spAutoFit/>
          </a:bodyPr>
          <a:lstStyle/>
          <a:p>
            <a:pPr marL="285750" indent="-285750">
              <a:buClr>
                <a:schemeClr val="accent2"/>
              </a:buClr>
              <a:buFont typeface="Arial" panose="020B0604020202020204" pitchFamily="34" charset="0"/>
              <a:buChar char="•"/>
            </a:pPr>
            <a:endParaRPr lang="es-ES" smtClean="0">
              <a:solidFill>
                <a:srgbClr val="F2F2F2"/>
              </a:solidFill>
            </a:endParaRPr>
          </a:p>
          <a:p>
            <a:pPr marL="285750" indent="-285750">
              <a:buClr>
                <a:schemeClr val="accent2"/>
              </a:buClr>
              <a:buFont typeface="Arial" panose="020B0604020202020204" pitchFamily="34" charset="0"/>
              <a:buChar char="•"/>
            </a:pPr>
            <a:r>
              <a:rPr lang="es-ES" smtClean="0">
                <a:solidFill>
                  <a:srgbClr val="F2F2F2"/>
                </a:solidFill>
              </a:rPr>
              <a:t>El algortimo de Shor  consta de dos partes:</a:t>
            </a:r>
          </a:p>
          <a:p>
            <a:pPr marL="285750" indent="-285750">
              <a:buClr>
                <a:schemeClr val="accent2"/>
              </a:buClr>
              <a:buFont typeface="Arial" panose="020B0604020202020204" pitchFamily="34" charset="0"/>
              <a:buChar char="•"/>
            </a:pPr>
            <a:endParaRPr lang="es-ES" smtClean="0">
              <a:solidFill>
                <a:srgbClr val="F2F2F2"/>
              </a:solidFill>
            </a:endParaRPr>
          </a:p>
          <a:p>
            <a:pPr marL="1085850" lvl="1" indent="-342900">
              <a:buClr>
                <a:schemeClr val="accent2"/>
              </a:buClr>
              <a:buFont typeface="+mj-lt"/>
              <a:buAutoNum type="arabicPeriod"/>
            </a:pPr>
            <a:r>
              <a:rPr lang="es-ES" altLang="en-US" smtClean="0">
                <a:solidFill>
                  <a:srgbClr val="F2F2F2"/>
                </a:solidFill>
              </a:rPr>
              <a:t>Una parte clásica  - Que se centra en buscar el periodo de una función</a:t>
            </a:r>
          </a:p>
          <a:p>
            <a:pPr marL="1085850" lvl="1" indent="-342900">
              <a:buClr>
                <a:schemeClr val="accent2"/>
              </a:buClr>
              <a:buFont typeface="+mj-lt"/>
              <a:buAutoNum type="arabicPeriod"/>
            </a:pPr>
            <a:endParaRPr lang="es-ES" altLang="en-US" smtClean="0">
              <a:solidFill>
                <a:srgbClr val="F2F2F2"/>
              </a:solidFill>
            </a:endParaRPr>
          </a:p>
          <a:p>
            <a:pPr marL="1085850" lvl="1" indent="-342900">
              <a:buClr>
                <a:schemeClr val="accent2"/>
              </a:buClr>
              <a:buFont typeface="+mj-lt"/>
              <a:buAutoNum type="arabicPeriod"/>
            </a:pPr>
            <a:r>
              <a:rPr lang="es-ES" altLang="en-US" smtClean="0">
                <a:solidFill>
                  <a:srgbClr val="F2F2F2"/>
                </a:solidFill>
              </a:rPr>
              <a:t>Una parte cuántica basada en tecnicas de QFT</a:t>
            </a:r>
          </a:p>
          <a:p>
            <a:pPr marL="1085850" lvl="1" indent="-342900">
              <a:buClr>
                <a:schemeClr val="accent2"/>
              </a:buClr>
              <a:buFont typeface="+mj-lt"/>
              <a:buAutoNum type="arabicPeriod"/>
            </a:pPr>
            <a:endParaRPr lang="en-GB" altLang="en-US">
              <a:solidFill>
                <a:srgbClr val="F2F2F2"/>
              </a:solidFill>
            </a:endParaRPr>
          </a:p>
        </p:txBody>
      </p:sp>
      <p:sp>
        <p:nvSpPr>
          <p:cNvPr id="11" name="Rectangle 10"/>
          <p:cNvSpPr/>
          <p:nvPr/>
        </p:nvSpPr>
        <p:spPr>
          <a:xfrm>
            <a:off x="292719" y="5245671"/>
            <a:ext cx="8478982" cy="923330"/>
          </a:xfrm>
          <a:prstGeom prst="rect">
            <a:avLst/>
          </a:prstGeom>
        </p:spPr>
        <p:txBody>
          <a:bodyPr wrap="square">
            <a:spAutoFit/>
          </a:bodyPr>
          <a:lstStyle/>
          <a:p>
            <a:r>
              <a:rPr lang="es-ES" altLang="en-US">
                <a:solidFill>
                  <a:srgbClr val="F2F2F2"/>
                </a:solidFill>
                <a:latin typeface="+mj-lt"/>
              </a:rPr>
              <a:t>En 2001, IBM y la Universidad de Stanford, consiguen ejecutar por primera vez   el   algoritmo   de   Shor   en   el   primer   computador   cuántico   de 7 qubits desarrollado  en  Los  Álamos. </a:t>
            </a:r>
            <a:endParaRPr lang="es-ES">
              <a:solidFill>
                <a:srgbClr val="F2F2F2"/>
              </a:solidFill>
              <a:latin typeface="+mj-lt"/>
            </a:endParaRPr>
          </a:p>
        </p:txBody>
      </p:sp>
      <p:sp>
        <p:nvSpPr>
          <p:cNvPr id="12" name="Rectangle 11"/>
          <p:cNvSpPr/>
          <p:nvPr/>
        </p:nvSpPr>
        <p:spPr>
          <a:xfrm>
            <a:off x="292719" y="6337894"/>
            <a:ext cx="8478982" cy="369332"/>
          </a:xfrm>
          <a:prstGeom prst="rect">
            <a:avLst/>
          </a:prstGeom>
        </p:spPr>
        <p:txBody>
          <a:bodyPr wrap="square">
            <a:spAutoFit/>
          </a:bodyPr>
          <a:lstStyle/>
          <a:p>
            <a:pPr algn="ctr"/>
            <a:r>
              <a:rPr lang="es-ES">
                <a:solidFill>
                  <a:srgbClr val="F2F2F2"/>
                </a:solidFill>
                <a:hlinkClick r:id="rId3"/>
              </a:rPr>
              <a:t>https://</a:t>
            </a:r>
            <a:r>
              <a:rPr lang="es-ES" smtClean="0">
                <a:solidFill>
                  <a:srgbClr val="F2F2F2"/>
                </a:solidFill>
                <a:hlinkClick r:id="rId3"/>
              </a:rPr>
              <a:t>www-03.ibm.com/press/us/en/pressrelease/965.wss</a:t>
            </a:r>
            <a:r>
              <a:rPr lang="es-ES" smtClean="0">
                <a:solidFill>
                  <a:srgbClr val="F2F2F2"/>
                </a:solidFill>
              </a:rPr>
              <a:t> </a:t>
            </a:r>
            <a:endParaRPr lang="es-ES">
              <a:solidFill>
                <a:srgbClr val="F2F2F2"/>
              </a:solidFill>
            </a:endParaRPr>
          </a:p>
        </p:txBody>
      </p:sp>
    </p:spTree>
    <p:extLst>
      <p:ext uri="{BB962C8B-B14F-4D97-AF65-F5344CB8AC3E}">
        <p14:creationId xmlns:p14="http://schemas.microsoft.com/office/powerpoint/2010/main" val="20491031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84138" y="96838"/>
            <a:ext cx="6330950" cy="623887"/>
          </a:xfrm>
        </p:spPr>
        <p:txBody>
          <a:bodyPr/>
          <a:lstStyle/>
          <a:p>
            <a:r>
              <a:rPr lang="en-GB" altLang="en-US" sz="2400" b="1" smtClean="0"/>
              <a:t>Algoritmo de Grover</a:t>
            </a:r>
          </a:p>
        </p:txBody>
      </p:sp>
      <p:pic>
        <p:nvPicPr>
          <p:cNvPr id="1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8600" y="5033109"/>
            <a:ext cx="5799138"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57200" y="1077574"/>
            <a:ext cx="8336280" cy="1200329"/>
          </a:xfrm>
          <a:prstGeom prst="rect">
            <a:avLst/>
          </a:prstGeom>
        </p:spPr>
        <p:txBody>
          <a:bodyPr wrap="square">
            <a:spAutoFit/>
          </a:bodyPr>
          <a:lstStyle/>
          <a:p>
            <a:pPr marL="285750" indent="-285750">
              <a:buClr>
                <a:schemeClr val="accent2"/>
              </a:buClr>
              <a:buFont typeface="Arial" panose="020B0604020202020204" pitchFamily="34" charset="0"/>
              <a:buChar char="•"/>
            </a:pPr>
            <a:r>
              <a:rPr lang="es-ES" altLang="en-US" sz="2400" smtClean="0">
                <a:solidFill>
                  <a:srgbClr val="F2F2F2"/>
                </a:solidFill>
                <a:latin typeface="CMR12"/>
              </a:rPr>
              <a:t>¿Cuantos intentos necesita una búsqueda </a:t>
            </a:r>
            <a:r>
              <a:rPr lang="es-ES" altLang="en-US" sz="2400">
                <a:solidFill>
                  <a:srgbClr val="F2F2F2"/>
                </a:solidFill>
                <a:latin typeface="CMR12"/>
              </a:rPr>
              <a:t>de datos en una base de datos no ordenada de N </a:t>
            </a:r>
            <a:r>
              <a:rPr lang="es-ES" altLang="en-US" sz="2400" smtClean="0">
                <a:solidFill>
                  <a:srgbClr val="F2F2F2"/>
                </a:solidFill>
                <a:latin typeface="CMR12"/>
              </a:rPr>
              <a:t>elementos para localizar un elemento concreto?</a:t>
            </a:r>
            <a:endParaRPr lang="es-ES" sz="2400" smtClean="0">
              <a:solidFill>
                <a:srgbClr val="F2F2F2"/>
              </a:solidFill>
              <a:latin typeface="CMR12"/>
            </a:endParaRPr>
          </a:p>
        </p:txBody>
      </p:sp>
      <p:sp>
        <p:nvSpPr>
          <p:cNvPr id="5" name="Rectangle 4"/>
          <p:cNvSpPr/>
          <p:nvPr/>
        </p:nvSpPr>
        <p:spPr>
          <a:xfrm>
            <a:off x="2042160" y="2758440"/>
            <a:ext cx="6552089" cy="523220"/>
          </a:xfrm>
          <a:prstGeom prst="rect">
            <a:avLst/>
          </a:prstGeom>
        </p:spPr>
        <p:txBody>
          <a:bodyPr wrap="square">
            <a:spAutoFit/>
          </a:bodyPr>
          <a:lstStyle/>
          <a:p>
            <a:pPr>
              <a:buClr>
                <a:schemeClr val="accent2"/>
              </a:buClr>
            </a:pPr>
            <a:r>
              <a:rPr lang="es-ES" altLang="en-US" sz="2800">
                <a:solidFill>
                  <a:srgbClr val="F2F2F2"/>
                </a:solidFill>
                <a:latin typeface="CMR12"/>
              </a:rPr>
              <a:t>N</a:t>
            </a:r>
            <a:r>
              <a:rPr lang="es-ES" altLang="en-US" sz="2800" smtClean="0">
                <a:solidFill>
                  <a:srgbClr val="F2F2F2"/>
                </a:solidFill>
                <a:latin typeface="CMR12"/>
              </a:rPr>
              <a:t>ecesita </a:t>
            </a:r>
            <a:r>
              <a:rPr lang="es-ES" altLang="en-US" sz="2800">
                <a:solidFill>
                  <a:srgbClr val="F2F2F2"/>
                </a:solidFill>
                <a:latin typeface="CMR12"/>
              </a:rPr>
              <a:t>un promedio de N/2 intentos</a:t>
            </a:r>
            <a:r>
              <a:rPr lang="es-ES" altLang="en-US" sz="2800" smtClean="0">
                <a:solidFill>
                  <a:srgbClr val="F2F2F2"/>
                </a:solidFill>
                <a:latin typeface="CMR12"/>
              </a:rPr>
              <a:t>,)</a:t>
            </a:r>
            <a:endParaRPr lang="es-ES" altLang="en-US" sz="2800">
              <a:solidFill>
                <a:srgbClr val="F2F2F2"/>
              </a:solidFill>
              <a:latin typeface="CMR12"/>
            </a:endParaRPr>
          </a:p>
        </p:txBody>
      </p:sp>
      <p:cxnSp>
        <p:nvCxnSpPr>
          <p:cNvPr id="18" name="Elbow Connector 17"/>
          <p:cNvCxnSpPr/>
          <p:nvPr/>
        </p:nvCxnSpPr>
        <p:spPr>
          <a:xfrm>
            <a:off x="1122680" y="2499360"/>
            <a:ext cx="751840" cy="518160"/>
          </a:xfrm>
          <a:prstGeom prst="bentConnector3">
            <a:avLst>
              <a:gd name="adj1" fmla="val 135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746203" y="3842385"/>
            <a:ext cx="7848045" cy="830997"/>
          </a:xfrm>
          <a:prstGeom prst="rect">
            <a:avLst/>
          </a:prstGeom>
          <a:ln w="31750">
            <a:solidFill>
              <a:schemeClr val="accent2"/>
            </a:solidFill>
          </a:ln>
        </p:spPr>
        <p:txBody>
          <a:bodyPr wrap="square">
            <a:spAutoFit/>
          </a:bodyPr>
          <a:lstStyle/>
          <a:p>
            <a:pPr algn="ctr"/>
            <a:r>
              <a:rPr lang="es-ES" altLang="en-US" sz="2400">
                <a:solidFill>
                  <a:srgbClr val="F2F2F2"/>
                </a:solidFill>
                <a:latin typeface="CMR12"/>
              </a:rPr>
              <a:t>U</a:t>
            </a:r>
            <a:r>
              <a:rPr lang="es-ES" altLang="en-US" sz="2400" smtClean="0">
                <a:solidFill>
                  <a:srgbClr val="F2F2F2"/>
                </a:solidFill>
                <a:latin typeface="CMR12"/>
              </a:rPr>
              <a:t>na </a:t>
            </a:r>
            <a:r>
              <a:rPr lang="es-ES" altLang="en-US" sz="2400">
                <a:solidFill>
                  <a:srgbClr val="F2F2F2"/>
                </a:solidFill>
                <a:latin typeface="CMR12"/>
              </a:rPr>
              <a:t>computadora cuántica utilizando el algoritmo de Grover el promedio de intentos </a:t>
            </a:r>
            <a:r>
              <a:rPr lang="es-ES" altLang="en-US" sz="2400" smtClean="0">
                <a:solidFill>
                  <a:srgbClr val="F2F2F2"/>
                </a:solidFill>
                <a:latin typeface="CMR12"/>
              </a:rPr>
              <a:t>seria  SQRT(N) </a:t>
            </a:r>
            <a:endParaRPr lang="es-ES" sz="2400"/>
          </a:p>
        </p:txBody>
      </p:sp>
      <p:sp>
        <p:nvSpPr>
          <p:cNvPr id="23" name="Rectangle 22"/>
          <p:cNvSpPr/>
          <p:nvPr/>
        </p:nvSpPr>
        <p:spPr>
          <a:xfrm>
            <a:off x="457200" y="6138445"/>
            <a:ext cx="8336280" cy="369332"/>
          </a:xfrm>
          <a:prstGeom prst="rect">
            <a:avLst/>
          </a:prstGeom>
        </p:spPr>
        <p:txBody>
          <a:bodyPr wrap="square">
            <a:spAutoFit/>
          </a:bodyPr>
          <a:lstStyle/>
          <a:p>
            <a:pPr algn="ctr"/>
            <a:r>
              <a:rPr lang="es-ES">
                <a:solidFill>
                  <a:srgbClr val="F2F2F2"/>
                </a:solidFill>
                <a:hlinkClick r:id="rId4"/>
              </a:rPr>
              <a:t>http://</a:t>
            </a:r>
            <a:r>
              <a:rPr lang="es-ES" smtClean="0">
                <a:solidFill>
                  <a:srgbClr val="F2F2F2"/>
                </a:solidFill>
                <a:hlinkClick r:id="rId4"/>
              </a:rPr>
              <a:t>www.dma.eui.upm.es/MatDis/Seminario4/AlgoritmoGrover.pdf</a:t>
            </a:r>
            <a:r>
              <a:rPr lang="es-ES" smtClean="0">
                <a:solidFill>
                  <a:srgbClr val="F2F2F2"/>
                </a:solidFill>
              </a:rPr>
              <a:t> </a:t>
            </a:r>
            <a:endParaRPr lang="es-ES">
              <a:solidFill>
                <a:srgbClr val="F2F2F2"/>
              </a:solidFill>
            </a:endParaRPr>
          </a:p>
        </p:txBody>
      </p:sp>
    </p:spTree>
    <p:extLst>
      <p:ext uri="{BB962C8B-B14F-4D97-AF65-F5344CB8AC3E}">
        <p14:creationId xmlns:p14="http://schemas.microsoft.com/office/powerpoint/2010/main" val="18614163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p:cNvSpPr>
          <p:nvPr/>
        </p:nvSpPr>
        <p:spPr bwMode="auto">
          <a:xfrm>
            <a:off x="155991" y="450917"/>
            <a:ext cx="8859837"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342900">
              <a:spcBef>
                <a:spcPct val="20000"/>
              </a:spcBef>
              <a:buClr>
                <a:schemeClr val="accent1"/>
              </a:buClr>
              <a:buSzPct val="100000"/>
              <a:buFont typeface="Arial" panose="020B0604020202020204" pitchFamily="34" charset="0"/>
              <a:buChar char="•"/>
              <a:defRPr sz="1600">
                <a:solidFill>
                  <a:schemeClr val="tx1"/>
                </a:solidFill>
                <a:latin typeface="Arial" panose="020B0604020202020204" pitchFamily="34" charset="0"/>
              </a:defRPr>
            </a:lvl1pPr>
            <a:lvl2pPr marL="533400" indent="-214313" defTabSz="342900">
              <a:spcBef>
                <a:spcPct val="20000"/>
              </a:spcBef>
              <a:buFont typeface="Arial" panose="020B0604020202020204" pitchFamily="34" charset="0"/>
              <a:buChar char="•"/>
              <a:defRPr sz="1500">
                <a:solidFill>
                  <a:schemeClr val="tx1"/>
                </a:solidFill>
                <a:latin typeface="Arial" panose="020B0604020202020204" pitchFamily="34" charset="0"/>
              </a:defRPr>
            </a:lvl2pPr>
            <a:lvl3pPr marL="811213" indent="-171450" defTabSz="342900">
              <a:spcBef>
                <a:spcPct val="20000"/>
              </a:spcBef>
              <a:buFont typeface="Lucida Grande"/>
              <a:buChar char="–"/>
              <a:defRPr>
                <a:solidFill>
                  <a:schemeClr val="tx1"/>
                </a:solidFill>
                <a:latin typeface="Arial" panose="020B0604020202020204" pitchFamily="34" charset="0"/>
              </a:defRPr>
            </a:lvl3pPr>
            <a:lvl4pPr marL="1200150" indent="-171450" defTabSz="342900">
              <a:spcBef>
                <a:spcPct val="20000"/>
              </a:spcBef>
              <a:buFont typeface="Arial" panose="020B0604020202020204" pitchFamily="34" charset="0"/>
              <a:buChar char="–"/>
              <a:defRPr>
                <a:solidFill>
                  <a:schemeClr val="tx1"/>
                </a:solidFill>
                <a:latin typeface="Arial" panose="020B0604020202020204" pitchFamily="34" charset="0"/>
              </a:defRPr>
            </a:lvl4pPr>
            <a:lvl5pPr marL="1543050" indent="-171450" defTabSz="342900">
              <a:spcBef>
                <a:spcPct val="20000"/>
              </a:spcBef>
              <a:buFont typeface="Arial" panose="020B0604020202020204" pitchFamily="34" charset="0"/>
              <a:buChar char="»"/>
              <a:defRPr>
                <a:solidFill>
                  <a:schemeClr val="tx1"/>
                </a:solidFill>
                <a:latin typeface="Arial" panose="020B0604020202020204" pitchFamily="34" charset="0"/>
              </a:defRPr>
            </a:lvl5pPr>
            <a:lvl6pPr marL="2000250" indent="-171450" defTabSz="3429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6pPr>
            <a:lvl7pPr marL="2457450" indent="-171450" defTabSz="3429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7pPr>
            <a:lvl8pPr marL="2914650" indent="-171450" defTabSz="3429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8pPr>
            <a:lvl9pPr marL="3371850" indent="-171450" defTabSz="3429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gn="ctr">
              <a:lnSpc>
                <a:spcPct val="95000"/>
              </a:lnSpc>
              <a:spcBef>
                <a:spcPct val="0"/>
              </a:spcBef>
              <a:buClrTx/>
              <a:buSzTx/>
              <a:buFontTx/>
              <a:buNone/>
            </a:pPr>
            <a:r>
              <a:rPr lang="en-US" altLang="en-US" sz="3200" b="1" smtClean="0">
                <a:solidFill>
                  <a:schemeClr val="accent2"/>
                </a:solidFill>
                <a:cs typeface="Arial" panose="020B0604020202020204" pitchFamily="34" charset="0"/>
              </a:rPr>
              <a:t>Lenguajes de Programación</a:t>
            </a:r>
            <a:endParaRPr lang="en-US" altLang="en-US" sz="3200" b="1">
              <a:solidFill>
                <a:schemeClr val="accent2"/>
              </a:solidFill>
              <a:cs typeface="Arial" panose="020B0604020202020204" pitchFamily="34" charset="0"/>
            </a:endParaRPr>
          </a:p>
        </p:txBody>
      </p:sp>
      <p:pic>
        <p:nvPicPr>
          <p:cNvPr id="5" name="Picture 2" descr="Resultado de ima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085" y="1009372"/>
            <a:ext cx="2663872" cy="26638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sultado de imag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7698" y="4571442"/>
            <a:ext cx="4052767" cy="199496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Resultado de imag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1815" y="1140738"/>
            <a:ext cx="2759687" cy="290262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Resultado de imag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54747" y="3399380"/>
            <a:ext cx="2483299" cy="3457993"/>
          </a:xfrm>
          <a:prstGeom prst="rect">
            <a:avLst/>
          </a:prstGeom>
          <a:noFill/>
          <a:extLst>
            <a:ext uri="{909E8E84-426E-40DD-AFC4-6F175D3DCCD1}">
              <a14:hiddenFill xmlns:a14="http://schemas.microsoft.com/office/drawing/2010/main">
                <a:solidFill>
                  <a:srgbClr val="FFFFFF"/>
                </a:solidFill>
              </a14:hiddenFill>
            </a:ext>
          </a:extLst>
        </p:spPr>
      </p:pic>
      <p:pic>
        <p:nvPicPr>
          <p:cNvPr id="16392" name="Picture 8" descr="Resultado de image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6935" y="1445420"/>
            <a:ext cx="1583345" cy="1583345"/>
          </a:xfrm>
          <a:prstGeom prst="rect">
            <a:avLst/>
          </a:prstGeom>
          <a:noFill/>
          <a:extLst>
            <a:ext uri="{909E8E84-426E-40DD-AFC4-6F175D3DCCD1}">
              <a14:hiddenFill xmlns:a14="http://schemas.microsoft.com/office/drawing/2010/main">
                <a:solidFill>
                  <a:srgbClr val="FFFFFF"/>
                </a:solidFill>
              </a14:hiddenFill>
            </a:ext>
          </a:extLst>
        </p:spPr>
      </p:pic>
      <p:pic>
        <p:nvPicPr>
          <p:cNvPr id="16394" name="Picture 10" descr="Resultado de image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293" y="2958281"/>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09296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Pseudocódigo Cuántico</a:t>
            </a:r>
            <a:endParaRPr lang="en-US" b="1" dirty="0"/>
          </a:p>
        </p:txBody>
      </p:sp>
      <p:sp>
        <p:nvSpPr>
          <p:cNvPr id="4" name="Content Placeholder 2"/>
          <p:cNvSpPr>
            <a:spLocks noGrp="1"/>
          </p:cNvSpPr>
          <p:nvPr>
            <p:ph idx="1"/>
          </p:nvPr>
        </p:nvSpPr>
        <p:spPr>
          <a:xfrm>
            <a:off x="339786" y="1024569"/>
            <a:ext cx="8505825" cy="4884912"/>
          </a:xfrm>
        </p:spPr>
        <p:txBody>
          <a:bodyPr/>
          <a:lstStyle/>
          <a:p>
            <a:endParaRPr lang="en-GB" sz="2400" smtClean="0">
              <a:solidFill>
                <a:srgbClr val="F2F2F2"/>
              </a:solidFill>
            </a:endParaRPr>
          </a:p>
          <a:p>
            <a:r>
              <a:rPr lang="en-GB" sz="2400" smtClean="0">
                <a:solidFill>
                  <a:srgbClr val="F2F2F2"/>
                </a:solidFill>
              </a:rPr>
              <a:t>El psudocódigo cuántico propuesto en E. Knill es el primer lenguaje formal para la descripción de algoritmos cuánticos.</a:t>
            </a:r>
          </a:p>
          <a:p>
            <a:endParaRPr lang="en-GB" sz="2400" smtClean="0">
              <a:solidFill>
                <a:srgbClr val="F2F2F2"/>
              </a:solidFill>
            </a:endParaRPr>
          </a:p>
          <a:p>
            <a:r>
              <a:rPr lang="en-GB" sz="2400" smtClean="0">
                <a:solidFill>
                  <a:srgbClr val="F2F2F2"/>
                </a:solidFill>
              </a:rPr>
              <a:t>Se relaciona con un modelo de máquina cuántica denominado QRAM  (Quantum Random Access Machine)</a:t>
            </a:r>
          </a:p>
          <a:p>
            <a:endParaRPr lang="en-GB" sz="2400" smtClean="0">
              <a:solidFill>
                <a:srgbClr val="F2F2F2"/>
              </a:solidFill>
            </a:endParaRPr>
          </a:p>
        </p:txBody>
      </p:sp>
      <p:sp>
        <p:nvSpPr>
          <p:cNvPr id="9" name="Content Placeholder 2"/>
          <p:cNvSpPr txBox="1">
            <a:spLocks/>
          </p:cNvSpPr>
          <p:nvPr/>
        </p:nvSpPr>
        <p:spPr bwMode="auto">
          <a:xfrm>
            <a:off x="245993" y="6107409"/>
            <a:ext cx="8505825" cy="478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3838" indent="-223838" algn="l" defTabSz="342900" rtl="0" eaLnBrk="0" fontAlgn="base" hangingPunct="0">
              <a:spcBef>
                <a:spcPct val="20000"/>
              </a:spcBef>
              <a:spcAft>
                <a:spcPct val="0"/>
              </a:spcAft>
              <a:buClr>
                <a:schemeClr val="accent1"/>
              </a:buClr>
              <a:buSzPct val="100000"/>
              <a:buFont typeface="Arial" panose="020B0604020202020204" pitchFamily="34" charset="0"/>
              <a:buChar char="•"/>
              <a:defRPr sz="1600" kern="1200">
                <a:solidFill>
                  <a:schemeClr val="tx1"/>
                </a:solidFill>
                <a:latin typeface="+mn-lt"/>
                <a:ea typeface="+mn-ea"/>
                <a:cs typeface="+mn-cs"/>
              </a:defRPr>
            </a:lvl1pPr>
            <a:lvl2pPr marL="533400" indent="-214313"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2pPr>
            <a:lvl3pPr marL="811213" indent="-171450" algn="l" defTabSz="342900" rtl="0" eaLnBrk="0" fontAlgn="base" hangingPunct="0">
              <a:spcBef>
                <a:spcPct val="20000"/>
              </a:spcBef>
              <a:spcAft>
                <a:spcPct val="0"/>
              </a:spcAft>
              <a:buFont typeface="Lucida Grande"/>
              <a:buChar char="–"/>
              <a:defRPr kern="1200">
                <a:solidFill>
                  <a:schemeClr val="tx1"/>
                </a:solidFill>
                <a:latin typeface="+mn-lt"/>
                <a:ea typeface="+mn-ea"/>
                <a:cs typeface="+mn-cs"/>
              </a:defRPr>
            </a:lvl3pPr>
            <a:lvl4pPr marL="1200150" indent="-171450" algn="l" defTabSz="342900"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1543050" indent="-171450" algn="l" defTabSz="342900"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spcBef>
                <a:spcPts val="1200"/>
              </a:spcBef>
              <a:spcAft>
                <a:spcPts val="1200"/>
              </a:spcAft>
              <a:buClr>
                <a:srgbClr val="FFC000"/>
              </a:buClr>
            </a:pPr>
            <a:r>
              <a:rPr lang="en-GB" sz="1200" dirty="0" smtClean="0">
                <a:solidFill>
                  <a:schemeClr val="bg1">
                    <a:lumMod val="95000"/>
                  </a:schemeClr>
                </a:solidFill>
              </a:rPr>
              <a:t>Source </a:t>
            </a:r>
            <a:r>
              <a:rPr lang="en-GB" sz="1200" dirty="0">
                <a:solidFill>
                  <a:schemeClr val="bg1">
                    <a:lumMod val="95000"/>
                  </a:schemeClr>
                </a:solidFill>
              </a:rPr>
              <a:t>: https://www.researchgate.net/publication/51394884_Quantum_Random_Access_Memory</a:t>
            </a:r>
          </a:p>
        </p:txBody>
      </p:sp>
    </p:spTree>
    <p:extLst>
      <p:ext uri="{BB962C8B-B14F-4D97-AF65-F5344CB8AC3E}">
        <p14:creationId xmlns:p14="http://schemas.microsoft.com/office/powerpoint/2010/main" val="39584562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670" y="0"/>
            <a:ext cx="8830515" cy="623887"/>
          </a:xfrm>
        </p:spPr>
        <p:txBody>
          <a:bodyPr/>
          <a:lstStyle/>
          <a:p>
            <a:r>
              <a:rPr lang="en-US" b="1" smtClean="0"/>
              <a:t>Propuesta de Arquitectura en cuatro capas</a:t>
            </a:r>
            <a:endParaRPr lang="en-US" b="1" dirty="0"/>
          </a:p>
        </p:txBody>
      </p:sp>
      <p:sp>
        <p:nvSpPr>
          <p:cNvPr id="4" name="Content Placeholder 2"/>
          <p:cNvSpPr>
            <a:spLocks noGrp="1"/>
          </p:cNvSpPr>
          <p:nvPr>
            <p:ph idx="1"/>
          </p:nvPr>
        </p:nvSpPr>
        <p:spPr>
          <a:xfrm>
            <a:off x="339786" y="694792"/>
            <a:ext cx="8505825" cy="855227"/>
          </a:xfrm>
        </p:spPr>
        <p:txBody>
          <a:bodyPr/>
          <a:lstStyle/>
          <a:p>
            <a:r>
              <a:rPr lang="en-US" sz="2000" b="1" smtClean="0">
                <a:solidFill>
                  <a:srgbClr val="F2F2F2"/>
                </a:solidFill>
              </a:rPr>
              <a:t>Arquitectura de capas</a:t>
            </a:r>
            <a:endParaRPr lang="en-US" sz="2000" b="1" dirty="0">
              <a:solidFill>
                <a:srgbClr val="F2F2F2"/>
              </a:solidFill>
            </a:endParaRPr>
          </a:p>
        </p:txBody>
      </p:sp>
      <p:sp>
        <p:nvSpPr>
          <p:cNvPr id="3" name="Rectangle 2"/>
          <p:cNvSpPr/>
          <p:nvPr/>
        </p:nvSpPr>
        <p:spPr>
          <a:xfrm>
            <a:off x="657915" y="1243242"/>
            <a:ext cx="7839307" cy="6859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mtClean="0">
                <a:solidFill>
                  <a:schemeClr val="tx2"/>
                </a:solidFill>
              </a:rPr>
              <a:t>Lenguaje de Alto Nivel</a:t>
            </a:r>
          </a:p>
        </p:txBody>
      </p:sp>
      <p:sp>
        <p:nvSpPr>
          <p:cNvPr id="9" name="Rectangle 8"/>
          <p:cNvSpPr/>
          <p:nvPr/>
        </p:nvSpPr>
        <p:spPr>
          <a:xfrm>
            <a:off x="657914" y="2542477"/>
            <a:ext cx="7839307" cy="855857"/>
          </a:xfrm>
          <a:prstGeom prst="rect">
            <a:avLst/>
          </a:prstGeom>
          <a:gradFill>
            <a:gsLst>
              <a:gs pos="0">
                <a:schemeClr val="accent2"/>
              </a:gs>
              <a:gs pos="100000">
                <a:schemeClr val="accent4"/>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smtClean="0">
                <a:solidFill>
                  <a:schemeClr val="tx2"/>
                </a:solidFill>
              </a:rPr>
              <a:t>Lenguaje Ensamblador  </a:t>
            </a:r>
            <a:r>
              <a:rPr lang="es-ES" b="1" smtClean="0">
                <a:solidFill>
                  <a:schemeClr val="tx2"/>
                </a:solidFill>
              </a:rPr>
              <a:t>QASM</a:t>
            </a:r>
            <a:r>
              <a:rPr lang="es-ES" smtClean="0">
                <a:solidFill>
                  <a:schemeClr val="tx2"/>
                </a:solidFill>
              </a:rPr>
              <a:t> </a:t>
            </a:r>
          </a:p>
        </p:txBody>
      </p:sp>
      <p:sp>
        <p:nvSpPr>
          <p:cNvPr id="10" name="Rectangle 9"/>
          <p:cNvSpPr/>
          <p:nvPr/>
        </p:nvSpPr>
        <p:spPr>
          <a:xfrm>
            <a:off x="673043" y="4123901"/>
            <a:ext cx="7839307" cy="855857"/>
          </a:xfrm>
          <a:prstGeom prst="rect">
            <a:avLst/>
          </a:prstGeom>
          <a:gradFill>
            <a:gsLst>
              <a:gs pos="0">
                <a:schemeClr val="accent6">
                  <a:lumMod val="75000"/>
                </a:schemeClr>
              </a:gs>
              <a:gs pos="100000">
                <a:srgbClr val="92D050"/>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smtClean="0">
                <a:solidFill>
                  <a:schemeClr val="bg2">
                    <a:lumMod val="90000"/>
                  </a:schemeClr>
                </a:solidFill>
              </a:rPr>
              <a:t>Lenguaje de Operaciones Físicas   </a:t>
            </a:r>
            <a:r>
              <a:rPr lang="es-ES" b="1" smtClean="0">
                <a:solidFill>
                  <a:schemeClr val="bg2">
                    <a:lumMod val="90000"/>
                  </a:schemeClr>
                </a:solidFill>
              </a:rPr>
              <a:t>QPOL</a:t>
            </a:r>
          </a:p>
        </p:txBody>
      </p:sp>
      <p:sp>
        <p:nvSpPr>
          <p:cNvPr id="11" name="Rectangle 10"/>
          <p:cNvSpPr/>
          <p:nvPr/>
        </p:nvSpPr>
        <p:spPr>
          <a:xfrm>
            <a:off x="657913" y="5661575"/>
            <a:ext cx="7839307" cy="855857"/>
          </a:xfrm>
          <a:prstGeom prst="rect">
            <a:avLst/>
          </a:prstGeom>
          <a:gradFill>
            <a:gsLst>
              <a:gs pos="0">
                <a:srgbClr val="C00000"/>
              </a:gs>
              <a:gs pos="100000">
                <a:srgbClr val="FF0000"/>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smtClean="0">
                <a:solidFill>
                  <a:schemeClr val="bg1"/>
                </a:solidFill>
              </a:rPr>
              <a:t>Módulos de acceso al dispositivo Físico</a:t>
            </a:r>
          </a:p>
        </p:txBody>
      </p:sp>
      <p:sp>
        <p:nvSpPr>
          <p:cNvPr id="12" name="Right Arrow 11"/>
          <p:cNvSpPr/>
          <p:nvPr/>
        </p:nvSpPr>
        <p:spPr>
          <a:xfrm rot="16200000">
            <a:off x="1195970" y="2023719"/>
            <a:ext cx="340112" cy="3233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3" name="Right Arrow 12"/>
          <p:cNvSpPr/>
          <p:nvPr/>
        </p:nvSpPr>
        <p:spPr>
          <a:xfrm rot="16200000">
            <a:off x="3935455" y="2034129"/>
            <a:ext cx="340112" cy="3233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4" name="Right Arrow 13"/>
          <p:cNvSpPr/>
          <p:nvPr/>
        </p:nvSpPr>
        <p:spPr>
          <a:xfrm rot="16200000">
            <a:off x="7383038" y="2006062"/>
            <a:ext cx="340112" cy="3233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5" name="Right Arrow 14"/>
          <p:cNvSpPr/>
          <p:nvPr/>
        </p:nvSpPr>
        <p:spPr>
          <a:xfrm rot="5400000">
            <a:off x="1721553" y="2074126"/>
            <a:ext cx="340112" cy="3233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7" name="Right Arrow 16"/>
          <p:cNvSpPr/>
          <p:nvPr/>
        </p:nvSpPr>
        <p:spPr>
          <a:xfrm rot="5400000">
            <a:off x="4370351" y="2074125"/>
            <a:ext cx="340112" cy="3233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8" name="Right Arrow 17"/>
          <p:cNvSpPr/>
          <p:nvPr/>
        </p:nvSpPr>
        <p:spPr>
          <a:xfrm rot="5400000">
            <a:off x="7706423" y="2048630"/>
            <a:ext cx="340112" cy="3233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9" name="Right Arrow 18"/>
          <p:cNvSpPr/>
          <p:nvPr/>
        </p:nvSpPr>
        <p:spPr>
          <a:xfrm rot="16200000">
            <a:off x="4097147" y="3506479"/>
            <a:ext cx="340112" cy="323385"/>
          </a:xfrm>
          <a:prstGeom prst="rightArrow">
            <a:avLst/>
          </a:prstGeom>
          <a:gradFill>
            <a:gsLst>
              <a:gs pos="0">
                <a:schemeClr val="accent2"/>
              </a:gs>
              <a:gs pos="0">
                <a:schemeClr val="accent2"/>
              </a:gs>
              <a:gs pos="100000">
                <a:schemeClr val="accent4"/>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0" name="Right Arrow 19"/>
          <p:cNvSpPr/>
          <p:nvPr/>
        </p:nvSpPr>
        <p:spPr>
          <a:xfrm rot="5400000">
            <a:off x="4420532" y="3549047"/>
            <a:ext cx="340112" cy="323385"/>
          </a:xfrm>
          <a:prstGeom prst="rightArrow">
            <a:avLst/>
          </a:prstGeom>
          <a:gradFill>
            <a:gsLst>
              <a:gs pos="0">
                <a:schemeClr val="accent2"/>
              </a:gs>
              <a:gs pos="0">
                <a:schemeClr val="accent2"/>
              </a:gs>
              <a:gs pos="100000">
                <a:schemeClr val="accent4"/>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3" name="Right Arrow 22"/>
          <p:cNvSpPr/>
          <p:nvPr/>
        </p:nvSpPr>
        <p:spPr>
          <a:xfrm rot="16200000">
            <a:off x="1195970" y="3539624"/>
            <a:ext cx="340112" cy="323385"/>
          </a:xfrm>
          <a:prstGeom prst="rightArrow">
            <a:avLst/>
          </a:prstGeom>
          <a:gradFill>
            <a:gsLst>
              <a:gs pos="0">
                <a:schemeClr val="accent2"/>
              </a:gs>
              <a:gs pos="0">
                <a:schemeClr val="accent2"/>
              </a:gs>
              <a:gs pos="100000">
                <a:schemeClr val="accent4"/>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4" name="Right Arrow 23"/>
          <p:cNvSpPr/>
          <p:nvPr/>
        </p:nvSpPr>
        <p:spPr>
          <a:xfrm rot="5400000">
            <a:off x="1519355" y="3582192"/>
            <a:ext cx="340112" cy="323385"/>
          </a:xfrm>
          <a:prstGeom prst="rightArrow">
            <a:avLst/>
          </a:prstGeom>
          <a:gradFill>
            <a:gsLst>
              <a:gs pos="0">
                <a:schemeClr val="accent2"/>
              </a:gs>
              <a:gs pos="0">
                <a:schemeClr val="accent2"/>
              </a:gs>
              <a:gs pos="100000">
                <a:schemeClr val="accent4"/>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5" name="Right Arrow 24"/>
          <p:cNvSpPr/>
          <p:nvPr/>
        </p:nvSpPr>
        <p:spPr>
          <a:xfrm rot="16200000">
            <a:off x="7399610" y="3545978"/>
            <a:ext cx="340112" cy="323385"/>
          </a:xfrm>
          <a:prstGeom prst="rightArrow">
            <a:avLst/>
          </a:prstGeom>
          <a:gradFill>
            <a:gsLst>
              <a:gs pos="0">
                <a:schemeClr val="accent2"/>
              </a:gs>
              <a:gs pos="0">
                <a:schemeClr val="accent2"/>
              </a:gs>
              <a:gs pos="100000">
                <a:schemeClr val="accent4"/>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6" name="Right Arrow 25"/>
          <p:cNvSpPr/>
          <p:nvPr/>
        </p:nvSpPr>
        <p:spPr>
          <a:xfrm rot="5400000">
            <a:off x="7722995" y="3588546"/>
            <a:ext cx="340112" cy="323385"/>
          </a:xfrm>
          <a:prstGeom prst="rightArrow">
            <a:avLst/>
          </a:prstGeom>
          <a:gradFill>
            <a:gsLst>
              <a:gs pos="0">
                <a:schemeClr val="accent2"/>
              </a:gs>
              <a:gs pos="0">
                <a:schemeClr val="accent2"/>
              </a:gs>
              <a:gs pos="100000">
                <a:schemeClr val="accent4"/>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7" name="Right Arrow 26"/>
          <p:cNvSpPr/>
          <p:nvPr/>
        </p:nvSpPr>
        <p:spPr>
          <a:xfrm rot="16200000">
            <a:off x="1236474" y="5121923"/>
            <a:ext cx="340112" cy="323385"/>
          </a:xfrm>
          <a:prstGeom prst="rightArrow">
            <a:avLst/>
          </a:prstGeom>
          <a:gradFill>
            <a:gsLst>
              <a:gs pos="0">
                <a:schemeClr val="accent6">
                  <a:lumMod val="75000"/>
                </a:schemeClr>
              </a:gs>
              <a:gs pos="0">
                <a:schemeClr val="accent6">
                  <a:lumMod val="75000"/>
                </a:schemeClr>
              </a:gs>
              <a:gs pos="100000">
                <a:srgbClr val="92D050"/>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8" name="Right Arrow 27"/>
          <p:cNvSpPr/>
          <p:nvPr/>
        </p:nvSpPr>
        <p:spPr>
          <a:xfrm rot="5400000">
            <a:off x="1559859" y="5164491"/>
            <a:ext cx="340112" cy="323385"/>
          </a:xfrm>
          <a:prstGeom prst="rightArrow">
            <a:avLst/>
          </a:prstGeom>
          <a:gradFill>
            <a:gsLst>
              <a:gs pos="0">
                <a:schemeClr val="accent6">
                  <a:lumMod val="75000"/>
                </a:schemeClr>
              </a:gs>
              <a:gs pos="0">
                <a:schemeClr val="accent6">
                  <a:lumMod val="75000"/>
                </a:schemeClr>
              </a:gs>
              <a:gs pos="100000">
                <a:srgbClr val="92D050"/>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9" name="Right Arrow 28"/>
          <p:cNvSpPr/>
          <p:nvPr/>
        </p:nvSpPr>
        <p:spPr>
          <a:xfrm rot="16200000">
            <a:off x="4104042" y="5137690"/>
            <a:ext cx="340112" cy="323385"/>
          </a:xfrm>
          <a:prstGeom prst="rightArrow">
            <a:avLst/>
          </a:prstGeom>
          <a:gradFill>
            <a:gsLst>
              <a:gs pos="0">
                <a:schemeClr val="accent6">
                  <a:lumMod val="75000"/>
                </a:schemeClr>
              </a:gs>
              <a:gs pos="0">
                <a:schemeClr val="accent6">
                  <a:lumMod val="75000"/>
                </a:schemeClr>
              </a:gs>
              <a:gs pos="100000">
                <a:srgbClr val="92D050"/>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0" name="Right Arrow 29"/>
          <p:cNvSpPr/>
          <p:nvPr/>
        </p:nvSpPr>
        <p:spPr>
          <a:xfrm rot="5400000">
            <a:off x="4427427" y="5180258"/>
            <a:ext cx="340112" cy="323385"/>
          </a:xfrm>
          <a:prstGeom prst="rightArrow">
            <a:avLst/>
          </a:prstGeom>
          <a:gradFill>
            <a:gsLst>
              <a:gs pos="0">
                <a:schemeClr val="accent6">
                  <a:lumMod val="75000"/>
                </a:schemeClr>
              </a:gs>
              <a:gs pos="0">
                <a:schemeClr val="accent6">
                  <a:lumMod val="75000"/>
                </a:schemeClr>
              </a:gs>
              <a:gs pos="100000">
                <a:srgbClr val="92D050"/>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1" name="Right Arrow 30"/>
          <p:cNvSpPr/>
          <p:nvPr/>
        </p:nvSpPr>
        <p:spPr>
          <a:xfrm rot="16200000">
            <a:off x="7544730" y="5116996"/>
            <a:ext cx="340112" cy="323385"/>
          </a:xfrm>
          <a:prstGeom prst="rightArrow">
            <a:avLst/>
          </a:prstGeom>
          <a:gradFill>
            <a:gsLst>
              <a:gs pos="0">
                <a:schemeClr val="accent6">
                  <a:lumMod val="75000"/>
                </a:schemeClr>
              </a:gs>
              <a:gs pos="0">
                <a:schemeClr val="accent6">
                  <a:lumMod val="75000"/>
                </a:schemeClr>
              </a:gs>
              <a:gs pos="100000">
                <a:srgbClr val="92D050"/>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2" name="Right Arrow 31"/>
          <p:cNvSpPr/>
          <p:nvPr/>
        </p:nvSpPr>
        <p:spPr>
          <a:xfrm rot="5400000">
            <a:off x="7868115" y="5159564"/>
            <a:ext cx="340112" cy="323385"/>
          </a:xfrm>
          <a:prstGeom prst="rightArrow">
            <a:avLst/>
          </a:prstGeom>
          <a:gradFill>
            <a:gsLst>
              <a:gs pos="0">
                <a:schemeClr val="accent6">
                  <a:lumMod val="75000"/>
                </a:schemeClr>
              </a:gs>
              <a:gs pos="0">
                <a:schemeClr val="accent6">
                  <a:lumMod val="75000"/>
                </a:schemeClr>
              </a:gs>
              <a:gs pos="100000">
                <a:srgbClr val="92D050"/>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2328753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993" y="0"/>
            <a:ext cx="6330951" cy="623887"/>
          </a:xfrm>
        </p:spPr>
        <p:txBody>
          <a:bodyPr/>
          <a:lstStyle/>
          <a:p>
            <a:r>
              <a:rPr lang="en-GB" b="1" smtClean="0"/>
              <a:t>Quipper – Una libreria Haskel</a:t>
            </a:r>
            <a:endParaRPr lang="en-GB" b="1" dirty="0"/>
          </a:p>
        </p:txBody>
      </p:sp>
      <p:sp>
        <p:nvSpPr>
          <p:cNvPr id="3" name="Content Placeholder 2"/>
          <p:cNvSpPr>
            <a:spLocks noGrp="1"/>
          </p:cNvSpPr>
          <p:nvPr>
            <p:ph idx="1"/>
          </p:nvPr>
        </p:nvSpPr>
        <p:spPr>
          <a:xfrm>
            <a:off x="260350" y="720615"/>
            <a:ext cx="8505825" cy="3358226"/>
          </a:xfrm>
        </p:spPr>
        <p:txBody>
          <a:bodyPr/>
          <a:lstStyle/>
          <a:p>
            <a:pPr marL="0" indent="0">
              <a:buClr>
                <a:srgbClr val="FFC000"/>
              </a:buClr>
              <a:buNone/>
            </a:pPr>
            <a:endParaRPr lang="en-GB" dirty="0" smtClean="0">
              <a:solidFill>
                <a:schemeClr val="bg1">
                  <a:lumMod val="95000"/>
                </a:schemeClr>
              </a:solidFill>
            </a:endParaRPr>
          </a:p>
          <a:p>
            <a:pPr>
              <a:spcBef>
                <a:spcPts val="1200"/>
              </a:spcBef>
              <a:spcAft>
                <a:spcPts val="1200"/>
              </a:spcAft>
              <a:buClr>
                <a:srgbClr val="FFC000"/>
              </a:buClr>
            </a:pPr>
            <a:r>
              <a:rPr lang="en-GB" sz="2000" smtClean="0">
                <a:solidFill>
                  <a:schemeClr val="bg1">
                    <a:lumMod val="95000"/>
                  </a:schemeClr>
                </a:solidFill>
              </a:rPr>
              <a:t>Publicado en </a:t>
            </a:r>
            <a:r>
              <a:rPr lang="en-GB" sz="2000" dirty="0">
                <a:solidFill>
                  <a:schemeClr val="bg1">
                    <a:lumMod val="95000"/>
                  </a:schemeClr>
                </a:solidFill>
              </a:rPr>
              <a:t>2013</a:t>
            </a:r>
            <a:r>
              <a:rPr lang="en-GB" sz="2000" dirty="0" smtClean="0">
                <a:solidFill>
                  <a:schemeClr val="bg1">
                    <a:lumMod val="95000"/>
                  </a:schemeClr>
                </a:solidFill>
              </a:rPr>
              <a:t>.</a:t>
            </a:r>
          </a:p>
          <a:p>
            <a:pPr>
              <a:spcBef>
                <a:spcPts val="1200"/>
              </a:spcBef>
              <a:spcAft>
                <a:spcPts val="1200"/>
              </a:spcAft>
              <a:buClr>
                <a:srgbClr val="FFC000"/>
              </a:buClr>
            </a:pPr>
            <a:r>
              <a:rPr lang="en-GB" sz="2000" smtClean="0">
                <a:solidFill>
                  <a:schemeClr val="bg1">
                    <a:lumMod val="95000"/>
                  </a:schemeClr>
                </a:solidFill>
              </a:rPr>
              <a:t>Es un lenguaje embebido basado en Haskel, desarrollado como parte del proyecto QCS del IARPA</a:t>
            </a:r>
            <a:endParaRPr lang="en-GB" sz="2000" dirty="0" smtClean="0">
              <a:solidFill>
                <a:schemeClr val="bg1">
                  <a:lumMod val="95000"/>
                </a:schemeClr>
              </a:solidFill>
            </a:endParaRPr>
          </a:p>
          <a:p>
            <a:pPr>
              <a:spcBef>
                <a:spcPts val="1200"/>
              </a:spcBef>
              <a:spcAft>
                <a:spcPts val="1200"/>
              </a:spcAft>
              <a:buClr>
                <a:srgbClr val="FFC000"/>
              </a:buClr>
            </a:pPr>
            <a:r>
              <a:rPr lang="en-GB" sz="2000" smtClean="0">
                <a:solidFill>
                  <a:schemeClr val="bg1">
                    <a:lumMod val="95000"/>
                  </a:schemeClr>
                </a:solidFill>
              </a:rPr>
              <a:t>Los programas cuánticos en Quipper se escriben en Haskel añadiendo las librerias adecuadas.</a:t>
            </a:r>
          </a:p>
          <a:p>
            <a:pPr>
              <a:spcBef>
                <a:spcPts val="1200"/>
              </a:spcBef>
              <a:spcAft>
                <a:spcPts val="1200"/>
              </a:spcAft>
              <a:buClr>
                <a:srgbClr val="FFC000"/>
              </a:buClr>
            </a:pPr>
            <a:r>
              <a:rPr lang="en-GB" sz="2000" smtClean="0">
                <a:solidFill>
                  <a:schemeClr val="bg1">
                    <a:lumMod val="95000"/>
                  </a:schemeClr>
                </a:solidFill>
              </a:rPr>
              <a:t>Quipper es un lenguaje de descripción de circuitos</a:t>
            </a:r>
            <a:endParaRPr lang="en-GB" sz="2000" dirty="0" smtClean="0">
              <a:solidFill>
                <a:schemeClr val="bg1">
                  <a:lumMod val="95000"/>
                </a:schemeClr>
              </a:solidFill>
            </a:endParaRPr>
          </a:p>
          <a:p>
            <a:pPr>
              <a:spcBef>
                <a:spcPts val="1200"/>
              </a:spcBef>
              <a:spcAft>
                <a:spcPts val="1200"/>
              </a:spcAft>
              <a:buClr>
                <a:srgbClr val="FFC000"/>
              </a:buClr>
            </a:pPr>
            <a:r>
              <a:rPr lang="en-GB" sz="2000" smtClean="0">
                <a:solidFill>
                  <a:schemeClr val="bg1">
                    <a:lumMod val="95000"/>
                  </a:schemeClr>
                </a:solidFill>
              </a:rPr>
              <a:t>Ejemplo:</a:t>
            </a:r>
            <a:endParaRPr lang="en-GB" sz="2000" dirty="0">
              <a:solidFill>
                <a:schemeClr val="bg1">
                  <a:lumMod val="95000"/>
                </a:schemeClr>
              </a:solidFill>
            </a:endParaRPr>
          </a:p>
        </p:txBody>
      </p:sp>
      <p:sp>
        <p:nvSpPr>
          <p:cNvPr id="5" name="Rectangle 2"/>
          <p:cNvSpPr>
            <a:spLocks noChangeArrowheads="1"/>
          </p:cNvSpPr>
          <p:nvPr/>
        </p:nvSpPr>
        <p:spPr bwMode="auto">
          <a:xfrm>
            <a:off x="667820" y="5016092"/>
            <a:ext cx="7191909" cy="1384995"/>
          </a:xfrm>
          <a:prstGeom prst="rect">
            <a:avLst/>
          </a:prstGeom>
          <a:solidFill>
            <a:srgbClr val="F2F2F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import </a:t>
            </a:r>
            <a:r>
              <a:rPr kumimoji="0" lang="en-US" altLang="en-US" sz="1400"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Quipper</a:t>
            </a:r>
            <a:r>
              <a:rPr kumimoji="0" lang="en-US" altLang="en-US"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spos</a:t>
            </a:r>
            <a:r>
              <a:rPr kumimoji="0" lang="en-US" altLang="en-US"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Bool -&gt; </a:t>
            </a:r>
            <a:r>
              <a:rPr kumimoji="0" lang="en-US" altLang="en-US" sz="1400"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Circ</a:t>
            </a:r>
            <a:r>
              <a:rPr kumimoji="0" lang="en-US" altLang="en-US"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Qubit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spos</a:t>
            </a:r>
            <a:r>
              <a:rPr kumimoji="0" lang="en-US" altLang="en-US"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b = do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chemeClr val="tx1"/>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q &lt;- </a:t>
            </a:r>
            <a:r>
              <a:rPr kumimoji="0" lang="en-US" altLang="en-US" sz="1400"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qinit</a:t>
            </a:r>
            <a:r>
              <a:rPr kumimoji="0" lang="en-US" altLang="en-US"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b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chemeClr val="tx1"/>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r &lt;- </a:t>
            </a:r>
            <a:r>
              <a:rPr kumimoji="0" lang="en-US" altLang="en-US" sz="1400"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hadamard</a:t>
            </a:r>
            <a:r>
              <a:rPr kumimoji="0" lang="en-US" altLang="en-US"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q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chemeClr val="tx1"/>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return r </a:t>
            </a:r>
          </a:p>
        </p:txBody>
      </p:sp>
      <p:pic>
        <p:nvPicPr>
          <p:cNvPr id="7" name="Picture 2" descr="Resultado de ima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8887" y="-96942"/>
            <a:ext cx="1635113" cy="1635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9824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993" y="0"/>
            <a:ext cx="6330951" cy="623887"/>
          </a:xfrm>
        </p:spPr>
        <p:txBody>
          <a:bodyPr/>
          <a:lstStyle/>
          <a:p>
            <a:r>
              <a:rPr lang="en-GB" b="1" smtClean="0"/>
              <a:t>Quipper – Una libreria Haskel</a:t>
            </a:r>
            <a:endParaRPr lang="en-GB" b="1" dirty="0"/>
          </a:p>
        </p:txBody>
      </p:sp>
      <p:sp>
        <p:nvSpPr>
          <p:cNvPr id="3" name="Content Placeholder 2"/>
          <p:cNvSpPr>
            <a:spLocks noGrp="1"/>
          </p:cNvSpPr>
          <p:nvPr>
            <p:ph idx="1"/>
          </p:nvPr>
        </p:nvSpPr>
        <p:spPr>
          <a:xfrm>
            <a:off x="260350" y="720615"/>
            <a:ext cx="8505825" cy="3358226"/>
          </a:xfrm>
        </p:spPr>
        <p:txBody>
          <a:bodyPr/>
          <a:lstStyle/>
          <a:p>
            <a:pPr marL="0" indent="0">
              <a:buClr>
                <a:srgbClr val="FFC000"/>
              </a:buClr>
              <a:buNone/>
            </a:pPr>
            <a:r>
              <a:rPr lang="en-GB" sz="2000" smtClean="0">
                <a:solidFill>
                  <a:schemeClr val="bg1">
                    <a:lumMod val="95000"/>
                  </a:schemeClr>
                </a:solidFill>
              </a:rPr>
              <a:t>Ejemplos de codigo para generacion de circuitos en Quipper</a:t>
            </a:r>
            <a:endParaRPr lang="en-GB" sz="2000" dirty="0" smtClean="0">
              <a:solidFill>
                <a:schemeClr val="bg1">
                  <a:lumMod val="95000"/>
                </a:schemeClr>
              </a:solidFill>
            </a:endParaRPr>
          </a:p>
        </p:txBody>
      </p:sp>
      <p:grpSp>
        <p:nvGrpSpPr>
          <p:cNvPr id="11" name="Group 10"/>
          <p:cNvGrpSpPr/>
          <p:nvPr/>
        </p:nvGrpSpPr>
        <p:grpSpPr>
          <a:xfrm>
            <a:off x="127642" y="1376464"/>
            <a:ext cx="8771240" cy="2157413"/>
            <a:chOff x="390525" y="2414587"/>
            <a:chExt cx="8892998" cy="2157413"/>
          </a:xfrm>
        </p:grpSpPr>
        <p:pic>
          <p:nvPicPr>
            <p:cNvPr id="8" name="Picture 7"/>
            <p:cNvPicPr>
              <a:picLocks noChangeAspect="1"/>
            </p:cNvPicPr>
            <p:nvPr/>
          </p:nvPicPr>
          <p:blipFill>
            <a:blip r:embed="rId3"/>
            <a:stretch>
              <a:fillRect/>
            </a:stretch>
          </p:blipFill>
          <p:spPr>
            <a:xfrm>
              <a:off x="390525" y="2414587"/>
              <a:ext cx="8892998" cy="2157413"/>
            </a:xfrm>
            <a:prstGeom prst="rect">
              <a:avLst/>
            </a:prstGeom>
          </p:spPr>
        </p:pic>
        <p:sp>
          <p:nvSpPr>
            <p:cNvPr id="10" name="Rectangle 9"/>
            <p:cNvSpPr/>
            <p:nvPr/>
          </p:nvSpPr>
          <p:spPr>
            <a:xfrm>
              <a:off x="512283" y="2455397"/>
              <a:ext cx="4452057" cy="2031325"/>
            </a:xfrm>
            <a:prstGeom prst="rect">
              <a:avLst/>
            </a:prstGeom>
          </p:spPr>
          <p:txBody>
            <a:bodyPr wrap="square">
              <a:spAutoFit/>
            </a:bodyPr>
            <a:lstStyle/>
            <a:p>
              <a:r>
                <a:rPr lang="es-ES" sz="1400" b="1">
                  <a:latin typeface="Courier New" panose="02070309020205020404" pitchFamily="49" charset="0"/>
                  <a:cs typeface="Courier New" panose="02070309020205020404" pitchFamily="49" charset="0"/>
                </a:rPr>
                <a:t>circ :: Qubit -&gt; Circ </a:t>
              </a:r>
              <a:r>
                <a:rPr lang="es-ES" sz="1400" b="1" smtClean="0">
                  <a:latin typeface="Courier New" panose="02070309020205020404" pitchFamily="49" charset="0"/>
                  <a:cs typeface="Courier New" panose="02070309020205020404" pitchFamily="49" charset="0"/>
                </a:rPr>
                <a:t>Qubit</a:t>
              </a:r>
            </a:p>
            <a:p>
              <a:r>
                <a:rPr lang="es-ES" sz="1400" b="1" smtClean="0">
                  <a:latin typeface="Courier New" panose="02070309020205020404" pitchFamily="49" charset="0"/>
                  <a:cs typeface="Courier New" panose="02070309020205020404" pitchFamily="49" charset="0"/>
                </a:rPr>
                <a:t>circ x = do</a:t>
              </a:r>
            </a:p>
            <a:p>
              <a:r>
                <a:rPr lang="es-ES" sz="1400" b="1">
                  <a:latin typeface="Courier New" panose="02070309020205020404" pitchFamily="49" charset="0"/>
                  <a:cs typeface="Courier New" panose="02070309020205020404" pitchFamily="49" charset="0"/>
                </a:rPr>
                <a:t>	hadamard_at x</a:t>
              </a:r>
            </a:p>
            <a:p>
              <a:r>
                <a:rPr lang="es-ES" sz="1400" b="1">
                  <a:latin typeface="Courier New" panose="02070309020205020404" pitchFamily="49" charset="0"/>
                  <a:cs typeface="Courier New" panose="02070309020205020404" pitchFamily="49" charset="0"/>
                </a:rPr>
                <a:t>	with_ancilla $ \y -&gt; do</a:t>
              </a:r>
            </a:p>
            <a:p>
              <a:r>
                <a:rPr lang="es-ES" sz="1400" b="1">
                  <a:latin typeface="Courier New" panose="02070309020205020404" pitchFamily="49" charset="0"/>
                  <a:cs typeface="Courier New" panose="02070309020205020404" pitchFamily="49" charset="0"/>
                </a:rPr>
                <a:t>		qnot_at y</a:t>
              </a:r>
            </a:p>
            <a:p>
              <a:r>
                <a:rPr lang="es-ES" sz="1400" b="1">
                  <a:latin typeface="Courier New" panose="02070309020205020404" pitchFamily="49" charset="0"/>
                  <a:cs typeface="Courier New" panose="02070309020205020404" pitchFamily="49" charset="0"/>
                </a:rPr>
                <a:t>		qnot x `controlled` y</a:t>
              </a:r>
            </a:p>
            <a:p>
              <a:r>
                <a:rPr lang="es-ES" sz="1400" b="1">
                  <a:latin typeface="Courier New" panose="02070309020205020404" pitchFamily="49" charset="0"/>
                  <a:cs typeface="Courier New" panose="02070309020205020404" pitchFamily="49" charset="0"/>
                </a:rPr>
                <a:t>		qnot_at y</a:t>
              </a:r>
            </a:p>
            <a:p>
              <a:r>
                <a:rPr lang="es-ES" sz="1400" b="1">
                  <a:latin typeface="Courier New" panose="02070309020205020404" pitchFamily="49" charset="0"/>
                  <a:cs typeface="Courier New" panose="02070309020205020404" pitchFamily="49" charset="0"/>
                </a:rPr>
                <a:t>	hadamard_at x</a:t>
              </a:r>
            </a:p>
            <a:p>
              <a:r>
                <a:rPr lang="es-ES" sz="1400" b="1">
                  <a:latin typeface="Courier New" panose="02070309020205020404" pitchFamily="49" charset="0"/>
                  <a:cs typeface="Courier New" panose="02070309020205020404" pitchFamily="49" charset="0"/>
                </a:rPr>
                <a:t>	return x</a:t>
              </a:r>
            </a:p>
          </p:txBody>
        </p:sp>
      </p:grpSp>
      <p:pic>
        <p:nvPicPr>
          <p:cNvPr id="8194" name="Picture 2" descr="Resultado de imag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8887" y="-96942"/>
            <a:ext cx="1635113" cy="163511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5"/>
          <a:stretch>
            <a:fillRect/>
          </a:stretch>
        </p:blipFill>
        <p:spPr>
          <a:xfrm>
            <a:off x="157284" y="3807380"/>
            <a:ext cx="8753475" cy="2133600"/>
          </a:xfrm>
          <a:prstGeom prst="rect">
            <a:avLst/>
          </a:prstGeom>
        </p:spPr>
      </p:pic>
      <p:sp>
        <p:nvSpPr>
          <p:cNvPr id="15" name="Rectangle 14"/>
          <p:cNvSpPr/>
          <p:nvPr/>
        </p:nvSpPr>
        <p:spPr>
          <a:xfrm>
            <a:off x="157284" y="4181683"/>
            <a:ext cx="4572000" cy="1384995"/>
          </a:xfrm>
          <a:prstGeom prst="rect">
            <a:avLst/>
          </a:prstGeom>
        </p:spPr>
        <p:txBody>
          <a:bodyPr>
            <a:spAutoFit/>
          </a:bodyPr>
          <a:lstStyle/>
          <a:p>
            <a:r>
              <a:rPr lang="es-ES" sz="1400" b="1" smtClean="0">
                <a:latin typeface="Courier New" panose="02070309020205020404" pitchFamily="49" charset="0"/>
                <a:cs typeface="Courier New" panose="02070309020205020404" pitchFamily="49" charset="0"/>
              </a:rPr>
              <a:t>teleport :: Qubit -&gt; Circ Qubit</a:t>
            </a:r>
          </a:p>
          <a:p>
            <a:r>
              <a:rPr lang="es-ES" sz="1400" b="1" smtClean="0">
                <a:latin typeface="Courier New" panose="02070309020205020404" pitchFamily="49" charset="0"/>
                <a:cs typeface="Courier New" panose="02070309020205020404" pitchFamily="49" charset="0"/>
              </a:rPr>
              <a:t>teleport q = do</a:t>
            </a:r>
          </a:p>
          <a:p>
            <a:r>
              <a:rPr lang="es-ES" sz="1400" b="1">
                <a:latin typeface="Courier New" panose="02070309020205020404" pitchFamily="49" charset="0"/>
                <a:cs typeface="Courier New" panose="02070309020205020404" pitchFamily="49" charset="0"/>
              </a:rPr>
              <a:t>	</a:t>
            </a:r>
            <a:r>
              <a:rPr lang="es-ES" sz="1400" b="1" smtClean="0">
                <a:latin typeface="Courier New" panose="02070309020205020404" pitchFamily="49" charset="0"/>
                <a:cs typeface="Courier New" panose="02070309020205020404" pitchFamily="49" charset="0"/>
              </a:rPr>
              <a:t>(a,b) &lt;- bell00</a:t>
            </a:r>
          </a:p>
          <a:p>
            <a:r>
              <a:rPr lang="es-ES" sz="1400" b="1">
                <a:latin typeface="Courier New" panose="02070309020205020404" pitchFamily="49" charset="0"/>
                <a:cs typeface="Courier New" panose="02070309020205020404" pitchFamily="49" charset="0"/>
              </a:rPr>
              <a:t>	</a:t>
            </a:r>
            <a:r>
              <a:rPr lang="es-ES" sz="1400" b="1" smtClean="0">
                <a:latin typeface="Courier New" panose="02070309020205020404" pitchFamily="49" charset="0"/>
                <a:cs typeface="Courier New" panose="02070309020205020404" pitchFamily="49" charset="0"/>
              </a:rPr>
              <a:t>(x,y) &lt;- alice q a </a:t>
            </a:r>
          </a:p>
          <a:p>
            <a:r>
              <a:rPr lang="es-ES" sz="1400" b="1">
                <a:latin typeface="Courier New" panose="02070309020205020404" pitchFamily="49" charset="0"/>
                <a:cs typeface="Courier New" panose="02070309020205020404" pitchFamily="49" charset="0"/>
              </a:rPr>
              <a:t>	</a:t>
            </a:r>
            <a:r>
              <a:rPr lang="es-ES" sz="1400" b="1" smtClean="0">
                <a:latin typeface="Courier New" panose="02070309020205020404" pitchFamily="49" charset="0"/>
                <a:cs typeface="Courier New" panose="02070309020205020404" pitchFamily="49" charset="0"/>
              </a:rPr>
              <a:t>b &lt;- bob b (x,y)</a:t>
            </a:r>
          </a:p>
          <a:p>
            <a:r>
              <a:rPr lang="es-ES" sz="1400" b="1">
                <a:latin typeface="Courier New" panose="02070309020205020404" pitchFamily="49" charset="0"/>
                <a:cs typeface="Courier New" panose="02070309020205020404" pitchFamily="49" charset="0"/>
              </a:rPr>
              <a:t>	</a:t>
            </a:r>
            <a:r>
              <a:rPr lang="es-ES" sz="1400" b="1" smtClean="0">
                <a:latin typeface="Courier New" panose="02070309020205020404" pitchFamily="49" charset="0"/>
                <a:cs typeface="Courier New" panose="02070309020205020404" pitchFamily="49" charset="0"/>
              </a:rPr>
              <a:t>return b</a:t>
            </a:r>
            <a:endParaRPr lang="es-ES" sz="1400" b="1">
              <a:latin typeface="Courier New" panose="02070309020205020404" pitchFamily="49" charset="0"/>
              <a:cs typeface="Courier New" panose="02070309020205020404" pitchFamily="49" charset="0"/>
            </a:endParaRPr>
          </a:p>
        </p:txBody>
      </p:sp>
      <p:sp>
        <p:nvSpPr>
          <p:cNvPr id="17" name="TextBox 16"/>
          <p:cNvSpPr txBox="1"/>
          <p:nvPr/>
        </p:nvSpPr>
        <p:spPr>
          <a:xfrm>
            <a:off x="1006273" y="6214483"/>
            <a:ext cx="6502614" cy="369332"/>
          </a:xfrm>
          <a:prstGeom prst="rect">
            <a:avLst/>
          </a:prstGeom>
          <a:noFill/>
        </p:spPr>
        <p:txBody>
          <a:bodyPr wrap="none" rtlCol="0">
            <a:spAutoFit/>
          </a:bodyPr>
          <a:lstStyle/>
          <a:p>
            <a:r>
              <a:rPr lang="es-ES">
                <a:solidFill>
                  <a:srgbClr val="F2F2F2"/>
                </a:solidFill>
              </a:rPr>
              <a:t>Introducción a Quipper: </a:t>
            </a:r>
            <a:r>
              <a:rPr lang="es-ES" smtClean="0">
                <a:solidFill>
                  <a:srgbClr val="F2F2F2"/>
                </a:solidFill>
              </a:rPr>
              <a:t> </a:t>
            </a:r>
            <a:r>
              <a:rPr lang="es-ES" smtClean="0">
                <a:solidFill>
                  <a:srgbClr val="F2F2F2"/>
                </a:solidFill>
                <a:hlinkClick r:id="rId6"/>
              </a:rPr>
              <a:t>https</a:t>
            </a:r>
            <a:r>
              <a:rPr lang="es-ES">
                <a:solidFill>
                  <a:srgbClr val="F2F2F2"/>
                </a:solidFill>
                <a:hlinkClick r:id="rId6"/>
              </a:rPr>
              <a:t>://</a:t>
            </a:r>
            <a:r>
              <a:rPr lang="es-ES" smtClean="0">
                <a:solidFill>
                  <a:srgbClr val="F2F2F2"/>
                </a:solidFill>
                <a:hlinkClick r:id="rId6"/>
              </a:rPr>
              <a:t>arxiv.org/pdf/1304.5485v1.pdf</a:t>
            </a:r>
            <a:r>
              <a:rPr lang="es-ES" smtClean="0">
                <a:solidFill>
                  <a:srgbClr val="F2F2F2"/>
                </a:solidFill>
              </a:rPr>
              <a:t> </a:t>
            </a:r>
            <a:endParaRPr lang="es-ES">
              <a:solidFill>
                <a:srgbClr val="F2F2F2"/>
              </a:solidFill>
            </a:endParaRPr>
          </a:p>
        </p:txBody>
      </p:sp>
    </p:spTree>
    <p:extLst>
      <p:ext uri="{BB962C8B-B14F-4D97-AF65-F5344CB8AC3E}">
        <p14:creationId xmlns:p14="http://schemas.microsoft.com/office/powerpoint/2010/main" val="25897247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993" y="0"/>
            <a:ext cx="6330951" cy="623887"/>
          </a:xfrm>
        </p:spPr>
        <p:txBody>
          <a:bodyPr/>
          <a:lstStyle/>
          <a:p>
            <a:r>
              <a:rPr lang="en-GB" b="1" smtClean="0"/>
              <a:t>Quipper – Una libreria Haskel</a:t>
            </a:r>
            <a:endParaRPr lang="en-GB" b="1" dirty="0"/>
          </a:p>
        </p:txBody>
      </p:sp>
      <p:sp>
        <p:nvSpPr>
          <p:cNvPr id="3" name="Content Placeholder 2"/>
          <p:cNvSpPr>
            <a:spLocks noGrp="1"/>
          </p:cNvSpPr>
          <p:nvPr>
            <p:ph idx="1"/>
          </p:nvPr>
        </p:nvSpPr>
        <p:spPr>
          <a:xfrm>
            <a:off x="260350" y="581132"/>
            <a:ext cx="8641279" cy="5856455"/>
          </a:xfrm>
        </p:spPr>
        <p:txBody>
          <a:bodyPr/>
          <a:lstStyle/>
          <a:p>
            <a:pPr marL="0" lvl="0" indent="0">
              <a:buNone/>
            </a:pPr>
            <a:r>
              <a:rPr lang="es-ES" sz="1800" smtClean="0">
                <a:solidFill>
                  <a:schemeClr val="bg1"/>
                </a:solidFill>
              </a:rPr>
              <a:t>Algortimos utilizador para el desarrollo de Quipper</a:t>
            </a:r>
          </a:p>
          <a:p>
            <a:pPr lvl="0"/>
            <a:endParaRPr lang="es-ES" sz="1800">
              <a:solidFill>
                <a:schemeClr val="bg1"/>
              </a:solidFill>
            </a:endParaRPr>
          </a:p>
          <a:p>
            <a:pPr lvl="0">
              <a:spcBef>
                <a:spcPts val="600"/>
              </a:spcBef>
              <a:spcAft>
                <a:spcPts val="600"/>
              </a:spcAft>
              <a:buClr>
                <a:schemeClr val="accent2"/>
              </a:buClr>
            </a:pPr>
            <a:r>
              <a:rPr lang="es-ES" sz="1800" b="1" smtClean="0">
                <a:solidFill>
                  <a:schemeClr val="accent2"/>
                </a:solidFill>
              </a:rPr>
              <a:t>BWT </a:t>
            </a:r>
            <a:r>
              <a:rPr lang="es-ES" sz="1800" b="1">
                <a:solidFill>
                  <a:schemeClr val="accent2"/>
                </a:solidFill>
              </a:rPr>
              <a:t>– Binary Welded Tree</a:t>
            </a:r>
            <a:r>
              <a:rPr lang="es-ES" sz="1800">
                <a:solidFill>
                  <a:schemeClr val="bg1"/>
                </a:solidFill>
              </a:rPr>
              <a:t>. Como encontrar un nodod identificado en un gráfico.</a:t>
            </a:r>
          </a:p>
          <a:p>
            <a:pPr lvl="0">
              <a:spcBef>
                <a:spcPts val="600"/>
              </a:spcBef>
              <a:spcAft>
                <a:spcPts val="600"/>
              </a:spcAft>
              <a:buClr>
                <a:schemeClr val="accent2"/>
              </a:buClr>
            </a:pPr>
            <a:r>
              <a:rPr lang="es-ES" sz="1800" b="1">
                <a:solidFill>
                  <a:schemeClr val="accent2"/>
                </a:solidFill>
              </a:rPr>
              <a:t>BF – Boolean Formula</a:t>
            </a:r>
            <a:r>
              <a:rPr lang="es-ES" sz="1800">
                <a:solidFill>
                  <a:schemeClr val="bg1"/>
                </a:solidFill>
              </a:rPr>
              <a:t>. Evaluar una formla de tipo NAND.</a:t>
            </a:r>
          </a:p>
          <a:p>
            <a:pPr lvl="0">
              <a:spcBef>
                <a:spcPts val="600"/>
              </a:spcBef>
              <a:spcAft>
                <a:spcPts val="600"/>
              </a:spcAft>
              <a:buClr>
                <a:schemeClr val="accent2"/>
              </a:buClr>
            </a:pPr>
            <a:r>
              <a:rPr lang="es-ES" sz="1800" b="1">
                <a:solidFill>
                  <a:schemeClr val="accent2"/>
                </a:solidFill>
              </a:rPr>
              <a:t>CL – Class Number</a:t>
            </a:r>
            <a:r>
              <a:rPr lang="es-ES" sz="1800">
                <a:solidFill>
                  <a:schemeClr val="bg1"/>
                </a:solidFill>
              </a:rPr>
              <a:t>. Aproximación de una clase de grupo a un número cuadrático real.</a:t>
            </a:r>
          </a:p>
          <a:p>
            <a:pPr lvl="0">
              <a:spcBef>
                <a:spcPts val="600"/>
              </a:spcBef>
              <a:spcAft>
                <a:spcPts val="600"/>
              </a:spcAft>
              <a:buClr>
                <a:schemeClr val="accent2"/>
              </a:buClr>
            </a:pPr>
            <a:r>
              <a:rPr lang="es-ES" sz="1800" b="1">
                <a:solidFill>
                  <a:schemeClr val="accent2"/>
                </a:solidFill>
              </a:rPr>
              <a:t>GSE – Ground State Estimation</a:t>
            </a:r>
            <a:r>
              <a:rPr lang="es-ES" sz="1800">
                <a:solidFill>
                  <a:schemeClr val="bg1"/>
                </a:solidFill>
              </a:rPr>
              <a:t>. Calcular el nivel de energía más bajo de una molécula en particular</a:t>
            </a:r>
          </a:p>
          <a:p>
            <a:pPr lvl="0">
              <a:spcBef>
                <a:spcPts val="600"/>
              </a:spcBef>
              <a:spcAft>
                <a:spcPts val="600"/>
              </a:spcAft>
              <a:buClr>
                <a:schemeClr val="accent2"/>
              </a:buClr>
            </a:pPr>
            <a:r>
              <a:rPr lang="es-ES" sz="1800" b="1">
                <a:solidFill>
                  <a:schemeClr val="accent2"/>
                </a:solidFill>
              </a:rPr>
              <a:t>QLS – Quantum Linear System</a:t>
            </a:r>
            <a:r>
              <a:rPr lang="es-ES" sz="1800">
                <a:solidFill>
                  <a:schemeClr val="bg1"/>
                </a:solidFill>
              </a:rPr>
              <a:t>. Resolución de un sistema lineal de ecuaciones.</a:t>
            </a:r>
          </a:p>
          <a:p>
            <a:pPr lvl="0">
              <a:spcBef>
                <a:spcPts val="600"/>
              </a:spcBef>
              <a:spcAft>
                <a:spcPts val="600"/>
              </a:spcAft>
              <a:buClr>
                <a:schemeClr val="accent2"/>
              </a:buClr>
            </a:pPr>
            <a:r>
              <a:rPr lang="es-ES" sz="1800" b="1">
                <a:solidFill>
                  <a:schemeClr val="accent2"/>
                </a:solidFill>
              </a:rPr>
              <a:t>USV – Unique Shortest Vector</a:t>
            </a:r>
            <a:r>
              <a:rPr lang="es-ES" sz="1800">
                <a:solidFill>
                  <a:schemeClr val="bg1"/>
                </a:solidFill>
              </a:rPr>
              <a:t>. Elegir el vector más corto entre un grupo de vectores dado.</a:t>
            </a:r>
          </a:p>
          <a:p>
            <a:pPr lvl="0">
              <a:spcBef>
                <a:spcPts val="600"/>
              </a:spcBef>
              <a:spcAft>
                <a:spcPts val="600"/>
              </a:spcAft>
              <a:buClr>
                <a:schemeClr val="accent2"/>
              </a:buClr>
            </a:pPr>
            <a:r>
              <a:rPr lang="es-ES" sz="1800" b="1">
                <a:solidFill>
                  <a:schemeClr val="accent2"/>
                </a:solidFill>
              </a:rPr>
              <a:t>TF – Triangle Finding</a:t>
            </a:r>
            <a:r>
              <a:rPr lang="es-ES" sz="1800">
                <a:solidFill>
                  <a:schemeClr val="bg1"/>
                </a:solidFill>
              </a:rPr>
              <a:t>. Dibujar un triangulo dentro de un gráfico denso.</a:t>
            </a:r>
          </a:p>
          <a:p>
            <a:pPr marL="0" indent="0">
              <a:buClr>
                <a:srgbClr val="FFC000"/>
              </a:buClr>
              <a:buNone/>
            </a:pPr>
            <a:endParaRPr lang="es-ES" sz="1800" b="1">
              <a:solidFill>
                <a:schemeClr val="bg1"/>
              </a:solidFill>
              <a:latin typeface="Courier New" panose="02070309020205020404" pitchFamily="49" charset="0"/>
              <a:cs typeface="Courier New" panose="02070309020205020404" pitchFamily="49" charset="0"/>
            </a:endParaRPr>
          </a:p>
        </p:txBody>
      </p:sp>
      <p:sp>
        <p:nvSpPr>
          <p:cNvPr id="4" name="TextBox 3"/>
          <p:cNvSpPr txBox="1"/>
          <p:nvPr/>
        </p:nvSpPr>
        <p:spPr>
          <a:xfrm>
            <a:off x="1248386" y="5680960"/>
            <a:ext cx="6665205" cy="992836"/>
          </a:xfrm>
          <a:prstGeom prst="rect">
            <a:avLst/>
          </a:prstGeom>
          <a:solidFill>
            <a:schemeClr val="bg2"/>
          </a:solidFill>
        </p:spPr>
        <p:txBody>
          <a:bodyPr wrap="square" rtlCol="0">
            <a:spAutoFit/>
          </a:bodyPr>
          <a:lstStyle/>
          <a:p>
            <a:pPr>
              <a:lnSpc>
                <a:spcPct val="150000"/>
              </a:lnSpc>
            </a:pPr>
            <a:r>
              <a:rPr lang="es-ES" sz="800" smtClean="0"/>
              <a:t>Tecnicas utilizadas:</a:t>
            </a:r>
          </a:p>
          <a:p>
            <a:pPr marL="285750" indent="-285750">
              <a:lnSpc>
                <a:spcPct val="150000"/>
              </a:lnSpc>
              <a:buFont typeface="Arial" panose="020B0604020202020204" pitchFamily="34" charset="0"/>
              <a:buChar char="•"/>
            </a:pPr>
            <a:r>
              <a:rPr lang="es-ES" sz="800" smtClean="0"/>
              <a:t>Transformada de Fourier Cuántica</a:t>
            </a:r>
          </a:p>
          <a:p>
            <a:pPr marL="285750" indent="-285750">
              <a:lnSpc>
                <a:spcPct val="150000"/>
              </a:lnSpc>
              <a:buFont typeface="Arial" panose="020B0604020202020204" pitchFamily="34" charset="0"/>
              <a:buChar char="•"/>
            </a:pPr>
            <a:r>
              <a:rPr lang="es-ES" sz="800" smtClean="0"/>
              <a:t>Amplificación de Amplitud</a:t>
            </a:r>
          </a:p>
          <a:p>
            <a:pPr marL="285750" indent="-285750">
              <a:lnSpc>
                <a:spcPct val="150000"/>
              </a:lnSpc>
              <a:buFont typeface="Arial" panose="020B0604020202020204" pitchFamily="34" charset="0"/>
              <a:buChar char="•"/>
            </a:pPr>
            <a:r>
              <a:rPr lang="es-ES" sz="800" smtClean="0"/>
              <a:t>Caminata Cuántica</a:t>
            </a:r>
            <a:endParaRPr lang="es-ES" sz="800"/>
          </a:p>
          <a:p>
            <a:pPr marL="285750" indent="-285750">
              <a:lnSpc>
                <a:spcPct val="150000"/>
              </a:lnSpc>
              <a:buFont typeface="Arial" panose="020B0604020202020204" pitchFamily="34" charset="0"/>
              <a:buChar char="•"/>
            </a:pPr>
            <a:r>
              <a:rPr lang="es-ES" sz="800" smtClean="0"/>
              <a:t>... </a:t>
            </a:r>
          </a:p>
        </p:txBody>
      </p:sp>
      <p:pic>
        <p:nvPicPr>
          <p:cNvPr id="6" name="Picture 2" descr="Resultado de ima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8887" y="-96942"/>
            <a:ext cx="1635113" cy="1635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486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431" y="769434"/>
            <a:ext cx="8207296" cy="747133"/>
          </a:xfrm>
        </p:spPr>
        <p:txBody>
          <a:bodyPr/>
          <a:lstStyle/>
          <a:p>
            <a:pPr>
              <a:lnSpc>
                <a:spcPct val="150000"/>
              </a:lnSpc>
              <a:spcBef>
                <a:spcPts val="600"/>
              </a:spcBef>
              <a:spcAft>
                <a:spcPts val="600"/>
              </a:spcAft>
              <a:buClr>
                <a:srgbClr val="FFC000"/>
              </a:buClr>
            </a:pPr>
            <a:r>
              <a:rPr lang="es-ES_tradnl" altLang="en-US" sz="3600" b="1" smtClean="0">
                <a:solidFill>
                  <a:schemeClr val="accent2"/>
                </a:solidFill>
              </a:rPr>
              <a:t>Agenda</a:t>
            </a:r>
            <a:endParaRPr lang="en-GB" sz="3600" b="1" dirty="0">
              <a:solidFill>
                <a:schemeClr val="accent2"/>
              </a:solidFill>
            </a:endParaRPr>
          </a:p>
        </p:txBody>
      </p:sp>
      <p:sp>
        <p:nvSpPr>
          <p:cNvPr id="3" name="Rectangle 2"/>
          <p:cNvSpPr txBox="1">
            <a:spLocks noChangeArrowheads="1"/>
          </p:cNvSpPr>
          <p:nvPr/>
        </p:nvSpPr>
        <p:spPr bwMode="auto">
          <a:xfrm>
            <a:off x="579864" y="1706137"/>
            <a:ext cx="8441472" cy="36464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342900" rtl="0" eaLnBrk="0" fontAlgn="base" hangingPunct="0">
              <a:lnSpc>
                <a:spcPct val="95000"/>
              </a:lnSpc>
              <a:spcBef>
                <a:spcPct val="0"/>
              </a:spcBef>
              <a:spcAft>
                <a:spcPct val="0"/>
              </a:spcAft>
              <a:defRPr sz="2400" kern="1200">
                <a:solidFill>
                  <a:schemeClr val="accent1"/>
                </a:solidFill>
                <a:latin typeface="+mj-lt"/>
                <a:ea typeface="+mj-ea"/>
                <a:cs typeface="+mj-cs"/>
              </a:defRPr>
            </a:lvl1pPr>
            <a:lvl2pPr algn="l" defTabSz="342900" rtl="0" eaLnBrk="0" fontAlgn="base" hangingPunct="0">
              <a:lnSpc>
                <a:spcPct val="95000"/>
              </a:lnSpc>
              <a:spcBef>
                <a:spcPct val="0"/>
              </a:spcBef>
              <a:spcAft>
                <a:spcPct val="0"/>
              </a:spcAft>
              <a:defRPr sz="2100">
                <a:solidFill>
                  <a:schemeClr val="accent1"/>
                </a:solidFill>
                <a:latin typeface="Arial" charset="0"/>
              </a:defRPr>
            </a:lvl2pPr>
            <a:lvl3pPr algn="l" defTabSz="342900" rtl="0" eaLnBrk="0" fontAlgn="base" hangingPunct="0">
              <a:lnSpc>
                <a:spcPct val="95000"/>
              </a:lnSpc>
              <a:spcBef>
                <a:spcPct val="0"/>
              </a:spcBef>
              <a:spcAft>
                <a:spcPct val="0"/>
              </a:spcAft>
              <a:defRPr sz="2100">
                <a:solidFill>
                  <a:schemeClr val="accent1"/>
                </a:solidFill>
                <a:latin typeface="Arial" charset="0"/>
              </a:defRPr>
            </a:lvl3pPr>
            <a:lvl4pPr algn="l" defTabSz="342900" rtl="0" eaLnBrk="0" fontAlgn="base" hangingPunct="0">
              <a:lnSpc>
                <a:spcPct val="95000"/>
              </a:lnSpc>
              <a:spcBef>
                <a:spcPct val="0"/>
              </a:spcBef>
              <a:spcAft>
                <a:spcPct val="0"/>
              </a:spcAft>
              <a:defRPr sz="2100">
                <a:solidFill>
                  <a:schemeClr val="accent1"/>
                </a:solidFill>
                <a:latin typeface="Arial" charset="0"/>
              </a:defRPr>
            </a:lvl4pPr>
            <a:lvl5pPr algn="l" defTabSz="342900" rtl="0" eaLnBrk="0" fontAlgn="base" hangingPunct="0">
              <a:lnSpc>
                <a:spcPct val="95000"/>
              </a:lnSpc>
              <a:spcBef>
                <a:spcPct val="0"/>
              </a:spcBef>
              <a:spcAft>
                <a:spcPct val="0"/>
              </a:spcAft>
              <a:defRPr sz="2100">
                <a:solidFill>
                  <a:schemeClr val="accent1"/>
                </a:solidFill>
                <a:latin typeface="Arial" charset="0"/>
              </a:defRPr>
            </a:lvl5pPr>
            <a:lvl6pPr marL="342900" algn="l" defTabSz="342900" rtl="0" fontAlgn="base">
              <a:lnSpc>
                <a:spcPct val="95000"/>
              </a:lnSpc>
              <a:spcBef>
                <a:spcPct val="0"/>
              </a:spcBef>
              <a:spcAft>
                <a:spcPct val="0"/>
              </a:spcAft>
              <a:defRPr sz="2100">
                <a:solidFill>
                  <a:schemeClr val="accent1"/>
                </a:solidFill>
                <a:latin typeface="Arial" charset="0"/>
              </a:defRPr>
            </a:lvl6pPr>
            <a:lvl7pPr marL="685800" algn="l" defTabSz="342900" rtl="0" fontAlgn="base">
              <a:lnSpc>
                <a:spcPct val="95000"/>
              </a:lnSpc>
              <a:spcBef>
                <a:spcPct val="0"/>
              </a:spcBef>
              <a:spcAft>
                <a:spcPct val="0"/>
              </a:spcAft>
              <a:defRPr sz="2100">
                <a:solidFill>
                  <a:schemeClr val="accent1"/>
                </a:solidFill>
                <a:latin typeface="Arial" charset="0"/>
              </a:defRPr>
            </a:lvl7pPr>
            <a:lvl8pPr marL="1028700" algn="l" defTabSz="342900" rtl="0" fontAlgn="base">
              <a:lnSpc>
                <a:spcPct val="95000"/>
              </a:lnSpc>
              <a:spcBef>
                <a:spcPct val="0"/>
              </a:spcBef>
              <a:spcAft>
                <a:spcPct val="0"/>
              </a:spcAft>
              <a:defRPr sz="2100">
                <a:solidFill>
                  <a:schemeClr val="accent1"/>
                </a:solidFill>
                <a:latin typeface="Arial" charset="0"/>
              </a:defRPr>
            </a:lvl8pPr>
            <a:lvl9pPr marL="1371600" algn="l" defTabSz="342900" rtl="0" fontAlgn="base">
              <a:lnSpc>
                <a:spcPct val="95000"/>
              </a:lnSpc>
              <a:spcBef>
                <a:spcPct val="0"/>
              </a:spcBef>
              <a:spcAft>
                <a:spcPct val="0"/>
              </a:spcAft>
              <a:defRPr sz="2100">
                <a:solidFill>
                  <a:schemeClr val="accent1"/>
                </a:solidFill>
                <a:latin typeface="Arial" charset="0"/>
              </a:defRPr>
            </a:lvl9pPr>
          </a:lstStyle>
          <a:p>
            <a:pPr marL="571500" indent="-571500">
              <a:lnSpc>
                <a:spcPct val="150000"/>
              </a:lnSpc>
              <a:buClr>
                <a:schemeClr val="accent2"/>
              </a:buClr>
              <a:buFont typeface="Arial" panose="020B0604020202020204" pitchFamily="34" charset="0"/>
              <a:buChar char="•"/>
            </a:pPr>
            <a:r>
              <a:rPr lang="en-GB" sz="2800" b="1" smtClean="0"/>
              <a:t>Conceptos Básicos</a:t>
            </a:r>
          </a:p>
          <a:p>
            <a:pPr marL="571500" indent="-571500">
              <a:lnSpc>
                <a:spcPct val="150000"/>
              </a:lnSpc>
              <a:buClr>
                <a:schemeClr val="accent2"/>
              </a:buClr>
              <a:buFont typeface="Arial" panose="020B0604020202020204" pitchFamily="34" charset="0"/>
              <a:buChar char="•"/>
            </a:pPr>
            <a:r>
              <a:rPr lang="en-GB" sz="2800" b="1" smtClean="0"/>
              <a:t>Algoritmos Cuánticos</a:t>
            </a:r>
          </a:p>
          <a:p>
            <a:pPr marL="571500" indent="-571500">
              <a:lnSpc>
                <a:spcPct val="150000"/>
              </a:lnSpc>
              <a:buClr>
                <a:schemeClr val="accent2"/>
              </a:buClr>
              <a:buFont typeface="Arial" panose="020B0604020202020204" pitchFamily="34" charset="0"/>
              <a:buChar char="•"/>
            </a:pPr>
            <a:r>
              <a:rPr lang="en-GB" sz="2800" b="1" smtClean="0"/>
              <a:t>Lenguajes de Programación</a:t>
            </a:r>
          </a:p>
          <a:p>
            <a:pPr marL="571500" indent="-571500">
              <a:lnSpc>
                <a:spcPct val="150000"/>
              </a:lnSpc>
              <a:buClr>
                <a:schemeClr val="accent2"/>
              </a:buClr>
              <a:buFont typeface="Arial" panose="020B0604020202020204" pitchFamily="34" charset="0"/>
              <a:buChar char="•"/>
            </a:pPr>
            <a:r>
              <a:rPr lang="en-GB" sz="2800" b="1" smtClean="0"/>
              <a:t>IBM Quantum Experience</a:t>
            </a:r>
            <a:endParaRPr lang="es-ES" altLang="en-US" sz="2800" b="1" dirty="0" smtClean="0">
              <a:solidFill>
                <a:srgbClr val="FFC000"/>
              </a:solidFill>
            </a:endParaRPr>
          </a:p>
        </p:txBody>
      </p:sp>
    </p:spTree>
    <p:extLst>
      <p:ext uri="{BB962C8B-B14F-4D97-AF65-F5344CB8AC3E}">
        <p14:creationId xmlns:p14="http://schemas.microsoft.com/office/powerpoint/2010/main" val="38901670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The Python Quantum Toolbox</a:t>
            </a:r>
            <a:endParaRPr lang="en-US" b="1" dirty="0"/>
          </a:p>
        </p:txBody>
      </p:sp>
      <p:sp>
        <p:nvSpPr>
          <p:cNvPr id="4" name="Content Placeholder 2"/>
          <p:cNvSpPr>
            <a:spLocks noGrp="1"/>
          </p:cNvSpPr>
          <p:nvPr>
            <p:ph idx="1"/>
          </p:nvPr>
        </p:nvSpPr>
        <p:spPr>
          <a:xfrm>
            <a:off x="314425" y="1891305"/>
            <a:ext cx="8810094" cy="3039925"/>
          </a:xfrm>
        </p:spPr>
        <p:txBody>
          <a:bodyPr/>
          <a:lstStyle/>
          <a:p>
            <a:pPr marL="0" indent="0">
              <a:buNone/>
            </a:pPr>
            <a:r>
              <a:rPr lang="en-GB" sz="1800">
                <a:solidFill>
                  <a:schemeClr val="bg1"/>
                </a:solidFill>
              </a:rPr>
              <a:t>Authors: </a:t>
            </a:r>
            <a:r>
              <a:rPr lang="en-GB" sz="1800" smtClean="0">
                <a:solidFill>
                  <a:schemeClr val="bg1"/>
                </a:solidFill>
              </a:rPr>
              <a:t>				Paul </a:t>
            </a:r>
            <a:r>
              <a:rPr lang="en-GB" sz="1800">
                <a:solidFill>
                  <a:schemeClr val="bg1"/>
                </a:solidFill>
              </a:rPr>
              <a:t>Nation and Robert Johansson</a:t>
            </a:r>
          </a:p>
          <a:p>
            <a:pPr marL="0" indent="0">
              <a:buNone/>
            </a:pPr>
            <a:r>
              <a:rPr lang="es-ES" sz="1800">
                <a:solidFill>
                  <a:schemeClr val="bg1"/>
                </a:solidFill>
              </a:rPr>
              <a:t>Web site: </a:t>
            </a:r>
            <a:r>
              <a:rPr lang="es-ES" sz="1800" smtClean="0">
                <a:solidFill>
                  <a:schemeClr val="bg1"/>
                </a:solidFill>
              </a:rPr>
              <a:t>				http</a:t>
            </a:r>
            <a:r>
              <a:rPr lang="es-ES" sz="1800">
                <a:solidFill>
                  <a:schemeClr val="bg1"/>
                </a:solidFill>
              </a:rPr>
              <a:t>://qutip.googlecode.com</a:t>
            </a:r>
          </a:p>
          <a:p>
            <a:pPr marL="0" indent="0">
              <a:buNone/>
            </a:pPr>
            <a:r>
              <a:rPr lang="es-ES" sz="1800" smtClean="0">
                <a:solidFill>
                  <a:schemeClr val="bg1"/>
                </a:solidFill>
              </a:rPr>
              <a:t>Discussion: 			Google group “qutip”</a:t>
            </a:r>
          </a:p>
          <a:p>
            <a:pPr marL="0" indent="0">
              <a:buNone/>
            </a:pPr>
            <a:r>
              <a:rPr lang="es-ES" sz="1800" smtClean="0">
                <a:solidFill>
                  <a:schemeClr val="bg1"/>
                </a:solidFill>
              </a:rPr>
              <a:t>Blog: 					http://qutip.blogspot.com</a:t>
            </a:r>
          </a:p>
          <a:p>
            <a:pPr marL="0" indent="0">
              <a:buNone/>
            </a:pPr>
            <a:r>
              <a:rPr lang="es-ES" sz="1800" smtClean="0">
                <a:solidFill>
                  <a:schemeClr val="bg1"/>
                </a:solidFill>
              </a:rPr>
              <a:t>Platforms</a:t>
            </a:r>
            <a:r>
              <a:rPr lang="es-ES" sz="1800">
                <a:solidFill>
                  <a:schemeClr val="bg1"/>
                </a:solidFill>
              </a:rPr>
              <a:t>: </a:t>
            </a:r>
            <a:r>
              <a:rPr lang="es-ES" sz="1800" smtClean="0">
                <a:solidFill>
                  <a:schemeClr val="bg1"/>
                </a:solidFill>
              </a:rPr>
              <a:t>			Linux </a:t>
            </a:r>
            <a:r>
              <a:rPr lang="es-ES" sz="1800">
                <a:solidFill>
                  <a:schemeClr val="bg1"/>
                </a:solidFill>
              </a:rPr>
              <a:t>and Mac</a:t>
            </a:r>
          </a:p>
          <a:p>
            <a:pPr marL="0" indent="0">
              <a:buNone/>
            </a:pPr>
            <a:r>
              <a:rPr lang="es-ES" sz="1800">
                <a:solidFill>
                  <a:schemeClr val="bg1"/>
                </a:solidFill>
              </a:rPr>
              <a:t>License: </a:t>
            </a:r>
            <a:r>
              <a:rPr lang="es-ES" sz="1800" smtClean="0">
                <a:solidFill>
                  <a:schemeClr val="bg1"/>
                </a:solidFill>
              </a:rPr>
              <a:t>				GPLv3</a:t>
            </a:r>
            <a:endParaRPr lang="es-ES" sz="1800">
              <a:solidFill>
                <a:schemeClr val="bg1"/>
              </a:solidFill>
            </a:endParaRPr>
          </a:p>
          <a:p>
            <a:pPr marL="0" indent="0">
              <a:buNone/>
            </a:pPr>
            <a:r>
              <a:rPr lang="es-ES" sz="1800">
                <a:solidFill>
                  <a:schemeClr val="bg1"/>
                </a:solidFill>
              </a:rPr>
              <a:t>Download: </a:t>
            </a:r>
            <a:r>
              <a:rPr lang="es-ES" sz="1800" smtClean="0">
                <a:solidFill>
                  <a:schemeClr val="bg1"/>
                </a:solidFill>
              </a:rPr>
              <a:t>			</a:t>
            </a:r>
            <a:r>
              <a:rPr lang="es-ES" sz="1800" smtClean="0">
                <a:solidFill>
                  <a:schemeClr val="bg1"/>
                </a:solidFill>
                <a:hlinkClick r:id="rId3"/>
              </a:rPr>
              <a:t>http</a:t>
            </a:r>
            <a:r>
              <a:rPr lang="es-ES" sz="1800">
                <a:solidFill>
                  <a:schemeClr val="bg1"/>
                </a:solidFill>
                <a:hlinkClick r:id="rId3"/>
              </a:rPr>
              <a:t>://</a:t>
            </a:r>
            <a:r>
              <a:rPr lang="es-ES" sz="1800" smtClean="0">
                <a:solidFill>
                  <a:schemeClr val="bg1"/>
                </a:solidFill>
                <a:hlinkClick r:id="rId3"/>
              </a:rPr>
              <a:t>code.google.com/p/qutip/downloads</a:t>
            </a:r>
            <a:endParaRPr lang="es-ES" sz="1800" smtClean="0">
              <a:solidFill>
                <a:schemeClr val="bg1"/>
              </a:solidFill>
            </a:endParaRPr>
          </a:p>
          <a:p>
            <a:pPr marL="0" indent="0">
              <a:buNone/>
            </a:pPr>
            <a:r>
              <a:rPr lang="es-ES" sz="1800">
                <a:solidFill>
                  <a:schemeClr val="bg1"/>
                </a:solidFill>
              </a:rPr>
              <a:t>Repository</a:t>
            </a:r>
            <a:r>
              <a:rPr lang="es-ES" sz="1800" smtClean="0">
                <a:solidFill>
                  <a:schemeClr val="bg1"/>
                </a:solidFill>
              </a:rPr>
              <a:t>: 			http</a:t>
            </a:r>
            <a:r>
              <a:rPr lang="es-ES" sz="1800">
                <a:solidFill>
                  <a:schemeClr val="bg1"/>
                </a:solidFill>
              </a:rPr>
              <a:t>://github.com/qutip</a:t>
            </a:r>
            <a:endParaRPr lang="fr-FR" sz="1800">
              <a:solidFill>
                <a:schemeClr val="bg1"/>
              </a:solidFill>
            </a:endParaRPr>
          </a:p>
          <a:p>
            <a:pPr marL="0" indent="0">
              <a:buNone/>
            </a:pPr>
            <a:r>
              <a:rPr lang="fr-FR" sz="1800">
                <a:solidFill>
                  <a:schemeClr val="bg1"/>
                </a:solidFill>
              </a:rPr>
              <a:t>Publication: 		</a:t>
            </a:r>
            <a:r>
              <a:rPr lang="fr-FR" sz="1800" smtClean="0">
                <a:solidFill>
                  <a:schemeClr val="bg1"/>
                </a:solidFill>
              </a:rPr>
              <a:t>	Comp</a:t>
            </a:r>
            <a:r>
              <a:rPr lang="fr-FR" sz="1800">
                <a:solidFill>
                  <a:schemeClr val="bg1"/>
                </a:solidFill>
              </a:rPr>
              <a:t>. Phys. Comm. </a:t>
            </a:r>
            <a:r>
              <a:rPr lang="fr-FR" sz="1800" b="1">
                <a:solidFill>
                  <a:schemeClr val="bg1"/>
                </a:solidFill>
              </a:rPr>
              <a:t>183</a:t>
            </a:r>
            <a:r>
              <a:rPr lang="fr-FR" sz="1800">
                <a:solidFill>
                  <a:schemeClr val="bg1"/>
                </a:solidFill>
              </a:rPr>
              <a:t>, 1760 (2012) </a:t>
            </a:r>
            <a:r>
              <a:rPr lang="es-ES" sz="1800">
                <a:solidFill>
                  <a:schemeClr val="bg1"/>
                </a:solidFill>
              </a:rPr>
              <a:t>arXiv:1211.6518 (2012)</a:t>
            </a:r>
            <a:endParaRPr lang="en-US" sz="1800">
              <a:solidFill>
                <a:schemeClr val="bg1"/>
              </a:solidFill>
            </a:endParaRPr>
          </a:p>
          <a:p>
            <a:pPr marL="0" indent="0">
              <a:buNone/>
            </a:pPr>
            <a:endParaRPr lang="es-ES" sz="1800">
              <a:solidFill>
                <a:schemeClr val="bg1"/>
              </a:solidFill>
            </a:endParaRPr>
          </a:p>
        </p:txBody>
      </p:sp>
      <p:pic>
        <p:nvPicPr>
          <p:cNvPr id="7170" name="Picture 2" descr="Resultado de imag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1311" y="311944"/>
            <a:ext cx="3043208" cy="1498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776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The Python Quantum Toolbox</a:t>
            </a:r>
            <a:endParaRPr lang="en-US" b="1" dirty="0"/>
          </a:p>
        </p:txBody>
      </p:sp>
      <p:sp>
        <p:nvSpPr>
          <p:cNvPr id="4" name="Content Placeholder 2"/>
          <p:cNvSpPr>
            <a:spLocks noGrp="1"/>
          </p:cNvSpPr>
          <p:nvPr>
            <p:ph idx="1"/>
          </p:nvPr>
        </p:nvSpPr>
        <p:spPr>
          <a:xfrm>
            <a:off x="179670" y="694793"/>
            <a:ext cx="5791473" cy="5412616"/>
          </a:xfrm>
        </p:spPr>
        <p:txBody>
          <a:bodyPr/>
          <a:lstStyle/>
          <a:p>
            <a:pPr marL="0" indent="0">
              <a:buNone/>
            </a:pPr>
            <a:r>
              <a:rPr lang="en-US" sz="2000" b="1" smtClean="0">
                <a:solidFill>
                  <a:srgbClr val="F2F2F2"/>
                </a:solidFill>
              </a:rPr>
              <a:t>QuTiP</a:t>
            </a:r>
            <a:r>
              <a:rPr lang="en-US" sz="2000" smtClean="0">
                <a:solidFill>
                  <a:srgbClr val="F2F2F2"/>
                </a:solidFill>
              </a:rPr>
              <a:t> – Es un framework open source orientado a objetos para realizar cálculos de sistemas cuánticos abiertos.</a:t>
            </a:r>
          </a:p>
          <a:p>
            <a:endParaRPr lang="en-US" sz="2000" dirty="0">
              <a:solidFill>
                <a:srgbClr val="F2F2F2"/>
              </a:solidFill>
            </a:endParaRPr>
          </a:p>
        </p:txBody>
      </p:sp>
      <p:sp>
        <p:nvSpPr>
          <p:cNvPr id="13" name="Rectangle 12"/>
          <p:cNvSpPr/>
          <p:nvPr/>
        </p:nvSpPr>
        <p:spPr>
          <a:xfrm>
            <a:off x="6760124" y="3554049"/>
            <a:ext cx="1685581" cy="5838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mtClean="0"/>
              <a:t>Visualización</a:t>
            </a:r>
            <a:endParaRPr lang="es-ES"/>
          </a:p>
        </p:txBody>
      </p:sp>
      <p:sp>
        <p:nvSpPr>
          <p:cNvPr id="15" name="Rectangle 14"/>
          <p:cNvSpPr/>
          <p:nvPr/>
        </p:nvSpPr>
        <p:spPr>
          <a:xfrm>
            <a:off x="179670" y="3221704"/>
            <a:ext cx="2151028" cy="5838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mtClean="0"/>
              <a:t>Funciones Core</a:t>
            </a:r>
            <a:endParaRPr lang="es-ES"/>
          </a:p>
        </p:txBody>
      </p:sp>
      <p:pic>
        <p:nvPicPr>
          <p:cNvPr id="3" name="Picture 2"/>
          <p:cNvPicPr>
            <a:picLocks noChangeAspect="1"/>
          </p:cNvPicPr>
          <p:nvPr/>
        </p:nvPicPr>
        <p:blipFill>
          <a:blip r:embed="rId3"/>
          <a:stretch>
            <a:fillRect/>
          </a:stretch>
        </p:blipFill>
        <p:spPr>
          <a:xfrm>
            <a:off x="2488023" y="2432696"/>
            <a:ext cx="3791589" cy="3312064"/>
          </a:xfrm>
          <a:prstGeom prst="rect">
            <a:avLst/>
          </a:prstGeom>
        </p:spPr>
      </p:pic>
      <p:pic>
        <p:nvPicPr>
          <p:cNvPr id="17" name="Picture 2" descr="Resultado de imag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1311" y="311944"/>
            <a:ext cx="3043208" cy="1498014"/>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5673922" y="2064539"/>
            <a:ext cx="2374035" cy="5838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mtClean="0"/>
              <a:t>Evolución Temporal</a:t>
            </a:r>
            <a:endParaRPr lang="es-ES"/>
          </a:p>
        </p:txBody>
      </p:sp>
      <p:sp>
        <p:nvSpPr>
          <p:cNvPr id="10" name="Rectangle 9"/>
          <p:cNvSpPr/>
          <p:nvPr/>
        </p:nvSpPr>
        <p:spPr>
          <a:xfrm>
            <a:off x="1933249" y="2064539"/>
            <a:ext cx="1685581" cy="5838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mtClean="0"/>
              <a:t>Estados</a:t>
            </a:r>
            <a:endParaRPr lang="es-ES"/>
          </a:p>
        </p:txBody>
      </p:sp>
      <p:sp>
        <p:nvSpPr>
          <p:cNvPr id="11" name="Rectangle 10"/>
          <p:cNvSpPr/>
          <p:nvPr/>
        </p:nvSpPr>
        <p:spPr>
          <a:xfrm>
            <a:off x="1367846" y="5120990"/>
            <a:ext cx="1685581" cy="5838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mtClean="0"/>
              <a:t>Operadores</a:t>
            </a:r>
            <a:endParaRPr lang="es-ES"/>
          </a:p>
        </p:txBody>
      </p:sp>
      <p:sp>
        <p:nvSpPr>
          <p:cNvPr id="14" name="Rectangle 13"/>
          <p:cNvSpPr/>
          <p:nvPr/>
        </p:nvSpPr>
        <p:spPr>
          <a:xfrm>
            <a:off x="5997459" y="5298140"/>
            <a:ext cx="2151028" cy="5838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mtClean="0"/>
              <a:t>Puertas Lógicas</a:t>
            </a:r>
            <a:endParaRPr lang="es-ES"/>
          </a:p>
        </p:txBody>
      </p:sp>
      <p:sp>
        <p:nvSpPr>
          <p:cNvPr id="5" name="TextBox 4"/>
          <p:cNvSpPr txBox="1"/>
          <p:nvPr/>
        </p:nvSpPr>
        <p:spPr>
          <a:xfrm>
            <a:off x="561861" y="6322365"/>
            <a:ext cx="8284684" cy="369332"/>
          </a:xfrm>
          <a:prstGeom prst="rect">
            <a:avLst/>
          </a:prstGeom>
          <a:noFill/>
        </p:spPr>
        <p:txBody>
          <a:bodyPr wrap="square" rtlCol="0">
            <a:spAutoFit/>
          </a:bodyPr>
          <a:lstStyle/>
          <a:p>
            <a:r>
              <a:rPr lang="es-ES">
                <a:solidFill>
                  <a:srgbClr val="F2F2F2"/>
                </a:solidFill>
              </a:rPr>
              <a:t>Documentación de QuTiP: </a:t>
            </a:r>
            <a:r>
              <a:rPr lang="es-ES" smtClean="0">
                <a:solidFill>
                  <a:srgbClr val="F2F2F2"/>
                </a:solidFill>
              </a:rPr>
              <a:t> </a:t>
            </a:r>
            <a:r>
              <a:rPr lang="es-ES" smtClean="0">
                <a:solidFill>
                  <a:srgbClr val="F2F2F2"/>
                </a:solidFill>
                <a:hlinkClick r:id="rId5"/>
              </a:rPr>
              <a:t>http</a:t>
            </a:r>
            <a:r>
              <a:rPr lang="es-ES">
                <a:solidFill>
                  <a:srgbClr val="F2F2F2"/>
                </a:solidFill>
                <a:hlinkClick r:id="rId5"/>
              </a:rPr>
              <a:t>://</a:t>
            </a:r>
            <a:r>
              <a:rPr lang="es-ES" smtClean="0">
                <a:solidFill>
                  <a:srgbClr val="F2F2F2"/>
                </a:solidFill>
                <a:hlinkClick r:id="rId5"/>
              </a:rPr>
              <a:t>qutip.org/downloads/3.1.0/qutip-doc-3.1.0.pdf</a:t>
            </a:r>
            <a:r>
              <a:rPr lang="es-ES" smtClean="0">
                <a:solidFill>
                  <a:srgbClr val="F2F2F2"/>
                </a:solidFill>
              </a:rPr>
              <a:t> </a:t>
            </a:r>
            <a:endParaRPr lang="es-ES">
              <a:solidFill>
                <a:srgbClr val="F2F2F2"/>
              </a:solidFill>
            </a:endParaRPr>
          </a:p>
        </p:txBody>
      </p:sp>
    </p:spTree>
    <p:extLst>
      <p:ext uri="{BB962C8B-B14F-4D97-AF65-F5344CB8AC3E}">
        <p14:creationId xmlns:p14="http://schemas.microsoft.com/office/powerpoint/2010/main" val="25418052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The Python Quantum Toolbox</a:t>
            </a:r>
            <a:endParaRPr lang="en-US" b="1" dirty="0"/>
          </a:p>
        </p:txBody>
      </p:sp>
      <p:sp>
        <p:nvSpPr>
          <p:cNvPr id="4" name="Content Placeholder 2"/>
          <p:cNvSpPr>
            <a:spLocks noGrp="1"/>
          </p:cNvSpPr>
          <p:nvPr>
            <p:ph idx="1"/>
          </p:nvPr>
        </p:nvSpPr>
        <p:spPr>
          <a:xfrm>
            <a:off x="339786" y="694793"/>
            <a:ext cx="5466103" cy="905407"/>
          </a:xfrm>
        </p:spPr>
        <p:txBody>
          <a:bodyPr/>
          <a:lstStyle/>
          <a:p>
            <a:r>
              <a:rPr lang="en-US" sz="2000" b="1" smtClean="0">
                <a:solidFill>
                  <a:srgbClr val="F2F2F2"/>
                </a:solidFill>
              </a:rPr>
              <a:t>Correspondencia entre conceptos cuánticos y su representación en QuTiP</a:t>
            </a:r>
          </a:p>
          <a:p>
            <a:endParaRPr lang="en-US" sz="2000" b="1">
              <a:solidFill>
                <a:srgbClr val="F2F2F2"/>
              </a:solidFill>
            </a:endParaRPr>
          </a:p>
          <a:p>
            <a:endParaRPr lang="en-US" sz="2000" b="1" smtClean="0">
              <a:solidFill>
                <a:srgbClr val="F2F2F2"/>
              </a:solidFill>
            </a:endParaRPr>
          </a:p>
          <a:p>
            <a:endParaRPr lang="en-US" sz="2000" b="1">
              <a:solidFill>
                <a:srgbClr val="F2F2F2"/>
              </a:solidFill>
            </a:endParaRPr>
          </a:p>
          <a:p>
            <a:pPr marL="0" indent="0">
              <a:buNone/>
            </a:pPr>
            <a:r>
              <a:rPr lang="en-US" sz="2000" smtClean="0">
                <a:solidFill>
                  <a:srgbClr val="F2F2F2"/>
                </a:solidFill>
              </a:rPr>
              <a:t>.</a:t>
            </a:r>
          </a:p>
          <a:p>
            <a:endParaRPr lang="en-US" sz="2000">
              <a:solidFill>
                <a:srgbClr val="F2F2F2"/>
              </a:solidFill>
            </a:endParaRPr>
          </a:p>
          <a:p>
            <a:endParaRPr lang="en-US" sz="2000" dirty="0">
              <a:solidFill>
                <a:srgbClr val="F2F2F2"/>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423458941"/>
              </p:ext>
            </p:extLst>
          </p:nvPr>
        </p:nvGraphicFramePr>
        <p:xfrm>
          <a:off x="339784" y="1983048"/>
          <a:ext cx="8505826" cy="4850736"/>
        </p:xfrm>
        <a:graphic>
          <a:graphicData uri="http://schemas.openxmlformats.org/drawingml/2006/table">
            <a:tbl>
              <a:tblPr firstRow="1" bandRow="1">
                <a:tableStyleId>{5C22544A-7EE6-4342-B048-85BDC9FD1C3A}</a:tableStyleId>
              </a:tblPr>
              <a:tblGrid>
                <a:gridCol w="4252913"/>
                <a:gridCol w="4252913"/>
              </a:tblGrid>
              <a:tr h="287114">
                <a:tc>
                  <a:txBody>
                    <a:bodyPr/>
                    <a:lstStyle/>
                    <a:p>
                      <a:r>
                        <a:rPr lang="es-ES" smtClean="0"/>
                        <a:t>Conceptos Cuánticos</a:t>
                      </a:r>
                      <a:endParaRPr lang="es-ES"/>
                    </a:p>
                  </a:txBody>
                  <a:tcPr/>
                </a:tc>
                <a:tc>
                  <a:txBody>
                    <a:bodyPr/>
                    <a:lstStyle/>
                    <a:p>
                      <a:r>
                        <a:rPr lang="es-ES" smtClean="0"/>
                        <a:t>Representación en QuTiP</a:t>
                      </a:r>
                      <a:endParaRPr lang="es-ES"/>
                    </a:p>
                  </a:txBody>
                  <a:tcPr/>
                </a:tc>
              </a:tr>
              <a:tr h="1030979">
                <a:tc>
                  <a:txBody>
                    <a:bodyPr/>
                    <a:lstStyle/>
                    <a:p>
                      <a:r>
                        <a:rPr lang="es-ES" b="1" smtClean="0"/>
                        <a:t>Estado cuántico o Función de Onda</a:t>
                      </a:r>
                    </a:p>
                    <a:p>
                      <a:endParaRPr lang="es-ES" smtClean="0"/>
                    </a:p>
                    <a:p>
                      <a:r>
                        <a:rPr lang="es-ES" sz="1200" smtClean="0"/>
                        <a:t>Amplitud de probabilidad que describe el estado de un sistema cuántico.</a:t>
                      </a:r>
                    </a:p>
                    <a:p>
                      <a:endParaRPr lang="es-ES"/>
                    </a:p>
                  </a:txBody>
                  <a:tcPr/>
                </a:tc>
                <a:tc>
                  <a:txBody>
                    <a:bodyPr/>
                    <a:lstStyle/>
                    <a:p>
                      <a:r>
                        <a:rPr lang="es-ES" b="1" smtClean="0"/>
                        <a:t>Vectores y</a:t>
                      </a:r>
                      <a:r>
                        <a:rPr lang="es-ES" b="1" baseline="0" smtClean="0"/>
                        <a:t> matrices</a:t>
                      </a:r>
                    </a:p>
                    <a:p>
                      <a:endParaRPr lang="es-ES" sz="1200" baseline="0" smtClean="0"/>
                    </a:p>
                    <a:p>
                      <a:r>
                        <a:rPr lang="es-ES" sz="1200" baseline="0" smtClean="0"/>
                        <a:t>Elementos complejos</a:t>
                      </a:r>
                    </a:p>
                    <a:p>
                      <a:endParaRPr lang="es-ES" sz="1200"/>
                    </a:p>
                  </a:txBody>
                  <a:tcPr/>
                </a:tc>
              </a:tr>
              <a:tr h="1162594">
                <a:tc>
                  <a:txBody>
                    <a:bodyPr/>
                    <a:lstStyle/>
                    <a:p>
                      <a:r>
                        <a:rPr lang="es-ES" b="1" smtClean="0"/>
                        <a:t>Operadores</a:t>
                      </a:r>
                    </a:p>
                    <a:p>
                      <a:endParaRPr lang="es-ES" sz="1200" b="1" smtClean="0"/>
                    </a:p>
                    <a:p>
                      <a:r>
                        <a:rPr lang="es-ES" sz="1200" smtClean="0"/>
                        <a:t>El operador hamiltoniano es la función</a:t>
                      </a:r>
                      <a:r>
                        <a:rPr lang="es-ES" sz="1200" baseline="0" smtClean="0"/>
                        <a:t> energía total de un sistema que describe la energía de los posibles estados. Los operadores representan observables físicos.</a:t>
                      </a:r>
                    </a:p>
                    <a:p>
                      <a:endParaRPr lang="es-ES" sz="1200"/>
                    </a:p>
                  </a:txBody>
                  <a:tcPr/>
                </a:tc>
                <a:tc>
                  <a:txBody>
                    <a:bodyPr/>
                    <a:lstStyle/>
                    <a:p>
                      <a:r>
                        <a:rPr lang="es-ES" b="1" smtClean="0"/>
                        <a:t>Matrices</a:t>
                      </a:r>
                      <a:endParaRPr lang="es-ES" sz="1200" b="1" smtClean="0"/>
                    </a:p>
                    <a:p>
                      <a:endParaRPr lang="es-ES" sz="1200" smtClean="0"/>
                    </a:p>
                    <a:p>
                      <a:r>
                        <a:rPr lang="es-ES" sz="1200" smtClean="0"/>
                        <a:t>Los operadores se </a:t>
                      </a:r>
                      <a:r>
                        <a:rPr lang="es-ES" smtClean="0"/>
                        <a:t>representan mediante matrices.</a:t>
                      </a:r>
                      <a:endParaRPr lang="es-ES"/>
                    </a:p>
                  </a:txBody>
                  <a:tcPr/>
                </a:tc>
              </a:tr>
              <a:tr h="987108">
                <a:tc>
                  <a:txBody>
                    <a:bodyPr/>
                    <a:lstStyle/>
                    <a:p>
                      <a:r>
                        <a:rPr lang="es-ES" b="1" smtClean="0"/>
                        <a:t>Ecuación</a:t>
                      </a:r>
                      <a:r>
                        <a:rPr lang="es-ES" b="1" baseline="0" smtClean="0"/>
                        <a:t> de movimiento</a:t>
                      </a:r>
                    </a:p>
                    <a:p>
                      <a:endParaRPr lang="es-ES" sz="1200" baseline="0" smtClean="0"/>
                    </a:p>
                    <a:p>
                      <a:r>
                        <a:rPr lang="es-ES" sz="1200" baseline="0" smtClean="0"/>
                        <a:t>Describe como evolucionan en el tiempo los estados de un sistema cuántico.</a:t>
                      </a:r>
                    </a:p>
                    <a:p>
                      <a:endParaRPr lang="es-ES" sz="1200"/>
                    </a:p>
                  </a:txBody>
                  <a:tcPr/>
                </a:tc>
                <a:tc>
                  <a:txBody>
                    <a:bodyPr/>
                    <a:lstStyle/>
                    <a:p>
                      <a:r>
                        <a:rPr lang="es-ES" b="1" smtClean="0"/>
                        <a:t>Ecuanciones</a:t>
                      </a:r>
                      <a:r>
                        <a:rPr lang="es-ES" b="1" baseline="0" smtClean="0"/>
                        <a:t> Diferenciales</a:t>
                      </a:r>
                    </a:p>
                    <a:p>
                      <a:endParaRPr lang="es-ES" sz="1200" baseline="0" smtClean="0"/>
                    </a:p>
                    <a:p>
                      <a:r>
                        <a:rPr lang="es-ES" sz="1200" baseline="0" smtClean="0"/>
                        <a:t>Sistemas de ecuaciones diferenciales acopladas</a:t>
                      </a:r>
                      <a:endParaRPr lang="es-ES" sz="1200"/>
                    </a:p>
                  </a:txBody>
                  <a:tcPr/>
                </a:tc>
              </a:tr>
              <a:tr h="1238856">
                <a:tc>
                  <a:txBody>
                    <a:bodyPr/>
                    <a:lstStyle/>
                    <a:p>
                      <a:r>
                        <a:rPr lang="es-ES" b="1" smtClean="0"/>
                        <a:t>Observables</a:t>
                      </a:r>
                      <a:r>
                        <a:rPr lang="es-ES" b="1" baseline="0" smtClean="0"/>
                        <a:t> y valores esperados</a:t>
                      </a:r>
                    </a:p>
                    <a:p>
                      <a:endParaRPr lang="es-ES" sz="1200" baseline="0" smtClean="0"/>
                    </a:p>
                    <a:p>
                      <a:r>
                        <a:rPr lang="es-ES" sz="1200" baseline="0" smtClean="0"/>
                        <a:t>Los observables fisicos son cantidades que se corresponden con operadores</a:t>
                      </a:r>
                      <a:endParaRPr lang="es-ES" sz="1200"/>
                    </a:p>
                  </a:txBody>
                  <a:tcPr/>
                </a:tc>
                <a:tc>
                  <a:txBody>
                    <a:bodyPr/>
                    <a:lstStyle/>
                    <a:p>
                      <a:r>
                        <a:rPr lang="es-ES" b="1" smtClean="0"/>
                        <a:t>Producto Interno</a:t>
                      </a:r>
                    </a:p>
                    <a:p>
                      <a:endParaRPr lang="es-ES" sz="1200" b="1" smtClean="0"/>
                    </a:p>
                    <a:p>
                      <a:r>
                        <a:rPr lang="es-ES" sz="1200" smtClean="0"/>
                        <a:t>Los resultados se calculan</a:t>
                      </a:r>
                      <a:r>
                        <a:rPr lang="es-ES" sz="1200" baseline="0" smtClean="0"/>
                        <a:t> como producto interno entre vectores de estado y matrices que representan operadores, dando como resultado numeros reales para observables físicos</a:t>
                      </a:r>
                      <a:endParaRPr lang="es-ES" sz="1200"/>
                    </a:p>
                  </a:txBody>
                  <a:tcPr/>
                </a:tc>
              </a:tr>
            </a:tbl>
          </a:graphicData>
        </a:graphic>
      </p:graphicFrame>
      <p:pic>
        <p:nvPicPr>
          <p:cNvPr id="6" name="Picture 2" descr="Resultado de ima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1311" y="311944"/>
            <a:ext cx="3043208" cy="1498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1482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The Python Quantum Toolbox</a:t>
            </a:r>
            <a:endParaRPr lang="en-US" b="1" dirty="0"/>
          </a:p>
        </p:txBody>
      </p:sp>
      <p:sp>
        <p:nvSpPr>
          <p:cNvPr id="4" name="Content Placeholder 2"/>
          <p:cNvSpPr>
            <a:spLocks noGrp="1"/>
          </p:cNvSpPr>
          <p:nvPr>
            <p:ph idx="1"/>
          </p:nvPr>
        </p:nvSpPr>
        <p:spPr>
          <a:xfrm>
            <a:off x="86395" y="716826"/>
            <a:ext cx="6303387" cy="3359415"/>
          </a:xfrm>
        </p:spPr>
        <p:txBody>
          <a:bodyPr/>
          <a:lstStyle/>
          <a:p>
            <a:pPr marL="0" indent="0">
              <a:buNone/>
            </a:pPr>
            <a:r>
              <a:rPr lang="en-US" sz="2000" smtClean="0">
                <a:solidFill>
                  <a:srgbClr val="F2F2F2"/>
                </a:solidFill>
              </a:rPr>
              <a:t>Objetos y datatypes</a:t>
            </a:r>
          </a:p>
          <a:p>
            <a:pPr marL="0" indent="0">
              <a:buNone/>
            </a:pPr>
            <a:endParaRPr lang="en-US" sz="1000" smtClean="0">
              <a:solidFill>
                <a:srgbClr val="F2F2F2"/>
              </a:solidFill>
            </a:endParaRPr>
          </a:p>
          <a:p>
            <a:pPr marL="0" indent="0">
              <a:buNone/>
            </a:pPr>
            <a:r>
              <a:rPr lang="en-US" sz="2000" b="1" smtClean="0">
                <a:solidFill>
                  <a:srgbClr val="F2F2F2"/>
                </a:solidFill>
                <a:latin typeface="Courier New" panose="02070309020205020404" pitchFamily="49" charset="0"/>
                <a:cs typeface="Courier New" panose="02070309020205020404" pitchFamily="49" charset="0"/>
              </a:rPr>
              <a:t>Qob</a:t>
            </a:r>
            <a:r>
              <a:rPr lang="en-US" sz="2000" smtClean="0">
                <a:solidFill>
                  <a:srgbClr val="F2F2F2"/>
                </a:solidFill>
              </a:rPr>
              <a:t>j proporciona la estructura para encapsular de los operadores cuánticos y los vectores &lt;bra|  y  |ket&gt;</a:t>
            </a:r>
            <a:endParaRPr lang="en-US" sz="2000" dirty="0">
              <a:solidFill>
                <a:srgbClr val="F2F2F2"/>
              </a:solidFill>
            </a:endParaRPr>
          </a:p>
        </p:txBody>
      </p:sp>
      <p:pic>
        <p:nvPicPr>
          <p:cNvPr id="5" name="Picture 4"/>
          <p:cNvPicPr>
            <a:picLocks noChangeAspect="1"/>
          </p:cNvPicPr>
          <p:nvPr/>
        </p:nvPicPr>
        <p:blipFill>
          <a:blip r:embed="rId3"/>
          <a:stretch>
            <a:fillRect/>
          </a:stretch>
        </p:blipFill>
        <p:spPr>
          <a:xfrm>
            <a:off x="4548187" y="3324225"/>
            <a:ext cx="47625" cy="209550"/>
          </a:xfrm>
          <a:prstGeom prst="rect">
            <a:avLst/>
          </a:prstGeom>
        </p:spPr>
      </p:pic>
      <p:pic>
        <p:nvPicPr>
          <p:cNvPr id="7" name="Picture 6"/>
          <p:cNvPicPr>
            <a:picLocks noChangeAspect="1"/>
          </p:cNvPicPr>
          <p:nvPr/>
        </p:nvPicPr>
        <p:blipFill>
          <a:blip r:embed="rId4"/>
          <a:stretch>
            <a:fillRect/>
          </a:stretch>
        </p:blipFill>
        <p:spPr>
          <a:xfrm>
            <a:off x="-9225" y="3324225"/>
            <a:ext cx="9124709" cy="3521400"/>
          </a:xfrm>
          <a:prstGeom prst="rect">
            <a:avLst/>
          </a:prstGeom>
        </p:spPr>
      </p:pic>
      <p:pic>
        <p:nvPicPr>
          <p:cNvPr id="8" name="Picture 7"/>
          <p:cNvPicPr>
            <a:picLocks noChangeAspect="1"/>
          </p:cNvPicPr>
          <p:nvPr/>
        </p:nvPicPr>
        <p:blipFill>
          <a:blip r:embed="rId5"/>
          <a:stretch>
            <a:fillRect/>
          </a:stretch>
        </p:blipFill>
        <p:spPr>
          <a:xfrm>
            <a:off x="131832" y="2239830"/>
            <a:ext cx="8880333" cy="1161992"/>
          </a:xfrm>
          <a:prstGeom prst="rect">
            <a:avLst/>
          </a:prstGeom>
        </p:spPr>
      </p:pic>
      <p:sp>
        <p:nvSpPr>
          <p:cNvPr id="10" name="Rectangle 9"/>
          <p:cNvSpPr/>
          <p:nvPr/>
        </p:nvSpPr>
        <p:spPr>
          <a:xfrm>
            <a:off x="491406" y="4169106"/>
            <a:ext cx="2853739" cy="1938992"/>
          </a:xfrm>
          <a:prstGeom prst="rect">
            <a:avLst/>
          </a:prstGeom>
          <a:ln w="31750">
            <a:solidFill>
              <a:schemeClr val="accent2"/>
            </a:solidFill>
          </a:ln>
        </p:spPr>
        <p:txBody>
          <a:bodyPr wrap="square">
            <a:spAutoFit/>
          </a:bodyPr>
          <a:lstStyle/>
          <a:p>
            <a:pPr>
              <a:lnSpc>
                <a:spcPct val="150000"/>
              </a:lnSpc>
            </a:pPr>
            <a:r>
              <a:rPr lang="es-ES" sz="1600">
                <a:solidFill>
                  <a:schemeClr val="bg1"/>
                </a:solidFill>
                <a:latin typeface="NimbusRomNo9L-Regu"/>
              </a:rPr>
              <a:t>Data </a:t>
            </a:r>
            <a:r>
              <a:rPr lang="es-ES" sz="1600" smtClean="0">
                <a:solidFill>
                  <a:schemeClr val="bg1"/>
                </a:solidFill>
                <a:latin typeface="NimbusRomNo9L-Regu"/>
              </a:rPr>
              <a:t>		</a:t>
            </a:r>
            <a:r>
              <a:rPr lang="es-ES" sz="1600" smtClean="0">
                <a:solidFill>
                  <a:schemeClr val="bg1"/>
                </a:solidFill>
                <a:latin typeface="NimbusMonL-Regu"/>
              </a:rPr>
              <a:t>Q.data</a:t>
            </a:r>
            <a:endParaRPr lang="es-ES" sz="1600">
              <a:solidFill>
                <a:schemeClr val="bg1"/>
              </a:solidFill>
              <a:latin typeface="NimbusRomNo9L-Regu"/>
            </a:endParaRPr>
          </a:p>
          <a:p>
            <a:pPr>
              <a:lnSpc>
                <a:spcPct val="150000"/>
              </a:lnSpc>
            </a:pPr>
            <a:r>
              <a:rPr lang="es-ES" sz="1600" smtClean="0">
                <a:solidFill>
                  <a:schemeClr val="bg1"/>
                </a:solidFill>
                <a:latin typeface="NimbusRomNo9L-Regu"/>
              </a:rPr>
              <a:t>Dimensions	</a:t>
            </a:r>
            <a:r>
              <a:rPr lang="en-GB" sz="1600" smtClean="0">
                <a:solidFill>
                  <a:schemeClr val="bg1"/>
                </a:solidFill>
                <a:latin typeface="NimbusMonL-Regu"/>
              </a:rPr>
              <a:t>Q.dims</a:t>
            </a:r>
            <a:endParaRPr lang="en-GB" sz="1600" smtClean="0">
              <a:solidFill>
                <a:schemeClr val="bg1"/>
              </a:solidFill>
              <a:latin typeface="NimbusRomNo9L-Regu"/>
            </a:endParaRPr>
          </a:p>
          <a:p>
            <a:pPr>
              <a:lnSpc>
                <a:spcPct val="150000"/>
              </a:lnSpc>
            </a:pPr>
            <a:r>
              <a:rPr lang="en-GB" sz="1600" smtClean="0">
                <a:solidFill>
                  <a:schemeClr val="bg1"/>
                </a:solidFill>
                <a:latin typeface="NimbusRomNo9L-Regu"/>
              </a:rPr>
              <a:t>Shape		</a:t>
            </a:r>
            <a:r>
              <a:rPr lang="en-GB" sz="1600" smtClean="0">
                <a:solidFill>
                  <a:schemeClr val="bg1"/>
                </a:solidFill>
                <a:latin typeface="NimbusMonL-Regu"/>
              </a:rPr>
              <a:t>Q.shape</a:t>
            </a:r>
            <a:endParaRPr lang="es-ES" sz="1600" smtClean="0">
              <a:solidFill>
                <a:schemeClr val="bg1"/>
              </a:solidFill>
              <a:latin typeface="NimbusRomNo9L-Regu"/>
            </a:endParaRPr>
          </a:p>
          <a:p>
            <a:pPr>
              <a:lnSpc>
                <a:spcPct val="150000"/>
              </a:lnSpc>
            </a:pPr>
            <a:r>
              <a:rPr lang="es-ES" sz="1600" smtClean="0">
                <a:solidFill>
                  <a:schemeClr val="bg1"/>
                </a:solidFill>
                <a:latin typeface="NimbusRomNo9L-Regu"/>
              </a:rPr>
              <a:t>is Hermitian?	</a:t>
            </a:r>
            <a:r>
              <a:rPr lang="en-GB" sz="1600" smtClean="0">
                <a:solidFill>
                  <a:schemeClr val="bg1"/>
                </a:solidFill>
                <a:latin typeface="NimbusMonL-Regu"/>
              </a:rPr>
              <a:t>Q.isherm</a:t>
            </a:r>
            <a:r>
              <a:rPr lang="en-GB" sz="1600" smtClean="0">
                <a:solidFill>
                  <a:schemeClr val="bg1"/>
                </a:solidFill>
                <a:latin typeface="NimbusRomNo9L-Regu"/>
              </a:rPr>
              <a:t>Is</a:t>
            </a:r>
          </a:p>
          <a:p>
            <a:pPr>
              <a:lnSpc>
                <a:spcPct val="150000"/>
              </a:lnSpc>
            </a:pPr>
            <a:r>
              <a:rPr lang="en-GB" sz="1600" smtClean="0">
                <a:solidFill>
                  <a:schemeClr val="bg1"/>
                </a:solidFill>
                <a:latin typeface="NimbusRomNo9L-Regu"/>
              </a:rPr>
              <a:t>Type 		</a:t>
            </a:r>
            <a:r>
              <a:rPr lang="en-GB" sz="1600" smtClean="0">
                <a:solidFill>
                  <a:schemeClr val="bg1"/>
                </a:solidFill>
                <a:latin typeface="NimbusMonL-Regu"/>
              </a:rPr>
              <a:t>Q.type</a:t>
            </a:r>
            <a:endParaRPr lang="en-GB" sz="1600">
              <a:solidFill>
                <a:schemeClr val="bg1"/>
              </a:solidFill>
              <a:latin typeface="NimbusRomNo9L-Regu"/>
            </a:endParaRPr>
          </a:p>
        </p:txBody>
      </p:sp>
      <p:pic>
        <p:nvPicPr>
          <p:cNvPr id="11" name="Picture 2" descr="Resultado de imag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1311" y="311944"/>
            <a:ext cx="3043208" cy="1498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9915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The Python Quantum Toolbox</a:t>
            </a:r>
            <a:endParaRPr lang="en-US" b="1" dirty="0"/>
          </a:p>
        </p:txBody>
      </p:sp>
      <p:sp>
        <p:nvSpPr>
          <p:cNvPr id="4" name="Content Placeholder 2"/>
          <p:cNvSpPr>
            <a:spLocks noGrp="1"/>
          </p:cNvSpPr>
          <p:nvPr>
            <p:ph idx="1"/>
          </p:nvPr>
        </p:nvSpPr>
        <p:spPr>
          <a:xfrm>
            <a:off x="339786" y="694793"/>
            <a:ext cx="8505825" cy="563776"/>
          </a:xfrm>
        </p:spPr>
        <p:txBody>
          <a:bodyPr/>
          <a:lstStyle/>
          <a:p>
            <a:r>
              <a:rPr lang="en-US" sz="2000" smtClean="0">
                <a:solidFill>
                  <a:srgbClr val="F2F2F2"/>
                </a:solidFill>
              </a:rPr>
              <a:t>Capacidades de Visualización</a:t>
            </a:r>
          </a:p>
          <a:p>
            <a:endParaRPr lang="en-US" sz="2000">
              <a:solidFill>
                <a:srgbClr val="F2F2F2"/>
              </a:solidFill>
            </a:endParaRPr>
          </a:p>
          <a:p>
            <a:r>
              <a:rPr lang="en-US" sz="2000" smtClean="0">
                <a:solidFill>
                  <a:srgbClr val="F2F2F2"/>
                </a:solidFill>
              </a:rPr>
              <a:t>Funciones de Distribución de Probabilidad</a:t>
            </a:r>
          </a:p>
          <a:p>
            <a:r>
              <a:rPr lang="en-US" sz="2000" smtClean="0">
                <a:solidFill>
                  <a:srgbClr val="F2F2F2"/>
                </a:solidFill>
              </a:rPr>
              <a:t>Visualización de Operadores</a:t>
            </a:r>
          </a:p>
          <a:p>
            <a:r>
              <a:rPr lang="en-US" sz="2000" smtClean="0">
                <a:solidFill>
                  <a:srgbClr val="F2F2F2"/>
                </a:solidFill>
              </a:rPr>
              <a:t>Tomografía de Procesos Cuánticos</a:t>
            </a:r>
          </a:p>
          <a:p>
            <a:endParaRPr lang="en-US" sz="2000">
              <a:solidFill>
                <a:srgbClr val="F2F2F2"/>
              </a:solidFill>
            </a:endParaRPr>
          </a:p>
          <a:p>
            <a:r>
              <a:rPr lang="en-US" sz="2000">
                <a:solidFill>
                  <a:srgbClr val="F2F2F2"/>
                </a:solidFill>
              </a:rPr>
              <a:t>Histogramas 2D y 3D</a:t>
            </a:r>
          </a:p>
          <a:p>
            <a:r>
              <a:rPr lang="en-US" sz="2000" smtClean="0">
                <a:solidFill>
                  <a:srgbClr val="F2F2F2"/>
                </a:solidFill>
              </a:rPr>
              <a:t>Mapas de Color</a:t>
            </a:r>
          </a:p>
          <a:p>
            <a:r>
              <a:rPr lang="en-US" sz="2000" smtClean="0">
                <a:solidFill>
                  <a:srgbClr val="F2F2F2"/>
                </a:solidFill>
              </a:rPr>
              <a:t>Graficas lineales</a:t>
            </a:r>
          </a:p>
          <a:p>
            <a:r>
              <a:rPr lang="en-US" sz="2000" smtClean="0">
                <a:solidFill>
                  <a:srgbClr val="F2F2F2"/>
                </a:solidFill>
              </a:rPr>
              <a:t>Representación en Esfera de Bloch</a:t>
            </a:r>
          </a:p>
          <a:p>
            <a:endParaRPr lang="en-US" sz="2000" dirty="0">
              <a:solidFill>
                <a:srgbClr val="F2F2F2"/>
              </a:solidFill>
            </a:endParaRPr>
          </a:p>
        </p:txBody>
      </p:sp>
      <p:grpSp>
        <p:nvGrpSpPr>
          <p:cNvPr id="11" name="Group 10"/>
          <p:cNvGrpSpPr/>
          <p:nvPr/>
        </p:nvGrpSpPr>
        <p:grpSpPr>
          <a:xfrm>
            <a:off x="-15189" y="4527021"/>
            <a:ext cx="9159189" cy="1769547"/>
            <a:chOff x="-19530" y="3703741"/>
            <a:chExt cx="11735121" cy="2400300"/>
          </a:xfrm>
        </p:grpSpPr>
        <p:pic>
          <p:nvPicPr>
            <p:cNvPr id="3" name="Picture 2"/>
            <p:cNvPicPr>
              <a:picLocks noChangeAspect="1"/>
            </p:cNvPicPr>
            <p:nvPr/>
          </p:nvPicPr>
          <p:blipFill>
            <a:blip r:embed="rId3"/>
            <a:stretch>
              <a:fillRect/>
            </a:stretch>
          </p:blipFill>
          <p:spPr>
            <a:xfrm>
              <a:off x="-19530" y="3703741"/>
              <a:ext cx="3379622" cy="2400300"/>
            </a:xfrm>
            <a:prstGeom prst="rect">
              <a:avLst/>
            </a:prstGeom>
          </p:spPr>
        </p:pic>
        <p:pic>
          <p:nvPicPr>
            <p:cNvPr id="5" name="Picture 4"/>
            <p:cNvPicPr>
              <a:picLocks noChangeAspect="1"/>
            </p:cNvPicPr>
            <p:nvPr/>
          </p:nvPicPr>
          <p:blipFill>
            <a:blip r:embed="rId4"/>
            <a:stretch>
              <a:fillRect/>
            </a:stretch>
          </p:blipFill>
          <p:spPr>
            <a:xfrm>
              <a:off x="3333270" y="3703741"/>
              <a:ext cx="2608200" cy="2400300"/>
            </a:xfrm>
            <a:prstGeom prst="rect">
              <a:avLst/>
            </a:prstGeom>
          </p:spPr>
        </p:pic>
        <p:pic>
          <p:nvPicPr>
            <p:cNvPr id="6" name="Picture 5"/>
            <p:cNvPicPr>
              <a:picLocks noChangeAspect="1"/>
            </p:cNvPicPr>
            <p:nvPr/>
          </p:nvPicPr>
          <p:blipFill>
            <a:blip r:embed="rId5"/>
            <a:stretch>
              <a:fillRect/>
            </a:stretch>
          </p:blipFill>
          <p:spPr>
            <a:xfrm>
              <a:off x="5941470" y="3703741"/>
              <a:ext cx="3214536" cy="2400300"/>
            </a:xfrm>
            <a:prstGeom prst="rect">
              <a:avLst/>
            </a:prstGeom>
          </p:spPr>
        </p:pic>
        <p:pic>
          <p:nvPicPr>
            <p:cNvPr id="8" name="Picture 7"/>
            <p:cNvPicPr>
              <a:picLocks noChangeAspect="1"/>
            </p:cNvPicPr>
            <p:nvPr/>
          </p:nvPicPr>
          <p:blipFill>
            <a:blip r:embed="rId6"/>
            <a:stretch>
              <a:fillRect/>
            </a:stretch>
          </p:blipFill>
          <p:spPr>
            <a:xfrm>
              <a:off x="9139659" y="3703741"/>
              <a:ext cx="2575932" cy="2400300"/>
            </a:xfrm>
            <a:prstGeom prst="rect">
              <a:avLst/>
            </a:prstGeom>
          </p:spPr>
        </p:pic>
      </p:grpSp>
      <p:pic>
        <p:nvPicPr>
          <p:cNvPr id="6148" name="Picture 4" descr="Resultado de image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32781" y="169750"/>
            <a:ext cx="2912830" cy="1433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74053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esultado de ima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5671" y="102624"/>
            <a:ext cx="1578329" cy="16600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b="1" dirty="0" smtClean="0"/>
              <a:t>Mathematica</a:t>
            </a:r>
            <a:endParaRPr lang="en-US" b="1" dirty="0"/>
          </a:p>
        </p:txBody>
      </p:sp>
      <p:sp>
        <p:nvSpPr>
          <p:cNvPr id="4" name="Content Placeholder 2"/>
          <p:cNvSpPr>
            <a:spLocks noGrp="1"/>
          </p:cNvSpPr>
          <p:nvPr>
            <p:ph idx="1"/>
          </p:nvPr>
        </p:nvSpPr>
        <p:spPr>
          <a:xfrm>
            <a:off x="199967" y="597779"/>
            <a:ext cx="8660995" cy="5617873"/>
          </a:xfrm>
        </p:spPr>
        <p:txBody>
          <a:bodyPr/>
          <a:lstStyle/>
          <a:p>
            <a:pPr marL="0" indent="0">
              <a:buNone/>
            </a:pPr>
            <a:r>
              <a:rPr lang="en-US" sz="2000" dirty="0" err="1" smtClean="0">
                <a:solidFill>
                  <a:srgbClr val="F2F2F2"/>
                </a:solidFill>
              </a:rPr>
              <a:t>Listado</a:t>
            </a:r>
            <a:r>
              <a:rPr lang="en-US" sz="2000" smtClean="0">
                <a:solidFill>
                  <a:srgbClr val="F2F2F2"/>
                </a:solidFill>
              </a:rPr>
              <a:t> de paquetes para Mathematica</a:t>
            </a:r>
          </a:p>
          <a:p>
            <a:pPr>
              <a:spcBef>
                <a:spcPts val="300"/>
              </a:spcBef>
              <a:spcAft>
                <a:spcPts val="300"/>
              </a:spcAft>
            </a:pPr>
            <a:endParaRPr lang="en-US" sz="1000" smtClean="0">
              <a:solidFill>
                <a:srgbClr val="F2F2F2"/>
              </a:solidFill>
            </a:endParaRPr>
          </a:p>
          <a:p>
            <a:pPr>
              <a:spcBef>
                <a:spcPts val="300"/>
              </a:spcBef>
              <a:spcAft>
                <a:spcPts val="300"/>
              </a:spcAft>
              <a:buClr>
                <a:schemeClr val="accent2"/>
              </a:buClr>
            </a:pPr>
            <a:r>
              <a:rPr lang="es-ES" b="1">
                <a:solidFill>
                  <a:schemeClr val="accent2"/>
                </a:solidFill>
              </a:rPr>
              <a:t>QDENSITY</a:t>
            </a:r>
            <a:r>
              <a:rPr lang="es-ES">
                <a:solidFill>
                  <a:srgbClr val="F2F2F2"/>
                </a:solidFill>
              </a:rPr>
              <a:t>  </a:t>
            </a:r>
            <a:r>
              <a:rPr lang="es-ES" smtClean="0">
                <a:solidFill>
                  <a:srgbClr val="F2F2F2"/>
                </a:solidFill>
              </a:rPr>
              <a:t>-  Simulación de un computador cuántico. Matrices de densidad,</a:t>
            </a:r>
          </a:p>
          <a:p>
            <a:pPr marL="319087" lvl="1" indent="0">
              <a:spcBef>
                <a:spcPts val="300"/>
              </a:spcBef>
              <a:spcAft>
                <a:spcPts val="300"/>
              </a:spcAft>
              <a:buClr>
                <a:schemeClr val="accent2"/>
              </a:buClr>
              <a:buNone/>
            </a:pPr>
            <a:r>
              <a:rPr lang="es-ES" smtClean="0">
                <a:solidFill>
                  <a:srgbClr val="F2F2F2"/>
                </a:solidFill>
                <a:hlinkClick r:id="rId4"/>
              </a:rPr>
              <a:t>http://www.pitt.edu</a:t>
            </a:r>
            <a:r>
              <a:rPr lang="es-ES">
                <a:solidFill>
                  <a:srgbClr val="F2F2F2"/>
                </a:solidFill>
                <a:hlinkClick r:id="rId4"/>
              </a:rPr>
              <a:t>/~</a:t>
            </a:r>
            <a:r>
              <a:rPr lang="es-ES" smtClean="0">
                <a:solidFill>
                  <a:srgbClr val="F2F2F2"/>
                </a:solidFill>
                <a:hlinkClick r:id="rId4"/>
              </a:rPr>
              <a:t>tabakin/QDENSITY/UPDATE14.pdf</a:t>
            </a:r>
            <a:r>
              <a:rPr lang="es-ES" smtClean="0">
                <a:solidFill>
                  <a:srgbClr val="F2F2F2"/>
                </a:solidFill>
              </a:rPr>
              <a:t> </a:t>
            </a:r>
          </a:p>
          <a:p>
            <a:pPr marL="319087" lvl="1" indent="0">
              <a:spcBef>
                <a:spcPts val="0"/>
              </a:spcBef>
              <a:spcAft>
                <a:spcPts val="0"/>
              </a:spcAft>
              <a:buClr>
                <a:schemeClr val="accent2"/>
              </a:buClr>
              <a:buNone/>
            </a:pPr>
            <a:r>
              <a:rPr lang="es-ES" smtClean="0">
                <a:solidFill>
                  <a:srgbClr val="F2F2F2"/>
                </a:solidFill>
              </a:rPr>
              <a:t> </a:t>
            </a:r>
            <a:endParaRPr lang="es-ES" sz="900">
              <a:solidFill>
                <a:srgbClr val="F2F2F2"/>
              </a:solidFill>
            </a:endParaRPr>
          </a:p>
          <a:p>
            <a:pPr>
              <a:spcBef>
                <a:spcPts val="300"/>
              </a:spcBef>
              <a:spcAft>
                <a:spcPts val="300"/>
              </a:spcAft>
              <a:buClr>
                <a:schemeClr val="accent2"/>
              </a:buClr>
            </a:pPr>
            <a:r>
              <a:rPr lang="es-ES" b="1" smtClean="0">
                <a:solidFill>
                  <a:schemeClr val="accent2"/>
                </a:solidFill>
              </a:rPr>
              <a:t>qmatrix</a:t>
            </a:r>
            <a:r>
              <a:rPr lang="es-ES" smtClean="0">
                <a:solidFill>
                  <a:srgbClr val="F2F2F2"/>
                </a:solidFill>
              </a:rPr>
              <a:t> – Package para calculos de teoria de información cuántica</a:t>
            </a:r>
            <a:endParaRPr lang="es-ES">
              <a:solidFill>
                <a:srgbClr val="F2F2F2"/>
              </a:solidFill>
            </a:endParaRPr>
          </a:p>
          <a:p>
            <a:pPr marL="319087" lvl="1" indent="0">
              <a:spcBef>
                <a:spcPts val="300"/>
              </a:spcBef>
              <a:spcAft>
                <a:spcPts val="300"/>
              </a:spcAft>
              <a:buNone/>
            </a:pPr>
            <a:r>
              <a:rPr lang="es-ES" smtClean="0">
                <a:solidFill>
                  <a:srgbClr val="F2F2F2"/>
                </a:solidFill>
                <a:hlinkClick r:id="rId5"/>
              </a:rPr>
              <a:t>http</a:t>
            </a:r>
            <a:r>
              <a:rPr lang="es-ES">
                <a:solidFill>
                  <a:srgbClr val="F2F2F2"/>
                </a:solidFill>
                <a:hlinkClick r:id="rId5"/>
              </a:rPr>
              <a:t>://library.wolfram.com/infocenter/MathSource/1893/</a:t>
            </a:r>
            <a:endParaRPr lang="es-ES">
              <a:solidFill>
                <a:srgbClr val="F2F2F2"/>
              </a:solidFill>
            </a:endParaRPr>
          </a:p>
          <a:p>
            <a:pPr marL="319087" lvl="1" indent="0">
              <a:spcBef>
                <a:spcPts val="300"/>
              </a:spcBef>
              <a:spcAft>
                <a:spcPts val="300"/>
              </a:spcAft>
              <a:buNone/>
            </a:pPr>
            <a:endParaRPr lang="es-ES" sz="800">
              <a:solidFill>
                <a:srgbClr val="F2F2F2"/>
              </a:solidFill>
            </a:endParaRPr>
          </a:p>
          <a:p>
            <a:pPr>
              <a:spcBef>
                <a:spcPts val="300"/>
              </a:spcBef>
              <a:spcAft>
                <a:spcPts val="300"/>
              </a:spcAft>
              <a:buClr>
                <a:schemeClr val="accent2"/>
              </a:buClr>
            </a:pPr>
            <a:r>
              <a:rPr lang="es-ES" b="1">
                <a:solidFill>
                  <a:schemeClr val="accent2"/>
                </a:solidFill>
              </a:rPr>
              <a:t>Quantum </a:t>
            </a:r>
            <a:r>
              <a:rPr lang="es-ES" b="1" smtClean="0">
                <a:solidFill>
                  <a:schemeClr val="accent2"/>
                </a:solidFill>
              </a:rPr>
              <a:t> </a:t>
            </a:r>
            <a:r>
              <a:rPr lang="en-US" smtClean="0">
                <a:solidFill>
                  <a:srgbClr val="F2F2F2"/>
                </a:solidFill>
              </a:rPr>
              <a:t>Add-On </a:t>
            </a:r>
            <a:r>
              <a:rPr lang="en-US">
                <a:solidFill>
                  <a:srgbClr val="F2F2F2"/>
                </a:solidFill>
              </a:rPr>
              <a:t>que permite realizar </a:t>
            </a:r>
            <a:r>
              <a:rPr lang="en-US" smtClean="0">
                <a:solidFill>
                  <a:srgbClr val="F2F2F2"/>
                </a:solidFill>
              </a:rPr>
              <a:t>una amplia variedad de calculos y simulaciones  </a:t>
            </a:r>
            <a:r>
              <a:rPr lang="en-US">
                <a:solidFill>
                  <a:srgbClr val="F2F2F2"/>
                </a:solidFill>
              </a:rPr>
              <a:t>en mecánica cuántica. </a:t>
            </a:r>
            <a:r>
              <a:rPr lang="en-US" smtClean="0">
                <a:solidFill>
                  <a:srgbClr val="F2F2F2"/>
                </a:solidFill>
              </a:rPr>
              <a:t>(Universidad de Monterrey)</a:t>
            </a:r>
          </a:p>
          <a:p>
            <a:pPr marL="319087" lvl="1" indent="0">
              <a:spcBef>
                <a:spcPts val="300"/>
              </a:spcBef>
              <a:spcAft>
                <a:spcPts val="300"/>
              </a:spcAft>
              <a:buClr>
                <a:schemeClr val="accent2"/>
              </a:buClr>
              <a:buNone/>
            </a:pPr>
            <a:r>
              <a:rPr lang="en-US">
                <a:solidFill>
                  <a:srgbClr val="F2F2F2"/>
                </a:solidFill>
                <a:hlinkClick r:id="rId6"/>
              </a:rPr>
              <a:t>http://</a:t>
            </a:r>
            <a:r>
              <a:rPr lang="en-US" smtClean="0">
                <a:solidFill>
                  <a:srgbClr val="F2F2F2"/>
                </a:solidFill>
                <a:hlinkClick r:id="rId6"/>
              </a:rPr>
              <a:t>homepage.cem.itesm.mx/lgomez/quantum/index.htm</a:t>
            </a:r>
            <a:r>
              <a:rPr lang="en-US" smtClean="0">
                <a:solidFill>
                  <a:srgbClr val="F2F2F2"/>
                </a:solidFill>
              </a:rPr>
              <a:t> </a:t>
            </a:r>
            <a:endParaRPr lang="en-US">
              <a:solidFill>
                <a:srgbClr val="F2F2F2"/>
              </a:solidFill>
            </a:endParaRPr>
          </a:p>
          <a:p>
            <a:pPr>
              <a:spcBef>
                <a:spcPts val="300"/>
              </a:spcBef>
              <a:spcAft>
                <a:spcPts val="300"/>
              </a:spcAft>
              <a:buClr>
                <a:schemeClr val="accent2"/>
              </a:buClr>
            </a:pPr>
            <a:endParaRPr lang="es-ES" sz="800">
              <a:solidFill>
                <a:srgbClr val="F2F2F2"/>
              </a:solidFill>
            </a:endParaRPr>
          </a:p>
          <a:p>
            <a:pPr>
              <a:spcBef>
                <a:spcPts val="300"/>
              </a:spcBef>
              <a:spcAft>
                <a:spcPts val="300"/>
              </a:spcAft>
              <a:buClr>
                <a:schemeClr val="accent2"/>
              </a:buClr>
            </a:pPr>
            <a:r>
              <a:rPr lang="es-ES" b="1" smtClean="0">
                <a:solidFill>
                  <a:schemeClr val="accent2"/>
                </a:solidFill>
              </a:rPr>
              <a:t>CMU: Quantum </a:t>
            </a:r>
            <a:r>
              <a:rPr lang="es-ES" b="1">
                <a:solidFill>
                  <a:schemeClr val="accent2"/>
                </a:solidFill>
              </a:rPr>
              <a:t>Information </a:t>
            </a:r>
            <a:r>
              <a:rPr lang="es-ES" b="1" smtClean="0">
                <a:solidFill>
                  <a:schemeClr val="accent2"/>
                </a:solidFill>
              </a:rPr>
              <a:t>P</a:t>
            </a:r>
            <a:r>
              <a:rPr lang="es-ES" b="1">
                <a:solidFill>
                  <a:schemeClr val="accent2"/>
                </a:solidFill>
              </a:rPr>
              <a:t>ograms in Mathematica </a:t>
            </a:r>
            <a:r>
              <a:rPr lang="es-ES">
                <a:solidFill>
                  <a:srgbClr val="F2F2F2"/>
                </a:solidFill>
              </a:rPr>
              <a:t>– Colección de funciones y </a:t>
            </a:r>
            <a:r>
              <a:rPr lang="es-ES" smtClean="0">
                <a:solidFill>
                  <a:srgbClr val="F2F2F2"/>
                </a:solidFill>
              </a:rPr>
              <a:t>objetos:  </a:t>
            </a:r>
            <a:r>
              <a:rPr lang="es-ES">
                <a:solidFill>
                  <a:srgbClr val="F2F2F2"/>
                </a:solidFill>
              </a:rPr>
              <a:t>notación &lt;bra|ket&gt; operadores, etc. (</a:t>
            </a:r>
            <a:r>
              <a:rPr lang="es-ES" smtClean="0">
                <a:solidFill>
                  <a:srgbClr val="F2F2F2"/>
                </a:solidFill>
              </a:rPr>
              <a:t>Carnegie-Mellon University ) </a:t>
            </a:r>
          </a:p>
          <a:p>
            <a:pPr marL="319087" lvl="1" indent="0">
              <a:spcBef>
                <a:spcPts val="300"/>
              </a:spcBef>
              <a:spcAft>
                <a:spcPts val="300"/>
              </a:spcAft>
              <a:buClr>
                <a:schemeClr val="accent2"/>
              </a:buClr>
              <a:buNone/>
            </a:pPr>
            <a:r>
              <a:rPr lang="es-ES" smtClean="0">
                <a:solidFill>
                  <a:srgbClr val="F2F2F2"/>
                </a:solidFill>
                <a:hlinkClick r:id="rId7"/>
              </a:rPr>
              <a:t>http</a:t>
            </a:r>
            <a:r>
              <a:rPr lang="es-ES">
                <a:solidFill>
                  <a:srgbClr val="F2F2F2"/>
                </a:solidFill>
                <a:hlinkClick r:id="rId7"/>
              </a:rPr>
              <a:t>://quantum.phys.cmu.edu/QPM</a:t>
            </a:r>
            <a:r>
              <a:rPr lang="es-ES" smtClean="0">
                <a:solidFill>
                  <a:srgbClr val="F2F2F2"/>
                </a:solidFill>
                <a:hlinkClick r:id="rId7"/>
              </a:rPr>
              <a:t>/</a:t>
            </a:r>
            <a:r>
              <a:rPr lang="es-ES" smtClean="0">
                <a:solidFill>
                  <a:srgbClr val="F2F2F2"/>
                </a:solidFill>
              </a:rPr>
              <a:t> </a:t>
            </a:r>
            <a:endParaRPr lang="es-ES">
              <a:solidFill>
                <a:srgbClr val="F2F2F2"/>
              </a:solidFill>
            </a:endParaRPr>
          </a:p>
          <a:p>
            <a:pPr>
              <a:spcBef>
                <a:spcPts val="300"/>
              </a:spcBef>
              <a:spcAft>
                <a:spcPts val="300"/>
              </a:spcAft>
              <a:buClr>
                <a:schemeClr val="accent2"/>
              </a:buClr>
            </a:pPr>
            <a:endParaRPr lang="es-ES" sz="800" b="1">
              <a:solidFill>
                <a:srgbClr val="F2F2F2"/>
              </a:solidFill>
            </a:endParaRPr>
          </a:p>
          <a:p>
            <a:pPr>
              <a:spcBef>
                <a:spcPts val="300"/>
              </a:spcBef>
              <a:spcAft>
                <a:spcPts val="300"/>
              </a:spcAft>
              <a:buClr>
                <a:schemeClr val="accent2"/>
              </a:buClr>
            </a:pPr>
            <a:r>
              <a:rPr lang="es-ES" b="1" smtClean="0">
                <a:solidFill>
                  <a:schemeClr val="accent2"/>
                </a:solidFill>
              </a:rPr>
              <a:t>Quantum </a:t>
            </a:r>
            <a:r>
              <a:rPr lang="es-ES" b="1">
                <a:solidFill>
                  <a:schemeClr val="accent2"/>
                </a:solidFill>
              </a:rPr>
              <a:t>Turing Machine Simulator </a:t>
            </a:r>
            <a:r>
              <a:rPr lang="es-ES" smtClean="0">
                <a:solidFill>
                  <a:srgbClr val="F2F2F2"/>
                </a:solidFill>
              </a:rPr>
              <a:t>Orientado a máquinas </a:t>
            </a:r>
            <a:r>
              <a:rPr lang="es-ES">
                <a:solidFill>
                  <a:srgbClr val="F2F2F2"/>
                </a:solidFill>
              </a:rPr>
              <a:t>de Turing Cuánticas </a:t>
            </a:r>
            <a:endParaRPr lang="es-ES" smtClean="0">
              <a:solidFill>
                <a:srgbClr val="F2F2F2"/>
              </a:solidFill>
            </a:endParaRPr>
          </a:p>
          <a:p>
            <a:pPr marL="0" indent="0">
              <a:spcBef>
                <a:spcPts val="300"/>
              </a:spcBef>
              <a:spcAft>
                <a:spcPts val="300"/>
              </a:spcAft>
              <a:buClr>
                <a:schemeClr val="accent2"/>
              </a:buClr>
              <a:buNone/>
            </a:pPr>
            <a:r>
              <a:rPr lang="es-ES">
                <a:solidFill>
                  <a:srgbClr val="F2F2F2"/>
                </a:solidFill>
              </a:rPr>
              <a:t>	</a:t>
            </a:r>
            <a:r>
              <a:rPr lang="es-ES" smtClean="0">
                <a:solidFill>
                  <a:srgbClr val="F2F2F2"/>
                </a:solidFill>
                <a:hlinkClick r:id="rId8"/>
              </a:rPr>
              <a:t>http</a:t>
            </a:r>
            <a:r>
              <a:rPr lang="es-ES">
                <a:solidFill>
                  <a:srgbClr val="F2F2F2"/>
                </a:solidFill>
                <a:hlinkClick r:id="rId8"/>
              </a:rPr>
              <a:t>://</a:t>
            </a:r>
            <a:r>
              <a:rPr lang="es-ES" smtClean="0">
                <a:solidFill>
                  <a:srgbClr val="F2F2F2"/>
                </a:solidFill>
                <a:hlinkClick r:id="rId8"/>
              </a:rPr>
              <a:t>www.mathematica-journal.com/issue/v8i3/features/hertel/contents/html/index.html</a:t>
            </a:r>
            <a:r>
              <a:rPr lang="es-ES" smtClean="0">
                <a:solidFill>
                  <a:srgbClr val="F2F2F2"/>
                </a:solidFill>
              </a:rPr>
              <a:t>  </a:t>
            </a:r>
            <a:endParaRPr lang="es-ES">
              <a:solidFill>
                <a:srgbClr val="F2F2F2"/>
              </a:solidFill>
            </a:endParaRPr>
          </a:p>
          <a:p>
            <a:pPr>
              <a:spcBef>
                <a:spcPts val="300"/>
              </a:spcBef>
              <a:spcAft>
                <a:spcPts val="300"/>
              </a:spcAft>
              <a:buClr>
                <a:schemeClr val="accent2"/>
              </a:buClr>
            </a:pPr>
            <a:endParaRPr lang="es-ES" sz="800" b="1">
              <a:solidFill>
                <a:schemeClr val="accent2"/>
              </a:solidFill>
            </a:endParaRPr>
          </a:p>
          <a:p>
            <a:pPr>
              <a:spcBef>
                <a:spcPts val="300"/>
              </a:spcBef>
              <a:spcAft>
                <a:spcPts val="300"/>
              </a:spcAft>
              <a:buClr>
                <a:schemeClr val="accent2"/>
              </a:buClr>
            </a:pPr>
            <a:r>
              <a:rPr lang="es-ES" b="1" smtClean="0">
                <a:solidFill>
                  <a:schemeClr val="accent2"/>
                </a:solidFill>
              </a:rPr>
              <a:t>QI </a:t>
            </a:r>
            <a:r>
              <a:rPr lang="es-ES" smtClean="0">
                <a:solidFill>
                  <a:srgbClr val="F2F2F2"/>
                </a:solidFill>
              </a:rPr>
              <a:t>–</a:t>
            </a:r>
            <a:r>
              <a:rPr lang="es-ES" smtClean="0">
                <a:solidFill>
                  <a:schemeClr val="accent2"/>
                </a:solidFill>
              </a:rPr>
              <a:t> </a:t>
            </a:r>
            <a:r>
              <a:rPr lang="es-ES" smtClean="0">
                <a:solidFill>
                  <a:srgbClr val="F2F2F2"/>
                </a:solidFill>
              </a:rPr>
              <a:t>Package para cálculos cuánticos, focalizado principalmente en los aspectos geométicos de la teoría de la información cuántica</a:t>
            </a:r>
          </a:p>
          <a:p>
            <a:pPr marL="319087" lvl="1" indent="0">
              <a:spcBef>
                <a:spcPts val="300"/>
              </a:spcBef>
              <a:spcAft>
                <a:spcPts val="300"/>
              </a:spcAft>
              <a:buClr>
                <a:schemeClr val="accent2"/>
              </a:buClr>
              <a:buNone/>
            </a:pPr>
            <a:r>
              <a:rPr lang="es-ES">
                <a:solidFill>
                  <a:schemeClr val="accent2"/>
                </a:solidFill>
                <a:hlinkClick r:id="rId9"/>
              </a:rPr>
              <a:t>https://</a:t>
            </a:r>
            <a:r>
              <a:rPr lang="es-ES" smtClean="0">
                <a:solidFill>
                  <a:schemeClr val="accent2"/>
                </a:solidFill>
                <a:hlinkClick r:id="rId9"/>
              </a:rPr>
              <a:t>zksi.iitis.pl/wiki/projects:mathematica-qi</a:t>
            </a:r>
            <a:r>
              <a:rPr lang="es-ES" smtClean="0">
                <a:solidFill>
                  <a:schemeClr val="accent2"/>
                </a:solidFill>
              </a:rPr>
              <a:t> </a:t>
            </a:r>
            <a:endParaRPr lang="es-ES">
              <a:solidFill>
                <a:srgbClr val="F2F2F2"/>
              </a:solidFill>
            </a:endParaRPr>
          </a:p>
          <a:p>
            <a:pPr>
              <a:spcBef>
                <a:spcPts val="300"/>
              </a:spcBef>
              <a:spcAft>
                <a:spcPts val="300"/>
              </a:spcAft>
            </a:pPr>
            <a:endParaRPr lang="en-US" sz="2000" smtClean="0">
              <a:solidFill>
                <a:srgbClr val="F2F2F2"/>
              </a:solidFill>
            </a:endParaRPr>
          </a:p>
          <a:p>
            <a:pPr>
              <a:spcBef>
                <a:spcPts val="300"/>
              </a:spcBef>
              <a:spcAft>
                <a:spcPts val="300"/>
              </a:spcAft>
            </a:pPr>
            <a:endParaRPr lang="en-US" sz="2000" dirty="0">
              <a:solidFill>
                <a:srgbClr val="F2F2F2"/>
              </a:solidFill>
            </a:endParaRPr>
          </a:p>
        </p:txBody>
      </p:sp>
    </p:spTree>
    <p:extLst>
      <p:ext uri="{BB962C8B-B14F-4D97-AF65-F5344CB8AC3E}">
        <p14:creationId xmlns:p14="http://schemas.microsoft.com/office/powerpoint/2010/main" val="10382014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MatLab QLib </a:t>
            </a:r>
            <a:endParaRPr lang="en-US" b="1" dirty="0"/>
          </a:p>
        </p:txBody>
      </p:sp>
      <p:sp>
        <p:nvSpPr>
          <p:cNvPr id="4" name="Content Placeholder 2"/>
          <p:cNvSpPr>
            <a:spLocks noGrp="1"/>
          </p:cNvSpPr>
          <p:nvPr>
            <p:ph idx="1"/>
          </p:nvPr>
        </p:nvSpPr>
        <p:spPr>
          <a:xfrm>
            <a:off x="339786" y="694792"/>
            <a:ext cx="6424571" cy="788319"/>
          </a:xfrm>
        </p:spPr>
        <p:txBody>
          <a:bodyPr/>
          <a:lstStyle/>
          <a:p>
            <a:pPr marL="0" indent="0">
              <a:buNone/>
            </a:pPr>
            <a:r>
              <a:rPr lang="en-US" sz="2000">
                <a:solidFill>
                  <a:srgbClr val="F2F2F2"/>
                </a:solidFill>
              </a:rPr>
              <a:t>L</a:t>
            </a:r>
            <a:r>
              <a:rPr lang="en-US" sz="2000" smtClean="0">
                <a:solidFill>
                  <a:srgbClr val="F2F2F2"/>
                </a:solidFill>
              </a:rPr>
              <a:t>ibreria de Matlab para realizar cálculos cuánticos</a:t>
            </a:r>
            <a:endParaRPr lang="en-US" sz="2000" dirty="0">
              <a:solidFill>
                <a:srgbClr val="F2F2F2"/>
              </a:solidFill>
            </a:endParaRPr>
          </a:p>
        </p:txBody>
      </p:sp>
      <p:pic>
        <p:nvPicPr>
          <p:cNvPr id="8" name="Picture 7"/>
          <p:cNvPicPr>
            <a:picLocks noChangeAspect="1"/>
          </p:cNvPicPr>
          <p:nvPr/>
        </p:nvPicPr>
        <p:blipFill>
          <a:blip r:embed="rId2"/>
          <a:stretch>
            <a:fillRect/>
          </a:stretch>
        </p:blipFill>
        <p:spPr>
          <a:xfrm>
            <a:off x="4792337" y="1064465"/>
            <a:ext cx="4351663" cy="4981218"/>
          </a:xfrm>
          <a:prstGeom prst="rect">
            <a:avLst/>
          </a:prstGeom>
        </p:spPr>
      </p:pic>
      <p:sp>
        <p:nvSpPr>
          <p:cNvPr id="10" name="Content Placeholder 2"/>
          <p:cNvSpPr txBox="1">
            <a:spLocks/>
          </p:cNvSpPr>
          <p:nvPr/>
        </p:nvSpPr>
        <p:spPr bwMode="auto">
          <a:xfrm>
            <a:off x="179670" y="1722694"/>
            <a:ext cx="4888089" cy="478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3838" indent="-223838" algn="l" defTabSz="342900" rtl="0" eaLnBrk="0" fontAlgn="base" hangingPunct="0">
              <a:spcBef>
                <a:spcPct val="20000"/>
              </a:spcBef>
              <a:spcAft>
                <a:spcPct val="0"/>
              </a:spcAft>
              <a:buClr>
                <a:schemeClr val="accent1"/>
              </a:buClr>
              <a:buSzPct val="100000"/>
              <a:buFont typeface="Arial" panose="020B0604020202020204" pitchFamily="34" charset="0"/>
              <a:buChar char="•"/>
              <a:defRPr sz="1600" kern="1200">
                <a:solidFill>
                  <a:schemeClr val="tx1"/>
                </a:solidFill>
                <a:latin typeface="+mn-lt"/>
                <a:ea typeface="+mn-ea"/>
                <a:cs typeface="+mn-cs"/>
              </a:defRPr>
            </a:lvl1pPr>
            <a:lvl2pPr marL="533400" indent="-214313"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2pPr>
            <a:lvl3pPr marL="811213" indent="-171450" algn="l" defTabSz="342900" rtl="0" eaLnBrk="0" fontAlgn="base" hangingPunct="0">
              <a:spcBef>
                <a:spcPct val="20000"/>
              </a:spcBef>
              <a:spcAft>
                <a:spcPct val="0"/>
              </a:spcAft>
              <a:buFont typeface="Lucida Grande"/>
              <a:buChar char="–"/>
              <a:defRPr kern="1200">
                <a:solidFill>
                  <a:schemeClr val="tx1"/>
                </a:solidFill>
                <a:latin typeface="+mn-lt"/>
                <a:ea typeface="+mn-ea"/>
                <a:cs typeface="+mn-cs"/>
              </a:defRPr>
            </a:lvl3pPr>
            <a:lvl4pPr marL="1200150" indent="-171450" algn="l" defTabSz="342900"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1543050" indent="-171450" algn="l" defTabSz="342900"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buClr>
                <a:schemeClr val="accent2"/>
              </a:buClr>
            </a:pPr>
            <a:r>
              <a:rPr lang="en-US" smtClean="0">
                <a:solidFill>
                  <a:srgbClr val="F2F2F2"/>
                </a:solidFill>
              </a:rPr>
              <a:t>Distribuciones de Probabilidad (clasicas)</a:t>
            </a:r>
          </a:p>
          <a:p>
            <a:pPr>
              <a:buClr>
                <a:schemeClr val="accent2"/>
              </a:buClr>
            </a:pPr>
            <a:r>
              <a:rPr lang="en-US" smtClean="0">
                <a:solidFill>
                  <a:srgbClr val="F2F2F2"/>
                </a:solidFill>
              </a:rPr>
              <a:t>Estados Puros</a:t>
            </a:r>
          </a:p>
          <a:p>
            <a:pPr>
              <a:buClr>
                <a:schemeClr val="accent2"/>
              </a:buClr>
            </a:pPr>
            <a:r>
              <a:rPr lang="en-US" smtClean="0">
                <a:solidFill>
                  <a:srgbClr val="F2F2F2"/>
                </a:solidFill>
              </a:rPr>
              <a:t>Matrices de densidad</a:t>
            </a:r>
          </a:p>
          <a:p>
            <a:pPr>
              <a:buClr>
                <a:schemeClr val="accent2"/>
              </a:buClr>
            </a:pPr>
            <a:r>
              <a:rPr lang="en-US" smtClean="0">
                <a:solidFill>
                  <a:srgbClr val="F2F2F2"/>
                </a:solidFill>
              </a:rPr>
              <a:t>Matrices Hermíticas</a:t>
            </a:r>
          </a:p>
          <a:p>
            <a:pPr>
              <a:buClr>
                <a:schemeClr val="accent2"/>
              </a:buClr>
            </a:pPr>
            <a:endParaRPr lang="en-US">
              <a:solidFill>
                <a:srgbClr val="F2F2F2"/>
              </a:solidFill>
            </a:endParaRPr>
          </a:p>
          <a:p>
            <a:pPr>
              <a:buClr>
                <a:schemeClr val="accent2"/>
              </a:buClr>
            </a:pPr>
            <a:endParaRPr lang="en-US" smtClean="0">
              <a:solidFill>
                <a:srgbClr val="F2F2F2"/>
              </a:solidFill>
            </a:endParaRPr>
          </a:p>
          <a:p>
            <a:pPr>
              <a:buClr>
                <a:schemeClr val="accent2"/>
              </a:buClr>
            </a:pPr>
            <a:r>
              <a:rPr lang="en-US" smtClean="0">
                <a:solidFill>
                  <a:srgbClr val="F2F2F2"/>
                </a:solidFill>
              </a:rPr>
              <a:t>Diversos test de entanglement</a:t>
            </a:r>
          </a:p>
          <a:p>
            <a:pPr>
              <a:buClr>
                <a:schemeClr val="accent2"/>
              </a:buClr>
            </a:pPr>
            <a:r>
              <a:rPr lang="en-US" smtClean="0">
                <a:solidFill>
                  <a:srgbClr val="F2F2F2"/>
                </a:solidFill>
              </a:rPr>
              <a:t>Entropia Lineal, de Von Neumann ...</a:t>
            </a:r>
          </a:p>
          <a:p>
            <a:pPr>
              <a:buClr>
                <a:schemeClr val="accent2"/>
              </a:buClr>
            </a:pPr>
            <a:r>
              <a:rPr lang="en-US" smtClean="0">
                <a:solidFill>
                  <a:srgbClr val="F2F2F2"/>
                </a:solidFill>
              </a:rPr>
              <a:t>Medida de Distancias (Traza, fidelidad, Hilbert..)</a:t>
            </a:r>
          </a:p>
          <a:p>
            <a:pPr>
              <a:buClr>
                <a:schemeClr val="accent2"/>
              </a:buClr>
            </a:pPr>
            <a:r>
              <a:rPr lang="en-US" smtClean="0">
                <a:solidFill>
                  <a:srgbClr val="F2F2F2"/>
                </a:solidFill>
              </a:rPr>
              <a:t>Descomposición de Schmidt</a:t>
            </a:r>
          </a:p>
          <a:p>
            <a:pPr>
              <a:buClr>
                <a:schemeClr val="accent2"/>
              </a:buClr>
            </a:pPr>
            <a:r>
              <a:rPr lang="en-US" smtClean="0">
                <a:solidFill>
                  <a:srgbClr val="F2F2F2"/>
                </a:solidFill>
              </a:rPr>
              <a:t>Medidad de Observables (POVM)</a:t>
            </a:r>
          </a:p>
          <a:p>
            <a:pPr>
              <a:buClr>
                <a:schemeClr val="accent2"/>
              </a:buClr>
            </a:pPr>
            <a:endParaRPr lang="en-US" smtClean="0">
              <a:solidFill>
                <a:srgbClr val="F2F2F2"/>
              </a:solidFill>
            </a:endParaRPr>
          </a:p>
        </p:txBody>
      </p:sp>
      <p:grpSp>
        <p:nvGrpSpPr>
          <p:cNvPr id="12" name="Group 11"/>
          <p:cNvGrpSpPr/>
          <p:nvPr/>
        </p:nvGrpSpPr>
        <p:grpSpPr>
          <a:xfrm>
            <a:off x="249812" y="3205912"/>
            <a:ext cx="3749310" cy="108332"/>
            <a:chOff x="249812" y="3040657"/>
            <a:chExt cx="3749310" cy="108332"/>
          </a:xfrm>
        </p:grpSpPr>
        <p:cxnSp>
          <p:nvCxnSpPr>
            <p:cNvPr id="11" name="Straight Connector 10"/>
            <p:cNvCxnSpPr/>
            <p:nvPr/>
          </p:nvCxnSpPr>
          <p:spPr>
            <a:xfrm>
              <a:off x="251650" y="3040657"/>
              <a:ext cx="3747472" cy="11017"/>
            </a:xfrm>
            <a:prstGeom prst="line">
              <a:avLst/>
            </a:prstGeom>
            <a:ln w="6350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9812" y="3137972"/>
              <a:ext cx="3747472" cy="11017"/>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a:off x="0" y="5737480"/>
            <a:ext cx="5258337" cy="1010284"/>
            <a:chOff x="415350" y="5445805"/>
            <a:chExt cx="6688807" cy="1161048"/>
          </a:xfrm>
        </p:grpSpPr>
        <p:pic>
          <p:nvPicPr>
            <p:cNvPr id="14" name="Picture 13"/>
            <p:cNvPicPr>
              <a:picLocks noChangeAspect="1"/>
            </p:cNvPicPr>
            <p:nvPr/>
          </p:nvPicPr>
          <p:blipFill>
            <a:blip r:embed="rId3"/>
            <a:stretch>
              <a:fillRect/>
            </a:stretch>
          </p:blipFill>
          <p:spPr>
            <a:xfrm>
              <a:off x="415350" y="5477142"/>
              <a:ext cx="1380436" cy="1120125"/>
            </a:xfrm>
            <a:prstGeom prst="rect">
              <a:avLst/>
            </a:prstGeom>
          </p:spPr>
        </p:pic>
        <p:pic>
          <p:nvPicPr>
            <p:cNvPr id="15" name="Picture 14"/>
            <p:cNvPicPr>
              <a:picLocks noChangeAspect="1"/>
            </p:cNvPicPr>
            <p:nvPr/>
          </p:nvPicPr>
          <p:blipFill>
            <a:blip r:embed="rId4"/>
            <a:stretch>
              <a:fillRect/>
            </a:stretch>
          </p:blipFill>
          <p:spPr>
            <a:xfrm>
              <a:off x="2123548" y="5457719"/>
              <a:ext cx="1512018" cy="1149134"/>
            </a:xfrm>
            <a:prstGeom prst="rect">
              <a:avLst/>
            </a:prstGeom>
          </p:spPr>
        </p:pic>
        <p:pic>
          <p:nvPicPr>
            <p:cNvPr id="16" name="Picture 15"/>
            <p:cNvPicPr>
              <a:picLocks noChangeAspect="1"/>
            </p:cNvPicPr>
            <p:nvPr/>
          </p:nvPicPr>
          <p:blipFill>
            <a:blip r:embed="rId5"/>
            <a:stretch>
              <a:fillRect/>
            </a:stretch>
          </p:blipFill>
          <p:spPr>
            <a:xfrm>
              <a:off x="3838017" y="5445805"/>
              <a:ext cx="1509362" cy="1161048"/>
            </a:xfrm>
            <a:prstGeom prst="rect">
              <a:avLst/>
            </a:prstGeom>
          </p:spPr>
        </p:pic>
        <p:pic>
          <p:nvPicPr>
            <p:cNvPr id="17" name="Picture 16"/>
            <p:cNvPicPr>
              <a:picLocks noChangeAspect="1"/>
            </p:cNvPicPr>
            <p:nvPr/>
          </p:nvPicPr>
          <p:blipFill>
            <a:blip r:embed="rId6"/>
            <a:stretch>
              <a:fillRect/>
            </a:stretch>
          </p:blipFill>
          <p:spPr>
            <a:xfrm>
              <a:off x="5524500" y="5445805"/>
              <a:ext cx="1579657" cy="1161048"/>
            </a:xfrm>
            <a:prstGeom prst="rect">
              <a:avLst/>
            </a:prstGeom>
          </p:spPr>
        </p:pic>
      </p:grpSp>
      <p:pic>
        <p:nvPicPr>
          <p:cNvPr id="21" name="Picture 2" descr="Resultado de image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96455" y="0"/>
            <a:ext cx="1163002" cy="1619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3618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3" name="Picture 6" descr="IBM Five Qubit Process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4288" y="0"/>
            <a:ext cx="66770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Title 1"/>
          <p:cNvSpPr>
            <a:spLocks/>
          </p:cNvSpPr>
          <p:nvPr/>
        </p:nvSpPr>
        <p:spPr bwMode="auto">
          <a:xfrm>
            <a:off x="284163" y="187325"/>
            <a:ext cx="8859837"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342900">
              <a:spcBef>
                <a:spcPct val="20000"/>
              </a:spcBef>
              <a:buClr>
                <a:schemeClr val="accent1"/>
              </a:buClr>
              <a:buSzPct val="100000"/>
              <a:buFont typeface="Arial" panose="020B0604020202020204" pitchFamily="34" charset="0"/>
              <a:buChar char="•"/>
              <a:defRPr sz="1600">
                <a:solidFill>
                  <a:schemeClr val="tx1"/>
                </a:solidFill>
                <a:latin typeface="Arial" panose="020B0604020202020204" pitchFamily="34" charset="0"/>
              </a:defRPr>
            </a:lvl1pPr>
            <a:lvl2pPr marL="533400" indent="-214313" defTabSz="342900">
              <a:spcBef>
                <a:spcPct val="20000"/>
              </a:spcBef>
              <a:buFont typeface="Arial" panose="020B0604020202020204" pitchFamily="34" charset="0"/>
              <a:buChar char="•"/>
              <a:defRPr sz="1500">
                <a:solidFill>
                  <a:schemeClr val="tx1"/>
                </a:solidFill>
                <a:latin typeface="Arial" panose="020B0604020202020204" pitchFamily="34" charset="0"/>
              </a:defRPr>
            </a:lvl2pPr>
            <a:lvl3pPr marL="811213" indent="-171450" defTabSz="342900">
              <a:spcBef>
                <a:spcPct val="20000"/>
              </a:spcBef>
              <a:buFont typeface="Lucida Grande"/>
              <a:buChar char="–"/>
              <a:defRPr>
                <a:solidFill>
                  <a:schemeClr val="tx1"/>
                </a:solidFill>
                <a:latin typeface="Arial" panose="020B0604020202020204" pitchFamily="34" charset="0"/>
              </a:defRPr>
            </a:lvl3pPr>
            <a:lvl4pPr marL="1200150" indent="-171450" defTabSz="342900">
              <a:spcBef>
                <a:spcPct val="20000"/>
              </a:spcBef>
              <a:buFont typeface="Arial" panose="020B0604020202020204" pitchFamily="34" charset="0"/>
              <a:buChar char="–"/>
              <a:defRPr>
                <a:solidFill>
                  <a:schemeClr val="tx1"/>
                </a:solidFill>
                <a:latin typeface="Arial" panose="020B0604020202020204" pitchFamily="34" charset="0"/>
              </a:defRPr>
            </a:lvl4pPr>
            <a:lvl5pPr marL="1543050" indent="-171450" defTabSz="342900">
              <a:spcBef>
                <a:spcPct val="20000"/>
              </a:spcBef>
              <a:buFont typeface="Arial" panose="020B0604020202020204" pitchFamily="34" charset="0"/>
              <a:buChar char="»"/>
              <a:defRPr>
                <a:solidFill>
                  <a:schemeClr val="tx1"/>
                </a:solidFill>
                <a:latin typeface="Arial" panose="020B0604020202020204" pitchFamily="34" charset="0"/>
              </a:defRPr>
            </a:lvl5pPr>
            <a:lvl6pPr marL="2000250" indent="-171450" defTabSz="3429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6pPr>
            <a:lvl7pPr marL="2457450" indent="-171450" defTabSz="3429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7pPr>
            <a:lvl8pPr marL="2914650" indent="-171450" defTabSz="3429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8pPr>
            <a:lvl9pPr marL="3371850" indent="-171450" defTabSz="3429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gn="ctr">
              <a:lnSpc>
                <a:spcPct val="95000"/>
              </a:lnSpc>
              <a:spcBef>
                <a:spcPct val="0"/>
              </a:spcBef>
              <a:buClrTx/>
              <a:buSzTx/>
              <a:buFontTx/>
              <a:buNone/>
            </a:pPr>
            <a:r>
              <a:rPr lang="en-US" altLang="en-US" sz="3200" b="1">
                <a:solidFill>
                  <a:schemeClr val="accent2"/>
                </a:solidFill>
                <a:cs typeface="Arial" panose="020B0604020202020204" pitchFamily="34" charset="0"/>
              </a:rPr>
              <a:t>The IBM Quantum Experience</a:t>
            </a:r>
          </a:p>
        </p:txBody>
      </p:sp>
    </p:spTree>
    <p:extLst>
      <p:ext uri="{BB962C8B-B14F-4D97-AF65-F5344CB8AC3E}">
        <p14:creationId xmlns:p14="http://schemas.microsoft.com/office/powerpoint/2010/main" val="575748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idx="4294967295"/>
          </p:nvPr>
        </p:nvSpPr>
        <p:spPr>
          <a:xfrm>
            <a:off x="246063" y="0"/>
            <a:ext cx="6330950" cy="623888"/>
          </a:xfrm>
        </p:spPr>
        <p:txBody>
          <a:bodyPr/>
          <a:lstStyle/>
          <a:p>
            <a:r>
              <a:rPr lang="en-GB" altLang="en-US" sz="2400" b="1" smtClean="0"/>
              <a:t>En que consiste IBM Quantum Experience</a:t>
            </a:r>
          </a:p>
        </p:txBody>
      </p:sp>
      <p:sp>
        <p:nvSpPr>
          <p:cNvPr id="59395" name="Content Placeholder 2"/>
          <p:cNvSpPr>
            <a:spLocks noGrp="1"/>
          </p:cNvSpPr>
          <p:nvPr>
            <p:ph idx="4294967295"/>
          </p:nvPr>
        </p:nvSpPr>
        <p:spPr>
          <a:xfrm>
            <a:off x="260350" y="1020763"/>
            <a:ext cx="8505825" cy="4937125"/>
          </a:xfrm>
        </p:spPr>
        <p:txBody>
          <a:bodyPr/>
          <a:lstStyle/>
          <a:p>
            <a:pPr marL="355600" indent="-355600">
              <a:spcBef>
                <a:spcPts val="1200"/>
              </a:spcBef>
              <a:spcAft>
                <a:spcPts val="1200"/>
              </a:spcAft>
              <a:buClr>
                <a:srgbClr val="FFC000"/>
              </a:buClr>
              <a:buFont typeface="Wingdings" panose="05000000000000000000" pitchFamily="2" charset="2"/>
              <a:buChar char="§"/>
              <a:tabLst>
                <a:tab pos="0" algn="l"/>
              </a:tabLst>
            </a:pPr>
            <a:r>
              <a:rPr lang="en-GB" altLang="en-US" sz="2400" smtClean="0">
                <a:solidFill>
                  <a:srgbClr val="F2F2F2"/>
                </a:solidFill>
              </a:rPr>
              <a:t>Un </a:t>
            </a:r>
            <a:r>
              <a:rPr lang="en-GB" altLang="en-US" sz="2400" b="1" smtClean="0">
                <a:solidFill>
                  <a:srgbClr val="F2F2F2"/>
                </a:solidFill>
              </a:rPr>
              <a:t>conjunto de tutoriales</a:t>
            </a:r>
            <a:r>
              <a:rPr lang="en-GB" altLang="en-US" sz="2400" smtClean="0">
                <a:solidFill>
                  <a:srgbClr val="F2F2F2"/>
                </a:solidFill>
              </a:rPr>
              <a:t> que ofrecen una guia para entender los experimentos cuánticos.</a:t>
            </a:r>
          </a:p>
          <a:p>
            <a:pPr marL="355600" indent="-355600">
              <a:spcBef>
                <a:spcPts val="1200"/>
              </a:spcBef>
              <a:spcAft>
                <a:spcPts val="1200"/>
              </a:spcAft>
              <a:buClr>
                <a:srgbClr val="FFC000"/>
              </a:buClr>
              <a:buFont typeface="Wingdings" panose="05000000000000000000" pitchFamily="2" charset="2"/>
              <a:buChar char="§"/>
              <a:tabLst>
                <a:tab pos="0" algn="l"/>
              </a:tabLst>
            </a:pPr>
            <a:r>
              <a:rPr lang="en-GB" altLang="en-US" sz="2400" smtClean="0">
                <a:solidFill>
                  <a:srgbClr val="F2F2F2"/>
                </a:solidFill>
              </a:rPr>
              <a:t>El</a:t>
            </a:r>
            <a:r>
              <a:rPr lang="en-GB" altLang="en-US" sz="2400" b="1" smtClean="0">
                <a:solidFill>
                  <a:srgbClr val="F2F2F2"/>
                </a:solidFill>
              </a:rPr>
              <a:t> </a:t>
            </a:r>
            <a:r>
              <a:rPr lang="en-GB" altLang="en-US" sz="2400" b="1" i="1" smtClean="0">
                <a:solidFill>
                  <a:srgbClr val="F2F2F2"/>
                </a:solidFill>
              </a:rPr>
              <a:t>quantum Composer,</a:t>
            </a:r>
            <a:r>
              <a:rPr lang="en-GB" altLang="en-US" sz="2400" smtClean="0">
                <a:solidFill>
                  <a:srgbClr val="F2F2F2"/>
                </a:solidFill>
              </a:rPr>
              <a:t> es un interfaz gráfica donde se puede componer una “partitura” cuántica</a:t>
            </a:r>
          </a:p>
          <a:p>
            <a:pPr marL="355600" indent="-355600">
              <a:spcBef>
                <a:spcPts val="1200"/>
              </a:spcBef>
              <a:spcAft>
                <a:spcPts val="1200"/>
              </a:spcAft>
              <a:buClr>
                <a:srgbClr val="FFC000"/>
              </a:buClr>
              <a:buFont typeface="Wingdings" panose="05000000000000000000" pitchFamily="2" charset="2"/>
              <a:buChar char="§"/>
              <a:tabLst>
                <a:tab pos="0" algn="l"/>
              </a:tabLst>
            </a:pPr>
            <a:r>
              <a:rPr lang="en-GB" altLang="en-US" sz="2400" b="1" smtClean="0">
                <a:solidFill>
                  <a:srgbClr val="F2F2F2"/>
                </a:solidFill>
              </a:rPr>
              <a:t>Un simulador</a:t>
            </a:r>
            <a:r>
              <a:rPr lang="en-GB" altLang="en-US" sz="2400" smtClean="0">
                <a:solidFill>
                  <a:srgbClr val="F2F2F2"/>
                </a:solidFill>
              </a:rPr>
              <a:t> que se utiliza para ejecutar las partituras cuánticas diseñadas.</a:t>
            </a:r>
            <a:endParaRPr lang="en-GB" altLang="en-US" sz="2400" b="1" smtClean="0">
              <a:solidFill>
                <a:srgbClr val="F2F2F2"/>
              </a:solidFill>
            </a:endParaRPr>
          </a:p>
          <a:p>
            <a:pPr marL="355600" indent="-355600">
              <a:spcBef>
                <a:spcPts val="1200"/>
              </a:spcBef>
              <a:spcAft>
                <a:spcPts val="1200"/>
              </a:spcAft>
              <a:buClr>
                <a:srgbClr val="FFC000"/>
              </a:buClr>
              <a:buFont typeface="Wingdings" panose="05000000000000000000" pitchFamily="2" charset="2"/>
              <a:buChar char="§"/>
              <a:tabLst>
                <a:tab pos="0" algn="l"/>
              </a:tabLst>
            </a:pPr>
            <a:r>
              <a:rPr lang="en-GB" altLang="en-US" sz="2400" b="1" smtClean="0">
                <a:solidFill>
                  <a:srgbClr val="F2F2F2"/>
                </a:solidFill>
              </a:rPr>
              <a:t>Acceso a un Procesador Cuántico real </a:t>
            </a:r>
            <a:r>
              <a:rPr lang="en-GB" altLang="en-US" sz="2400" smtClean="0">
                <a:solidFill>
                  <a:srgbClr val="F2F2F2"/>
                </a:solidFill>
              </a:rPr>
              <a:t>que se encuentra en funcionamiento en uno de los laboratrios de Computacíón Cuántica de IBM</a:t>
            </a:r>
          </a:p>
          <a:p>
            <a:pPr marL="355600" indent="-355600">
              <a:spcBef>
                <a:spcPts val="1200"/>
              </a:spcBef>
              <a:spcAft>
                <a:spcPts val="1200"/>
              </a:spcAft>
              <a:buClr>
                <a:srgbClr val="FFC000"/>
              </a:buClr>
              <a:buFont typeface="Wingdings" panose="05000000000000000000" pitchFamily="2" charset="2"/>
              <a:buChar char="§"/>
              <a:tabLst>
                <a:tab pos="0" algn="l"/>
              </a:tabLst>
            </a:pPr>
            <a:r>
              <a:rPr lang="en-GB" altLang="en-US" sz="2400" smtClean="0">
                <a:solidFill>
                  <a:srgbClr val="F2F2F2"/>
                </a:solidFill>
              </a:rPr>
              <a:t>En el futuro: </a:t>
            </a:r>
            <a:r>
              <a:rPr lang="en-GB" altLang="en-US" sz="2400" b="1" smtClean="0">
                <a:solidFill>
                  <a:srgbClr val="F2F2F2"/>
                </a:solidFill>
              </a:rPr>
              <a:t>Una Comunidad Cuántica</a:t>
            </a:r>
            <a:endParaRPr lang="en-GB" altLang="en-US" sz="2400" smtClean="0">
              <a:solidFill>
                <a:srgbClr val="F2F2F2"/>
              </a:solidFill>
            </a:endParaRPr>
          </a:p>
        </p:txBody>
      </p:sp>
    </p:spTree>
    <p:extLst>
      <p:ext uri="{BB962C8B-B14F-4D97-AF65-F5344CB8AC3E}">
        <p14:creationId xmlns:p14="http://schemas.microsoft.com/office/powerpoint/2010/main" val="32641789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idx="4294967295"/>
          </p:nvPr>
        </p:nvSpPr>
        <p:spPr>
          <a:xfrm>
            <a:off x="246063" y="0"/>
            <a:ext cx="6330950" cy="623888"/>
          </a:xfrm>
        </p:spPr>
        <p:txBody>
          <a:bodyPr/>
          <a:lstStyle/>
          <a:p>
            <a:r>
              <a:rPr lang="en-GB" altLang="en-US" sz="2400" b="1" smtClean="0"/>
              <a:t>Presentando IBM Quantum Experience</a:t>
            </a:r>
          </a:p>
        </p:txBody>
      </p:sp>
      <p:sp>
        <p:nvSpPr>
          <p:cNvPr id="61443" name="Content Placeholder 2"/>
          <p:cNvSpPr>
            <a:spLocks noGrp="1"/>
          </p:cNvSpPr>
          <p:nvPr>
            <p:ph idx="4294967295"/>
          </p:nvPr>
        </p:nvSpPr>
        <p:spPr>
          <a:xfrm>
            <a:off x="260350" y="912813"/>
            <a:ext cx="8505825" cy="5795962"/>
          </a:xfrm>
        </p:spPr>
        <p:txBody>
          <a:bodyPr/>
          <a:lstStyle/>
          <a:p>
            <a:pPr marL="263525" indent="-263525">
              <a:spcBef>
                <a:spcPct val="30000"/>
              </a:spcBef>
              <a:spcAft>
                <a:spcPct val="30000"/>
              </a:spcAft>
              <a:buClr>
                <a:srgbClr val="FFC000"/>
              </a:buClr>
              <a:buFont typeface="Wingdings" panose="05000000000000000000" pitchFamily="2" charset="2"/>
              <a:buChar char="§"/>
            </a:pPr>
            <a:r>
              <a:rPr lang="en-GB" altLang="en-US" sz="2400" smtClean="0">
                <a:solidFill>
                  <a:srgbClr val="F2F2F2"/>
                </a:solidFill>
              </a:rPr>
              <a:t>Un usuario estándar, tiene acceso total a:</a:t>
            </a:r>
          </a:p>
          <a:p>
            <a:pPr marL="573087" lvl="1" indent="-263525">
              <a:spcBef>
                <a:spcPct val="30000"/>
              </a:spcBef>
              <a:spcAft>
                <a:spcPct val="30000"/>
              </a:spcAft>
              <a:buClr>
                <a:srgbClr val="FFC000"/>
              </a:buClr>
              <a:buFont typeface="Wingdings" panose="05000000000000000000" pitchFamily="2" charset="2"/>
              <a:buChar char="§"/>
            </a:pPr>
            <a:r>
              <a:rPr lang="en-GB" altLang="en-US" sz="2300" smtClean="0">
                <a:solidFill>
                  <a:srgbClr val="F2F2F2"/>
                </a:solidFill>
              </a:rPr>
              <a:t>Procesador cuántico real</a:t>
            </a:r>
          </a:p>
          <a:p>
            <a:pPr marL="573087" lvl="1" indent="-263525">
              <a:spcBef>
                <a:spcPct val="30000"/>
              </a:spcBef>
              <a:spcAft>
                <a:spcPct val="30000"/>
              </a:spcAft>
              <a:buClr>
                <a:srgbClr val="FFC000"/>
              </a:buClr>
              <a:buFont typeface="Wingdings" panose="05000000000000000000" pitchFamily="2" charset="2"/>
              <a:buChar char="§"/>
            </a:pPr>
            <a:r>
              <a:rPr lang="en-GB" altLang="en-US" sz="2300" smtClean="0">
                <a:solidFill>
                  <a:srgbClr val="F2F2F2"/>
                </a:solidFill>
              </a:rPr>
              <a:t>Capacidades de simulación </a:t>
            </a:r>
          </a:p>
          <a:p>
            <a:pPr marL="573087" lvl="1" indent="-263525">
              <a:spcBef>
                <a:spcPct val="30000"/>
              </a:spcBef>
              <a:spcAft>
                <a:spcPct val="30000"/>
              </a:spcAft>
              <a:buClr>
                <a:srgbClr val="FFC000"/>
              </a:buClr>
              <a:buFont typeface="Wingdings" panose="05000000000000000000" pitchFamily="2" charset="2"/>
              <a:buChar char="§"/>
            </a:pPr>
            <a:r>
              <a:rPr lang="en-GB" altLang="en-US" sz="2300" smtClean="0">
                <a:solidFill>
                  <a:srgbClr val="F2F2F2"/>
                </a:solidFill>
              </a:rPr>
              <a:t>Resultados previos que se encuentran en la cache del dispositivo.</a:t>
            </a:r>
          </a:p>
          <a:p>
            <a:pPr marL="263525" indent="-263525">
              <a:spcBef>
                <a:spcPct val="30000"/>
              </a:spcBef>
              <a:spcAft>
                <a:spcPct val="30000"/>
              </a:spcAft>
              <a:buClr>
                <a:srgbClr val="FFC000"/>
              </a:buClr>
              <a:buFont typeface="Wingdings" panose="05000000000000000000" pitchFamily="2" charset="2"/>
              <a:buChar char="§"/>
            </a:pPr>
            <a:r>
              <a:rPr lang="en-GB" altLang="en-US" sz="2400" smtClean="0">
                <a:solidFill>
                  <a:srgbClr val="F2F2F2"/>
                </a:solidFill>
              </a:rPr>
              <a:t>Existe un único procesador cuántico conectado al Cloud.</a:t>
            </a:r>
          </a:p>
          <a:p>
            <a:pPr marL="263525" indent="-263525">
              <a:spcBef>
                <a:spcPct val="30000"/>
              </a:spcBef>
              <a:spcAft>
                <a:spcPct val="30000"/>
              </a:spcAft>
              <a:buClr>
                <a:srgbClr val="FFC000"/>
              </a:buClr>
              <a:buFont typeface="Wingdings" panose="05000000000000000000" pitchFamily="2" charset="2"/>
              <a:buChar char="§"/>
            </a:pPr>
            <a:r>
              <a:rPr lang="en-GB" altLang="en-US" sz="2400" smtClean="0">
                <a:solidFill>
                  <a:srgbClr val="F2F2F2"/>
                </a:solidFill>
              </a:rPr>
              <a:t>Cuando el usuario consume sus Unidades, puede solicitar una reposición desde la página “Account”.”</a:t>
            </a:r>
          </a:p>
        </p:txBody>
      </p:sp>
    </p:spTree>
    <p:extLst>
      <p:ext uri="{BB962C8B-B14F-4D97-AF65-F5344CB8AC3E}">
        <p14:creationId xmlns:p14="http://schemas.microsoft.com/office/powerpoint/2010/main" val="25264651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p:cNvSpPr>
          <p:nvPr/>
        </p:nvSpPr>
        <p:spPr bwMode="auto">
          <a:xfrm>
            <a:off x="-86380" y="354783"/>
            <a:ext cx="8859837"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342900">
              <a:spcBef>
                <a:spcPct val="20000"/>
              </a:spcBef>
              <a:buClr>
                <a:schemeClr val="accent1"/>
              </a:buClr>
              <a:buSzPct val="100000"/>
              <a:buFont typeface="Arial" panose="020B0604020202020204" pitchFamily="34" charset="0"/>
              <a:buChar char="•"/>
              <a:defRPr sz="1600">
                <a:solidFill>
                  <a:schemeClr val="tx1"/>
                </a:solidFill>
                <a:latin typeface="Arial" panose="020B0604020202020204" pitchFamily="34" charset="0"/>
              </a:defRPr>
            </a:lvl1pPr>
            <a:lvl2pPr marL="533400" indent="-214313" defTabSz="342900">
              <a:spcBef>
                <a:spcPct val="20000"/>
              </a:spcBef>
              <a:buFont typeface="Arial" panose="020B0604020202020204" pitchFamily="34" charset="0"/>
              <a:buChar char="•"/>
              <a:defRPr sz="1500">
                <a:solidFill>
                  <a:schemeClr val="tx1"/>
                </a:solidFill>
                <a:latin typeface="Arial" panose="020B0604020202020204" pitchFamily="34" charset="0"/>
              </a:defRPr>
            </a:lvl2pPr>
            <a:lvl3pPr marL="811213" indent="-171450" defTabSz="342900">
              <a:spcBef>
                <a:spcPct val="20000"/>
              </a:spcBef>
              <a:buFont typeface="Lucida Grande"/>
              <a:buChar char="–"/>
              <a:defRPr>
                <a:solidFill>
                  <a:schemeClr val="tx1"/>
                </a:solidFill>
                <a:latin typeface="Arial" panose="020B0604020202020204" pitchFamily="34" charset="0"/>
              </a:defRPr>
            </a:lvl3pPr>
            <a:lvl4pPr marL="1200150" indent="-171450" defTabSz="342900">
              <a:spcBef>
                <a:spcPct val="20000"/>
              </a:spcBef>
              <a:buFont typeface="Arial" panose="020B0604020202020204" pitchFamily="34" charset="0"/>
              <a:buChar char="–"/>
              <a:defRPr>
                <a:solidFill>
                  <a:schemeClr val="tx1"/>
                </a:solidFill>
                <a:latin typeface="Arial" panose="020B0604020202020204" pitchFamily="34" charset="0"/>
              </a:defRPr>
            </a:lvl4pPr>
            <a:lvl5pPr marL="1543050" indent="-171450" defTabSz="342900">
              <a:spcBef>
                <a:spcPct val="20000"/>
              </a:spcBef>
              <a:buFont typeface="Arial" panose="020B0604020202020204" pitchFamily="34" charset="0"/>
              <a:buChar char="»"/>
              <a:defRPr>
                <a:solidFill>
                  <a:schemeClr val="tx1"/>
                </a:solidFill>
                <a:latin typeface="Arial" panose="020B0604020202020204" pitchFamily="34" charset="0"/>
              </a:defRPr>
            </a:lvl5pPr>
            <a:lvl6pPr marL="2000250" indent="-171450" defTabSz="3429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6pPr>
            <a:lvl7pPr marL="2457450" indent="-171450" defTabSz="3429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7pPr>
            <a:lvl8pPr marL="2914650" indent="-171450" defTabSz="3429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8pPr>
            <a:lvl9pPr marL="3371850" indent="-171450" defTabSz="3429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gn="ctr">
              <a:lnSpc>
                <a:spcPct val="95000"/>
              </a:lnSpc>
              <a:spcBef>
                <a:spcPct val="0"/>
              </a:spcBef>
              <a:buClrTx/>
              <a:buSzTx/>
              <a:buFontTx/>
              <a:buNone/>
            </a:pPr>
            <a:r>
              <a:rPr lang="en-US" altLang="en-US" sz="3200" b="1" smtClean="0">
                <a:solidFill>
                  <a:schemeClr val="accent2"/>
                </a:solidFill>
                <a:cs typeface="Arial" panose="020B0604020202020204" pitchFamily="34" charset="0"/>
              </a:rPr>
              <a:t>Conceptos Cuánticos</a:t>
            </a:r>
            <a:endParaRPr lang="en-US" altLang="en-US" sz="3200" b="1">
              <a:solidFill>
                <a:schemeClr val="accent2"/>
              </a:solidFill>
              <a:cs typeface="Arial" panose="020B0604020202020204" pitchFamily="34" charset="0"/>
            </a:endParaRPr>
          </a:p>
        </p:txBody>
      </p:sp>
      <p:pic>
        <p:nvPicPr>
          <p:cNvPr id="5" name="Picture 4"/>
          <p:cNvPicPr>
            <a:picLocks noChangeAspect="1"/>
          </p:cNvPicPr>
          <p:nvPr/>
        </p:nvPicPr>
        <p:blipFill>
          <a:blip r:embed="rId3"/>
          <a:stretch>
            <a:fillRect/>
          </a:stretch>
        </p:blipFill>
        <p:spPr>
          <a:xfrm>
            <a:off x="0" y="1124971"/>
            <a:ext cx="9192758" cy="5716505"/>
          </a:xfrm>
          <a:prstGeom prst="rect">
            <a:avLst/>
          </a:prstGeom>
        </p:spPr>
      </p:pic>
    </p:spTree>
    <p:extLst>
      <p:ext uri="{BB962C8B-B14F-4D97-AF65-F5344CB8AC3E}">
        <p14:creationId xmlns:p14="http://schemas.microsoft.com/office/powerpoint/2010/main" val="1696756078"/>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idx="4294967295"/>
          </p:nvPr>
        </p:nvSpPr>
        <p:spPr>
          <a:xfrm>
            <a:off x="246063" y="0"/>
            <a:ext cx="6330950" cy="623888"/>
          </a:xfrm>
        </p:spPr>
        <p:txBody>
          <a:bodyPr/>
          <a:lstStyle/>
          <a:p>
            <a:r>
              <a:rPr lang="en-US" altLang="en-US" sz="2400" b="1" smtClean="0"/>
              <a:t>El Quantum Composer</a:t>
            </a:r>
          </a:p>
        </p:txBody>
      </p:sp>
      <p:sp>
        <p:nvSpPr>
          <p:cNvPr id="63491" name="Content Placeholder 2"/>
          <p:cNvSpPr>
            <a:spLocks noGrp="1"/>
          </p:cNvSpPr>
          <p:nvPr>
            <p:ph idx="4294967295"/>
          </p:nvPr>
        </p:nvSpPr>
        <p:spPr>
          <a:xfrm>
            <a:off x="260350" y="720725"/>
            <a:ext cx="8505825" cy="1939925"/>
          </a:xfrm>
        </p:spPr>
        <p:txBody>
          <a:bodyPr/>
          <a:lstStyle/>
          <a:p>
            <a:pPr>
              <a:spcBef>
                <a:spcPts val="1800"/>
              </a:spcBef>
              <a:spcAft>
                <a:spcPts val="1800"/>
              </a:spcAft>
              <a:buClr>
                <a:srgbClr val="FFC000"/>
              </a:buClr>
              <a:buFont typeface="Wingdings" panose="05000000000000000000" pitchFamily="2" charset="2"/>
              <a:buChar char="§"/>
            </a:pPr>
            <a:r>
              <a:rPr lang="en-GB" altLang="en-US" sz="2400" smtClean="0">
                <a:solidFill>
                  <a:srgbClr val="F2F2F2"/>
                </a:solidFill>
              </a:rPr>
              <a:t>Interfaz Gráfico de usuario para programar un procesador cuántico. </a:t>
            </a:r>
          </a:p>
          <a:p>
            <a:pPr>
              <a:spcBef>
                <a:spcPts val="1800"/>
              </a:spcBef>
              <a:spcAft>
                <a:spcPts val="1800"/>
              </a:spcAft>
              <a:buClr>
                <a:srgbClr val="FFC000"/>
              </a:buClr>
              <a:buFont typeface="Wingdings" panose="05000000000000000000" pitchFamily="2" charset="2"/>
              <a:buChar char="§"/>
            </a:pPr>
            <a:r>
              <a:rPr lang="en-GB" altLang="en-US" sz="2400" smtClean="0">
                <a:solidFill>
                  <a:srgbClr val="F2F2F2"/>
                </a:solidFill>
              </a:rPr>
              <a:t>Permite construir circuitos cuántico haciendo uso de la libreria de puertas lógicas cuánticas  y puntos de medida bien definidos.</a:t>
            </a:r>
            <a:endParaRPr lang="en-US" altLang="en-US" sz="2400" b="1" smtClean="0">
              <a:solidFill>
                <a:srgbClr val="F2F2F2"/>
              </a:solidFill>
            </a:endParaRPr>
          </a:p>
          <a:p>
            <a:pPr>
              <a:spcBef>
                <a:spcPts val="1800"/>
              </a:spcBef>
              <a:spcAft>
                <a:spcPts val="1800"/>
              </a:spcAft>
              <a:buClr>
                <a:srgbClr val="FFC000"/>
              </a:buClr>
            </a:pPr>
            <a:endParaRPr lang="es-ES" altLang="en-US" sz="2400" b="1" smtClean="0">
              <a:solidFill>
                <a:srgbClr val="F2F2F2"/>
              </a:solidFill>
            </a:endParaRPr>
          </a:p>
          <a:p>
            <a:pPr>
              <a:spcBef>
                <a:spcPts val="1800"/>
              </a:spcBef>
              <a:spcAft>
                <a:spcPts val="1800"/>
              </a:spcAft>
              <a:buClr>
                <a:srgbClr val="FFC000"/>
              </a:buClr>
            </a:pPr>
            <a:endParaRPr lang="en-GB" altLang="en-US" sz="2400" smtClean="0">
              <a:solidFill>
                <a:srgbClr val="F2F2F2"/>
              </a:solidFill>
            </a:endParaRPr>
          </a:p>
        </p:txBody>
      </p:sp>
      <p:pic>
        <p:nvPicPr>
          <p:cNvPr id="63492" name="Picture 4" descr="https://dal05.objectstorage.softlayer.net/v1/AUTH_f29b0ccd-e82d-410d-9398-69a8524725d0/images-classroom/Screen%20Shot%202016-04-27%20at%205.07.11%20PMdj4fgayho8l7hkt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863" y="3752850"/>
            <a:ext cx="7313612"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02534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idx="4294967295"/>
          </p:nvPr>
        </p:nvSpPr>
        <p:spPr>
          <a:xfrm>
            <a:off x="246062" y="0"/>
            <a:ext cx="8572473" cy="623888"/>
          </a:xfrm>
        </p:spPr>
        <p:txBody>
          <a:bodyPr/>
          <a:lstStyle/>
          <a:p>
            <a:r>
              <a:rPr lang="en-US" altLang="en-US" sz="2400" b="1" smtClean="0"/>
              <a:t>La librerias de Operaciones Cuánticas</a:t>
            </a:r>
          </a:p>
        </p:txBody>
      </p:sp>
      <p:sp>
        <p:nvSpPr>
          <p:cNvPr id="65539" name="Content Placeholder 2"/>
          <p:cNvSpPr>
            <a:spLocks noGrp="1"/>
          </p:cNvSpPr>
          <p:nvPr>
            <p:ph idx="4294967295"/>
          </p:nvPr>
        </p:nvSpPr>
        <p:spPr>
          <a:xfrm>
            <a:off x="1890713" y="720725"/>
            <a:ext cx="7253287" cy="5967413"/>
          </a:xfrm>
        </p:spPr>
        <p:txBody>
          <a:bodyPr/>
          <a:lstStyle/>
          <a:p>
            <a:pPr marL="0" indent="0">
              <a:spcBef>
                <a:spcPts val="600"/>
              </a:spcBef>
              <a:spcAft>
                <a:spcPts val="600"/>
              </a:spcAft>
              <a:buClr>
                <a:srgbClr val="FFC000"/>
              </a:buClr>
              <a:buFont typeface="Arial" panose="020B0604020202020204" pitchFamily="34" charset="0"/>
              <a:buNone/>
            </a:pPr>
            <a:r>
              <a:rPr lang="en-GB" altLang="en-US" sz="2400" smtClean="0">
                <a:solidFill>
                  <a:srgbClr val="F2F2F2"/>
                </a:solidFill>
              </a:rPr>
              <a:t>Bloques amarillos. Representan una operación vacia sobre un qubit durante un tiempo  igual a la duración que tiene una puerta de un qubit</a:t>
            </a:r>
          </a:p>
          <a:p>
            <a:pPr marL="0" indent="0">
              <a:spcBef>
                <a:spcPts val="600"/>
              </a:spcBef>
              <a:spcAft>
                <a:spcPts val="600"/>
              </a:spcAft>
              <a:buClr>
                <a:srgbClr val="FFC000"/>
              </a:buClr>
              <a:buFont typeface="Arial" panose="020B0604020202020204" pitchFamily="34" charset="0"/>
              <a:buNone/>
            </a:pPr>
            <a:endParaRPr lang="en-GB" altLang="en-US" sz="2400" smtClean="0">
              <a:solidFill>
                <a:srgbClr val="F2F2F2"/>
              </a:solidFill>
            </a:endParaRPr>
          </a:p>
          <a:p>
            <a:pPr marL="0" indent="0">
              <a:spcBef>
                <a:spcPts val="600"/>
              </a:spcBef>
              <a:spcAft>
                <a:spcPts val="600"/>
              </a:spcAft>
              <a:buClr>
                <a:srgbClr val="FFC000"/>
              </a:buClr>
              <a:buFont typeface="Arial" panose="020B0604020202020204" pitchFamily="34" charset="0"/>
              <a:buNone/>
            </a:pPr>
            <a:r>
              <a:rPr lang="en-GB" altLang="en-US" sz="2400" smtClean="0">
                <a:solidFill>
                  <a:srgbClr val="F2F2F2"/>
                </a:solidFill>
              </a:rPr>
              <a:t>Bloques verdes. Representan un el grupo denominado operadores de Pauli.</a:t>
            </a:r>
          </a:p>
          <a:p>
            <a:pPr marL="0" indent="0">
              <a:spcBef>
                <a:spcPts val="600"/>
              </a:spcBef>
              <a:spcAft>
                <a:spcPts val="600"/>
              </a:spcAft>
              <a:buClr>
                <a:srgbClr val="FFC000"/>
              </a:buClr>
              <a:buFont typeface="Arial" panose="020B0604020202020204" pitchFamily="34" charset="0"/>
              <a:buNone/>
            </a:pPr>
            <a:endParaRPr lang="en-GB" altLang="en-US" sz="2400" smtClean="0">
              <a:solidFill>
                <a:srgbClr val="F2F2F2"/>
              </a:solidFill>
            </a:endParaRPr>
          </a:p>
          <a:p>
            <a:pPr marL="0" indent="0">
              <a:spcBef>
                <a:spcPts val="600"/>
              </a:spcBef>
              <a:spcAft>
                <a:spcPts val="600"/>
              </a:spcAft>
              <a:buClr>
                <a:srgbClr val="FFC000"/>
              </a:buClr>
              <a:buFont typeface="Arial" panose="020B0604020202020204" pitchFamily="34" charset="0"/>
              <a:buNone/>
            </a:pPr>
            <a:r>
              <a:rPr lang="en-GB" altLang="en-US" sz="2400" smtClean="0">
                <a:solidFill>
                  <a:srgbClr val="F2F2F2"/>
                </a:solidFill>
              </a:rPr>
              <a:t>Bloques azules. Representan operadores de  </a:t>
            </a:r>
            <a:r>
              <a:rPr lang="en-GB" altLang="en-US" sz="2400" i="1" smtClean="0">
                <a:solidFill>
                  <a:srgbClr val="F2F2F2"/>
                </a:solidFill>
              </a:rPr>
              <a:t>Clifford</a:t>
            </a:r>
            <a:r>
              <a:rPr lang="en-GB" altLang="en-US" sz="2400" smtClean="0">
                <a:solidFill>
                  <a:srgbClr val="F2F2F2"/>
                </a:solidFill>
              </a:rPr>
              <a:t>. Se trata de las puertas  H, S y S† las cuales pueden generar superposición cuántica</a:t>
            </a:r>
          </a:p>
          <a:p>
            <a:pPr marL="0" indent="0">
              <a:spcBef>
                <a:spcPts val="600"/>
              </a:spcBef>
              <a:spcAft>
                <a:spcPts val="600"/>
              </a:spcAft>
              <a:buClr>
                <a:srgbClr val="FFC000"/>
              </a:buClr>
              <a:buFont typeface="Arial" panose="020B0604020202020204" pitchFamily="34" charset="0"/>
              <a:buNone/>
            </a:pPr>
            <a:endParaRPr lang="en-GB" altLang="en-US" sz="2400" smtClean="0">
              <a:solidFill>
                <a:srgbClr val="F2F2F2"/>
              </a:solidFill>
            </a:endParaRPr>
          </a:p>
          <a:p>
            <a:pPr marL="0" indent="0">
              <a:spcBef>
                <a:spcPts val="600"/>
              </a:spcBef>
              <a:spcAft>
                <a:spcPts val="600"/>
              </a:spcAft>
              <a:buClr>
                <a:srgbClr val="FFC000"/>
              </a:buClr>
              <a:buFont typeface="Arial" panose="020B0604020202020204" pitchFamily="34" charset="0"/>
              <a:buNone/>
            </a:pPr>
            <a:r>
              <a:rPr lang="en-GB" altLang="en-US" sz="2400" smtClean="0">
                <a:solidFill>
                  <a:srgbClr val="F2F2F2"/>
                </a:solidFill>
              </a:rPr>
              <a:t>Bloques naranja. Representan puertas que son necesarias para un control universal.</a:t>
            </a:r>
            <a:endParaRPr lang="es-ES" altLang="en-US" sz="2400" b="1" smtClean="0">
              <a:solidFill>
                <a:srgbClr val="F2F2F2"/>
              </a:solidFill>
            </a:endParaRPr>
          </a:p>
          <a:p>
            <a:pPr marL="0" indent="0">
              <a:spcBef>
                <a:spcPts val="600"/>
              </a:spcBef>
              <a:spcAft>
                <a:spcPts val="600"/>
              </a:spcAft>
              <a:buClr>
                <a:srgbClr val="FFC000"/>
              </a:buClr>
              <a:buFont typeface="Arial" panose="020B0604020202020204" pitchFamily="34" charset="0"/>
              <a:buNone/>
            </a:pPr>
            <a:endParaRPr lang="en-GB" altLang="en-US" sz="2400" smtClean="0">
              <a:solidFill>
                <a:srgbClr val="F2F2F2"/>
              </a:solidFill>
            </a:endParaRPr>
          </a:p>
        </p:txBody>
      </p:sp>
      <p:pic>
        <p:nvPicPr>
          <p:cNvPr id="6554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4225" y="4165600"/>
            <a:ext cx="4667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1"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4225" y="966788"/>
            <a:ext cx="4762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2"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88988" y="2617788"/>
            <a:ext cx="47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3" name="Picture 1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79463" y="5776913"/>
            <a:ext cx="47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57306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idx="4294967295"/>
          </p:nvPr>
        </p:nvSpPr>
        <p:spPr>
          <a:xfrm>
            <a:off x="233363" y="125413"/>
            <a:ext cx="8785225" cy="623887"/>
          </a:xfrm>
        </p:spPr>
        <p:txBody>
          <a:bodyPr/>
          <a:lstStyle/>
          <a:p>
            <a:r>
              <a:rPr lang="en-US" altLang="en-US" sz="2400" b="1" smtClean="0"/>
              <a:t>La libreria (al completo ... </a:t>
            </a:r>
          </a:p>
        </p:txBody>
      </p:sp>
      <p:pic>
        <p:nvPicPr>
          <p:cNvPr id="67587"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3550" y="1992313"/>
            <a:ext cx="7932738" cy="285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a:spLocks noGrp="1"/>
          </p:cNvSpPr>
          <p:nvPr>
            <p:ph type="title" idx="4294967295"/>
          </p:nvPr>
        </p:nvSpPr>
        <p:spPr>
          <a:xfrm>
            <a:off x="4181947" y="125412"/>
            <a:ext cx="4326623" cy="623887"/>
          </a:xfrm>
        </p:spPr>
        <p:txBody>
          <a:bodyPr/>
          <a:lstStyle/>
          <a:p>
            <a:r>
              <a:rPr lang="en-US" altLang="en-US" sz="2400" b="1" smtClean="0"/>
              <a:t>hasta la proxima versión )</a:t>
            </a:r>
          </a:p>
        </p:txBody>
      </p:sp>
    </p:spTree>
    <p:extLst>
      <p:ext uri="{BB962C8B-B14F-4D97-AF65-F5344CB8AC3E}">
        <p14:creationId xmlns:p14="http://schemas.microsoft.com/office/powerpoint/2010/main" val="12352914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idx="4294967295"/>
          </p:nvPr>
        </p:nvSpPr>
        <p:spPr>
          <a:xfrm>
            <a:off x="120650" y="2855913"/>
            <a:ext cx="8859838" cy="623887"/>
          </a:xfrm>
        </p:spPr>
        <p:txBody>
          <a:bodyPr/>
          <a:lstStyle/>
          <a:p>
            <a:pPr algn="ctr"/>
            <a:r>
              <a:rPr lang="en-GB" altLang="en-US" sz="2400" b="1" smtClean="0"/>
              <a:t>Trabajando con el Composer</a:t>
            </a:r>
            <a:br>
              <a:rPr lang="en-GB" altLang="en-US" sz="2400" b="1" smtClean="0"/>
            </a:br>
            <a:r>
              <a:rPr lang="en-GB" altLang="en-US" sz="2400" b="1" smtClean="0"/>
              <a:t>(Demo)</a:t>
            </a:r>
          </a:p>
        </p:txBody>
      </p:sp>
    </p:spTree>
    <p:extLst>
      <p:ext uri="{BB962C8B-B14F-4D97-AF65-F5344CB8AC3E}">
        <p14:creationId xmlns:p14="http://schemas.microsoft.com/office/powerpoint/2010/main" val="18048356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84138" y="96838"/>
            <a:ext cx="6330950" cy="623887"/>
          </a:xfrm>
        </p:spPr>
        <p:txBody>
          <a:bodyPr/>
          <a:lstStyle/>
          <a:p>
            <a:r>
              <a:rPr lang="en-GB" altLang="en-US" sz="2400" b="1" smtClean="0"/>
              <a:t>Que es un Computador Cuántico</a:t>
            </a:r>
          </a:p>
        </p:txBody>
      </p:sp>
      <p:sp>
        <p:nvSpPr>
          <p:cNvPr id="7" name="Content Placeholder 2"/>
          <p:cNvSpPr>
            <a:spLocks noGrp="1"/>
          </p:cNvSpPr>
          <p:nvPr>
            <p:ph idx="4294967295"/>
          </p:nvPr>
        </p:nvSpPr>
        <p:spPr>
          <a:xfrm>
            <a:off x="260350" y="720726"/>
            <a:ext cx="8505825" cy="964855"/>
          </a:xfrm>
        </p:spPr>
        <p:txBody>
          <a:bodyPr/>
          <a:lstStyle/>
          <a:p>
            <a:pPr marL="263525" indent="-263525">
              <a:spcBef>
                <a:spcPts val="1200"/>
              </a:spcBef>
              <a:spcAft>
                <a:spcPts val="1200"/>
              </a:spcAft>
              <a:buClr>
                <a:schemeClr val="accent2"/>
              </a:buClr>
              <a:buFont typeface="Wingdings" panose="05000000000000000000" pitchFamily="2" charset="2"/>
              <a:buChar char="§"/>
            </a:pPr>
            <a:r>
              <a:rPr lang="en-GB" altLang="en-US" sz="2400" smtClean="0">
                <a:solidFill>
                  <a:srgbClr val="F2F2F2"/>
                </a:solidFill>
              </a:rPr>
              <a:t>Un Computador Cuántico hace uso de las leyes naturales de la mecánica cuántica para llevar a cabo un cálculo.</a:t>
            </a:r>
          </a:p>
        </p:txBody>
      </p:sp>
      <p:sp>
        <p:nvSpPr>
          <p:cNvPr id="8" name="Content Placeholder 2"/>
          <p:cNvSpPr>
            <a:spLocks noGrp="1"/>
          </p:cNvSpPr>
          <p:nvPr>
            <p:ph idx="4294967295"/>
          </p:nvPr>
        </p:nvSpPr>
        <p:spPr>
          <a:xfrm>
            <a:off x="183232" y="4494882"/>
            <a:ext cx="8505825" cy="2258457"/>
          </a:xfrm>
        </p:spPr>
        <p:txBody>
          <a:bodyPr/>
          <a:lstStyle/>
          <a:p>
            <a:pPr marL="263525" indent="-263525">
              <a:spcBef>
                <a:spcPts val="1200"/>
              </a:spcBef>
              <a:spcAft>
                <a:spcPts val="1200"/>
              </a:spcAft>
              <a:buClr>
                <a:schemeClr val="accent2"/>
              </a:buClr>
              <a:buFont typeface="Wingdings" panose="05000000000000000000" pitchFamily="2" charset="2"/>
              <a:buChar char="§"/>
            </a:pPr>
            <a:r>
              <a:rPr lang="en-GB" altLang="en-US" sz="2400" smtClean="0">
                <a:solidFill>
                  <a:srgbClr val="F2F2F2"/>
                </a:solidFill>
              </a:rPr>
              <a:t>¿Porque queremos un Computador Cuántico?</a:t>
            </a:r>
          </a:p>
          <a:p>
            <a:pPr marL="900113" lvl="1" indent="-457200">
              <a:spcBef>
                <a:spcPts val="1200"/>
              </a:spcBef>
              <a:spcAft>
                <a:spcPts val="1200"/>
              </a:spcAft>
              <a:buClr>
                <a:schemeClr val="accent2"/>
              </a:buClr>
              <a:buFont typeface="Wingdings" panose="05000000000000000000" pitchFamily="2" charset="2"/>
              <a:buChar char="§"/>
            </a:pPr>
            <a:r>
              <a:rPr lang="en-GB" altLang="en-US" sz="1800" b="1">
                <a:solidFill>
                  <a:schemeClr val="accent2"/>
                </a:solidFill>
                <a:sym typeface="Wingdings" panose="05000000000000000000" pitchFamily="2" charset="2"/>
              </a:rPr>
              <a:t>Resolución de ciertos problemas </a:t>
            </a:r>
            <a:r>
              <a:rPr lang="en-GB" altLang="en-US" sz="1800">
                <a:solidFill>
                  <a:srgbClr val="F2F2F2"/>
                </a:solidFill>
                <a:sym typeface="Wingdings" panose="05000000000000000000" pitchFamily="2" charset="2"/>
              </a:rPr>
              <a:t> Hay problemas que no pueden ejecutarse con total fidelidad en un sistema clásico</a:t>
            </a:r>
            <a:r>
              <a:rPr lang="en-GB" altLang="en-US" sz="1800" smtClean="0">
                <a:solidFill>
                  <a:srgbClr val="F2F2F2"/>
                </a:solidFill>
                <a:sym typeface="Wingdings" panose="05000000000000000000" pitchFamily="2" charset="2"/>
              </a:rPr>
              <a:t>.</a:t>
            </a:r>
            <a:endParaRPr lang="en-GB" altLang="en-US" sz="1800" b="1" smtClean="0">
              <a:solidFill>
                <a:schemeClr val="accent2"/>
              </a:solidFill>
            </a:endParaRPr>
          </a:p>
          <a:p>
            <a:pPr marL="900113" lvl="1" indent="-457200">
              <a:spcBef>
                <a:spcPts val="1200"/>
              </a:spcBef>
              <a:spcAft>
                <a:spcPts val="1200"/>
              </a:spcAft>
              <a:buClr>
                <a:schemeClr val="accent2"/>
              </a:buClr>
              <a:buFont typeface="Wingdings" panose="05000000000000000000" pitchFamily="2" charset="2"/>
              <a:buChar char="§"/>
            </a:pPr>
            <a:r>
              <a:rPr lang="en-GB" altLang="en-US" sz="1800" b="1" smtClean="0">
                <a:solidFill>
                  <a:schemeClr val="accent2"/>
                </a:solidFill>
              </a:rPr>
              <a:t>Rendimiento</a:t>
            </a:r>
            <a:r>
              <a:rPr lang="en-GB" altLang="en-US" sz="1800" smtClean="0">
                <a:solidFill>
                  <a:srgbClr val="F2F2F2"/>
                </a:solidFill>
              </a:rPr>
              <a:t> </a:t>
            </a:r>
            <a:r>
              <a:rPr lang="en-GB" altLang="en-US" sz="1800" smtClean="0">
                <a:solidFill>
                  <a:srgbClr val="F2F2F2"/>
                </a:solidFill>
                <a:sym typeface="Wingdings" panose="05000000000000000000" pitchFamily="2" charset="2"/>
              </a:rPr>
              <a:t> Resolución de problemas de forma más rápida de lo que lo puede hacer un ordenador clásico.</a:t>
            </a:r>
          </a:p>
        </p:txBody>
      </p:sp>
      <p:pic>
        <p:nvPicPr>
          <p:cNvPr id="17414" name="Picture 6" descr="http://farm8.staticflickr.com/7031/6772103577_06ab81cd23_z.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3017" y="1685582"/>
            <a:ext cx="3667278" cy="2750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60730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idx="4294967295"/>
          </p:nvPr>
        </p:nvSpPr>
        <p:spPr>
          <a:xfrm>
            <a:off x="260350" y="242888"/>
            <a:ext cx="8745538" cy="623887"/>
          </a:xfrm>
        </p:spPr>
        <p:txBody>
          <a:bodyPr/>
          <a:lstStyle/>
          <a:p>
            <a:r>
              <a:rPr lang="en-GB" altLang="en-US" sz="2400" b="1" smtClean="0"/>
              <a:t>Conceptos Básicos de Mecánica Cuántica</a:t>
            </a:r>
          </a:p>
        </p:txBody>
      </p:sp>
      <p:sp>
        <p:nvSpPr>
          <p:cNvPr id="44035" name="Content Placeholder 2"/>
          <p:cNvSpPr>
            <a:spLocks noGrp="1"/>
          </p:cNvSpPr>
          <p:nvPr>
            <p:ph idx="4294967295"/>
          </p:nvPr>
        </p:nvSpPr>
        <p:spPr>
          <a:xfrm>
            <a:off x="260350" y="1062038"/>
            <a:ext cx="8505825" cy="5795962"/>
          </a:xfrm>
        </p:spPr>
        <p:txBody>
          <a:bodyPr/>
          <a:lstStyle/>
          <a:p>
            <a:pPr marL="0" indent="0">
              <a:buClr>
                <a:srgbClr val="FFC000"/>
              </a:buClr>
              <a:buFont typeface="Wingdings" panose="05000000000000000000" pitchFamily="2" charset="2"/>
              <a:buChar char="§"/>
            </a:pPr>
            <a:r>
              <a:rPr lang="en-GB" altLang="en-US" sz="2400" b="1" smtClean="0">
                <a:solidFill>
                  <a:srgbClr val="F2F2F2"/>
                </a:solidFill>
              </a:rPr>
              <a:t> </a:t>
            </a:r>
            <a:r>
              <a:rPr lang="en-GB" altLang="en-US" sz="2400" b="1" smtClean="0">
                <a:solidFill>
                  <a:schemeClr val="accent2"/>
                </a:solidFill>
              </a:rPr>
              <a:t>El Principio de Incertidumbre</a:t>
            </a:r>
          </a:p>
          <a:p>
            <a:pPr marL="0" indent="0">
              <a:spcAft>
                <a:spcPct val="20000"/>
              </a:spcAft>
              <a:buClr>
                <a:srgbClr val="FFC000"/>
              </a:buClr>
              <a:buFont typeface="Arial" panose="020B0604020202020204" pitchFamily="34" charset="0"/>
              <a:buNone/>
            </a:pPr>
            <a:r>
              <a:rPr lang="en-GB" altLang="en-US" sz="2400" b="1" smtClean="0">
                <a:solidFill>
                  <a:srgbClr val="F2F2F2"/>
                </a:solidFill>
              </a:rPr>
              <a:t>	</a:t>
            </a:r>
            <a:r>
              <a:rPr lang="en-GB" altLang="en-US" sz="1800" smtClean="0">
                <a:solidFill>
                  <a:srgbClr val="F2F2F2"/>
                </a:solidFill>
              </a:rPr>
              <a:t>Es imposible realizar una medida sobre un sistema sin que este sufra 	una 	perturbación</a:t>
            </a:r>
          </a:p>
          <a:p>
            <a:pPr marL="0" indent="0">
              <a:spcAft>
                <a:spcPct val="20000"/>
              </a:spcAft>
              <a:buClr>
                <a:srgbClr val="FFC000"/>
              </a:buClr>
              <a:buFont typeface="Wingdings" panose="05000000000000000000" pitchFamily="2" charset="2"/>
              <a:buChar char="§"/>
            </a:pPr>
            <a:r>
              <a:rPr lang="en-GB" altLang="en-US" sz="2400" b="1" smtClean="0">
                <a:solidFill>
                  <a:srgbClr val="F2F2F2"/>
                </a:solidFill>
              </a:rPr>
              <a:t> </a:t>
            </a:r>
            <a:r>
              <a:rPr lang="en-GB" altLang="en-US" sz="2400" b="1" smtClean="0">
                <a:solidFill>
                  <a:schemeClr val="accent2"/>
                </a:solidFill>
              </a:rPr>
              <a:t>La Superposición de Estados</a:t>
            </a:r>
          </a:p>
          <a:p>
            <a:pPr marL="0" indent="0">
              <a:spcAft>
                <a:spcPct val="20000"/>
              </a:spcAft>
              <a:buClr>
                <a:srgbClr val="FFC000"/>
              </a:buClr>
              <a:buFont typeface="Arial" panose="020B0604020202020204" pitchFamily="34" charset="0"/>
              <a:buNone/>
            </a:pPr>
            <a:r>
              <a:rPr lang="en-GB" altLang="en-US" sz="2400" b="1" smtClean="0">
                <a:solidFill>
                  <a:srgbClr val="F2F2F2"/>
                </a:solidFill>
              </a:rPr>
              <a:t>	</a:t>
            </a:r>
            <a:r>
              <a:rPr lang="en-GB" altLang="en-US" sz="1800" smtClean="0">
                <a:solidFill>
                  <a:srgbClr val="F2F2F2"/>
                </a:solidFill>
              </a:rPr>
              <a:t>Un estado existe en todas sus posibles 	configuraciones del espacio de 	estados posible.</a:t>
            </a:r>
          </a:p>
          <a:p>
            <a:pPr marL="0" indent="0">
              <a:spcAft>
                <a:spcPct val="20000"/>
              </a:spcAft>
              <a:buClr>
                <a:srgbClr val="FFC000"/>
              </a:buClr>
              <a:buFont typeface="Wingdings" panose="05000000000000000000" pitchFamily="2" charset="2"/>
              <a:buChar char="§"/>
            </a:pPr>
            <a:r>
              <a:rPr lang="en-GB" altLang="en-US" sz="2400" b="1" smtClean="0">
                <a:solidFill>
                  <a:srgbClr val="F2F2F2"/>
                </a:solidFill>
              </a:rPr>
              <a:t> </a:t>
            </a:r>
            <a:r>
              <a:rPr lang="en-GB" altLang="en-US" sz="2400" b="1" smtClean="0">
                <a:solidFill>
                  <a:schemeClr val="accent2"/>
                </a:solidFill>
              </a:rPr>
              <a:t>El Entrelazado Cuántico</a:t>
            </a:r>
          </a:p>
          <a:p>
            <a:pPr marL="355600" lvl="1" indent="-47625">
              <a:spcAft>
                <a:spcPct val="20000"/>
              </a:spcAft>
              <a:buClr>
                <a:srgbClr val="FFC000"/>
              </a:buClr>
              <a:buFont typeface="Arial" panose="020B0604020202020204" pitchFamily="34" charset="0"/>
              <a:buNone/>
            </a:pPr>
            <a:r>
              <a:rPr lang="en-GB" altLang="en-US" sz="1800" smtClean="0">
                <a:solidFill>
                  <a:srgbClr val="F2F2F2"/>
                </a:solidFill>
              </a:rPr>
              <a:t>Paradoja EPR – Las propiedades de las particulas entrelazadas están</a:t>
            </a:r>
            <a:r>
              <a:rPr lang="en-US" altLang="en-US" sz="1800" smtClean="0">
                <a:solidFill>
                  <a:srgbClr val="F2F2F2"/>
                </a:solidFill>
              </a:rPr>
              <a:t> </a:t>
            </a:r>
            <a:r>
              <a:rPr lang="en-GB" altLang="en-US" sz="1800" smtClean="0">
                <a:solidFill>
                  <a:srgbClr val="F2F2F2"/>
                </a:solidFill>
              </a:rPr>
              <a:t>relacionadas</a:t>
            </a:r>
          </a:p>
          <a:p>
            <a:pPr marL="0" indent="0">
              <a:spcAft>
                <a:spcPct val="20000"/>
              </a:spcAft>
              <a:buClr>
                <a:srgbClr val="FFC000"/>
              </a:buClr>
              <a:buFont typeface="Wingdings" panose="05000000000000000000" pitchFamily="2" charset="2"/>
              <a:buChar char="§"/>
            </a:pPr>
            <a:r>
              <a:rPr lang="en-GB" altLang="en-US" sz="2400" b="1" smtClean="0">
                <a:solidFill>
                  <a:srgbClr val="F2F2F2"/>
                </a:solidFill>
              </a:rPr>
              <a:t> </a:t>
            </a:r>
            <a:r>
              <a:rPr lang="en-GB" altLang="en-US" sz="2400" b="1" smtClean="0">
                <a:solidFill>
                  <a:schemeClr val="accent2"/>
                </a:solidFill>
              </a:rPr>
              <a:t>La Decoherencia de Estados</a:t>
            </a:r>
          </a:p>
          <a:p>
            <a:pPr marL="0" indent="0">
              <a:spcAft>
                <a:spcPct val="20000"/>
              </a:spcAft>
              <a:buClr>
                <a:srgbClr val="FFC000"/>
              </a:buClr>
              <a:buFont typeface="Arial" panose="020B0604020202020204" pitchFamily="34" charset="0"/>
              <a:buNone/>
            </a:pPr>
            <a:r>
              <a:rPr lang="en-GB" altLang="en-US" sz="2400" b="1" smtClean="0">
                <a:solidFill>
                  <a:srgbClr val="F2F2F2"/>
                </a:solidFill>
              </a:rPr>
              <a:t>	</a:t>
            </a:r>
            <a:r>
              <a:rPr lang="en-GB" altLang="en-US" sz="1800" smtClean="0">
                <a:solidFill>
                  <a:srgbClr val="F2F2F2"/>
                </a:solidFill>
              </a:rPr>
              <a:t>En un estado coherente se mantienen todas las propiedades cuánticas del 	conjunto. La decoherencia devuelve el caracter</a:t>
            </a:r>
            <a:r>
              <a:rPr lang="en-US" altLang="en-US" sz="1800" smtClean="0">
                <a:solidFill>
                  <a:srgbClr val="F2F2F2"/>
                </a:solidFill>
              </a:rPr>
              <a:t> indivdual a cada componente.</a:t>
            </a:r>
            <a:endParaRPr lang="en-GB" altLang="en-US" sz="1800" smtClean="0">
              <a:solidFill>
                <a:srgbClr val="F2F2F2"/>
              </a:solidFill>
            </a:endParaRPr>
          </a:p>
          <a:p>
            <a:pPr marL="0" indent="0">
              <a:spcAft>
                <a:spcPct val="20000"/>
              </a:spcAft>
              <a:buClr>
                <a:srgbClr val="FFC000"/>
              </a:buClr>
              <a:buFont typeface="Wingdings" panose="05000000000000000000" pitchFamily="2" charset="2"/>
              <a:buNone/>
            </a:pPr>
            <a:endParaRPr lang="en-GB" altLang="en-US" sz="2400" smtClean="0">
              <a:solidFill>
                <a:schemeClr val="accent2"/>
              </a:solidFill>
            </a:endParaRPr>
          </a:p>
        </p:txBody>
      </p:sp>
    </p:spTree>
    <p:extLst>
      <p:ext uri="{BB962C8B-B14F-4D97-AF65-F5344CB8AC3E}">
        <p14:creationId xmlns:p14="http://schemas.microsoft.com/office/powerpoint/2010/main" val="208617814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idx="4294967295"/>
          </p:nvPr>
        </p:nvSpPr>
        <p:spPr>
          <a:xfrm>
            <a:off x="260350" y="242888"/>
            <a:ext cx="8745538" cy="623887"/>
          </a:xfrm>
        </p:spPr>
        <p:txBody>
          <a:bodyPr/>
          <a:lstStyle/>
          <a:p>
            <a:r>
              <a:rPr lang="en-GB" altLang="en-US" sz="2400" b="1" smtClean="0"/>
              <a:t>Características de un Computador Cuántico</a:t>
            </a:r>
          </a:p>
        </p:txBody>
      </p:sp>
      <p:sp>
        <p:nvSpPr>
          <p:cNvPr id="46083" name="Content Placeholder 2"/>
          <p:cNvSpPr>
            <a:spLocks noGrp="1"/>
          </p:cNvSpPr>
          <p:nvPr>
            <p:ph idx="4294967295"/>
          </p:nvPr>
        </p:nvSpPr>
        <p:spPr>
          <a:xfrm>
            <a:off x="260350" y="720725"/>
            <a:ext cx="8505825" cy="5795963"/>
          </a:xfrm>
        </p:spPr>
        <p:txBody>
          <a:bodyPr/>
          <a:lstStyle/>
          <a:p>
            <a:pPr marL="0" indent="0">
              <a:buClr>
                <a:srgbClr val="FFC000"/>
              </a:buClr>
              <a:buFont typeface="Arial" panose="020B0604020202020204" pitchFamily="34" charset="0"/>
              <a:buNone/>
            </a:pPr>
            <a:endParaRPr lang="en-GB" altLang="en-US" smtClean="0">
              <a:solidFill>
                <a:srgbClr val="F2F2F2"/>
              </a:solidFill>
            </a:endParaRPr>
          </a:p>
          <a:p>
            <a:pPr marL="0" indent="0">
              <a:spcBef>
                <a:spcPts val="1200"/>
              </a:spcBef>
              <a:spcAft>
                <a:spcPts val="1200"/>
              </a:spcAft>
              <a:buClr>
                <a:srgbClr val="FFC000"/>
              </a:buClr>
              <a:buFont typeface="Arial" panose="020B0604020202020204" pitchFamily="34" charset="0"/>
              <a:buAutoNum type="arabicPeriod"/>
            </a:pPr>
            <a:r>
              <a:rPr lang="en-GB" altLang="en-US" sz="2400" b="1" smtClean="0">
                <a:solidFill>
                  <a:srgbClr val="F2F2F2"/>
                </a:solidFill>
              </a:rPr>
              <a:t> Utiliza Bits Cuánticos (Qu</a:t>
            </a:r>
            <a:r>
              <a:rPr lang="en-US" altLang="en-US" sz="2400" b="1" smtClean="0">
                <a:solidFill>
                  <a:srgbClr val="F2F2F2"/>
                </a:solidFill>
              </a:rPr>
              <a:t>antum Bits o Qubits)</a:t>
            </a:r>
            <a:endParaRPr lang="en-GB" altLang="en-US" sz="2400" b="1" smtClean="0">
              <a:solidFill>
                <a:srgbClr val="F2F2F2"/>
              </a:solidFill>
            </a:endParaRPr>
          </a:p>
          <a:p>
            <a:pPr marL="0" indent="0">
              <a:spcBef>
                <a:spcPts val="1200"/>
              </a:spcBef>
              <a:spcAft>
                <a:spcPts val="1200"/>
              </a:spcAft>
              <a:buClr>
                <a:srgbClr val="FFC000"/>
              </a:buClr>
              <a:buFont typeface="Arial" panose="020B0604020202020204" pitchFamily="34" charset="0"/>
              <a:buAutoNum type="arabicPeriod"/>
            </a:pPr>
            <a:r>
              <a:rPr lang="en-GB" altLang="en-US" sz="2400" b="1" smtClean="0">
                <a:solidFill>
                  <a:srgbClr val="F2F2F2"/>
                </a:solidFill>
              </a:rPr>
              <a:t> </a:t>
            </a:r>
            <a:r>
              <a:rPr lang="en-US" altLang="en-US" sz="2400" b="1" smtClean="0">
                <a:solidFill>
                  <a:srgbClr val="F2F2F2"/>
                </a:solidFill>
              </a:rPr>
              <a:t>Hace uso del </a:t>
            </a:r>
            <a:r>
              <a:rPr lang="en-GB" altLang="en-US" sz="2400" b="1" smtClean="0">
                <a:solidFill>
                  <a:srgbClr val="F2F2F2"/>
                </a:solidFill>
              </a:rPr>
              <a:t>P</a:t>
            </a:r>
            <a:r>
              <a:rPr lang="en-US" altLang="en-US" sz="2400" b="1" smtClean="0">
                <a:solidFill>
                  <a:srgbClr val="F2F2F2"/>
                </a:solidFill>
              </a:rPr>
              <a:t>aralelismo Cuantico</a:t>
            </a:r>
            <a:endParaRPr lang="en-GB" altLang="en-US" sz="2400" b="1" smtClean="0">
              <a:solidFill>
                <a:srgbClr val="F2F2F2"/>
              </a:solidFill>
            </a:endParaRPr>
          </a:p>
          <a:p>
            <a:pPr marL="0" indent="0">
              <a:spcBef>
                <a:spcPts val="1200"/>
              </a:spcBef>
              <a:spcAft>
                <a:spcPts val="1200"/>
              </a:spcAft>
              <a:buClr>
                <a:srgbClr val="FFC000"/>
              </a:buClr>
              <a:buFont typeface="Arial" panose="020B0604020202020204" pitchFamily="34" charset="0"/>
              <a:buAutoNum type="arabicPeriod"/>
            </a:pPr>
            <a:r>
              <a:rPr lang="en-GB" altLang="en-US" sz="2400" b="1" smtClean="0">
                <a:solidFill>
                  <a:srgbClr val="F2F2F2"/>
                </a:solidFill>
              </a:rPr>
              <a:t> Entrelaza</a:t>
            </a:r>
            <a:r>
              <a:rPr lang="en-US" altLang="en-US" sz="2400" b="1" smtClean="0">
                <a:solidFill>
                  <a:srgbClr val="F2F2F2"/>
                </a:solidFill>
              </a:rPr>
              <a:t>miento</a:t>
            </a:r>
          </a:p>
          <a:p>
            <a:pPr marL="0" indent="0">
              <a:spcBef>
                <a:spcPts val="1200"/>
              </a:spcBef>
              <a:spcAft>
                <a:spcPts val="1200"/>
              </a:spcAft>
              <a:buClr>
                <a:srgbClr val="FFC000"/>
              </a:buClr>
              <a:buFont typeface="Arial" panose="020B0604020202020204" pitchFamily="34" charset="0"/>
              <a:buAutoNum type="arabicPeriod"/>
            </a:pPr>
            <a:r>
              <a:rPr lang="en-US" altLang="en-US" sz="2400" b="1" smtClean="0">
                <a:solidFill>
                  <a:srgbClr val="F2F2F2"/>
                </a:solidFill>
              </a:rPr>
              <a:t> Mantiene la coherencia</a:t>
            </a:r>
            <a:endParaRPr lang="en-GB" altLang="en-US" sz="2400" b="1" smtClean="0">
              <a:solidFill>
                <a:srgbClr val="F2F2F2"/>
              </a:solidFill>
            </a:endParaRPr>
          </a:p>
        </p:txBody>
      </p:sp>
      <p:pic>
        <p:nvPicPr>
          <p:cNvPr id="46084" name="Picture 5" descr="Refrigerador del computador cuántic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8938" y="4100513"/>
            <a:ext cx="4899025" cy="275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432069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idx="4294967295"/>
          </p:nvPr>
        </p:nvSpPr>
        <p:spPr>
          <a:xfrm>
            <a:off x="179388" y="0"/>
            <a:ext cx="6330950" cy="623888"/>
          </a:xfrm>
        </p:spPr>
        <p:txBody>
          <a:bodyPr/>
          <a:lstStyle/>
          <a:p>
            <a:r>
              <a:rPr lang="es-ES" altLang="en-US" sz="2400" smtClean="0"/>
              <a:t>Que es un Bit Cuántico o Qubit?</a:t>
            </a:r>
            <a:endParaRPr lang="en-US" altLang="en-US" sz="2400" smtClean="0"/>
          </a:p>
        </p:txBody>
      </p:sp>
      <p:sp>
        <p:nvSpPr>
          <p:cNvPr id="50179" name="Content Placeholder 2"/>
          <p:cNvSpPr>
            <a:spLocks noGrp="1"/>
          </p:cNvSpPr>
          <p:nvPr>
            <p:ph idx="4294967295"/>
          </p:nvPr>
        </p:nvSpPr>
        <p:spPr>
          <a:xfrm>
            <a:off x="812800" y="831850"/>
            <a:ext cx="8505825" cy="563563"/>
          </a:xfrm>
        </p:spPr>
        <p:txBody>
          <a:bodyPr/>
          <a:lstStyle/>
          <a:p>
            <a:r>
              <a:rPr lang="es-ES" altLang="en-US" sz="2000" smtClean="0">
                <a:solidFill>
                  <a:srgbClr val="F2F2F2"/>
                </a:solidFill>
              </a:rPr>
              <a:t>Qubit es el concepto cuántico del bit.</a:t>
            </a:r>
            <a:endParaRPr lang="en-US" altLang="en-US" sz="2000" smtClean="0"/>
          </a:p>
        </p:txBody>
      </p:sp>
      <p:pic>
        <p:nvPicPr>
          <p:cNvPr id="50180"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225" y="1503363"/>
            <a:ext cx="3355975"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Content Placeholder 2"/>
          <p:cNvSpPr txBox="1">
            <a:spLocks/>
          </p:cNvSpPr>
          <p:nvPr/>
        </p:nvSpPr>
        <p:spPr bwMode="auto">
          <a:xfrm>
            <a:off x="3960813" y="1114425"/>
            <a:ext cx="492760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3838" indent="-223838" defTabSz="342900">
              <a:spcBef>
                <a:spcPct val="20000"/>
              </a:spcBef>
              <a:buClr>
                <a:schemeClr val="accent1"/>
              </a:buClr>
              <a:buSzPct val="100000"/>
              <a:buFont typeface="Arial" panose="020B0604020202020204" pitchFamily="34" charset="0"/>
              <a:buChar char="•"/>
              <a:defRPr sz="1600">
                <a:solidFill>
                  <a:schemeClr val="tx1"/>
                </a:solidFill>
                <a:latin typeface="Arial" panose="020B0604020202020204" pitchFamily="34" charset="0"/>
              </a:defRPr>
            </a:lvl1pPr>
            <a:lvl2pPr marL="533400" indent="-214313" defTabSz="342900">
              <a:spcBef>
                <a:spcPct val="20000"/>
              </a:spcBef>
              <a:buFont typeface="Arial" panose="020B0604020202020204" pitchFamily="34" charset="0"/>
              <a:buChar char="•"/>
              <a:defRPr sz="1500">
                <a:solidFill>
                  <a:schemeClr val="tx1"/>
                </a:solidFill>
                <a:latin typeface="Arial" panose="020B0604020202020204" pitchFamily="34" charset="0"/>
              </a:defRPr>
            </a:lvl2pPr>
            <a:lvl3pPr marL="811213" indent="-171450" defTabSz="342900">
              <a:spcBef>
                <a:spcPct val="20000"/>
              </a:spcBef>
              <a:buFont typeface="Lucida Grande"/>
              <a:buChar char="–"/>
              <a:defRPr>
                <a:solidFill>
                  <a:schemeClr val="tx1"/>
                </a:solidFill>
                <a:latin typeface="Arial" panose="020B0604020202020204" pitchFamily="34" charset="0"/>
              </a:defRPr>
            </a:lvl3pPr>
            <a:lvl4pPr marL="1200150" indent="-171450" defTabSz="342900">
              <a:spcBef>
                <a:spcPct val="20000"/>
              </a:spcBef>
              <a:buFont typeface="Arial" panose="020B0604020202020204" pitchFamily="34" charset="0"/>
              <a:buChar char="–"/>
              <a:defRPr>
                <a:solidFill>
                  <a:schemeClr val="tx1"/>
                </a:solidFill>
                <a:latin typeface="Arial" panose="020B0604020202020204" pitchFamily="34" charset="0"/>
              </a:defRPr>
            </a:lvl4pPr>
            <a:lvl5pPr marL="1543050" indent="-171450" defTabSz="342900">
              <a:spcBef>
                <a:spcPct val="20000"/>
              </a:spcBef>
              <a:buFont typeface="Arial" panose="020B0604020202020204" pitchFamily="34" charset="0"/>
              <a:buChar char="»"/>
              <a:defRPr>
                <a:solidFill>
                  <a:schemeClr val="tx1"/>
                </a:solidFill>
                <a:latin typeface="Arial" panose="020B0604020202020204" pitchFamily="34" charset="0"/>
              </a:defRPr>
            </a:lvl5pPr>
            <a:lvl6pPr marL="2000250" indent="-171450" defTabSz="3429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6pPr>
            <a:lvl7pPr marL="2457450" indent="-171450" defTabSz="3429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7pPr>
            <a:lvl8pPr marL="2914650" indent="-171450" defTabSz="3429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8pPr>
            <a:lvl9pPr marL="3371850" indent="-171450" defTabSz="3429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9pPr>
          </a:lstStyle>
          <a:p>
            <a:endParaRPr lang="es-ES" altLang="en-US" sz="2000">
              <a:solidFill>
                <a:srgbClr val="F2F2F2"/>
              </a:solidFill>
              <a:cs typeface="Arial" panose="020B0604020202020204" pitchFamily="34" charset="0"/>
            </a:endParaRPr>
          </a:p>
          <a:p>
            <a:endParaRPr lang="es-ES" altLang="en-US" sz="2000">
              <a:solidFill>
                <a:srgbClr val="F2F2F2"/>
              </a:solidFill>
              <a:cs typeface="Arial" panose="020B0604020202020204" pitchFamily="34" charset="0"/>
            </a:endParaRPr>
          </a:p>
          <a:p>
            <a:r>
              <a:rPr lang="es-ES" altLang="en-US" sz="2000">
                <a:solidFill>
                  <a:srgbClr val="F2F2F2"/>
                </a:solidFill>
                <a:cs typeface="Arial" panose="020B0604020202020204" pitchFamily="34" charset="0"/>
              </a:rPr>
              <a:t> No es un elemento ni un dispositivo. Un Qubit es un concepto lógico que puede implementarse sobre un gran número de sistemas con comportamiento cuántico. </a:t>
            </a:r>
          </a:p>
          <a:p>
            <a:endParaRPr lang="es-ES" altLang="en-US" sz="2000">
              <a:solidFill>
                <a:srgbClr val="F2F2F2"/>
              </a:solidFill>
              <a:cs typeface="Arial" panose="020B0604020202020204" pitchFamily="34" charset="0"/>
            </a:endParaRPr>
          </a:p>
          <a:p>
            <a:r>
              <a:rPr lang="en-US" altLang="en-US" sz="2000">
                <a:solidFill>
                  <a:srgbClr val="F2F2F2"/>
                </a:solidFill>
                <a:cs typeface="Arial" panose="020B0604020202020204" pitchFamily="34" charset="0"/>
              </a:rPr>
              <a:t>Al igual que un bit, un Qubit puede respresentar dos estados: 0 y 1</a:t>
            </a:r>
          </a:p>
          <a:p>
            <a:endParaRPr lang="en-US" altLang="en-US" sz="2000">
              <a:solidFill>
                <a:srgbClr val="F2F2F2"/>
              </a:solidFill>
              <a:cs typeface="Arial" panose="020B0604020202020204" pitchFamily="34" charset="0"/>
            </a:endParaRPr>
          </a:p>
        </p:txBody>
      </p:sp>
      <p:sp>
        <p:nvSpPr>
          <p:cNvPr id="50182" name="Rectangle 7"/>
          <p:cNvSpPr>
            <a:spLocks noChangeArrowheads="1"/>
          </p:cNvSpPr>
          <p:nvPr/>
        </p:nvSpPr>
        <p:spPr bwMode="auto">
          <a:xfrm>
            <a:off x="280988" y="4864100"/>
            <a:ext cx="86074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en-US">
                <a:solidFill>
                  <a:srgbClr val="F2F2F2"/>
                </a:solidFill>
              </a:rPr>
              <a:t>Sin embargo, un Qubit es capaz de trabajar con todas las posibles combinaciones que pueden darse entre estos estados base 0 y 1. </a:t>
            </a:r>
            <a:endParaRPr lang="es-ES" altLang="en-US">
              <a:solidFill>
                <a:srgbClr val="F2F2F2"/>
              </a:solidFill>
            </a:endParaRPr>
          </a:p>
        </p:txBody>
      </p:sp>
      <p:sp>
        <p:nvSpPr>
          <p:cNvPr id="50183" name="Rectangle 10"/>
          <p:cNvSpPr>
            <a:spLocks noChangeArrowheads="1"/>
          </p:cNvSpPr>
          <p:nvPr/>
        </p:nvSpPr>
        <p:spPr bwMode="auto">
          <a:xfrm>
            <a:off x="0" y="3303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S" altLang="en-US"/>
          </a:p>
        </p:txBody>
      </p:sp>
      <p:sp>
        <p:nvSpPr>
          <p:cNvPr id="50185" name="Rectangle 12"/>
          <p:cNvSpPr>
            <a:spLocks noChangeArrowheads="1"/>
          </p:cNvSpPr>
          <p:nvPr/>
        </p:nvSpPr>
        <p:spPr bwMode="auto">
          <a:xfrm>
            <a:off x="0" y="3303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S" altLang="en-US"/>
          </a:p>
        </p:txBody>
      </p:sp>
      <p:graphicFrame>
        <p:nvGraphicFramePr>
          <p:cNvPr id="50187" name="Object 35"/>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100" name="Equation" r:id="rId4" imgW="114151" imgH="215619" progId="Equation.3">
                  <p:embed/>
                </p:oleObj>
              </mc:Choice>
              <mc:Fallback>
                <p:oleObj name="Equation" r:id="rId4" imgW="114151" imgH="21561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0188" name="Picture 7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0238" y="6019800"/>
            <a:ext cx="24320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474504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idx="4294967295"/>
          </p:nvPr>
        </p:nvSpPr>
        <p:spPr>
          <a:xfrm>
            <a:off x="179388" y="0"/>
            <a:ext cx="8964612" cy="623888"/>
          </a:xfrm>
        </p:spPr>
        <p:txBody>
          <a:bodyPr/>
          <a:lstStyle/>
          <a:p>
            <a:r>
              <a:rPr lang="en-US" altLang="en-US" sz="2400" smtClean="0"/>
              <a:t>O</a:t>
            </a:r>
            <a:r>
              <a:rPr lang="es-ES" altLang="en-US" sz="2400" smtClean="0"/>
              <a:t>peraciones Cuánt</a:t>
            </a:r>
            <a:r>
              <a:rPr lang="en-US" altLang="en-US" sz="2400" smtClean="0"/>
              <a:t>icas</a:t>
            </a:r>
          </a:p>
        </p:txBody>
      </p:sp>
      <p:sp>
        <p:nvSpPr>
          <p:cNvPr id="51203" name="Content Placeholder 2"/>
          <p:cNvSpPr>
            <a:spLocks noGrp="1"/>
          </p:cNvSpPr>
          <p:nvPr>
            <p:ph idx="4294967295"/>
          </p:nvPr>
        </p:nvSpPr>
        <p:spPr>
          <a:xfrm>
            <a:off x="376238" y="1463675"/>
            <a:ext cx="8505825" cy="809625"/>
          </a:xfrm>
        </p:spPr>
        <p:txBody>
          <a:bodyPr/>
          <a:lstStyle/>
          <a:p>
            <a:pPr>
              <a:buFont typeface="Wingdings" panose="05000000000000000000" pitchFamily="2" charset="2"/>
              <a:buChar char="§"/>
            </a:pPr>
            <a:r>
              <a:rPr lang="es-ES" altLang="en-US" sz="2000" smtClean="0">
                <a:solidFill>
                  <a:srgbClr val="F2F2F2"/>
                </a:solidFill>
              </a:rPr>
              <a:t>Es un circuito básico que actúa sobre un o varios qubits</a:t>
            </a:r>
          </a:p>
          <a:p>
            <a:pPr>
              <a:buFont typeface="Wingdings" panose="05000000000000000000" pitchFamily="2" charset="2"/>
              <a:buChar char="§"/>
            </a:pPr>
            <a:r>
              <a:rPr lang="es-ES" altLang="en-US" sz="2000" smtClean="0">
                <a:solidFill>
                  <a:srgbClr val="F2F2F2"/>
                </a:solidFill>
              </a:rPr>
              <a:t>Equivalente a las puertas lógicas de los circuitos digitales</a:t>
            </a:r>
            <a:endParaRPr lang="en-US" altLang="en-US" sz="2000" smtClean="0"/>
          </a:p>
        </p:txBody>
      </p:sp>
      <p:sp>
        <p:nvSpPr>
          <p:cNvPr id="51204" name="Rectangle 10"/>
          <p:cNvSpPr>
            <a:spLocks noChangeArrowheads="1"/>
          </p:cNvSpPr>
          <p:nvPr/>
        </p:nvSpPr>
        <p:spPr bwMode="auto">
          <a:xfrm>
            <a:off x="0" y="34655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S" altLang="en-US"/>
          </a:p>
        </p:txBody>
      </p:sp>
      <p:sp>
        <p:nvSpPr>
          <p:cNvPr id="51206" name="Rectangle 12"/>
          <p:cNvSpPr>
            <a:spLocks noChangeArrowheads="1"/>
          </p:cNvSpPr>
          <p:nvPr/>
        </p:nvSpPr>
        <p:spPr bwMode="auto">
          <a:xfrm>
            <a:off x="0" y="34655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S" altLang="en-US"/>
          </a:p>
        </p:txBody>
      </p:sp>
      <p:graphicFrame>
        <p:nvGraphicFramePr>
          <p:cNvPr id="51208" name="Object 35"/>
          <p:cNvGraphicFramePr>
            <a:graphicFrameLocks noChangeAspect="1"/>
          </p:cNvGraphicFramePr>
          <p:nvPr/>
        </p:nvGraphicFramePr>
        <p:xfrm>
          <a:off x="4514850" y="3665538"/>
          <a:ext cx="114300" cy="215900"/>
        </p:xfrm>
        <a:graphic>
          <a:graphicData uri="http://schemas.openxmlformats.org/presentationml/2006/ole">
            <mc:AlternateContent xmlns:mc="http://schemas.openxmlformats.org/markup-compatibility/2006">
              <mc:Choice xmlns:v="urn:schemas-microsoft-com:vml" Requires="v">
                <p:oleObj spid="_x0000_s2124" name="Equation" r:id="rId4" imgW="114151" imgH="215619" progId="Equation.3">
                  <p:embed/>
                </p:oleObj>
              </mc:Choice>
              <mc:Fallback>
                <p:oleObj name="Equation" r:id="rId4" imgW="114151" imgH="21561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665538"/>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9" name="TextBox 1"/>
          <p:cNvSpPr txBox="1">
            <a:spLocks noChangeArrowheads="1"/>
          </p:cNvSpPr>
          <p:nvPr/>
        </p:nvSpPr>
        <p:spPr bwMode="auto">
          <a:xfrm>
            <a:off x="306388" y="2306638"/>
            <a:ext cx="8556625" cy="166846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rgbClr val="333333"/>
                </a:solidFill>
                <a:latin typeface="HelveticaNeueLT Com 55 Roman"/>
                <a:ea typeface="MS Gothic" panose="020B0609070205080204" pitchFamily="49" charset="-128"/>
              </a:defRPr>
            </a:lvl1pPr>
            <a:lvl2pPr marL="765175" indent="-457200">
              <a:defRPr>
                <a:solidFill>
                  <a:srgbClr val="333333"/>
                </a:solidFill>
                <a:latin typeface="HelveticaNeueLT Com 55 Roman"/>
                <a:ea typeface="MS Gothic" panose="020B0609070205080204" pitchFamily="49" charset="-128"/>
              </a:defRPr>
            </a:lvl2pPr>
            <a:lvl3pPr>
              <a:defRPr>
                <a:solidFill>
                  <a:srgbClr val="333333"/>
                </a:solidFill>
                <a:latin typeface="HelveticaNeueLT Com 55 Roman"/>
                <a:ea typeface="MS Gothic" panose="020B0609070205080204" pitchFamily="49" charset="-128"/>
              </a:defRPr>
            </a:lvl3pPr>
            <a:lvl4pPr>
              <a:defRPr>
                <a:solidFill>
                  <a:srgbClr val="333333"/>
                </a:solidFill>
                <a:latin typeface="HelveticaNeueLT Com 55 Roman"/>
                <a:ea typeface="MS Gothic" panose="020B0609070205080204" pitchFamily="49" charset="-128"/>
              </a:defRPr>
            </a:lvl4pPr>
            <a:lvl5pPr>
              <a:defRPr>
                <a:solidFill>
                  <a:srgbClr val="333333"/>
                </a:solidFill>
                <a:latin typeface="HelveticaNeueLT Com 55 Roman"/>
                <a:ea typeface="MS Gothic" panose="020B0609070205080204" pitchFamily="49" charset="-128"/>
              </a:defRPr>
            </a:lvl5pPr>
            <a:lvl6pPr marL="2514600" indent="-228600" defTabSz="457200" eaLnBrk="0" fontAlgn="base" hangingPunct="0">
              <a:spcBef>
                <a:spcPct val="0"/>
              </a:spcBef>
              <a:spcAft>
                <a:spcPct val="0"/>
              </a:spcAft>
              <a:defRPr>
                <a:solidFill>
                  <a:srgbClr val="333333"/>
                </a:solidFill>
                <a:latin typeface="HelveticaNeueLT Com 55 Roman"/>
                <a:ea typeface="MS Gothic" panose="020B0609070205080204" pitchFamily="49" charset="-128"/>
              </a:defRPr>
            </a:lvl6pPr>
            <a:lvl7pPr marL="2971800" indent="-228600" defTabSz="457200" eaLnBrk="0" fontAlgn="base" hangingPunct="0">
              <a:spcBef>
                <a:spcPct val="0"/>
              </a:spcBef>
              <a:spcAft>
                <a:spcPct val="0"/>
              </a:spcAft>
              <a:defRPr>
                <a:solidFill>
                  <a:srgbClr val="333333"/>
                </a:solidFill>
                <a:latin typeface="HelveticaNeueLT Com 55 Roman"/>
                <a:ea typeface="MS Gothic" panose="020B0609070205080204" pitchFamily="49" charset="-128"/>
              </a:defRPr>
            </a:lvl7pPr>
            <a:lvl8pPr marL="3429000" indent="-228600" defTabSz="457200" eaLnBrk="0" fontAlgn="base" hangingPunct="0">
              <a:spcBef>
                <a:spcPct val="0"/>
              </a:spcBef>
              <a:spcAft>
                <a:spcPct val="0"/>
              </a:spcAft>
              <a:defRPr>
                <a:solidFill>
                  <a:srgbClr val="333333"/>
                </a:solidFill>
                <a:latin typeface="HelveticaNeueLT Com 55 Roman"/>
                <a:ea typeface="MS Gothic" panose="020B0609070205080204" pitchFamily="49" charset="-128"/>
              </a:defRPr>
            </a:lvl8pPr>
            <a:lvl9pPr marL="3886200" indent="-228600" defTabSz="457200" eaLnBrk="0" fontAlgn="base" hangingPunct="0">
              <a:spcBef>
                <a:spcPct val="0"/>
              </a:spcBef>
              <a:spcAft>
                <a:spcPct val="0"/>
              </a:spcAft>
              <a:defRPr>
                <a:solidFill>
                  <a:srgbClr val="333333"/>
                </a:solidFill>
                <a:latin typeface="HelveticaNeueLT Com 55 Roman"/>
                <a:ea typeface="MS Gothic" panose="020B0609070205080204" pitchFamily="49" charset="-128"/>
              </a:defRPr>
            </a:lvl9pPr>
          </a:lstStyle>
          <a:p>
            <a:pPr lvl="1">
              <a:buFont typeface="Arial" panose="020B0604020202020204" pitchFamily="34" charset="0"/>
              <a:buAutoNum type="arabicPeriod"/>
            </a:pPr>
            <a:endParaRPr lang="es-ES" altLang="en-US" sz="1900">
              <a:solidFill>
                <a:srgbClr val="F2F2F2"/>
              </a:solidFill>
            </a:endParaRPr>
          </a:p>
          <a:p>
            <a:pPr lvl="1">
              <a:buFont typeface="Arial" panose="020B0604020202020204" pitchFamily="34" charset="0"/>
              <a:buAutoNum type="arabicPeriod"/>
            </a:pPr>
            <a:r>
              <a:rPr lang="es-ES" altLang="en-US" sz="1900">
                <a:solidFill>
                  <a:srgbClr val="F2F2F2"/>
                </a:solidFill>
              </a:rPr>
              <a:t>Son Reversibles</a:t>
            </a:r>
          </a:p>
          <a:p>
            <a:pPr lvl="1">
              <a:buFont typeface="Arial" panose="020B0604020202020204" pitchFamily="34" charset="0"/>
              <a:buAutoNum type="arabicPeriod"/>
            </a:pPr>
            <a:r>
              <a:rPr lang="es-ES" altLang="en-US" sz="1900">
                <a:solidFill>
                  <a:srgbClr val="F2F2F2"/>
                </a:solidFill>
              </a:rPr>
              <a:t>Matemáticamente se representan por matrices unitarias</a:t>
            </a:r>
          </a:p>
          <a:p>
            <a:pPr lvl="1">
              <a:buFont typeface="Arial" panose="020B0604020202020204" pitchFamily="34" charset="0"/>
              <a:buAutoNum type="arabicPeriod"/>
            </a:pPr>
            <a:r>
              <a:rPr lang="es-ES" altLang="en-US" sz="1900">
                <a:solidFill>
                  <a:srgbClr val="F2F2F2"/>
                </a:solidFill>
              </a:rPr>
              <a:t>Los qubits sobre los que actuan debe conservar sus características cuánticas.</a:t>
            </a:r>
          </a:p>
          <a:p>
            <a:endParaRPr lang="es-ES" altLang="en-US" sz="800"/>
          </a:p>
        </p:txBody>
      </p:sp>
      <p:grpSp>
        <p:nvGrpSpPr>
          <p:cNvPr id="51210" name="Group 19"/>
          <p:cNvGrpSpPr>
            <a:grpSpLocks/>
          </p:cNvGrpSpPr>
          <p:nvPr/>
        </p:nvGrpSpPr>
        <p:grpSpPr bwMode="auto">
          <a:xfrm>
            <a:off x="765175" y="4498975"/>
            <a:ext cx="2185988" cy="1190625"/>
            <a:chOff x="501492" y="5131847"/>
            <a:chExt cx="2186885" cy="1190803"/>
          </a:xfrm>
        </p:grpSpPr>
        <p:pic>
          <p:nvPicPr>
            <p:cNvPr id="51221" name="Pictur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01492" y="5490352"/>
              <a:ext cx="4667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2" name="TextBox 2"/>
            <p:cNvSpPr txBox="1">
              <a:spLocks noChangeArrowheads="1"/>
            </p:cNvSpPr>
            <p:nvPr/>
          </p:nvSpPr>
          <p:spPr bwMode="auto">
            <a:xfrm>
              <a:off x="1400386" y="5131847"/>
              <a:ext cx="1276874" cy="1190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200000"/>
                </a:lnSpc>
              </a:pPr>
              <a:r>
                <a:rPr lang="es-ES" altLang="en-US"/>
                <a:t>  </a:t>
              </a:r>
              <a:r>
                <a:rPr lang="es-ES" altLang="en-US">
                  <a:solidFill>
                    <a:schemeClr val="bg1"/>
                  </a:solidFill>
                </a:rPr>
                <a:t>1     1    1</a:t>
              </a:r>
            </a:p>
            <a:p>
              <a:pPr>
                <a:lnSpc>
                  <a:spcPct val="200000"/>
                </a:lnSpc>
              </a:pPr>
              <a:r>
                <a:rPr lang="es-ES" altLang="en-US">
                  <a:solidFill>
                    <a:schemeClr val="bg1"/>
                  </a:solidFill>
                </a:rPr>
                <a:t>  2     1   -1</a:t>
              </a:r>
            </a:p>
          </p:txBody>
        </p:sp>
        <p:cxnSp>
          <p:nvCxnSpPr>
            <p:cNvPr id="7" name="Straight Connector 6"/>
            <p:cNvCxnSpPr>
              <a:stCxn id="51222" idx="1"/>
            </p:cNvCxnSpPr>
            <p:nvPr/>
          </p:nvCxnSpPr>
          <p:spPr>
            <a:xfrm>
              <a:off x="1400386" y="5732012"/>
              <a:ext cx="479622" cy="158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nvGrpSpPr>
            <p:cNvPr id="51224" name="Group 13"/>
            <p:cNvGrpSpPr>
              <a:grpSpLocks/>
            </p:cNvGrpSpPr>
            <p:nvPr/>
          </p:nvGrpSpPr>
          <p:grpSpPr bwMode="auto">
            <a:xfrm>
              <a:off x="1434183" y="5864564"/>
              <a:ext cx="392017" cy="405788"/>
              <a:chOff x="533400" y="5840776"/>
              <a:chExt cx="392017" cy="405788"/>
            </a:xfrm>
          </p:grpSpPr>
          <p:cxnSp>
            <p:nvCxnSpPr>
              <p:cNvPr id="10" name="Straight Connector 9"/>
              <p:cNvCxnSpPr/>
              <p:nvPr/>
            </p:nvCxnSpPr>
            <p:spPr>
              <a:xfrm>
                <a:off x="532955" y="5970201"/>
                <a:ext cx="66702" cy="25403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609186" y="5840007"/>
                <a:ext cx="80995" cy="4064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690181" y="5840007"/>
                <a:ext cx="235047"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sp>
          <p:nvSpPr>
            <p:cNvPr id="17" name="Left Bracket 16"/>
            <p:cNvSpPr/>
            <p:nvPr/>
          </p:nvSpPr>
          <p:spPr>
            <a:xfrm>
              <a:off x="1961004" y="5370008"/>
              <a:ext cx="66702" cy="900248"/>
            </a:xfrm>
            <a:prstGeom prst="leftBracket">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s-ES"/>
            </a:p>
          </p:txBody>
        </p:sp>
        <p:sp>
          <p:nvSpPr>
            <p:cNvPr id="18" name="Right Bracket 17"/>
            <p:cNvSpPr/>
            <p:nvPr/>
          </p:nvSpPr>
          <p:spPr>
            <a:xfrm>
              <a:off x="2624851" y="5358894"/>
              <a:ext cx="63526" cy="911361"/>
            </a:xfrm>
            <a:prstGeom prst="rightBracket">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s-ES"/>
            </a:p>
          </p:txBody>
        </p:sp>
        <p:sp>
          <p:nvSpPr>
            <p:cNvPr id="51227" name="TextBox 18"/>
            <p:cNvSpPr txBox="1">
              <a:spLocks noChangeArrowheads="1"/>
            </p:cNvSpPr>
            <p:nvPr/>
          </p:nvSpPr>
          <p:spPr bwMode="auto">
            <a:xfrm>
              <a:off x="1020818" y="5504965"/>
              <a:ext cx="362098" cy="457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s-ES" altLang="en-US" sz="2400">
                  <a:solidFill>
                    <a:schemeClr val="bg1"/>
                  </a:solidFill>
                </a:rPr>
                <a:t>=</a:t>
              </a:r>
            </a:p>
          </p:txBody>
        </p:sp>
      </p:grpSp>
      <p:grpSp>
        <p:nvGrpSpPr>
          <p:cNvPr id="51211" name="Group 23"/>
          <p:cNvGrpSpPr>
            <a:grpSpLocks/>
          </p:cNvGrpSpPr>
          <p:nvPr/>
        </p:nvGrpSpPr>
        <p:grpSpPr bwMode="auto">
          <a:xfrm>
            <a:off x="6191250" y="4038600"/>
            <a:ext cx="2071688" cy="2289175"/>
            <a:chOff x="6164336" y="4092151"/>
            <a:chExt cx="2070728" cy="2289273"/>
          </a:xfrm>
        </p:grpSpPr>
        <p:sp>
          <p:nvSpPr>
            <p:cNvPr id="51218" name="TextBox 32"/>
            <p:cNvSpPr txBox="1">
              <a:spLocks noChangeArrowheads="1"/>
            </p:cNvSpPr>
            <p:nvPr/>
          </p:nvSpPr>
          <p:spPr bwMode="auto">
            <a:xfrm>
              <a:off x="6164336" y="4092151"/>
              <a:ext cx="1910465" cy="2289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200000"/>
                </a:lnSpc>
              </a:pPr>
              <a:r>
                <a:rPr lang="es-ES" altLang="en-US"/>
                <a:t>  </a:t>
              </a:r>
              <a:r>
                <a:rPr lang="es-ES" altLang="en-US">
                  <a:solidFill>
                    <a:schemeClr val="bg1"/>
                  </a:solidFill>
                </a:rPr>
                <a:t>     1    0    0    0</a:t>
              </a:r>
            </a:p>
            <a:p>
              <a:pPr>
                <a:lnSpc>
                  <a:spcPct val="200000"/>
                </a:lnSpc>
              </a:pPr>
              <a:r>
                <a:rPr lang="es-ES" altLang="en-US">
                  <a:solidFill>
                    <a:schemeClr val="bg1"/>
                  </a:solidFill>
                </a:rPr>
                <a:t>       0    1    0    0</a:t>
              </a:r>
            </a:p>
            <a:p>
              <a:pPr>
                <a:lnSpc>
                  <a:spcPct val="200000"/>
                </a:lnSpc>
              </a:pPr>
              <a:r>
                <a:rPr lang="es-ES" altLang="en-US">
                  <a:solidFill>
                    <a:schemeClr val="bg1"/>
                  </a:solidFill>
                </a:rPr>
                <a:t>	0    0    0    1</a:t>
              </a:r>
            </a:p>
            <a:p>
              <a:pPr>
                <a:lnSpc>
                  <a:spcPct val="200000"/>
                </a:lnSpc>
              </a:pPr>
              <a:r>
                <a:rPr lang="es-ES" altLang="en-US">
                  <a:solidFill>
                    <a:schemeClr val="bg1"/>
                  </a:solidFill>
                </a:rPr>
                <a:t>	0    0    1    0</a:t>
              </a:r>
            </a:p>
          </p:txBody>
        </p:sp>
        <p:sp>
          <p:nvSpPr>
            <p:cNvPr id="36" name="Left Bracket 35"/>
            <p:cNvSpPr/>
            <p:nvPr/>
          </p:nvSpPr>
          <p:spPr>
            <a:xfrm>
              <a:off x="6508664" y="4320761"/>
              <a:ext cx="66644" cy="1947946"/>
            </a:xfrm>
            <a:prstGeom prst="leftBracket">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s-ES"/>
            </a:p>
          </p:txBody>
        </p:sp>
        <p:sp>
          <p:nvSpPr>
            <p:cNvPr id="37" name="Right Bracket 36"/>
            <p:cNvSpPr/>
            <p:nvPr/>
          </p:nvSpPr>
          <p:spPr>
            <a:xfrm>
              <a:off x="8171593" y="4320761"/>
              <a:ext cx="63471" cy="1947946"/>
            </a:xfrm>
            <a:prstGeom prst="rightBracket">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s-ES"/>
            </a:p>
          </p:txBody>
        </p:sp>
      </p:grpSp>
      <p:grpSp>
        <p:nvGrpSpPr>
          <p:cNvPr id="51212" name="Group 24"/>
          <p:cNvGrpSpPr>
            <a:grpSpLocks/>
          </p:cNvGrpSpPr>
          <p:nvPr/>
        </p:nvGrpSpPr>
        <p:grpSpPr bwMode="auto">
          <a:xfrm>
            <a:off x="5530850" y="4940300"/>
            <a:ext cx="896938" cy="527050"/>
            <a:chOff x="3689614" y="5260898"/>
            <a:chExt cx="896916" cy="525694"/>
          </a:xfrm>
        </p:grpSpPr>
        <p:sp>
          <p:nvSpPr>
            <p:cNvPr id="51216" name="TextBox 37"/>
            <p:cNvSpPr txBox="1">
              <a:spLocks noChangeArrowheads="1"/>
            </p:cNvSpPr>
            <p:nvPr/>
          </p:nvSpPr>
          <p:spPr bwMode="auto">
            <a:xfrm>
              <a:off x="4224588" y="5260898"/>
              <a:ext cx="361942" cy="45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s-ES" altLang="en-US" sz="2400">
                  <a:solidFill>
                    <a:schemeClr val="bg1"/>
                  </a:solidFill>
                </a:rPr>
                <a:t>=</a:t>
              </a:r>
            </a:p>
          </p:txBody>
        </p:sp>
        <p:pic>
          <p:nvPicPr>
            <p:cNvPr id="51217" name="Picture 2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689614" y="5268054"/>
              <a:ext cx="508167" cy="51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13" name="TextBox 25"/>
          <p:cNvSpPr txBox="1">
            <a:spLocks noChangeArrowheads="1"/>
          </p:cNvSpPr>
          <p:nvPr/>
        </p:nvSpPr>
        <p:spPr bwMode="auto">
          <a:xfrm>
            <a:off x="852488" y="6359525"/>
            <a:ext cx="1987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s-ES" altLang="en-US">
                <a:solidFill>
                  <a:schemeClr val="bg1"/>
                </a:solidFill>
              </a:rPr>
              <a:t>Puerta Hadamard</a:t>
            </a:r>
          </a:p>
        </p:txBody>
      </p:sp>
      <p:sp>
        <p:nvSpPr>
          <p:cNvPr id="51214" name="TextBox 45"/>
          <p:cNvSpPr txBox="1">
            <a:spLocks noChangeArrowheads="1"/>
          </p:cNvSpPr>
          <p:nvPr/>
        </p:nvSpPr>
        <p:spPr bwMode="auto">
          <a:xfrm>
            <a:off x="6110288" y="6359525"/>
            <a:ext cx="2635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s-ES" altLang="en-US">
                <a:solidFill>
                  <a:schemeClr val="bg1"/>
                </a:solidFill>
              </a:rPr>
              <a:t>Puerta NO – Controlado</a:t>
            </a:r>
          </a:p>
        </p:txBody>
      </p:sp>
      <p:sp>
        <p:nvSpPr>
          <p:cNvPr id="51215" name="Text Box 31"/>
          <p:cNvSpPr txBox="1">
            <a:spLocks noChangeArrowheads="1"/>
          </p:cNvSpPr>
          <p:nvPr/>
        </p:nvSpPr>
        <p:spPr bwMode="auto">
          <a:xfrm>
            <a:off x="671513" y="827088"/>
            <a:ext cx="2259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333333"/>
                </a:solidFill>
                <a:latin typeface="HelveticaNeueLT Com 55 Roman"/>
                <a:ea typeface="MS Gothic" panose="020B0609070205080204" pitchFamily="49" charset="-128"/>
              </a:defRPr>
            </a:lvl1pPr>
            <a:lvl2pPr>
              <a:defRPr>
                <a:solidFill>
                  <a:srgbClr val="333333"/>
                </a:solidFill>
                <a:latin typeface="HelveticaNeueLT Com 55 Roman"/>
                <a:ea typeface="MS Gothic" panose="020B0609070205080204" pitchFamily="49" charset="-128"/>
              </a:defRPr>
            </a:lvl2pPr>
            <a:lvl3pPr>
              <a:defRPr>
                <a:solidFill>
                  <a:srgbClr val="333333"/>
                </a:solidFill>
                <a:latin typeface="HelveticaNeueLT Com 55 Roman"/>
                <a:ea typeface="MS Gothic" panose="020B0609070205080204" pitchFamily="49" charset="-128"/>
              </a:defRPr>
            </a:lvl3pPr>
            <a:lvl4pPr>
              <a:defRPr>
                <a:solidFill>
                  <a:srgbClr val="333333"/>
                </a:solidFill>
                <a:latin typeface="HelveticaNeueLT Com 55 Roman"/>
                <a:ea typeface="MS Gothic" panose="020B0609070205080204" pitchFamily="49" charset="-128"/>
              </a:defRPr>
            </a:lvl4pPr>
            <a:lvl5pPr>
              <a:defRPr>
                <a:solidFill>
                  <a:srgbClr val="333333"/>
                </a:solidFill>
                <a:latin typeface="HelveticaNeueLT Com 55 Roman"/>
                <a:ea typeface="MS Gothic" panose="020B0609070205080204" pitchFamily="49" charset="-128"/>
              </a:defRPr>
            </a:lvl5pPr>
            <a:lvl6pPr marL="2514600" indent="-228600" eaLnBrk="0" fontAlgn="base" hangingPunct="0">
              <a:spcBef>
                <a:spcPct val="0"/>
              </a:spcBef>
              <a:spcAft>
                <a:spcPct val="0"/>
              </a:spcAft>
              <a:defRPr>
                <a:solidFill>
                  <a:srgbClr val="333333"/>
                </a:solidFill>
                <a:latin typeface="HelveticaNeueLT Com 55 Roman"/>
                <a:ea typeface="MS Gothic" panose="020B0609070205080204" pitchFamily="49" charset="-128"/>
              </a:defRPr>
            </a:lvl6pPr>
            <a:lvl7pPr marL="2971800" indent="-228600" eaLnBrk="0" fontAlgn="base" hangingPunct="0">
              <a:spcBef>
                <a:spcPct val="0"/>
              </a:spcBef>
              <a:spcAft>
                <a:spcPct val="0"/>
              </a:spcAft>
              <a:defRPr>
                <a:solidFill>
                  <a:srgbClr val="333333"/>
                </a:solidFill>
                <a:latin typeface="HelveticaNeueLT Com 55 Roman"/>
                <a:ea typeface="MS Gothic" panose="020B0609070205080204" pitchFamily="49" charset="-128"/>
              </a:defRPr>
            </a:lvl7pPr>
            <a:lvl8pPr marL="3429000" indent="-228600" eaLnBrk="0" fontAlgn="base" hangingPunct="0">
              <a:spcBef>
                <a:spcPct val="0"/>
              </a:spcBef>
              <a:spcAft>
                <a:spcPct val="0"/>
              </a:spcAft>
              <a:defRPr>
                <a:solidFill>
                  <a:srgbClr val="333333"/>
                </a:solidFill>
                <a:latin typeface="HelveticaNeueLT Com 55 Roman"/>
                <a:ea typeface="MS Gothic" panose="020B0609070205080204" pitchFamily="49" charset="-128"/>
              </a:defRPr>
            </a:lvl8pPr>
            <a:lvl9pPr marL="3886200" indent="-228600" eaLnBrk="0" fontAlgn="base" hangingPunct="0">
              <a:spcBef>
                <a:spcPct val="0"/>
              </a:spcBef>
              <a:spcAft>
                <a:spcPct val="0"/>
              </a:spcAft>
              <a:defRPr>
                <a:solidFill>
                  <a:srgbClr val="333333"/>
                </a:solidFill>
                <a:latin typeface="HelveticaNeueLT Com 55 Roman"/>
                <a:ea typeface="MS Gothic" panose="020B0609070205080204" pitchFamily="49" charset="-128"/>
              </a:defRPr>
            </a:lvl9pPr>
          </a:lstStyle>
          <a:p>
            <a:pPr defTabSz="914400"/>
            <a:r>
              <a:rPr lang="es-ES" altLang="en-US" sz="2000">
                <a:solidFill>
                  <a:schemeClr val="accent2"/>
                </a:solidFill>
              </a:rPr>
              <a:t>Puertas Cuánticas</a:t>
            </a:r>
          </a:p>
        </p:txBody>
      </p:sp>
    </p:spTree>
    <p:extLst>
      <p:ext uri="{BB962C8B-B14F-4D97-AF65-F5344CB8AC3E}">
        <p14:creationId xmlns:p14="http://schemas.microsoft.com/office/powerpoint/2010/main" val="219953787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Resultado de ima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39" y="1"/>
            <a:ext cx="9156439"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p:cNvSpPr>
          <p:nvPr/>
        </p:nvSpPr>
        <p:spPr bwMode="auto">
          <a:xfrm>
            <a:off x="284163" y="1442294"/>
            <a:ext cx="8859837"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342900">
              <a:spcBef>
                <a:spcPct val="20000"/>
              </a:spcBef>
              <a:buClr>
                <a:schemeClr val="accent1"/>
              </a:buClr>
              <a:buSzPct val="100000"/>
              <a:buFont typeface="Arial" panose="020B0604020202020204" pitchFamily="34" charset="0"/>
              <a:buChar char="•"/>
              <a:defRPr sz="1600">
                <a:solidFill>
                  <a:schemeClr val="tx1"/>
                </a:solidFill>
                <a:latin typeface="Arial" panose="020B0604020202020204" pitchFamily="34" charset="0"/>
              </a:defRPr>
            </a:lvl1pPr>
            <a:lvl2pPr marL="533400" indent="-214313" defTabSz="342900">
              <a:spcBef>
                <a:spcPct val="20000"/>
              </a:spcBef>
              <a:buFont typeface="Arial" panose="020B0604020202020204" pitchFamily="34" charset="0"/>
              <a:buChar char="•"/>
              <a:defRPr sz="1500">
                <a:solidFill>
                  <a:schemeClr val="tx1"/>
                </a:solidFill>
                <a:latin typeface="Arial" panose="020B0604020202020204" pitchFamily="34" charset="0"/>
              </a:defRPr>
            </a:lvl2pPr>
            <a:lvl3pPr marL="811213" indent="-171450" defTabSz="342900">
              <a:spcBef>
                <a:spcPct val="20000"/>
              </a:spcBef>
              <a:buFont typeface="Lucida Grande"/>
              <a:buChar char="–"/>
              <a:defRPr>
                <a:solidFill>
                  <a:schemeClr val="tx1"/>
                </a:solidFill>
                <a:latin typeface="Arial" panose="020B0604020202020204" pitchFamily="34" charset="0"/>
              </a:defRPr>
            </a:lvl3pPr>
            <a:lvl4pPr marL="1200150" indent="-171450" defTabSz="342900">
              <a:spcBef>
                <a:spcPct val="20000"/>
              </a:spcBef>
              <a:buFont typeface="Arial" panose="020B0604020202020204" pitchFamily="34" charset="0"/>
              <a:buChar char="–"/>
              <a:defRPr>
                <a:solidFill>
                  <a:schemeClr val="tx1"/>
                </a:solidFill>
                <a:latin typeface="Arial" panose="020B0604020202020204" pitchFamily="34" charset="0"/>
              </a:defRPr>
            </a:lvl4pPr>
            <a:lvl5pPr marL="1543050" indent="-171450" defTabSz="342900">
              <a:spcBef>
                <a:spcPct val="20000"/>
              </a:spcBef>
              <a:buFont typeface="Arial" panose="020B0604020202020204" pitchFamily="34" charset="0"/>
              <a:buChar char="»"/>
              <a:defRPr>
                <a:solidFill>
                  <a:schemeClr val="tx1"/>
                </a:solidFill>
                <a:latin typeface="Arial" panose="020B0604020202020204" pitchFamily="34" charset="0"/>
              </a:defRPr>
            </a:lvl5pPr>
            <a:lvl6pPr marL="2000250" indent="-171450" defTabSz="3429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6pPr>
            <a:lvl7pPr marL="2457450" indent="-171450" defTabSz="3429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7pPr>
            <a:lvl8pPr marL="2914650" indent="-171450" defTabSz="3429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8pPr>
            <a:lvl9pPr marL="3371850" indent="-171450" defTabSz="3429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gn="ctr">
              <a:lnSpc>
                <a:spcPct val="95000"/>
              </a:lnSpc>
              <a:spcBef>
                <a:spcPct val="0"/>
              </a:spcBef>
              <a:buClrTx/>
              <a:buSzTx/>
              <a:buFontTx/>
              <a:buNone/>
            </a:pPr>
            <a:r>
              <a:rPr lang="en-US" altLang="en-US" sz="3200" b="1" smtClean="0">
                <a:solidFill>
                  <a:schemeClr val="accent2"/>
                </a:solidFill>
                <a:cs typeface="Arial" panose="020B0604020202020204" pitchFamily="34" charset="0"/>
              </a:rPr>
              <a:t>Principales Algoritmos Cuánticos</a:t>
            </a:r>
            <a:endParaRPr lang="en-US" altLang="en-US" sz="3200" b="1">
              <a:solidFill>
                <a:schemeClr val="accent2"/>
              </a:solidFill>
              <a:cs typeface="Arial" panose="020B0604020202020204" pitchFamily="34" charset="0"/>
            </a:endParaRPr>
          </a:p>
        </p:txBody>
      </p:sp>
    </p:spTree>
    <p:extLst>
      <p:ext uri="{BB962C8B-B14F-4D97-AF65-F5344CB8AC3E}">
        <p14:creationId xmlns:p14="http://schemas.microsoft.com/office/powerpoint/2010/main" val="88749196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22507</TotalTime>
  <Words>2191</Words>
  <Application>Microsoft Office PowerPoint</Application>
  <PresentationFormat>On-screen Show (4:3)</PresentationFormat>
  <Paragraphs>395</Paragraphs>
  <Slides>33</Slides>
  <Notes>31</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51" baseType="lpstr">
      <vt:lpstr>Helvetica</vt:lpstr>
      <vt:lpstr>HelvNeue Light for IBM</vt:lpstr>
      <vt:lpstr>MS PGothic</vt:lpstr>
      <vt:lpstr>NimbusMonL-Regu</vt:lpstr>
      <vt:lpstr>Times New Roman</vt:lpstr>
      <vt:lpstr>Arial</vt:lpstr>
      <vt:lpstr>Courier New</vt:lpstr>
      <vt:lpstr>MS Gothic</vt:lpstr>
      <vt:lpstr>NimbusRomNo9L-Regu</vt:lpstr>
      <vt:lpstr>MS PGothic</vt:lpstr>
      <vt:lpstr>System</vt:lpstr>
      <vt:lpstr>CMR12</vt:lpstr>
      <vt:lpstr>Wingdings</vt:lpstr>
      <vt:lpstr>Lucida Grande</vt:lpstr>
      <vt:lpstr>Symbol</vt:lpstr>
      <vt:lpstr>HelveticaNeueLT Com 55 Roman</vt:lpstr>
      <vt:lpstr>4_Office Theme</vt:lpstr>
      <vt:lpstr>Equation</vt:lpstr>
      <vt:lpstr>Programación Cuántica</vt:lpstr>
      <vt:lpstr>Agenda</vt:lpstr>
      <vt:lpstr>PowerPoint Presentation</vt:lpstr>
      <vt:lpstr>Que es un Computador Cuántico</vt:lpstr>
      <vt:lpstr>Conceptos Básicos de Mecánica Cuántica</vt:lpstr>
      <vt:lpstr>Características de un Computador Cuántico</vt:lpstr>
      <vt:lpstr>Que es un Bit Cuántico o Qubit?</vt:lpstr>
      <vt:lpstr>Operaciones Cuánticas</vt:lpstr>
      <vt:lpstr>PowerPoint Presentation</vt:lpstr>
      <vt:lpstr>Principales Algortimos Cuánticos</vt:lpstr>
      <vt:lpstr>Algoritmo de Deustch</vt:lpstr>
      <vt:lpstr>Algoritmo de Shor</vt:lpstr>
      <vt:lpstr>Algoritmo de Grover</vt:lpstr>
      <vt:lpstr>PowerPoint Presentation</vt:lpstr>
      <vt:lpstr>Pseudocódigo Cuántico</vt:lpstr>
      <vt:lpstr>Propuesta de Arquitectura en cuatro capas</vt:lpstr>
      <vt:lpstr>Quipper – Una libreria Haskel</vt:lpstr>
      <vt:lpstr>Quipper – Una libreria Haskel</vt:lpstr>
      <vt:lpstr>Quipper – Una libreria Haskel</vt:lpstr>
      <vt:lpstr>The Python Quantum Toolbox</vt:lpstr>
      <vt:lpstr>The Python Quantum Toolbox</vt:lpstr>
      <vt:lpstr>The Python Quantum Toolbox</vt:lpstr>
      <vt:lpstr>The Python Quantum Toolbox</vt:lpstr>
      <vt:lpstr>The Python Quantum Toolbox</vt:lpstr>
      <vt:lpstr>Mathematica</vt:lpstr>
      <vt:lpstr>MatLab QLib </vt:lpstr>
      <vt:lpstr>PowerPoint Presentation</vt:lpstr>
      <vt:lpstr>En que consiste IBM Quantum Experience</vt:lpstr>
      <vt:lpstr>Presentando IBM Quantum Experience</vt:lpstr>
      <vt:lpstr>El Quantum Composer</vt:lpstr>
      <vt:lpstr>La librerias de Operaciones Cuánticas</vt:lpstr>
      <vt:lpstr>La libreria (al completo ... </vt:lpstr>
      <vt:lpstr>Trabajando con el Composer (Demo)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PureApplication Update  Marc Haberkorn Program Director – Cloud Product Management    (hmarc@us.ibm.com)</dc:title>
  <dc:creator>sp16654</dc:creator>
  <cp:lastModifiedBy>ADMINIBM</cp:lastModifiedBy>
  <cp:revision>152</cp:revision>
  <dcterms:modified xsi:type="dcterms:W3CDTF">2016-11-20T10:57:30Z</dcterms:modified>
</cp:coreProperties>
</file>