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B10FA-A9D3-4C06-A9AF-1E545D598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1F205A-2F25-4E07-A6DA-256DB4ED1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6F6BF3-B418-4B7F-8229-0AF49AAD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DD8D-0CE6-41C6-94B9-913605070907}" type="datetimeFigureOut">
              <a:rPr lang="es-MX" smtClean="0"/>
              <a:t>28/jun.2020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6C374B-6ABF-4F33-97B7-91AAD6C6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357EB5-7F3F-4151-A879-11F119B6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20FE-DEB9-4C65-B403-CA0DFC1838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897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7721D-BBF2-4BC6-B01E-BC6B4CAF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7DDF8F-B1CE-4A26-818F-2ADF7DDBB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322788-A67C-45ED-ACCF-1289DD95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DD8D-0CE6-41C6-94B9-913605070907}" type="datetimeFigureOut">
              <a:rPr lang="es-MX" smtClean="0"/>
              <a:t>28/jun.2020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F072F6-EC91-4D1F-ADA1-DCC19E51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926213-A48F-43A6-8894-BEC042BC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20FE-DEB9-4C65-B403-CA0DFC1838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992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9B164E-B0FF-4C76-AE3A-4633EBDE9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BCF590-CC56-477F-9558-A9FCB0C5E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665A49-9778-4FB9-881A-D02BF71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DD8D-0CE6-41C6-94B9-913605070907}" type="datetimeFigureOut">
              <a:rPr lang="es-MX" smtClean="0"/>
              <a:t>28/jun.2020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317D10-C2DF-4A24-BF99-B5BC6D72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75337C-9D5A-4281-8E1E-DE5D8880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20FE-DEB9-4C65-B403-CA0DFC1838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917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C6C3-C17F-4397-8F89-02855BB5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00186B-B0B7-4EE7-A5CB-45064690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D44A1B-825B-4FB1-9217-C142DF4F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DD8D-0CE6-41C6-94B9-913605070907}" type="datetimeFigureOut">
              <a:rPr lang="es-MX" smtClean="0"/>
              <a:t>28/jun.2020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744D5E-AFAA-45C9-936D-2B4F34EB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AE66D3-6137-45E2-ADE7-90B20F54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20FE-DEB9-4C65-B403-CA0DFC1838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649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186A5-FDFA-4A40-99B5-8B4D81E4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09DB31-3026-49C4-AFB4-1193A92DA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87C82D-FBE1-4B09-B000-82D13177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DD8D-0CE6-41C6-94B9-913605070907}" type="datetimeFigureOut">
              <a:rPr lang="es-MX" smtClean="0"/>
              <a:t>28/jun.2020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967215-5110-4911-84F5-D75FCD23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E9A7C-2D40-4AA5-85DD-2C22B3FD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20FE-DEB9-4C65-B403-CA0DFC1838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89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C276D-29B7-4ACE-9C1C-B0E04DE0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017891-6FFD-4B14-9FE5-69F63AA96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DE3BC3-B67E-4CFE-9D98-05B35B0BE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93BE09-8E55-4B27-B65B-3C72EAD4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DD8D-0CE6-41C6-94B9-913605070907}" type="datetimeFigureOut">
              <a:rPr lang="es-MX" smtClean="0"/>
              <a:t>28/jun.2020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A849ED-A066-4B0A-A7DB-50434D9F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1A734B-4B19-482F-95DA-B2A1CCCA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20FE-DEB9-4C65-B403-CA0DFC1838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682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66D75-39E8-45DC-8A11-C5403CF8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2E3105-E878-4F3B-98EB-CC03BD4FE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3E6252-800D-47AD-92AD-9A0A3ADB5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EA5560-8B4A-429F-9FEA-76C24CB84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CA8761-688F-4D42-8534-613D26DE7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E4B7B6-9188-4187-A6E3-FCAB359A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DD8D-0CE6-41C6-94B9-913605070907}" type="datetimeFigureOut">
              <a:rPr lang="es-MX" smtClean="0"/>
              <a:t>28/jun.2020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65707B-BAED-4A95-8522-27447877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7A5B08-5B08-40AF-97B6-AEF6B3CB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20FE-DEB9-4C65-B403-CA0DFC1838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502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A934A-3278-49B2-83CB-94DFC5AF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ECB66B-E70D-49E8-BB10-C5B0472B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DD8D-0CE6-41C6-94B9-913605070907}" type="datetimeFigureOut">
              <a:rPr lang="es-MX" smtClean="0"/>
              <a:t>28/jun.2020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91999D-C8A0-4078-81DE-E3E03FE14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DC116A-1390-48C6-BBFD-E788FB8D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20FE-DEB9-4C65-B403-CA0DFC1838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69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456C2A-EF4B-48A0-A78E-306FE8F8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DD8D-0CE6-41C6-94B9-913605070907}" type="datetimeFigureOut">
              <a:rPr lang="es-MX" smtClean="0"/>
              <a:t>28/jun.2020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A96B17-4FDC-4AD9-B770-18B0E681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16801F-2ABB-4D52-A26C-EA7BED44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20FE-DEB9-4C65-B403-CA0DFC1838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744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BD86D-CBCC-498A-9941-CE57B878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0AAFD5-85F4-41E8-80E2-04E90371C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5A694B-22B5-4C0B-9C23-2CF4F680D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E697A8-9C5F-41E8-B360-04BA28DB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DD8D-0CE6-41C6-94B9-913605070907}" type="datetimeFigureOut">
              <a:rPr lang="es-MX" smtClean="0"/>
              <a:t>28/jun.2020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6BF5D4-CB4D-45F4-8173-C0D6352C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C66F77-C16E-4449-9D4E-5CEA5E81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20FE-DEB9-4C65-B403-CA0DFC1838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312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CE784-DC04-492E-8C02-422FAB8F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778A215-101B-48A6-B373-FFBB4A2CD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240E51-9777-4EAE-81D6-956ED8F13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0C846A-28A3-4612-ABBF-55D0BEE9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DD8D-0CE6-41C6-94B9-913605070907}" type="datetimeFigureOut">
              <a:rPr lang="es-MX" smtClean="0"/>
              <a:t>28/jun.2020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3A0B25-D98D-4EA2-9CE1-164C33CF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82BAB3-5492-4150-B4A1-2CFF1DF8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20FE-DEB9-4C65-B403-CA0DFC1838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609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D16970-921D-4AC4-9C85-3BE911DC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ED81E4-008C-4B1A-9163-045E0AAAE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9977B4-121B-48C2-B5C0-BC8D92BC0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EDD8D-0CE6-41C6-94B9-913605070907}" type="datetimeFigureOut">
              <a:rPr lang="es-MX" smtClean="0"/>
              <a:t>28/jun.2020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1C1735-0593-4B39-8B6E-A2B497D17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30EE6A-031B-410A-8ED1-222AECAC9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520FE-DEB9-4C65-B403-CA0DFC1838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40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4803F-40DA-4506-8D9A-EB7549E9E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dirty="0"/>
              <a:t>Amplificadores Realimentados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F27702-FD2A-4DB0-A756-A85DDDEA7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A" dirty="0"/>
              <a:t>Dr. Salvador Vargas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852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4C50F-1181-402C-951D-5A4B80B2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Conexión de los amplificadores </a:t>
            </a:r>
            <a:r>
              <a:rPr lang="es-P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realimentados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98051A-8EFC-4EE0-AF1B-EE0161BA4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A" b="1" i="1" dirty="0"/>
              <a:t>Amplificador de </a:t>
            </a:r>
            <a:r>
              <a:rPr lang="es-PA" b="1" i="1" dirty="0" err="1"/>
              <a:t>transadmitancia</a:t>
            </a:r>
            <a:r>
              <a:rPr lang="es-PA" b="1" i="1" dirty="0"/>
              <a:t> (V-I) o serie - serie</a:t>
            </a:r>
            <a:endParaRPr lang="es-MX" b="1" i="1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0E4366-4CCF-48A4-94B7-060D5C1EF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424" y="2486383"/>
            <a:ext cx="2333625" cy="1838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8207429-0CBF-4CD7-9BAB-ED2CEC6FA85A}"/>
                  </a:ext>
                </a:extLst>
              </p:cNvPr>
              <p:cNvSpPr txBox="1"/>
              <p:nvPr/>
            </p:nvSpPr>
            <p:spPr>
              <a:xfrm>
                <a:off x="9565003" y="4502301"/>
                <a:ext cx="1345787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PA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sz="2400" b="0" i="1" smtClean="0">
                              <a:latin typeface="Cambria Math" panose="02040503050406030204" pitchFamily="18" charset="0"/>
                            </a:rPr>
                            <m:t>𝐼𝑜</m:t>
                          </m:r>
                        </m:num>
                        <m:den>
                          <m:r>
                            <a:rPr lang="es-PA" sz="24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den>
                      </m:f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8207429-0CBF-4CD7-9BAB-ED2CEC6FA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003" y="4502301"/>
                <a:ext cx="1345787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CE3CB36-4C51-4243-8E56-0D8B18DF393C}"/>
                  </a:ext>
                </a:extLst>
              </p:cNvPr>
              <p:cNvSpPr txBox="1"/>
              <p:nvPr/>
            </p:nvSpPr>
            <p:spPr>
              <a:xfrm>
                <a:off x="9080367" y="5360685"/>
                <a:ext cx="2159694" cy="757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A" sz="2400" b="0" i="1" smtClean="0">
                          <a:latin typeface="Cambria Math" panose="02040503050406030204" pitchFamily="18" charset="0"/>
                        </a:rPr>
                        <m:t>𝐴𝑦𝑟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sz="2400" b="0" i="1" smtClean="0">
                              <a:latin typeface="Cambria Math" panose="02040503050406030204" pitchFamily="18" charset="0"/>
                            </a:rPr>
                            <m:t>𝐴𝑦</m:t>
                          </m:r>
                        </m:num>
                        <m:den>
                          <m:r>
                            <a:rPr lang="es-PA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PA" sz="2400" b="0" i="1" smtClean="0">
                              <a:latin typeface="Cambria Math" panose="02040503050406030204" pitchFamily="18" charset="0"/>
                            </a:rPr>
                            <m:t>𝐴𝑦</m:t>
                          </m:r>
                          <m:r>
                            <a:rPr lang="es-PA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CE3CB36-4C51-4243-8E56-0D8B18DF3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367" y="5360685"/>
                <a:ext cx="2159694" cy="7570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FEE30BE3-1764-4627-A3CA-19905AAD541F}"/>
              </a:ext>
            </a:extLst>
          </p:cNvPr>
          <p:cNvSpPr txBox="1"/>
          <p:nvPr/>
        </p:nvSpPr>
        <p:spPr>
          <a:xfrm>
            <a:off x="6096000" y="5463986"/>
            <a:ext cx="2638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Ganancia del amplificador realimentado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3A20B6-EBCB-462F-9B88-2A77691CFDCE}"/>
              </a:ext>
            </a:extLst>
          </p:cNvPr>
          <p:cNvSpPr txBox="1"/>
          <p:nvPr/>
        </p:nvSpPr>
        <p:spPr>
          <a:xfrm>
            <a:off x="6583679" y="4581072"/>
            <a:ext cx="2638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Ganancia del amplificador sin realimentar</a:t>
            </a:r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E5C7CF-95EC-43AD-A3C8-92FDA405852D}"/>
              </a:ext>
            </a:extLst>
          </p:cNvPr>
          <p:cNvSpPr txBox="1"/>
          <p:nvPr/>
        </p:nvSpPr>
        <p:spPr>
          <a:xfrm>
            <a:off x="1158240" y="5747657"/>
            <a:ext cx="277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i="1" dirty="0">
                <a:solidFill>
                  <a:schemeClr val="accent1">
                    <a:lumMod val="75000"/>
                  </a:schemeClr>
                </a:solidFill>
              </a:rPr>
              <a:t>Cantidad de realimentación</a:t>
            </a:r>
            <a:endParaRPr lang="es-MX" i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27613D6C-D596-4F9D-9047-D947C2DA1063}"/>
                  </a:ext>
                </a:extLst>
              </p:cNvPr>
              <p:cNvSpPr/>
              <p:nvPr/>
            </p:nvSpPr>
            <p:spPr>
              <a:xfrm>
                <a:off x="1792938" y="6209898"/>
                <a:ext cx="1118961" cy="36933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A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s-PA" i="1" smtClean="0">
                          <a:latin typeface="Cambria Math" panose="02040503050406030204" pitchFamily="18" charset="0"/>
                        </a:rPr>
                        <m:t>𝐴𝑦</m:t>
                      </m:r>
                      <m:r>
                        <a:rPr lang="es-P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27613D6C-D596-4F9D-9047-D947C2DA1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38" y="6209898"/>
                <a:ext cx="1118961" cy="369332"/>
              </a:xfrm>
              <a:prstGeom prst="rect">
                <a:avLst/>
              </a:prstGeom>
              <a:blipFill>
                <a:blip r:embed="rId5"/>
                <a:stretch>
                  <a:fillRect b="-1129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n 11">
            <a:extLst>
              <a:ext uri="{FF2B5EF4-FFF2-40B4-BE49-F238E27FC236}">
                <a16:creationId xmlns:a16="http://schemas.microsoft.com/office/drawing/2014/main" id="{41D221EC-DBDC-497C-9CFB-B5591B733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972" y="2368361"/>
            <a:ext cx="5086350" cy="30956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EB098FB-8FC7-4777-87B8-10FB5B020F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0228" y="2486383"/>
            <a:ext cx="3441110" cy="189225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9ABAEBC-51BD-4651-A82C-D66BBFC1581B}"/>
              </a:ext>
            </a:extLst>
          </p:cNvPr>
          <p:cNvSpPr txBox="1"/>
          <p:nvPr/>
        </p:nvSpPr>
        <p:spPr>
          <a:xfrm>
            <a:off x="8982937" y="2099286"/>
            <a:ext cx="250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 de realimentación </a:t>
            </a:r>
            <a:r>
              <a:rPr lang="el-GR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</a:t>
            </a:r>
            <a:endParaRPr lang="es-MX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7047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FD8F8-E109-44BF-A535-FA557107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Resistencias de entrada y salida de amplificadores </a:t>
            </a:r>
            <a:r>
              <a:rPr lang="es-P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realimentados I</a:t>
            </a:r>
            <a:endParaRPr lang="es-MX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8016A8B-299A-48BA-8CF3-B8DBB62BE4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5275" y="1752747"/>
                <a:ext cx="7172325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s-PA" dirty="0"/>
                  <a:t>Las resistencias de entrada y salida en cada amplificador están relacionadas con las resistencias de entrada y salida del amplificador sin realimentar, a través de la cantidad de realimentación.</a:t>
                </a:r>
              </a:p>
              <a:p>
                <a:pPr marL="0" indent="0">
                  <a:buNone/>
                </a:pPr>
                <a:r>
                  <a:rPr lang="es-PA" b="1" i="1" dirty="0"/>
                  <a:t>Amplificador de Voltaje (V-V) o serie - paralelo</a:t>
                </a:r>
                <a:endParaRPr lang="es-MX" b="1" i="1" dirty="0"/>
              </a:p>
              <a:p>
                <a:pPr marL="0" indent="0" algn="r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𝑒𝑛𝑡𝑅</m:t>
                        </m:r>
                      </m:sub>
                    </m:sSub>
                    <m:r>
                      <a:rPr lang="es-MX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𝑒𝑛𝑡</m:t>
                        </m:r>
                      </m:sub>
                    </m:sSub>
                    <m:d>
                      <m:dPr>
                        <m:ctrlPr>
                          <a:rPr lang="es-P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𝐴𝑣</m:t>
                        </m:r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s-MX" dirty="0"/>
                  <a:t>  			</a:t>
                </a:r>
              </a:p>
              <a:p>
                <a:pPr marL="0" indent="0" algn="r">
                  <a:buNone/>
                </a:pPr>
                <a:endParaRPr lang="es-MX" dirty="0"/>
              </a:p>
              <a:p>
                <a:pPr marL="896938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𝑠𝑎𝑙𝑅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𝑠𝑎𝑙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𝐴𝑣</m:t>
                              </m:r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P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8016A8B-299A-48BA-8CF3-B8DBB62BE4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275" y="1752747"/>
                <a:ext cx="7172325" cy="4351338"/>
              </a:xfrm>
              <a:blipFill>
                <a:blip r:embed="rId2"/>
                <a:stretch>
                  <a:fillRect l="-1529" t="-2244" r="-15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17F85302-FDB1-46F6-BB11-1D2A22DA65EA}"/>
              </a:ext>
            </a:extLst>
          </p:cNvPr>
          <p:cNvSpPr txBox="1"/>
          <p:nvPr/>
        </p:nvSpPr>
        <p:spPr>
          <a:xfrm>
            <a:off x="6547155" y="4079671"/>
            <a:ext cx="3641873" cy="70788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2000" b="1" i="1" u="sng" dirty="0" err="1"/>
              <a:t>Rent</a:t>
            </a:r>
            <a:r>
              <a:rPr lang="es-MX" sz="2000" dirty="0"/>
              <a:t> resistencia de entrada del amplificador sin realimentar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DBA4F0A-C56B-46BB-B8BA-61C4495E7492}"/>
              </a:ext>
            </a:extLst>
          </p:cNvPr>
          <p:cNvSpPr txBox="1"/>
          <p:nvPr/>
        </p:nvSpPr>
        <p:spPr>
          <a:xfrm>
            <a:off x="6547155" y="5113051"/>
            <a:ext cx="3641873" cy="70788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2000" b="1" i="1" u="sng" dirty="0" err="1"/>
              <a:t>Rsal</a:t>
            </a:r>
            <a:r>
              <a:rPr lang="es-MX" sz="2000" dirty="0"/>
              <a:t> resistencia de salida del amplificador sin realimentar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4DE91B6-288B-4FCC-B4AC-5A657A755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1690688"/>
            <a:ext cx="47244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2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FD8F8-E109-44BF-A535-FA557107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603"/>
            <a:ext cx="10515600" cy="1325563"/>
          </a:xfrm>
        </p:spPr>
        <p:txBody>
          <a:bodyPr/>
          <a:lstStyle/>
          <a:p>
            <a:r>
              <a:rPr lang="es-PA" dirty="0"/>
              <a:t>Resistencias de entrada y salida de amplificadores </a:t>
            </a:r>
            <a:r>
              <a:rPr lang="es-P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realimentados II</a:t>
            </a:r>
            <a:endParaRPr lang="es-MX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8016A8B-299A-48BA-8CF3-B8DBB62BE4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69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PA" b="1" i="1" dirty="0"/>
                  <a:t>Amplificador de Corriente (I-I) o paralelo - serie</a:t>
                </a:r>
                <a:endParaRPr lang="es-MX" dirty="0"/>
              </a:p>
              <a:p>
                <a:pPr marL="0" indent="0" algn="r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𝑒𝑛𝑡𝑅</m:t>
                        </m:r>
                      </m:sub>
                    </m:sSub>
                    <m:r>
                      <a:rPr lang="es-MX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𝑒𝑛𝑡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s-P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𝐴𝑖</m:t>
                            </m:r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r>
                  <a:rPr lang="es-MX" dirty="0"/>
                  <a:t>			</a:t>
                </a:r>
              </a:p>
              <a:p>
                <a:pPr marL="0" indent="0" algn="r">
                  <a:buNone/>
                </a:pPr>
                <a:endParaRPr lang="es-MX" dirty="0"/>
              </a:p>
              <a:p>
                <a:pPr marL="0" indent="0" algn="r">
                  <a:buNone/>
                </a:pPr>
                <a:endParaRPr lang="es-MX" dirty="0"/>
              </a:p>
              <a:p>
                <a:pPr marL="0" indent="0" algn="r">
                  <a:buNone/>
                </a:pPr>
                <a:endParaRPr lang="es-MX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𝑠𝑎𝑙𝑅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𝑠𝑎𝑙</m:t>
                          </m:r>
                        </m:sub>
                      </m:sSub>
                      <m:d>
                        <m:d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𝐴𝑖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8016A8B-299A-48BA-8CF3-B8DBB62BE4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697"/>
                <a:ext cx="10515600" cy="4351338"/>
              </a:xfrm>
              <a:blipFill>
                <a:blip r:embed="rId2"/>
                <a:stretch>
                  <a:fillRect l="-1217" t="-238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17F85302-FDB1-46F6-BB11-1D2A22DA65EA}"/>
              </a:ext>
            </a:extLst>
          </p:cNvPr>
          <p:cNvSpPr txBox="1"/>
          <p:nvPr/>
        </p:nvSpPr>
        <p:spPr>
          <a:xfrm>
            <a:off x="2654695" y="3943811"/>
            <a:ext cx="3641873" cy="70788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2000" b="1" i="1" u="sng" dirty="0" err="1"/>
              <a:t>Rent</a:t>
            </a:r>
            <a:r>
              <a:rPr lang="es-MX" sz="2000" dirty="0"/>
              <a:t> resistencia de entrada del amplificador sin realimentar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DBA4F0A-C56B-46BB-B8BA-61C4495E7492}"/>
              </a:ext>
            </a:extLst>
          </p:cNvPr>
          <p:cNvSpPr txBox="1"/>
          <p:nvPr/>
        </p:nvSpPr>
        <p:spPr>
          <a:xfrm>
            <a:off x="5127929" y="5657126"/>
            <a:ext cx="3641873" cy="70788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2000" b="1" i="1" u="sng" dirty="0" err="1"/>
              <a:t>Rsal</a:t>
            </a:r>
            <a:r>
              <a:rPr lang="es-MX" sz="2000" dirty="0"/>
              <a:t> resistencia de salida del amplificador sin realimentar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FFB433-8AB6-430C-99A8-DABA208D8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586" y="2887662"/>
            <a:ext cx="45339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74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C1018-6A76-42FD-9886-22993C61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Resistencias de entrada y salida de amplificadores </a:t>
            </a:r>
            <a:r>
              <a:rPr lang="es-P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realimentados II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D2D43241-495B-4ECA-9EA3-31E8A2568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69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PA" b="1" i="1" dirty="0"/>
                  <a:t>Amplificador de </a:t>
                </a:r>
                <a:r>
                  <a:rPr lang="es-PA" b="1" i="1" dirty="0" err="1"/>
                  <a:t>Transimpedancia</a:t>
                </a:r>
                <a:r>
                  <a:rPr lang="es-PA" b="1" i="1" dirty="0"/>
                  <a:t> (I-V) o paralelo - paralelo</a:t>
                </a:r>
                <a:endParaRPr lang="es-MX" dirty="0"/>
              </a:p>
              <a:p>
                <a:pPr marL="0" indent="0" algn="r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𝑒𝑛𝑡𝑅</m:t>
                        </m:r>
                      </m:sub>
                    </m:sSub>
                    <m:r>
                      <a:rPr lang="es-MX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𝑒𝑛𝑡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s-P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𝐴𝑧</m:t>
                            </m:r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r>
                  <a:rPr lang="es-MX" dirty="0"/>
                  <a:t>			</a:t>
                </a:r>
              </a:p>
              <a:p>
                <a:pPr marL="0" indent="0" algn="r">
                  <a:buNone/>
                </a:pPr>
                <a:endParaRPr lang="es-MX" dirty="0"/>
              </a:p>
              <a:p>
                <a:pPr marL="0" indent="0" algn="r">
                  <a:buNone/>
                </a:pPr>
                <a:endParaRPr lang="es-MX" dirty="0"/>
              </a:p>
              <a:p>
                <a:pPr marL="0" indent="0" algn="r">
                  <a:buNone/>
                </a:pPr>
                <a:endParaRPr lang="es-MX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𝑠𝑎𝑙𝑅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𝑠𝑎𝑙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𝐴𝑧</m:t>
                              </m:r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P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D2D43241-495B-4ECA-9EA3-31E8A2568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697"/>
                <a:ext cx="10515600" cy="4351338"/>
              </a:xfrm>
              <a:blipFill>
                <a:blip r:embed="rId2"/>
                <a:stretch>
                  <a:fillRect l="-1217" t="-238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E63B032D-AD91-4FDF-B559-F873AA440010}"/>
              </a:ext>
            </a:extLst>
          </p:cNvPr>
          <p:cNvSpPr txBox="1"/>
          <p:nvPr/>
        </p:nvSpPr>
        <p:spPr>
          <a:xfrm>
            <a:off x="2654695" y="3943811"/>
            <a:ext cx="3641873" cy="70788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2000" b="1" i="1" u="sng" dirty="0" err="1"/>
              <a:t>Rent</a:t>
            </a:r>
            <a:r>
              <a:rPr lang="es-MX" sz="2000" dirty="0"/>
              <a:t> resistencia de entrada del amplificador sin realimentar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805CAEA-683C-4B7E-9DDE-55AA8553EA3D}"/>
              </a:ext>
            </a:extLst>
          </p:cNvPr>
          <p:cNvSpPr txBox="1"/>
          <p:nvPr/>
        </p:nvSpPr>
        <p:spPr>
          <a:xfrm>
            <a:off x="5127929" y="5657126"/>
            <a:ext cx="3641873" cy="70788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2000" b="1" i="1" u="sng" dirty="0" err="1"/>
              <a:t>Rsal</a:t>
            </a:r>
            <a:r>
              <a:rPr lang="es-MX" sz="2000" dirty="0"/>
              <a:t> resistencia de salida del amplificador sin realimentar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D5E8D20-9D12-49A6-A0C2-5A0DC5B91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537" y="2696117"/>
            <a:ext cx="47529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42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C1018-6A76-42FD-9886-22993C61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Resistencias de entrada y salida de amplificadores </a:t>
            </a:r>
            <a:r>
              <a:rPr lang="es-P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realimentados II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D2D43241-495B-4ECA-9EA3-31E8A2568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69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PA" b="1" i="1" dirty="0"/>
                  <a:t>Amplificador de </a:t>
                </a:r>
                <a:r>
                  <a:rPr lang="es-PA" b="1" i="1" dirty="0" err="1"/>
                  <a:t>Transadmitancia</a:t>
                </a:r>
                <a:r>
                  <a:rPr lang="es-PA" b="1" i="1" dirty="0"/>
                  <a:t> (V-I) o serie - serie</a:t>
                </a:r>
                <a:endParaRPr lang="es-MX" dirty="0"/>
              </a:p>
              <a:p>
                <a:pPr marL="0" indent="0" algn="r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𝑒𝑛𝑡𝑅</m:t>
                        </m:r>
                      </m:sub>
                    </m:sSub>
                    <m:r>
                      <a:rPr lang="es-MX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𝑒𝑛𝑡</m:t>
                        </m:r>
                      </m:sub>
                    </m:sSub>
                    <m:d>
                      <m:dPr>
                        <m:ctrlPr>
                          <a:rPr lang="es-P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𝐴𝑦</m:t>
                        </m:r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s-MX" dirty="0"/>
                  <a:t> 			</a:t>
                </a:r>
              </a:p>
              <a:p>
                <a:pPr marL="0" indent="0" algn="r">
                  <a:buNone/>
                </a:pPr>
                <a:endParaRPr lang="es-MX" dirty="0"/>
              </a:p>
              <a:p>
                <a:pPr marL="0" indent="0" algn="r">
                  <a:buNone/>
                </a:pPr>
                <a:endParaRPr lang="es-MX" dirty="0"/>
              </a:p>
              <a:p>
                <a:pPr marL="0" indent="0" algn="r">
                  <a:buNone/>
                </a:pPr>
                <a:endParaRPr lang="es-MX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𝑠𝑎𝑙𝑅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𝑠𝑎𝑙</m:t>
                          </m:r>
                        </m:sub>
                      </m:sSub>
                      <m:d>
                        <m:d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𝐴𝑦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D2D43241-495B-4ECA-9EA3-31E8A2568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697"/>
                <a:ext cx="10515600" cy="4351338"/>
              </a:xfrm>
              <a:blipFill>
                <a:blip r:embed="rId2"/>
                <a:stretch>
                  <a:fillRect l="-1217" t="-238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E63B032D-AD91-4FDF-B559-F873AA440010}"/>
              </a:ext>
            </a:extLst>
          </p:cNvPr>
          <p:cNvSpPr txBox="1"/>
          <p:nvPr/>
        </p:nvSpPr>
        <p:spPr>
          <a:xfrm>
            <a:off x="2654695" y="3943811"/>
            <a:ext cx="3641873" cy="70788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2000" b="1" i="1" u="sng" dirty="0" err="1"/>
              <a:t>Rent</a:t>
            </a:r>
            <a:r>
              <a:rPr lang="es-MX" sz="2000" dirty="0"/>
              <a:t> resistencia de entrada del amplificador sin realimentar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805CAEA-683C-4B7E-9DDE-55AA8553EA3D}"/>
              </a:ext>
            </a:extLst>
          </p:cNvPr>
          <p:cNvSpPr txBox="1"/>
          <p:nvPr/>
        </p:nvSpPr>
        <p:spPr>
          <a:xfrm>
            <a:off x="5127929" y="5657126"/>
            <a:ext cx="3641873" cy="70788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2000" b="1" i="1" u="sng" dirty="0" err="1"/>
              <a:t>Rsal</a:t>
            </a:r>
            <a:r>
              <a:rPr lang="es-MX" sz="2000" dirty="0"/>
              <a:t> resistencia de salida del amplificador sin realimentar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986398E-35F4-4B70-9F14-836A49ADFB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23"/>
          <a:stretch/>
        </p:blipFill>
        <p:spPr>
          <a:xfrm>
            <a:off x="6810375" y="2734678"/>
            <a:ext cx="5067300" cy="166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5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BBDE3-105F-440A-8DDF-7FE1439E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Ancho de Banda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A3FF31D-9914-4050-940E-39FDC1BFA6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PA" dirty="0"/>
                  <a:t>Se puede comprobar que en sistemas realimentados (recuerde las configuraciones de amplificadores operacionales realimentados), el producto ancho de banda por la ganancia del amplificador se mantiene.  </a:t>
                </a:r>
              </a:p>
              <a:p>
                <a:pPr marL="0" indent="0">
                  <a:buNone/>
                </a:pPr>
                <a:endParaRPr lang="es-PA" dirty="0"/>
              </a:p>
              <a:p>
                <a:pPr marL="0" indent="0">
                  <a:buNone/>
                </a:pPr>
                <a:r>
                  <a:rPr lang="es-PA" dirty="0"/>
                  <a:t>De modo que se cumple la siguiente relación:</a:t>
                </a:r>
              </a:p>
              <a:p>
                <a:pPr marL="0" indent="0">
                  <a:buNone/>
                </a:pPr>
                <a:endParaRPr lang="es-P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s-P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s-PA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P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s-P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P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s-P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P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P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s-PA" dirty="0"/>
              </a:p>
              <a:p>
                <a:pPr marL="0" indent="0">
                  <a:buNone/>
                </a:pPr>
                <a:r>
                  <a:rPr lang="es-PA" dirty="0"/>
                  <a:t> </a:t>
                </a: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A3FF31D-9914-4050-940E-39FDC1BFA6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310E3043-2C43-40D8-B0FD-4982A462BAC3}"/>
              </a:ext>
            </a:extLst>
          </p:cNvPr>
          <p:cNvSpPr txBox="1"/>
          <p:nvPr/>
        </p:nvSpPr>
        <p:spPr>
          <a:xfrm>
            <a:off x="2603863" y="5451566"/>
            <a:ext cx="5710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Δ</a:t>
            </a:r>
            <a:r>
              <a:rPr lang="el-GR" dirty="0"/>
              <a:t>ω</a:t>
            </a:r>
            <a:r>
              <a:rPr lang="es-PA" dirty="0"/>
              <a:t> : ancho de banda del amplificador sin realimentar</a:t>
            </a:r>
          </a:p>
          <a:p>
            <a:r>
              <a:rPr lang="es-PA" dirty="0" err="1"/>
              <a:t>ΔωR</a:t>
            </a:r>
            <a:r>
              <a:rPr lang="es-PA" dirty="0"/>
              <a:t> : ancho de </a:t>
            </a:r>
            <a:r>
              <a:rPr lang="es-PA" dirty="0" err="1"/>
              <a:t>bande</a:t>
            </a:r>
            <a:r>
              <a:rPr lang="es-PA" dirty="0"/>
              <a:t> del amplificador realimentado</a:t>
            </a:r>
          </a:p>
          <a:p>
            <a:r>
              <a:rPr lang="es-PA" dirty="0" err="1"/>
              <a:t>Ax</a:t>
            </a:r>
            <a:r>
              <a:rPr lang="es-PA" dirty="0"/>
              <a:t> : ganancia del amplificador sin realimentar según el tipo</a:t>
            </a:r>
          </a:p>
          <a:p>
            <a:r>
              <a:rPr lang="el-GR" dirty="0"/>
              <a:t>β</a:t>
            </a:r>
            <a:r>
              <a:rPr lang="es-PA" dirty="0"/>
              <a:t> : factor de realimentación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8515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09F57-D489-49BB-875D-BEF1CC07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Secuencia para resolver los problemas de amplificadores realimentados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CA3F0F-1361-4516-BF1C-ACA55432E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23" y="1825625"/>
            <a:ext cx="11234057" cy="49235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PA" dirty="0"/>
              <a:t>Los pasos son:</a:t>
            </a:r>
          </a:p>
          <a:p>
            <a:pPr marL="514350" indent="-514350">
              <a:buFont typeface="+mj-lt"/>
              <a:buAutoNum type="arabicPeriod"/>
            </a:pPr>
            <a:r>
              <a:rPr lang="es-PA" dirty="0"/>
              <a:t>Se identifica la topología (que tipo de amplificador realimentado es)</a:t>
            </a:r>
          </a:p>
          <a:p>
            <a:pPr marL="514350" indent="-514350">
              <a:buFont typeface="+mj-lt"/>
              <a:buAutoNum type="arabicPeriod"/>
            </a:pPr>
            <a:r>
              <a:rPr lang="es-PA" dirty="0"/>
              <a:t>Se identifican las diferentes partes del circuito, red </a:t>
            </a:r>
            <a:r>
              <a:rPr lang="el-GR" dirty="0"/>
              <a:t>β</a:t>
            </a:r>
            <a:r>
              <a:rPr lang="es-PA" dirty="0"/>
              <a:t>, amplificador en circuito abierto (sin realimentar) </a:t>
            </a:r>
            <a:r>
              <a:rPr lang="es-PA" dirty="0" err="1"/>
              <a:t>Ax</a:t>
            </a:r>
            <a:r>
              <a:rPr lang="es-PA" dirty="0"/>
              <a:t>, y generador de señal</a:t>
            </a:r>
          </a:p>
          <a:p>
            <a:pPr marL="514350" indent="-514350">
              <a:buFont typeface="+mj-lt"/>
              <a:buAutoNum type="arabicPeriod"/>
            </a:pPr>
            <a:r>
              <a:rPr lang="es-PA" dirty="0"/>
              <a:t>Se hace transformación de fuente si es necesario (de fuente de voltaje a corriente o viceversa)</a:t>
            </a:r>
          </a:p>
          <a:p>
            <a:pPr marL="514350" indent="-514350">
              <a:buFont typeface="+mj-lt"/>
              <a:buAutoNum type="arabicPeriod"/>
            </a:pPr>
            <a:r>
              <a:rPr lang="es-PA" dirty="0"/>
              <a:t>Se encuentra el circuito equivalente (simplificado) de la red </a:t>
            </a:r>
            <a:r>
              <a:rPr lang="el-GR" dirty="0"/>
              <a:t>β</a:t>
            </a:r>
            <a:r>
              <a:rPr lang="es-PA" dirty="0"/>
              <a:t> (R11, R22 y </a:t>
            </a:r>
            <a:r>
              <a:rPr lang="el-GR" dirty="0"/>
              <a:t>β</a:t>
            </a:r>
            <a:r>
              <a:rPr lang="es-PA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PA" dirty="0"/>
              <a:t>Se encuentra el circuito equivalente del amplificador sin realimentar (</a:t>
            </a:r>
            <a:r>
              <a:rPr lang="es-PA" dirty="0" err="1"/>
              <a:t>Rent</a:t>
            </a:r>
            <a:r>
              <a:rPr lang="es-PA" dirty="0"/>
              <a:t>, </a:t>
            </a:r>
            <a:r>
              <a:rPr lang="es-PA" dirty="0" err="1"/>
              <a:t>Rsal</a:t>
            </a:r>
            <a:r>
              <a:rPr lang="es-PA" dirty="0"/>
              <a:t> y </a:t>
            </a:r>
            <a:r>
              <a:rPr lang="es-PA" dirty="0" err="1"/>
              <a:t>Ax</a:t>
            </a:r>
            <a:r>
              <a:rPr lang="es-PA" dirty="0"/>
              <a:t>), el cual incluye las resistencias R11, R22 de la red </a:t>
            </a:r>
            <a:r>
              <a:rPr lang="el-GR" dirty="0"/>
              <a:t>β</a:t>
            </a:r>
            <a:r>
              <a:rPr lang="es-PA" dirty="0"/>
              <a:t>, la resistencia del generador (si esta existe) y la resistencia de carga (si esta existe)</a:t>
            </a:r>
          </a:p>
          <a:p>
            <a:pPr marL="514350" indent="-514350">
              <a:buFont typeface="+mj-lt"/>
              <a:buAutoNum type="arabicPeriod"/>
            </a:pPr>
            <a:r>
              <a:rPr lang="es-PA" dirty="0"/>
              <a:t>Se aplican las fórmulas con los parámetros encontrados </a:t>
            </a:r>
            <a:r>
              <a:rPr lang="el-GR" dirty="0"/>
              <a:t>β</a:t>
            </a:r>
            <a:r>
              <a:rPr lang="es-PA" dirty="0"/>
              <a:t>, </a:t>
            </a:r>
            <a:r>
              <a:rPr lang="es-PA" dirty="0" err="1"/>
              <a:t>Rent</a:t>
            </a:r>
            <a:r>
              <a:rPr lang="es-PA" dirty="0"/>
              <a:t>, </a:t>
            </a:r>
            <a:r>
              <a:rPr lang="es-PA" dirty="0" err="1"/>
              <a:t>Rsal</a:t>
            </a:r>
            <a:r>
              <a:rPr lang="es-PA" dirty="0"/>
              <a:t> y </a:t>
            </a:r>
            <a:r>
              <a:rPr lang="es-PA" dirty="0" err="1"/>
              <a:t>Ax</a:t>
            </a:r>
            <a:r>
              <a:rPr lang="es-PA" dirty="0"/>
              <a:t>. </a:t>
            </a:r>
          </a:p>
          <a:p>
            <a:pPr marL="0" indent="0">
              <a:buNone/>
            </a:pPr>
            <a:endParaRPr lang="es-PA" dirty="0"/>
          </a:p>
          <a:p>
            <a:pPr marL="0" indent="0">
              <a:buNone/>
            </a:pPr>
            <a:endParaRPr lang="es-PA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9172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615EC-654E-42B4-9F7A-E495A568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Amplificador de Voltaje Realimentado, V – V, Serie - Paralelo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E29482-8D07-4364-9FC8-02F97D4FD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4" t="1976" r="4611" b="11633"/>
          <a:stretch/>
        </p:blipFill>
        <p:spPr>
          <a:xfrm>
            <a:off x="8258175" y="1652588"/>
            <a:ext cx="3829050" cy="31242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AEC6CF-24EB-456E-A170-B275E4F00E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43" t="8347" r="4731" b="17968"/>
          <a:stretch/>
        </p:blipFill>
        <p:spPr>
          <a:xfrm>
            <a:off x="6087294" y="1872343"/>
            <a:ext cx="2105025" cy="183399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27E0CF9-DB5F-4274-99A6-DBEEF5F4F952}"/>
              </a:ext>
            </a:extLst>
          </p:cNvPr>
          <p:cNvSpPr txBox="1"/>
          <p:nvPr/>
        </p:nvSpPr>
        <p:spPr>
          <a:xfrm>
            <a:off x="757645" y="1894910"/>
            <a:ext cx="52637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400" dirty="0"/>
              <a:t>Para el circuito mostrado, y utilizando las técnicas de retroalimentación encuentre:</a:t>
            </a:r>
          </a:p>
          <a:p>
            <a:pPr marL="342900" indent="-342900">
              <a:buFont typeface="+mj-lt"/>
              <a:buAutoNum type="alphaLcParenR"/>
            </a:pPr>
            <a:r>
              <a:rPr lang="es-PA" sz="2400" dirty="0" err="1"/>
              <a:t>Av</a:t>
            </a:r>
            <a:endParaRPr lang="es-PA" sz="2400" dirty="0"/>
          </a:p>
          <a:p>
            <a:pPr marL="342900" indent="-342900">
              <a:buFont typeface="+mj-lt"/>
              <a:buAutoNum type="alphaLcParenR"/>
            </a:pPr>
            <a:r>
              <a:rPr lang="el-GR" sz="2400" dirty="0"/>
              <a:t>Β</a:t>
            </a:r>
            <a:endParaRPr lang="es-PA" sz="2400" dirty="0"/>
          </a:p>
          <a:p>
            <a:pPr marL="342900" indent="-342900">
              <a:buFont typeface="+mj-lt"/>
              <a:buAutoNum type="alphaLcParenR"/>
            </a:pPr>
            <a:r>
              <a:rPr lang="es-PA" sz="2400" dirty="0" err="1"/>
              <a:t>Rentr</a:t>
            </a:r>
            <a:endParaRPr lang="es-PA" sz="2400" dirty="0"/>
          </a:p>
          <a:p>
            <a:pPr marL="342900" indent="-342900">
              <a:buFont typeface="+mj-lt"/>
              <a:buAutoNum type="alphaLcParenR"/>
            </a:pPr>
            <a:r>
              <a:rPr lang="es-PA" sz="2400" dirty="0" err="1"/>
              <a:t>Rsalr</a:t>
            </a:r>
            <a:endParaRPr lang="es-MX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4FE462-E8F1-4EC0-A925-A33E36449B76}"/>
              </a:ext>
            </a:extLst>
          </p:cNvPr>
          <p:cNvSpPr txBox="1"/>
          <p:nvPr/>
        </p:nvSpPr>
        <p:spPr>
          <a:xfrm>
            <a:off x="7341326" y="5172891"/>
            <a:ext cx="4948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 = 10</a:t>
            </a:r>
            <a:r>
              <a:rPr lang="es-PA" sz="2000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s-PA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s-PA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</a:t>
            </a:r>
            <a:r>
              <a:rPr lang="es-PA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100 K</a:t>
            </a:r>
            <a:r>
              <a:rPr lang="el-G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Ω</a:t>
            </a:r>
            <a:r>
              <a:rPr lang="es-PA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ro = 1 K</a:t>
            </a:r>
            <a:r>
              <a:rPr lang="el-G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Ω</a:t>
            </a:r>
            <a:r>
              <a:rPr lang="es-PA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s-PA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</a:t>
            </a:r>
            <a:r>
              <a:rPr lang="es-PA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10 K</a:t>
            </a:r>
            <a:r>
              <a:rPr lang="el-G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Ω</a:t>
            </a:r>
            <a:endParaRPr lang="es-PA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PA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RL = 2 KΩ    R1 = 1 K</a:t>
            </a:r>
            <a:r>
              <a:rPr lang="el-G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Ω</a:t>
            </a:r>
            <a:r>
              <a:rPr lang="es-PA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R2 = 1 M</a:t>
            </a:r>
            <a:r>
              <a:rPr lang="el-G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Ω</a:t>
            </a:r>
            <a:endParaRPr lang="es-MX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3775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1EA9D-9DD2-4426-8211-04663431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Amplificador de Corriente Realimentado, I – I, Paralelo - Serie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9BA322-2FB1-412A-BF42-00FF425EF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44700"/>
            <a:ext cx="70294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Dado el amplificador realimentado paralelo serie de la figura, encuentre:</a:t>
            </a:r>
          </a:p>
          <a:p>
            <a:pPr marL="0" indent="0">
              <a:buNone/>
            </a:pPr>
            <a:r>
              <a:rPr lang="es-ES" sz="2400" dirty="0"/>
              <a:t>a) la red β, y el modelo equivalente (aproximado) de la red β, haciendo su dibujo y mostrando los valores de β, R11 y R22.</a:t>
            </a:r>
          </a:p>
          <a:p>
            <a:pPr marL="0" indent="0">
              <a:buNone/>
            </a:pPr>
            <a:r>
              <a:rPr lang="es-ES" sz="2400" dirty="0"/>
              <a:t>b) el modelo equivalente del amplificador sin realimentar, haciendo su dibujo y mostrando los valores de </a:t>
            </a:r>
            <a:r>
              <a:rPr lang="es-ES" sz="2400" dirty="0" err="1"/>
              <a:t>Ai</a:t>
            </a:r>
            <a:r>
              <a:rPr lang="es-ES" sz="2400" dirty="0"/>
              <a:t>, </a:t>
            </a:r>
            <a:r>
              <a:rPr lang="es-ES" sz="2400" dirty="0" err="1"/>
              <a:t>Rent</a:t>
            </a:r>
            <a:r>
              <a:rPr lang="es-ES" sz="2400" dirty="0"/>
              <a:t> y </a:t>
            </a:r>
            <a:r>
              <a:rPr lang="es-ES" sz="2400" dirty="0" err="1"/>
              <a:t>Rsal</a:t>
            </a:r>
            <a:r>
              <a:rPr lang="es-ES" sz="2400" dirty="0"/>
              <a:t>.</a:t>
            </a:r>
          </a:p>
          <a:p>
            <a:pPr marL="0" indent="0">
              <a:buNone/>
            </a:pPr>
            <a:r>
              <a:rPr lang="es-ES" sz="2400" dirty="0"/>
              <a:t>c) el valor de </a:t>
            </a:r>
            <a:r>
              <a:rPr lang="es-ES" sz="2400" dirty="0" err="1"/>
              <a:t>RentR</a:t>
            </a:r>
            <a:r>
              <a:rPr lang="es-ES" sz="2400" dirty="0"/>
              <a:t>, el de </a:t>
            </a:r>
            <a:r>
              <a:rPr lang="es-ES" sz="2400" dirty="0" err="1"/>
              <a:t>RsalR</a:t>
            </a:r>
            <a:r>
              <a:rPr lang="es-ES" sz="2400" dirty="0"/>
              <a:t> y el de </a:t>
            </a:r>
            <a:r>
              <a:rPr lang="es-ES" sz="2400" dirty="0" err="1"/>
              <a:t>AiR</a:t>
            </a:r>
            <a:endParaRPr lang="es-ES" sz="2400" dirty="0"/>
          </a:p>
          <a:p>
            <a:pPr marL="0" indent="0">
              <a:buNone/>
            </a:pPr>
            <a:endParaRPr lang="es-MX" sz="2400" dirty="0"/>
          </a:p>
        </p:txBody>
      </p:sp>
      <p:pic>
        <p:nvPicPr>
          <p:cNvPr id="4" name="Imagen 3" descr="Imagen que contiene texto, pizarra&#10;&#10;Descripción generada automáticamente">
            <a:extLst>
              <a:ext uri="{FF2B5EF4-FFF2-40B4-BE49-F238E27FC236}">
                <a16:creationId xmlns:a16="http://schemas.microsoft.com/office/drawing/2014/main" id="{D0FCD36C-B9FB-4350-B10F-ED59482661B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5" t="20621" r="18738" b="34918"/>
          <a:stretch/>
        </p:blipFill>
        <p:spPr bwMode="auto">
          <a:xfrm rot="16200000">
            <a:off x="7722395" y="1707355"/>
            <a:ext cx="4224338" cy="4714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08057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94C0E-FFED-4B22-9A31-9B225F2A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811" y="365125"/>
            <a:ext cx="11068595" cy="1325563"/>
          </a:xfrm>
        </p:spPr>
        <p:txBody>
          <a:bodyPr/>
          <a:lstStyle/>
          <a:p>
            <a:r>
              <a:rPr lang="es-PA" dirty="0"/>
              <a:t>Amplificador de </a:t>
            </a:r>
            <a:r>
              <a:rPr lang="es-PA" dirty="0" err="1"/>
              <a:t>Transimpedancia</a:t>
            </a:r>
            <a:r>
              <a:rPr lang="es-PA" dirty="0"/>
              <a:t> Realimentado, I – V, Paralelo - Paralelo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6E65ED-5F10-4E69-A06A-E15C2578E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329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En el circuito mostrado use el método de realimentación para encontrar la ganancia de voltaje </a:t>
            </a:r>
            <a:r>
              <a:rPr lang="es-ES" dirty="0" err="1"/>
              <a:t>V</a:t>
            </a:r>
            <a:r>
              <a:rPr lang="es-ES" baseline="-25000" dirty="0" err="1"/>
              <a:t>sal</a:t>
            </a:r>
            <a:r>
              <a:rPr lang="es-ES" dirty="0"/>
              <a:t>/</a:t>
            </a:r>
            <a:r>
              <a:rPr lang="es-ES" dirty="0" err="1"/>
              <a:t>V</a:t>
            </a:r>
            <a:r>
              <a:rPr lang="es-ES" baseline="-25000" dirty="0" err="1"/>
              <a:t>sñ</a:t>
            </a:r>
            <a:r>
              <a:rPr lang="es-ES" dirty="0"/>
              <a:t>, la resistencia de entrada y la de salida del circuito del amplificador operacional realimentado dado en la figura.  El amplificador operacional tiene ganancia de lazo abierto µ = 10</a:t>
            </a:r>
            <a:r>
              <a:rPr lang="es-ES" baseline="30000" dirty="0"/>
              <a:t>4</a:t>
            </a:r>
            <a:r>
              <a:rPr lang="es-ES" dirty="0"/>
              <a:t> V/V, </a:t>
            </a:r>
            <a:r>
              <a:rPr lang="es-ES" dirty="0" err="1"/>
              <a:t>R</a:t>
            </a:r>
            <a:r>
              <a:rPr lang="es-ES" baseline="-25000" dirty="0" err="1"/>
              <a:t>id</a:t>
            </a:r>
            <a:r>
              <a:rPr lang="es-ES" dirty="0"/>
              <a:t> = 100 KΩ y r</a:t>
            </a:r>
            <a:r>
              <a:rPr lang="es-ES" baseline="-25000" dirty="0"/>
              <a:t>o</a:t>
            </a:r>
            <a:r>
              <a:rPr lang="es-ES" dirty="0"/>
              <a:t> = 1 KΩ.</a:t>
            </a:r>
            <a:endParaRPr lang="es-MX" dirty="0"/>
          </a:p>
          <a:p>
            <a:pPr marL="0" indent="0">
              <a:buNone/>
            </a:pPr>
            <a:r>
              <a:rPr lang="es-ES" dirty="0"/>
              <a:t>Nota: La resistencia de 2 K es la resistencia de carga, y no se incluye en la red β.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136C6C72-14D8-4E00-80A2-9F031327F7C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6" t="18716" r="9707" b="6419"/>
          <a:stretch/>
        </p:blipFill>
        <p:spPr bwMode="auto">
          <a:xfrm>
            <a:off x="6296300" y="2015127"/>
            <a:ext cx="5495106" cy="32709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5882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2486B-9FB3-4DA2-84C9-E3C7B73E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 Tipos de Amplificadores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A569C1-CFC0-4D06-A8E5-25228CB4B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73640" cy="4351338"/>
          </a:xfrm>
        </p:spPr>
        <p:txBody>
          <a:bodyPr/>
          <a:lstStyle/>
          <a:p>
            <a:pPr marL="0" indent="0">
              <a:buNone/>
            </a:pPr>
            <a:r>
              <a:rPr lang="es-PA" dirty="0"/>
              <a:t>Clasificación según el tipo de señal de entrada y de señal de salida.  </a:t>
            </a:r>
            <a:r>
              <a:rPr lang="es-PA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muestran los circuitos equivalentes</a:t>
            </a:r>
          </a:p>
          <a:p>
            <a:pPr marL="514350" indent="-514350">
              <a:buFont typeface="+mj-lt"/>
              <a:buAutoNum type="arabicPeriod"/>
            </a:pPr>
            <a:r>
              <a:rPr lang="es-PA" i="1" dirty="0"/>
              <a:t>Amplificador de Voltaje o V-V</a:t>
            </a:r>
          </a:p>
          <a:p>
            <a:pPr marL="0" indent="0">
              <a:buNone/>
            </a:pPr>
            <a:endParaRPr lang="es-PA" dirty="0"/>
          </a:p>
          <a:p>
            <a:pPr marL="0" indent="0">
              <a:buNone/>
            </a:pPr>
            <a:endParaRPr lang="es-PA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97CB9E-664C-4CFA-A14F-8461C8670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5" r="4820" b="18984"/>
          <a:stretch/>
        </p:blipFill>
        <p:spPr>
          <a:xfrm>
            <a:off x="661852" y="3280955"/>
            <a:ext cx="5326438" cy="23137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7738246-0596-4424-B9C4-AD48C2C098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44" t="53194" r="32578" b="15139"/>
          <a:stretch/>
        </p:blipFill>
        <p:spPr>
          <a:xfrm>
            <a:off x="6756881" y="3188497"/>
            <a:ext cx="4581525" cy="217170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CD2EDF2-08FF-464A-908C-D92E990DA43F}"/>
              </a:ext>
            </a:extLst>
          </p:cNvPr>
          <p:cNvSpPr txBox="1"/>
          <p:nvPr/>
        </p:nvSpPr>
        <p:spPr>
          <a:xfrm>
            <a:off x="6330705" y="2708366"/>
            <a:ext cx="511018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lvl="0" indent="-51435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2"/>
            </a:pPr>
            <a:r>
              <a:rPr lang="es-MX" sz="2800" i="1" dirty="0">
                <a:solidFill>
                  <a:prstClr val="black"/>
                </a:solidFill>
              </a:rPr>
              <a:t>Amplificador de Corriente o I-I</a:t>
            </a:r>
            <a:endParaRPr lang="es-PA" sz="2800" i="1" dirty="0">
              <a:solidFill>
                <a:prstClr val="black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79F2CB9-8CC7-409A-BB10-450D001EA92F}"/>
              </a:ext>
            </a:extLst>
          </p:cNvPr>
          <p:cNvSpPr txBox="1"/>
          <p:nvPr/>
        </p:nvSpPr>
        <p:spPr>
          <a:xfrm>
            <a:off x="1367246" y="5807631"/>
            <a:ext cx="420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err="1"/>
              <a:t>Avo</a:t>
            </a:r>
            <a:r>
              <a:rPr lang="es-PA" dirty="0"/>
              <a:t> = ganancia de voltaje a circuito abierto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6F97A85-5CE7-40FF-A2BA-C72FD781F89D}"/>
              </a:ext>
            </a:extLst>
          </p:cNvPr>
          <p:cNvSpPr txBox="1"/>
          <p:nvPr/>
        </p:nvSpPr>
        <p:spPr>
          <a:xfrm>
            <a:off x="7044939" y="5655663"/>
            <a:ext cx="439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err="1"/>
              <a:t>Aisc</a:t>
            </a:r>
            <a:r>
              <a:rPr lang="es-PA" dirty="0"/>
              <a:t> = ganancia de corriente en corto circuito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5560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6EC7F-518F-4B4C-AA6C-DD1439BE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Amplificador de </a:t>
            </a:r>
            <a:r>
              <a:rPr lang="es-PA" dirty="0" err="1"/>
              <a:t>Transadmitancia</a:t>
            </a:r>
            <a:r>
              <a:rPr lang="es-PA" dirty="0"/>
              <a:t> Realimentado, V – I, Serie - Serie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289E425-DCAC-49DB-8913-4C6F435FC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99" t="23288" r="56080" b="29280"/>
          <a:stretch/>
        </p:blipFill>
        <p:spPr>
          <a:xfrm>
            <a:off x="6548844" y="1628501"/>
            <a:ext cx="5251269" cy="44448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1425922-A737-4B21-8E9D-4754BB453A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407" t="60538" r="12357" b="16032"/>
          <a:stretch/>
        </p:blipFill>
        <p:spPr>
          <a:xfrm>
            <a:off x="838200" y="1793837"/>
            <a:ext cx="3320587" cy="16068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522E231-D95D-44E9-A80F-0A0C3A5B42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64" t="23746" r="55000" b="44762"/>
          <a:stretch/>
        </p:blipFill>
        <p:spPr>
          <a:xfrm>
            <a:off x="838200" y="3503846"/>
            <a:ext cx="3320588" cy="215972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36CF2A8-F814-46FC-81B8-45BF0A46E1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000" t="35188" r="22214" b="50413"/>
          <a:stretch/>
        </p:blipFill>
        <p:spPr>
          <a:xfrm>
            <a:off x="5024846" y="1890658"/>
            <a:ext cx="3387634" cy="98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3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1B533-9C54-4E3F-8440-30DA4A0C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Tipos de amplificadores II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E5E13B-2F42-4A7E-B599-2E5FF5C92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8097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s-PA" i="1" dirty="0"/>
              <a:t>Amplificador de </a:t>
            </a:r>
            <a:r>
              <a:rPr lang="es-PA" i="1" dirty="0" err="1"/>
              <a:t>transresistencia</a:t>
            </a:r>
            <a:r>
              <a:rPr lang="es-PA" i="1" dirty="0"/>
              <a:t> (</a:t>
            </a:r>
            <a:r>
              <a:rPr lang="es-PA" i="1" dirty="0" err="1"/>
              <a:t>transimpedancia</a:t>
            </a:r>
            <a:r>
              <a:rPr lang="es-PA" i="1" dirty="0"/>
              <a:t>) o I – V </a:t>
            </a:r>
            <a:endParaRPr lang="es-MX" i="1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8539CF9-E03F-44B4-9301-E57EB50BE8CD}"/>
              </a:ext>
            </a:extLst>
          </p:cNvPr>
          <p:cNvSpPr txBox="1">
            <a:spLocks/>
          </p:cNvSpPr>
          <p:nvPr/>
        </p:nvSpPr>
        <p:spPr>
          <a:xfrm>
            <a:off x="6189617" y="1825625"/>
            <a:ext cx="57498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s-PA" i="1" dirty="0"/>
              <a:t>Amplificador de transconductancia (</a:t>
            </a:r>
            <a:r>
              <a:rPr lang="es-PA" i="1" dirty="0" err="1"/>
              <a:t>transadmitancia</a:t>
            </a:r>
            <a:r>
              <a:rPr lang="es-PA" i="1" dirty="0"/>
              <a:t>) o V – I </a:t>
            </a:r>
            <a:endParaRPr lang="es-MX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53C173-68FA-4BFB-9E3C-7246A327C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53" t="45000" r="32500" b="23472"/>
          <a:stretch/>
        </p:blipFill>
        <p:spPr>
          <a:xfrm>
            <a:off x="7009039" y="2920206"/>
            <a:ext cx="4638675" cy="21621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07671FB-D983-4DE7-84CC-322080507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84" t="39445" r="31172" b="30138"/>
          <a:stretch/>
        </p:blipFill>
        <p:spPr>
          <a:xfrm>
            <a:off x="1170760" y="2920206"/>
            <a:ext cx="4857750" cy="20859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2399701-41C4-41B4-BB04-2833EC11937D}"/>
              </a:ext>
            </a:extLst>
          </p:cNvPr>
          <p:cNvSpPr txBox="1"/>
          <p:nvPr/>
        </p:nvSpPr>
        <p:spPr>
          <a:xfrm>
            <a:off x="1601363" y="5512527"/>
            <a:ext cx="399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err="1"/>
              <a:t>Rmoc</a:t>
            </a:r>
            <a:r>
              <a:rPr lang="es-PA" dirty="0"/>
              <a:t> = ganancia de circuito abierto (V/I)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D0F030-23D4-4038-968A-F09C714C0C09}"/>
              </a:ext>
            </a:extLst>
          </p:cNvPr>
          <p:cNvSpPr txBox="1"/>
          <p:nvPr/>
        </p:nvSpPr>
        <p:spPr>
          <a:xfrm>
            <a:off x="7323909" y="5512527"/>
            <a:ext cx="3814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err="1"/>
              <a:t>Gmsc</a:t>
            </a:r>
            <a:r>
              <a:rPr lang="es-PA" dirty="0"/>
              <a:t> = ganancia de corto circuito (I/V)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483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A56D8-9F17-4EA1-AB5F-09FE7524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Retroalimentación (o realimentación) de amplificadores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49539B-CFBA-49C1-BD4F-21D62EBC6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17" y="1851751"/>
            <a:ext cx="7617823" cy="4351338"/>
          </a:xfrm>
        </p:spPr>
        <p:txBody>
          <a:bodyPr/>
          <a:lstStyle/>
          <a:p>
            <a:pPr marL="0" indent="0">
              <a:buNone/>
            </a:pPr>
            <a:r>
              <a:rPr lang="es-PA" dirty="0"/>
              <a:t>La realimentación se puede definir como el tipo de conexión que hace que la señal de salida de un sistema (por ejemplo un amplificador), o una parte proporcional de la misma, sea reintroducida en la entrada de este sistema, mediante una conexión que esquemáticamente se ve como un lazo que va de la entrada a la salida. </a:t>
            </a:r>
          </a:p>
          <a:p>
            <a:pPr marL="0" indent="0">
              <a:buNone/>
            </a:pPr>
            <a:r>
              <a:rPr lang="es-PA" dirty="0"/>
              <a:t>La misma puede ser de dos tipos, positiva o negativa, dependiendo si la señal de salida se suma o se resta de la señal de entrada respectivamente.</a:t>
            </a:r>
          </a:p>
          <a:p>
            <a:pPr marL="0" indent="0">
              <a:buNone/>
            </a:pPr>
            <a:endParaRPr lang="es-MX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F7149DC-5434-4505-A9AC-E0D61C548648}"/>
              </a:ext>
            </a:extLst>
          </p:cNvPr>
          <p:cNvGrpSpPr/>
          <p:nvPr/>
        </p:nvGrpSpPr>
        <p:grpSpPr>
          <a:xfrm>
            <a:off x="8212183" y="2091818"/>
            <a:ext cx="3429000" cy="1333500"/>
            <a:chOff x="8212183" y="1934935"/>
            <a:chExt cx="3429000" cy="1333500"/>
          </a:xfrm>
        </p:grpSpPr>
        <p:pic>
          <p:nvPicPr>
            <p:cNvPr id="1026" name="Picture 2" descr="Realimentación negativa - Wikipedia, la enciclopedia libre">
              <a:extLst>
                <a:ext uri="{FF2B5EF4-FFF2-40B4-BE49-F238E27FC236}">
                  <a16:creationId xmlns:a16="http://schemas.microsoft.com/office/drawing/2014/main" id="{64A70F4F-A2F2-48B2-899A-63D0C3E89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2183" y="1934935"/>
              <a:ext cx="3429000" cy="13335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306E2D9A-208F-4F72-8376-AA7D9A7247F5}"/>
                </a:ext>
              </a:extLst>
            </p:cNvPr>
            <p:cNvSpPr txBox="1"/>
            <p:nvPr/>
          </p:nvSpPr>
          <p:spPr>
            <a:xfrm>
              <a:off x="9010650" y="2486025"/>
              <a:ext cx="30008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PA" dirty="0"/>
                <a:t>+</a:t>
              </a:r>
              <a:endParaRPr lang="es-MX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BCCADCA4-4C87-4771-98B3-784AD6E0E61C}"/>
                </a:ext>
              </a:extLst>
            </p:cNvPr>
            <p:cNvSpPr txBox="1"/>
            <p:nvPr/>
          </p:nvSpPr>
          <p:spPr>
            <a:xfrm>
              <a:off x="8804147" y="2262561"/>
              <a:ext cx="30008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PA" dirty="0"/>
                <a:t>+</a:t>
              </a:r>
              <a:endParaRPr lang="es-MX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C79E78B0-9232-4427-B2A1-3A975A27C4DC}"/>
              </a:ext>
            </a:extLst>
          </p:cNvPr>
          <p:cNvGrpSpPr/>
          <p:nvPr/>
        </p:nvGrpSpPr>
        <p:grpSpPr>
          <a:xfrm>
            <a:off x="8212183" y="4483830"/>
            <a:ext cx="3429000" cy="1333500"/>
            <a:chOff x="8212183" y="4324350"/>
            <a:chExt cx="3429000" cy="1333500"/>
          </a:xfrm>
        </p:grpSpPr>
        <p:pic>
          <p:nvPicPr>
            <p:cNvPr id="1028" name="Picture 4" descr="Realimentación negativa - Wikipedia, la enciclopedia libre">
              <a:extLst>
                <a:ext uri="{FF2B5EF4-FFF2-40B4-BE49-F238E27FC236}">
                  <a16:creationId xmlns:a16="http://schemas.microsoft.com/office/drawing/2014/main" id="{0C231BD8-8B51-4E16-A0DB-71A23CA85E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2183" y="4324350"/>
              <a:ext cx="3429000" cy="13335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A761FB52-2A3F-4D7C-8E75-A898043A4740}"/>
                </a:ext>
              </a:extLst>
            </p:cNvPr>
            <p:cNvSpPr txBox="1"/>
            <p:nvPr/>
          </p:nvSpPr>
          <p:spPr>
            <a:xfrm>
              <a:off x="9046391" y="4876800"/>
              <a:ext cx="25519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PA" dirty="0"/>
                <a:t>-</a:t>
              </a:r>
              <a:endParaRPr lang="es-MX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13E6089-EB31-4D1E-AA16-F83901D8F018}"/>
                </a:ext>
              </a:extLst>
            </p:cNvPr>
            <p:cNvSpPr txBox="1"/>
            <p:nvPr/>
          </p:nvSpPr>
          <p:spPr>
            <a:xfrm>
              <a:off x="8804147" y="4692134"/>
              <a:ext cx="3000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PA" dirty="0"/>
                <a:t>+</a:t>
              </a:r>
              <a:endParaRPr lang="es-MX" dirty="0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5EC09BE-6C05-4214-827B-6EF28BAEBF1C}"/>
              </a:ext>
            </a:extLst>
          </p:cNvPr>
          <p:cNvSpPr txBox="1"/>
          <p:nvPr/>
        </p:nvSpPr>
        <p:spPr>
          <a:xfrm>
            <a:off x="8804147" y="1638394"/>
            <a:ext cx="240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>
                <a:solidFill>
                  <a:srgbClr val="FF0000"/>
                </a:solidFill>
              </a:rPr>
              <a:t>Realimentación Positiva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52BF29-B259-4061-8AB4-EE69E4F3DD40}"/>
              </a:ext>
            </a:extLst>
          </p:cNvPr>
          <p:cNvSpPr txBox="1"/>
          <p:nvPr/>
        </p:nvSpPr>
        <p:spPr>
          <a:xfrm>
            <a:off x="8704954" y="4022939"/>
            <a:ext cx="250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>
                <a:solidFill>
                  <a:srgbClr val="0070C0"/>
                </a:solidFill>
              </a:rPr>
              <a:t>Realimentación Negativa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B439AC8-B62B-40CF-8BD5-3C26094525EE}"/>
              </a:ext>
            </a:extLst>
          </p:cNvPr>
          <p:cNvSpPr txBox="1"/>
          <p:nvPr/>
        </p:nvSpPr>
        <p:spPr>
          <a:xfrm>
            <a:off x="668267" y="6164097"/>
            <a:ext cx="8036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nuestro caso veremos amplificadores realimentados en forma negativa</a:t>
            </a:r>
            <a:endParaRPr lang="es-MX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634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099F7-3F64-490D-8E0E-669B372B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Ventajas de la realimentación de amplificadores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B1B783-1920-4CAF-8FCD-2FE2ECC2D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97" y="1825624"/>
            <a:ext cx="11443063" cy="4879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A" dirty="0"/>
              <a:t>Al conectarle a un amplificador una conexión en realimentación negativa, tendremos una serie de ventajas</a:t>
            </a:r>
          </a:p>
          <a:p>
            <a:pPr marL="514350" indent="-514350">
              <a:buFont typeface="+mj-lt"/>
              <a:buAutoNum type="arabicPeriod"/>
            </a:pPr>
            <a:r>
              <a:rPr lang="es-PA" dirty="0"/>
              <a:t>Desensibilización de ganancia: hace que la ganancia varíe menos con respecto al amplificador sin realimentación, si alguno de sus componentes varía.</a:t>
            </a:r>
          </a:p>
          <a:p>
            <a:pPr marL="514350" indent="-514350">
              <a:buFont typeface="+mj-lt"/>
              <a:buAutoNum type="arabicPeriod"/>
            </a:pPr>
            <a:r>
              <a:rPr lang="es-PA" dirty="0"/>
              <a:t>Reducción de la distorsión no lineal: cuando un amplificador sin realimentar es no lineal, la realimentación hace que la no linealidad se vea reducida.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Reducción del efecto del ruido: con la conexión de dos  amplificadores (uno mas ruidoso que el otro), con la realimentación se puede reducir el ruido  en la salida del amplificador mas ruidos sin realimentación.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Modificación de las impedancias de entrada y salida: estás se pueden cambiar dependiendo del tipo de amplificador en realimentación.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Modificación del ancho de banda: se puede modificar el ancho de banda, a cambio de una modificación de la ganancia en realimentación.</a:t>
            </a:r>
          </a:p>
        </p:txBody>
      </p:sp>
    </p:spTree>
    <p:extLst>
      <p:ext uri="{BB962C8B-B14F-4D97-AF65-F5344CB8AC3E}">
        <p14:creationId xmlns:p14="http://schemas.microsoft.com/office/powerpoint/2010/main" val="232322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89E21-7304-481D-A11F-9407AB1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Realimentación en el tiempo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158668-B9BE-4C63-9CD4-6B648DCDA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1516637"/>
            <a:ext cx="10515600" cy="4967061"/>
          </a:xfrm>
        </p:spPr>
        <p:txBody>
          <a:bodyPr/>
          <a:lstStyle/>
          <a:p>
            <a:pPr marL="0" indent="0">
              <a:buNone/>
            </a:pPr>
            <a:r>
              <a:rPr lang="es-PA" dirty="0"/>
              <a:t>El esquema de realimentación que se maneja en las materias de control es en el dominio de la frecuencia compleja (s):</a:t>
            </a:r>
          </a:p>
          <a:p>
            <a:pPr marL="0" indent="0">
              <a:buNone/>
            </a:pPr>
            <a:endParaRPr lang="es-PA" dirty="0"/>
          </a:p>
          <a:p>
            <a:pPr marL="0" indent="0">
              <a:buNone/>
            </a:pPr>
            <a:endParaRPr lang="es-PA" dirty="0"/>
          </a:p>
          <a:p>
            <a:pPr marL="0" indent="0">
              <a:buNone/>
            </a:pPr>
            <a:endParaRPr lang="es-PA" dirty="0"/>
          </a:p>
          <a:p>
            <a:pPr marL="0" indent="0">
              <a:buNone/>
            </a:pPr>
            <a:endParaRPr lang="es-PA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2050" name="Picture 2" descr="Análisis básico de sistemas de control y ecuaciones">
            <a:extLst>
              <a:ext uri="{FF2B5EF4-FFF2-40B4-BE49-F238E27FC236}">
                <a16:creationId xmlns:a16="http://schemas.microsoft.com/office/drawing/2014/main" id="{C984A5DB-9D11-4E8D-B6E1-3CCFB372FF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9" t="22233" r="52508" b="55637"/>
          <a:stretch/>
        </p:blipFill>
        <p:spPr bwMode="auto">
          <a:xfrm>
            <a:off x="968828" y="2366780"/>
            <a:ext cx="4314826" cy="171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álisis básico de sistemas de control y ecuaciones">
            <a:extLst>
              <a:ext uri="{FF2B5EF4-FFF2-40B4-BE49-F238E27FC236}">
                <a16:creationId xmlns:a16="http://schemas.microsoft.com/office/drawing/2014/main" id="{F984B47D-8FE3-4BB8-B6DF-27F7212323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43" t="20772" r="6896" b="65032"/>
          <a:stretch/>
        </p:blipFill>
        <p:spPr bwMode="auto">
          <a:xfrm>
            <a:off x="6540680" y="2425482"/>
            <a:ext cx="4419601" cy="125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4AC191C-1848-4A14-9651-6B0814A33663}"/>
              </a:ext>
            </a:extLst>
          </p:cNvPr>
          <p:cNvSpPr txBox="1"/>
          <p:nvPr/>
        </p:nvSpPr>
        <p:spPr>
          <a:xfrm>
            <a:off x="571501" y="4107021"/>
            <a:ext cx="68884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800" dirty="0"/>
              <a:t>Para lograr esta misma función de transferencia con circuitos de amplificadores electrónicos, hay que hacer las conexiones apropiadas; las cuales son diferentes dependiendo del tipo de amplificador. </a:t>
            </a:r>
          </a:p>
          <a:p>
            <a:endParaRPr lang="es-MX" sz="2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F24B7FE-11BA-4C48-9AB7-9BCB3B309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518" y="3760407"/>
            <a:ext cx="4743450" cy="227626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F789264-87AA-48D3-A435-C4C0C7133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908" y="5573734"/>
            <a:ext cx="17240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0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51A08-A3EC-40BE-99C7-1A89645E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Conexión de los amplificadores </a:t>
            </a:r>
            <a:r>
              <a:rPr lang="es-P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realimentados</a:t>
            </a:r>
            <a:endParaRPr lang="es-MX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F51BC7-C43C-4C0B-9CE6-ABAF2481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A" b="1" i="1" dirty="0"/>
              <a:t>Amplificador de Voltaje (V-V) o serie - paralelo</a:t>
            </a:r>
            <a:endParaRPr lang="es-MX" b="1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F32458-1AEB-4486-A131-F34165DF9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192" y="2304184"/>
            <a:ext cx="2733675" cy="1943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8E4E54C-1D09-4A00-A6C9-4D6E8F670AB7}"/>
                  </a:ext>
                </a:extLst>
              </p:cNvPr>
              <p:cNvSpPr txBox="1"/>
              <p:nvPr/>
            </p:nvSpPr>
            <p:spPr>
              <a:xfrm>
                <a:off x="9565003" y="4502301"/>
                <a:ext cx="1345787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PA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MX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sz="2400" b="0" i="1" smtClean="0">
                              <a:latin typeface="Cambria Math" panose="02040503050406030204" pitchFamily="18" charset="0"/>
                            </a:rPr>
                            <m:t>𝑉𝑜</m:t>
                          </m:r>
                        </m:num>
                        <m:den>
                          <m:r>
                            <a:rPr lang="es-PA" sz="24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den>
                      </m:f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8E4E54C-1D09-4A00-A6C9-4D6E8F670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003" y="4502301"/>
                <a:ext cx="1345787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19CC090-04B8-4399-9147-A4DFBCA42C53}"/>
                  </a:ext>
                </a:extLst>
              </p:cNvPr>
              <p:cNvSpPr txBox="1"/>
              <p:nvPr/>
            </p:nvSpPr>
            <p:spPr>
              <a:xfrm>
                <a:off x="9080367" y="5360685"/>
                <a:ext cx="2153858" cy="756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A" sz="2400" b="0" i="1" smtClean="0">
                          <a:latin typeface="Cambria Math" panose="02040503050406030204" pitchFamily="18" charset="0"/>
                        </a:rPr>
                        <m:t>𝐴𝑣𝑟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sz="2400" b="0" i="1" smtClean="0">
                              <a:latin typeface="Cambria Math" panose="02040503050406030204" pitchFamily="18" charset="0"/>
                            </a:rPr>
                            <m:t>𝐴𝑣</m:t>
                          </m:r>
                        </m:num>
                        <m:den>
                          <m:r>
                            <a:rPr lang="es-PA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PA" sz="2400" b="0" i="1" smtClean="0">
                              <a:latin typeface="Cambria Math" panose="02040503050406030204" pitchFamily="18" charset="0"/>
                            </a:rPr>
                            <m:t>𝐴𝑣</m:t>
                          </m:r>
                          <m:r>
                            <a:rPr lang="es-PA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19CC090-04B8-4399-9147-A4DFBCA42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367" y="5360685"/>
                <a:ext cx="2153858" cy="7561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86B24094-80BA-4318-A00A-4C3660214FCC}"/>
              </a:ext>
            </a:extLst>
          </p:cNvPr>
          <p:cNvSpPr txBox="1"/>
          <p:nvPr/>
        </p:nvSpPr>
        <p:spPr>
          <a:xfrm>
            <a:off x="6096000" y="5463986"/>
            <a:ext cx="2638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Ganancia del amplificador realimentado</a:t>
            </a:r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DED21BC-91A3-4A22-8C2A-5D743410C7EB}"/>
              </a:ext>
            </a:extLst>
          </p:cNvPr>
          <p:cNvSpPr txBox="1"/>
          <p:nvPr/>
        </p:nvSpPr>
        <p:spPr>
          <a:xfrm>
            <a:off x="6583679" y="4581072"/>
            <a:ext cx="2638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Ganancia del amplificador sin realimentar</a:t>
            </a:r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94F3D77-8CD9-41DD-AE06-6DD3F5E1A1AD}"/>
              </a:ext>
            </a:extLst>
          </p:cNvPr>
          <p:cNvSpPr txBox="1"/>
          <p:nvPr/>
        </p:nvSpPr>
        <p:spPr>
          <a:xfrm>
            <a:off x="1158240" y="5747657"/>
            <a:ext cx="277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i="1" dirty="0">
                <a:solidFill>
                  <a:schemeClr val="accent1">
                    <a:lumMod val="75000"/>
                  </a:schemeClr>
                </a:solidFill>
              </a:rPr>
              <a:t>Cantidad de realimentación</a:t>
            </a:r>
            <a:endParaRPr lang="es-MX" i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FFE53673-6B46-4E08-A079-CCDA6AF0B26D}"/>
                  </a:ext>
                </a:extLst>
              </p:cNvPr>
              <p:cNvSpPr/>
              <p:nvPr/>
            </p:nvSpPr>
            <p:spPr>
              <a:xfrm>
                <a:off x="1792938" y="6209898"/>
                <a:ext cx="1116908" cy="36933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A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s-PA" i="1">
                          <a:latin typeface="Cambria Math" panose="02040503050406030204" pitchFamily="18" charset="0"/>
                        </a:rPr>
                        <m:t>𝐴𝑣</m:t>
                      </m:r>
                      <m:r>
                        <a:rPr lang="es-P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FFE53673-6B46-4E08-A079-CCDA6AF0B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38" y="6209898"/>
                <a:ext cx="1116908" cy="369332"/>
              </a:xfrm>
              <a:prstGeom prst="rect">
                <a:avLst/>
              </a:prstGeom>
              <a:blipFill>
                <a:blip r:embed="rId5"/>
                <a:stretch>
                  <a:fillRect b="-1129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>
            <a:extLst>
              <a:ext uri="{FF2B5EF4-FFF2-40B4-BE49-F238E27FC236}">
                <a16:creationId xmlns:a16="http://schemas.microsoft.com/office/drawing/2014/main" id="{A44C32D4-7176-4DD4-8B79-A54AACC36E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317" y="2243742"/>
            <a:ext cx="5095875" cy="31527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DC6EF5B-C547-4BC1-938B-8F7D69FE75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1016" y="2227350"/>
            <a:ext cx="3413760" cy="200882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908D656-2D9C-4DA8-B86E-8CF28E8B66A2}"/>
              </a:ext>
            </a:extLst>
          </p:cNvPr>
          <p:cNvSpPr txBox="1"/>
          <p:nvPr/>
        </p:nvSpPr>
        <p:spPr>
          <a:xfrm>
            <a:off x="9003006" y="1678469"/>
            <a:ext cx="250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 de realimentación </a:t>
            </a:r>
            <a:r>
              <a:rPr lang="el-GR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</a:t>
            </a:r>
            <a:endParaRPr lang="es-MX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02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CDE82-CDCA-4945-9AF4-8DFAD0A0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Conexión de los amplificadores </a:t>
            </a:r>
            <a:r>
              <a:rPr lang="es-P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realimentados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A56738-C88A-4D50-AA62-D7FDEA1F1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A" b="1" i="1" dirty="0"/>
              <a:t>Amplificador de Corriente (I-I) o paralelo - serie</a:t>
            </a:r>
            <a:endParaRPr lang="es-MX" b="1" i="1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37CAE2-B9CE-4311-B713-78497ABF9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3710"/>
            <a:ext cx="5343525" cy="32194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7B31FC9-2297-4A6F-A3DA-D95DFA96A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197" y="2463710"/>
            <a:ext cx="2171700" cy="1704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583C99B-5F6D-4D3B-8ADD-2BD57A1C4EDF}"/>
                  </a:ext>
                </a:extLst>
              </p:cNvPr>
              <p:cNvSpPr txBox="1"/>
              <p:nvPr/>
            </p:nvSpPr>
            <p:spPr>
              <a:xfrm>
                <a:off x="9565003" y="4502301"/>
                <a:ext cx="1345787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PA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sz="2400" b="0" i="1" smtClean="0">
                              <a:latin typeface="Cambria Math" panose="02040503050406030204" pitchFamily="18" charset="0"/>
                            </a:rPr>
                            <m:t>𝐼𝑜</m:t>
                          </m:r>
                        </m:num>
                        <m:den>
                          <m:r>
                            <a:rPr lang="es-PA" sz="2400" b="0" i="1" smtClean="0">
                              <a:latin typeface="Cambria Math" panose="02040503050406030204" pitchFamily="18" charset="0"/>
                            </a:rPr>
                            <m:t>𝐼𝑖</m:t>
                          </m:r>
                        </m:den>
                      </m:f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583C99B-5F6D-4D3B-8ADD-2BD57A1C4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003" y="4502301"/>
                <a:ext cx="1345787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ECC7518-8DA6-4A78-9EA9-6192BA97162E}"/>
                  </a:ext>
                </a:extLst>
              </p:cNvPr>
              <p:cNvSpPr txBox="1"/>
              <p:nvPr/>
            </p:nvSpPr>
            <p:spPr>
              <a:xfrm>
                <a:off x="9080367" y="5360685"/>
                <a:ext cx="2016706" cy="756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A" sz="2400" b="0" i="1" smtClean="0">
                          <a:latin typeface="Cambria Math" panose="02040503050406030204" pitchFamily="18" charset="0"/>
                        </a:rPr>
                        <m:t>𝐴𝑖𝑟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sz="2400" b="0" i="1" smtClean="0">
                              <a:latin typeface="Cambria Math" panose="02040503050406030204" pitchFamily="18" charset="0"/>
                            </a:rPr>
                            <m:t>𝐴𝑖</m:t>
                          </m:r>
                        </m:num>
                        <m:den>
                          <m:r>
                            <a:rPr lang="es-PA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PA" sz="2400" b="0" i="1" smtClean="0">
                              <a:latin typeface="Cambria Math" panose="02040503050406030204" pitchFamily="18" charset="0"/>
                            </a:rPr>
                            <m:t>𝐴𝑖</m:t>
                          </m:r>
                          <m:r>
                            <a:rPr lang="es-PA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ECC7518-8DA6-4A78-9EA9-6192BA971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367" y="5360685"/>
                <a:ext cx="2016706" cy="7561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C5021B27-DC4D-4684-B71B-05C74A33F6CA}"/>
              </a:ext>
            </a:extLst>
          </p:cNvPr>
          <p:cNvSpPr txBox="1"/>
          <p:nvPr/>
        </p:nvSpPr>
        <p:spPr>
          <a:xfrm>
            <a:off x="6096000" y="5463986"/>
            <a:ext cx="2638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Ganancia del amplificador realimentado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913F98A-FCB7-457E-8953-5566E9531168}"/>
              </a:ext>
            </a:extLst>
          </p:cNvPr>
          <p:cNvSpPr txBox="1"/>
          <p:nvPr/>
        </p:nvSpPr>
        <p:spPr>
          <a:xfrm>
            <a:off x="6583679" y="4581072"/>
            <a:ext cx="2638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Ganancia del amplificador sin realimentar</a:t>
            </a:r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28FC9F1-B5CE-4AB3-B57F-310E5FFAABD5}"/>
              </a:ext>
            </a:extLst>
          </p:cNvPr>
          <p:cNvSpPr txBox="1"/>
          <p:nvPr/>
        </p:nvSpPr>
        <p:spPr>
          <a:xfrm>
            <a:off x="1158240" y="5747657"/>
            <a:ext cx="277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i="1" dirty="0">
                <a:solidFill>
                  <a:schemeClr val="accent1">
                    <a:lumMod val="75000"/>
                  </a:schemeClr>
                </a:solidFill>
              </a:rPr>
              <a:t>Cantidad de realimentación</a:t>
            </a:r>
            <a:endParaRPr lang="es-MX" i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D9649955-B5F1-4F55-B97F-E9D2F48050EF}"/>
                  </a:ext>
                </a:extLst>
              </p:cNvPr>
              <p:cNvSpPr/>
              <p:nvPr/>
            </p:nvSpPr>
            <p:spPr>
              <a:xfrm>
                <a:off x="1792938" y="6209898"/>
                <a:ext cx="1066189" cy="36933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A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s-PA" i="1" smtClean="0">
                          <a:latin typeface="Cambria Math" panose="02040503050406030204" pitchFamily="18" charset="0"/>
                        </a:rPr>
                        <m:t>𝐴𝑖</m:t>
                      </m:r>
                      <m:r>
                        <a:rPr lang="es-P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D9649955-B5F1-4F55-B97F-E9D2F48050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38" y="6209898"/>
                <a:ext cx="1066189" cy="369332"/>
              </a:xfrm>
              <a:prstGeom prst="rect">
                <a:avLst/>
              </a:prstGeom>
              <a:blipFill>
                <a:blip r:embed="rId6"/>
                <a:stretch>
                  <a:fillRect b="-1129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>
            <a:extLst>
              <a:ext uri="{FF2B5EF4-FFF2-40B4-BE49-F238E27FC236}">
                <a16:creationId xmlns:a16="http://schemas.microsoft.com/office/drawing/2014/main" id="{F6948B2F-9F28-44D5-97A2-85CF51B277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6369" y="2219500"/>
            <a:ext cx="3310089" cy="208413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8EB5D2-909E-4F04-B201-6A163DBA535E}"/>
              </a:ext>
            </a:extLst>
          </p:cNvPr>
          <p:cNvSpPr txBox="1"/>
          <p:nvPr/>
        </p:nvSpPr>
        <p:spPr>
          <a:xfrm>
            <a:off x="9075211" y="1850168"/>
            <a:ext cx="250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 de realimentación </a:t>
            </a:r>
            <a:r>
              <a:rPr lang="el-GR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</a:t>
            </a:r>
            <a:endParaRPr lang="es-MX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676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22159-E8DF-4720-A17B-4C08D9FE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Conexión de los amplificadores </a:t>
            </a:r>
            <a:r>
              <a:rPr lang="es-P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realimentados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4DC3AE-C334-49A9-8D2C-3F3D3BA66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A" b="1" i="1" dirty="0"/>
              <a:t>Amplificador de </a:t>
            </a:r>
            <a:r>
              <a:rPr lang="es-PA" b="1" i="1" dirty="0" err="1"/>
              <a:t>transimpedancia</a:t>
            </a:r>
            <a:r>
              <a:rPr lang="es-PA" b="1" i="1" dirty="0"/>
              <a:t> (I-V) o paralelo - paralelo</a:t>
            </a:r>
            <a:endParaRPr lang="es-MX" b="1" i="1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08E6DC-FBA2-4B63-AD71-D8D3A346C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669" y="2500601"/>
            <a:ext cx="2076450" cy="1933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1A859C9-B32A-4A1E-86DC-6E95FD24F331}"/>
                  </a:ext>
                </a:extLst>
              </p:cNvPr>
              <p:cNvSpPr txBox="1"/>
              <p:nvPr/>
            </p:nvSpPr>
            <p:spPr>
              <a:xfrm>
                <a:off x="9565003" y="4502301"/>
                <a:ext cx="1345787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PA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sz="2400" b="0" i="1" smtClean="0">
                              <a:latin typeface="Cambria Math" panose="02040503050406030204" pitchFamily="18" charset="0"/>
                            </a:rPr>
                            <m:t>𝑉𝑜</m:t>
                          </m:r>
                        </m:num>
                        <m:den>
                          <m:r>
                            <a:rPr lang="es-PA" sz="2400" b="0" i="1" smtClean="0">
                              <a:latin typeface="Cambria Math" panose="02040503050406030204" pitchFamily="18" charset="0"/>
                            </a:rPr>
                            <m:t>𝐼𝑖</m:t>
                          </m:r>
                        </m:den>
                      </m:f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1A859C9-B32A-4A1E-86DC-6E95FD24F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003" y="4502301"/>
                <a:ext cx="1345787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5FB20AF-3FED-4CEE-AE22-6AD3031F48B5}"/>
                  </a:ext>
                </a:extLst>
              </p:cNvPr>
              <p:cNvSpPr txBox="1"/>
              <p:nvPr/>
            </p:nvSpPr>
            <p:spPr>
              <a:xfrm>
                <a:off x="9080367" y="5360685"/>
                <a:ext cx="2114810" cy="756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A" sz="2400" b="0" i="1" smtClean="0">
                          <a:latin typeface="Cambria Math" panose="02040503050406030204" pitchFamily="18" charset="0"/>
                        </a:rPr>
                        <m:t>𝐴𝑧𝑟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sz="2400" b="0" i="1" smtClean="0">
                              <a:latin typeface="Cambria Math" panose="02040503050406030204" pitchFamily="18" charset="0"/>
                            </a:rPr>
                            <m:t>𝐴𝑧</m:t>
                          </m:r>
                        </m:num>
                        <m:den>
                          <m:r>
                            <a:rPr lang="es-PA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PA" sz="2400" b="0" i="1" smtClean="0">
                              <a:latin typeface="Cambria Math" panose="02040503050406030204" pitchFamily="18" charset="0"/>
                            </a:rPr>
                            <m:t>𝐴𝑧</m:t>
                          </m:r>
                          <m:r>
                            <a:rPr lang="es-PA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5FB20AF-3FED-4CEE-AE22-6AD3031F4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367" y="5360685"/>
                <a:ext cx="2114810" cy="7561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CC08CB66-38B8-43AF-9177-24B2BBB63F63}"/>
              </a:ext>
            </a:extLst>
          </p:cNvPr>
          <p:cNvSpPr txBox="1"/>
          <p:nvPr/>
        </p:nvSpPr>
        <p:spPr>
          <a:xfrm>
            <a:off x="5621862" y="5419128"/>
            <a:ext cx="2638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Ganancia del amplificador realimentado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ECDC57-B765-4430-9630-4FD268248AA8}"/>
              </a:ext>
            </a:extLst>
          </p:cNvPr>
          <p:cNvSpPr txBox="1"/>
          <p:nvPr/>
        </p:nvSpPr>
        <p:spPr>
          <a:xfrm>
            <a:off x="5958091" y="4574935"/>
            <a:ext cx="2638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Ganancia del amplificador sin realimentar</a:t>
            </a:r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C88A02E-B0A6-4F0D-A360-66B141136347}"/>
              </a:ext>
            </a:extLst>
          </p:cNvPr>
          <p:cNvSpPr txBox="1"/>
          <p:nvPr/>
        </p:nvSpPr>
        <p:spPr>
          <a:xfrm>
            <a:off x="1158240" y="5747657"/>
            <a:ext cx="277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i="1" dirty="0">
                <a:solidFill>
                  <a:schemeClr val="accent1">
                    <a:lumMod val="75000"/>
                  </a:schemeClr>
                </a:solidFill>
              </a:rPr>
              <a:t>Cantidad de realimentación</a:t>
            </a:r>
            <a:endParaRPr lang="es-MX" i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ECD7F6C5-8795-4B2A-B1A8-9A0E53013582}"/>
                  </a:ext>
                </a:extLst>
              </p:cNvPr>
              <p:cNvSpPr/>
              <p:nvPr/>
            </p:nvSpPr>
            <p:spPr>
              <a:xfrm>
                <a:off x="1792938" y="6209898"/>
                <a:ext cx="1101327" cy="36933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A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s-PA" i="1" smtClean="0">
                          <a:latin typeface="Cambria Math" panose="02040503050406030204" pitchFamily="18" charset="0"/>
                        </a:rPr>
                        <m:t>𝐴𝑧</m:t>
                      </m:r>
                      <m:r>
                        <a:rPr lang="es-P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ECD7F6C5-8795-4B2A-B1A8-9A0E530135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38" y="6209898"/>
                <a:ext cx="1101327" cy="369332"/>
              </a:xfrm>
              <a:prstGeom prst="rect">
                <a:avLst/>
              </a:prstGeom>
              <a:blipFill>
                <a:blip r:embed="rId6"/>
                <a:stretch>
                  <a:fillRect b="-1129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n 11">
            <a:extLst>
              <a:ext uri="{FF2B5EF4-FFF2-40B4-BE49-F238E27FC236}">
                <a16:creationId xmlns:a16="http://schemas.microsoft.com/office/drawing/2014/main" id="{4A02268C-25C1-4367-BC9A-E1AB44D1D2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5931" y="2529205"/>
            <a:ext cx="3323681" cy="194016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B6BADDD-F3BC-4F00-B232-8054773B1A0F}"/>
              </a:ext>
            </a:extLst>
          </p:cNvPr>
          <p:cNvSpPr txBox="1"/>
          <p:nvPr/>
        </p:nvSpPr>
        <p:spPr>
          <a:xfrm>
            <a:off x="8882812" y="2212675"/>
            <a:ext cx="250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 de realimentación </a:t>
            </a:r>
            <a:r>
              <a:rPr lang="el-GR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</a:t>
            </a:r>
            <a:endParaRPr lang="es-MX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15A63A5-2A60-4BB7-9AB6-5E23766F36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615" y="2306616"/>
            <a:ext cx="48006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63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66F39DAB6865644A33AC05E1C7E4D65" ma:contentTypeVersion="7" ma:contentTypeDescription="Crear nuevo documento." ma:contentTypeScope="" ma:versionID="b208568158bfb44382da18eec4fc178d">
  <xsd:schema xmlns:xsd="http://www.w3.org/2001/XMLSchema" xmlns:xs="http://www.w3.org/2001/XMLSchema" xmlns:p="http://schemas.microsoft.com/office/2006/metadata/properties" xmlns:ns2="2988f5c8-777f-407a-8cf3-359a74c32883" targetNamespace="http://schemas.microsoft.com/office/2006/metadata/properties" ma:root="true" ma:fieldsID="2f0157fc8ba72660f5d4ca67cd7f2cf2" ns2:_="">
    <xsd:import namespace="2988f5c8-777f-407a-8cf3-359a74c328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88f5c8-777f-407a-8cf3-359a74c328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78A42A-AEC7-401A-9FA1-14FD767F2FBF}"/>
</file>

<file path=customXml/itemProps2.xml><?xml version="1.0" encoding="utf-8"?>
<ds:datastoreItem xmlns:ds="http://schemas.openxmlformats.org/officeDocument/2006/customXml" ds:itemID="{EF91331C-7CA5-46B9-8FDD-EF3BE0A89713}"/>
</file>

<file path=customXml/itemProps3.xml><?xml version="1.0" encoding="utf-8"?>
<ds:datastoreItem xmlns:ds="http://schemas.openxmlformats.org/officeDocument/2006/customXml" ds:itemID="{5104AFDC-44B2-4587-9EA6-5399A9F001A8}"/>
</file>

<file path=docProps/app.xml><?xml version="1.0" encoding="utf-8"?>
<Properties xmlns="http://schemas.openxmlformats.org/officeDocument/2006/extended-properties" xmlns:vt="http://schemas.openxmlformats.org/officeDocument/2006/docPropsVTypes">
  <TotalTime>19683</TotalTime>
  <Words>1307</Words>
  <Application>Microsoft Office PowerPoint</Application>
  <PresentationFormat>Panorámica</PresentationFormat>
  <Paragraphs>149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Tema de Office</vt:lpstr>
      <vt:lpstr>Amplificadores Realimentados</vt:lpstr>
      <vt:lpstr> Tipos de Amplificadores</vt:lpstr>
      <vt:lpstr>Tipos de amplificadores II</vt:lpstr>
      <vt:lpstr>Retroalimentación (o realimentación) de amplificadores</vt:lpstr>
      <vt:lpstr>Ventajas de la realimentación de amplificadores</vt:lpstr>
      <vt:lpstr>Realimentación en el tiempo</vt:lpstr>
      <vt:lpstr>Conexión de los amplificadores realimentados</vt:lpstr>
      <vt:lpstr>Conexión de los amplificadores realimentados</vt:lpstr>
      <vt:lpstr>Conexión de los amplificadores realimentados</vt:lpstr>
      <vt:lpstr>Conexión de los amplificadores realimentados</vt:lpstr>
      <vt:lpstr>Resistencias de entrada y salida de amplificadores realimentados I</vt:lpstr>
      <vt:lpstr>Resistencias de entrada y salida de amplificadores realimentados II</vt:lpstr>
      <vt:lpstr>Resistencias de entrada y salida de amplificadores realimentados II</vt:lpstr>
      <vt:lpstr>Resistencias de entrada y salida de amplificadores realimentados II</vt:lpstr>
      <vt:lpstr>Ancho de Banda</vt:lpstr>
      <vt:lpstr>Secuencia para resolver los problemas de amplificadores realimentados</vt:lpstr>
      <vt:lpstr>Amplificador de Voltaje Realimentado, V – V, Serie - Paralelo</vt:lpstr>
      <vt:lpstr>Amplificador de Corriente Realimentado, I – I, Paralelo - Serie</vt:lpstr>
      <vt:lpstr>Amplificador de Transimpedancia Realimentado, I – V, Paralelo - Paralelo</vt:lpstr>
      <vt:lpstr>Amplificador de Transadmitancia Realimentado, V – I, Serie - Serie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Amplificadores Realimentados</dc:title>
  <dc:creator>Salvador Vargas</dc:creator>
  <cp:lastModifiedBy>Salvador Vargas</cp:lastModifiedBy>
  <cp:revision>35</cp:revision>
  <dcterms:created xsi:type="dcterms:W3CDTF">2020-06-24T20:27:48Z</dcterms:created>
  <dcterms:modified xsi:type="dcterms:W3CDTF">2020-07-10T21:39:37Z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0x010100966F39DAB6865644A33AC05E1C7E4D65</vt:lpwstr>
  </property>
</Properties>
</file>