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258" r:id="rId3"/>
    <p:sldId id="259" r:id="rId4"/>
    <p:sldId id="260" r:id="rId5"/>
    <p:sldId id="257" r:id="rId6"/>
    <p:sldId id="367" r:id="rId7"/>
    <p:sldId id="370" r:id="rId8"/>
    <p:sldId id="371" r:id="rId9"/>
    <p:sldId id="373" r:id="rId10"/>
    <p:sldId id="374" r:id="rId11"/>
    <p:sldId id="375" r:id="rId12"/>
    <p:sldId id="376" r:id="rId13"/>
    <p:sldId id="377" r:id="rId14"/>
    <p:sldId id="378" r:id="rId15"/>
    <p:sldId id="381" r:id="rId16"/>
    <p:sldId id="382" r:id="rId17"/>
    <p:sldId id="383" r:id="rId18"/>
    <p:sldId id="379" r:id="rId19"/>
    <p:sldId id="384" r:id="rId20"/>
    <p:sldId id="385" r:id="rId21"/>
    <p:sldId id="380" r:id="rId22"/>
    <p:sldId id="386" r:id="rId23"/>
    <p:sldId id="387" r:id="rId24"/>
    <p:sldId id="388" r:id="rId25"/>
    <p:sldId id="389" r:id="rId26"/>
    <p:sldId id="391" r:id="rId27"/>
    <p:sldId id="3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D1E3A-B50C-4E6A-ADFD-6FD74E188634}" type="datetimeFigureOut">
              <a:rPr lang="es-MX" smtClean="0"/>
              <a:t>26/may.2020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6E2FF-FA79-4ECE-AC23-D967920F1B79}" type="slidenum">
              <a:rPr lang="es-MX" smtClean="0"/>
              <a:t>‹Nº›</a:t>
            </a:fld>
            <a:endParaRPr lang="es-MX"/>
          </a:p>
        </p:txBody>
      </p:sp>
    </p:spTree>
    <p:extLst>
      <p:ext uri="{BB962C8B-B14F-4D97-AF65-F5344CB8AC3E}">
        <p14:creationId xmlns:p14="http://schemas.microsoft.com/office/powerpoint/2010/main" val="68729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a:extLst>
              <a:ext uri="{FF2B5EF4-FFF2-40B4-BE49-F238E27FC236}">
                <a16:creationId xmlns:a16="http://schemas.microsoft.com/office/drawing/2014/main" id="{EE317BF1-82E8-43E3-8BD7-4A3D294A4EA8}"/>
              </a:ext>
            </a:extLst>
          </p:cNvPr>
          <p:cNvSpPr>
            <a:spLocks noGrp="1" noRot="1" noChangeAspect="1" noTextEdit="1"/>
          </p:cNvSpPr>
          <p:nvPr>
            <p:ph type="sldImg"/>
          </p:nvPr>
        </p:nvSpPr>
        <p:spPr>
          <a:ln/>
        </p:spPr>
      </p:sp>
      <p:sp>
        <p:nvSpPr>
          <p:cNvPr id="41987" name="2 Marcador de notas">
            <a:extLst>
              <a:ext uri="{FF2B5EF4-FFF2-40B4-BE49-F238E27FC236}">
                <a16:creationId xmlns:a16="http://schemas.microsoft.com/office/drawing/2014/main" id="{8FFD7B25-C116-4EC9-8160-976CC9564A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41988" name="3 Marcador de número de diapositiva">
            <a:extLst>
              <a:ext uri="{FF2B5EF4-FFF2-40B4-BE49-F238E27FC236}">
                <a16:creationId xmlns:a16="http://schemas.microsoft.com/office/drawing/2014/main" id="{1464F19C-5E33-4A0C-95B7-8B9FD5F340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61017C-57FE-4181-BCCB-8E360D2C6065}" type="slidenum">
              <a:rPr lang="es-ES" altLang="es-MX"/>
              <a:pPr eaLnBrk="1" hangingPunct="1"/>
              <a:t>6</a:t>
            </a:fld>
            <a:endParaRPr lang="es-ES"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87B7C25A-8C8A-48C6-8CB7-5585A3E19106}"/>
              </a:ext>
            </a:extLst>
          </p:cNvPr>
          <p:cNvSpPr>
            <a:spLocks noGrp="1" noRot="1" noChangeAspect="1" noTextEdit="1"/>
          </p:cNvSpPr>
          <p:nvPr>
            <p:ph type="sldImg"/>
          </p:nvPr>
        </p:nvSpPr>
        <p:spPr>
          <a:ln/>
        </p:spPr>
      </p:sp>
      <p:sp>
        <p:nvSpPr>
          <p:cNvPr id="44035" name="2 Marcador de notas">
            <a:extLst>
              <a:ext uri="{FF2B5EF4-FFF2-40B4-BE49-F238E27FC236}">
                <a16:creationId xmlns:a16="http://schemas.microsoft.com/office/drawing/2014/main" id="{86DEBFAE-0116-4D9D-B4BA-4B06422FFF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44036" name="3 Marcador de número de diapositiva">
            <a:extLst>
              <a:ext uri="{FF2B5EF4-FFF2-40B4-BE49-F238E27FC236}">
                <a16:creationId xmlns:a16="http://schemas.microsoft.com/office/drawing/2014/main" id="{39BDA343-6451-48F7-922C-F927AA38AE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A7C7E3-7D02-4F81-BAA0-05E48A69D7E9}" type="slidenum">
              <a:rPr lang="es-ES" altLang="es-MX"/>
              <a:pPr eaLnBrk="1" hangingPunct="1"/>
              <a:t>7</a:t>
            </a:fld>
            <a:endParaRPr lang="es-ES" alt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a:extLst>
              <a:ext uri="{FF2B5EF4-FFF2-40B4-BE49-F238E27FC236}">
                <a16:creationId xmlns:a16="http://schemas.microsoft.com/office/drawing/2014/main" id="{E24F4DB5-2EE1-4F5B-82A8-AB8AC9D25D23}"/>
              </a:ext>
            </a:extLst>
          </p:cNvPr>
          <p:cNvSpPr>
            <a:spLocks noGrp="1" noRot="1" noChangeAspect="1" noTextEdit="1"/>
          </p:cNvSpPr>
          <p:nvPr>
            <p:ph type="sldImg"/>
          </p:nvPr>
        </p:nvSpPr>
        <p:spPr>
          <a:ln/>
        </p:spPr>
      </p:sp>
      <p:sp>
        <p:nvSpPr>
          <p:cNvPr id="45059" name="2 Marcador de notas">
            <a:extLst>
              <a:ext uri="{FF2B5EF4-FFF2-40B4-BE49-F238E27FC236}">
                <a16:creationId xmlns:a16="http://schemas.microsoft.com/office/drawing/2014/main" id="{D1FA9EFC-E3D6-44BD-B075-D92C3816E5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45060" name="3 Marcador de número de diapositiva">
            <a:extLst>
              <a:ext uri="{FF2B5EF4-FFF2-40B4-BE49-F238E27FC236}">
                <a16:creationId xmlns:a16="http://schemas.microsoft.com/office/drawing/2014/main" id="{2EF8ECAD-25CF-43DF-80E9-B03FF822A3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3D015A-D27B-40E9-8D24-662FD5B11A01}" type="slidenum">
              <a:rPr lang="es-ES" altLang="es-MX"/>
              <a:pPr eaLnBrk="1" hangingPunct="1"/>
              <a:t>8</a:t>
            </a:fld>
            <a:endParaRPr lang="es-ES"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a:extLst>
              <a:ext uri="{FF2B5EF4-FFF2-40B4-BE49-F238E27FC236}">
                <a16:creationId xmlns:a16="http://schemas.microsoft.com/office/drawing/2014/main" id="{88E3172D-6166-45F8-B822-18F5866456B6}"/>
              </a:ext>
            </a:extLst>
          </p:cNvPr>
          <p:cNvSpPr>
            <a:spLocks noGrp="1" noRot="1" noChangeAspect="1" noTextEdit="1"/>
          </p:cNvSpPr>
          <p:nvPr>
            <p:ph type="sldImg"/>
          </p:nvPr>
        </p:nvSpPr>
        <p:spPr>
          <a:ln/>
        </p:spPr>
      </p:sp>
      <p:sp>
        <p:nvSpPr>
          <p:cNvPr id="47107" name="2 Marcador de notas">
            <a:extLst>
              <a:ext uri="{FF2B5EF4-FFF2-40B4-BE49-F238E27FC236}">
                <a16:creationId xmlns:a16="http://schemas.microsoft.com/office/drawing/2014/main" id="{66AADF8F-FCEF-4AD6-8D97-E1656649C0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47108" name="3 Marcador de número de diapositiva">
            <a:extLst>
              <a:ext uri="{FF2B5EF4-FFF2-40B4-BE49-F238E27FC236}">
                <a16:creationId xmlns:a16="http://schemas.microsoft.com/office/drawing/2014/main" id="{E2096F2A-F524-41DD-A9B4-9FF2B65D79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4BDC3A-AAC7-4C0D-8577-0DA6C2390953}" type="slidenum">
              <a:rPr lang="en-US" altLang="es-MX"/>
              <a:pPr eaLnBrk="1" hangingPunct="1"/>
              <a:t>9</a:t>
            </a:fld>
            <a:endParaRPr lang="en-US" alt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794583FE-00BA-4A3D-B6FD-F960FF195762}"/>
              </a:ext>
            </a:extLst>
          </p:cNvPr>
          <p:cNvSpPr>
            <a:spLocks noGrp="1" noRot="1" noChangeAspect="1" noTextEdit="1"/>
          </p:cNvSpPr>
          <p:nvPr>
            <p:ph type="sldImg"/>
          </p:nvPr>
        </p:nvSpPr>
        <p:spPr>
          <a:ln/>
        </p:spPr>
      </p:sp>
      <p:sp>
        <p:nvSpPr>
          <p:cNvPr id="48131" name="2 Marcador de notas">
            <a:extLst>
              <a:ext uri="{FF2B5EF4-FFF2-40B4-BE49-F238E27FC236}">
                <a16:creationId xmlns:a16="http://schemas.microsoft.com/office/drawing/2014/main" id="{EA1E42F1-5F5F-4625-9CC4-D984487945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48132" name="3 Marcador de número de diapositiva">
            <a:extLst>
              <a:ext uri="{FF2B5EF4-FFF2-40B4-BE49-F238E27FC236}">
                <a16:creationId xmlns:a16="http://schemas.microsoft.com/office/drawing/2014/main" id="{8E549241-6483-4A0E-A551-D206955C7C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97EA3C-17F9-486C-8201-581EE7522804}" type="slidenum">
              <a:rPr lang="en-US" altLang="es-MX"/>
              <a:pPr eaLnBrk="1" hangingPunct="1"/>
              <a:t>10</a:t>
            </a:fld>
            <a:endParaRPr lang="en-US" alt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F21BEC68-7924-4BCE-B00E-DDA4A98F63CE}"/>
              </a:ext>
            </a:extLst>
          </p:cNvPr>
          <p:cNvSpPr>
            <a:spLocks noGrp="1" noRot="1" noChangeAspect="1" noTextEdit="1"/>
          </p:cNvSpPr>
          <p:nvPr>
            <p:ph type="sldImg"/>
          </p:nvPr>
        </p:nvSpPr>
        <p:spPr>
          <a:ln/>
        </p:spPr>
      </p:sp>
      <p:sp>
        <p:nvSpPr>
          <p:cNvPr id="49155" name="2 Marcador de notas">
            <a:extLst>
              <a:ext uri="{FF2B5EF4-FFF2-40B4-BE49-F238E27FC236}">
                <a16:creationId xmlns:a16="http://schemas.microsoft.com/office/drawing/2014/main" id="{06C74F01-B7AA-424E-843F-C0E4A8570C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49156" name="3 Marcador de número de diapositiva">
            <a:extLst>
              <a:ext uri="{FF2B5EF4-FFF2-40B4-BE49-F238E27FC236}">
                <a16:creationId xmlns:a16="http://schemas.microsoft.com/office/drawing/2014/main" id="{4568811A-93D8-4FC5-897D-647403DBE6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1C0DCB-A953-4C7E-9F3A-D57897550B85}" type="slidenum">
              <a:rPr lang="es-ES" altLang="es-MX"/>
              <a:pPr eaLnBrk="1" hangingPunct="1"/>
              <a:t>11</a:t>
            </a:fld>
            <a:endParaRPr lang="es-ES" alt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E353439C-4A7E-4E1B-B61F-135E5903D2F8}"/>
              </a:ext>
            </a:extLst>
          </p:cNvPr>
          <p:cNvSpPr>
            <a:spLocks noGrp="1" noRot="1" noChangeAspect="1" noTextEdit="1"/>
          </p:cNvSpPr>
          <p:nvPr>
            <p:ph type="sldImg"/>
          </p:nvPr>
        </p:nvSpPr>
        <p:spPr>
          <a:ln/>
        </p:spPr>
      </p:sp>
      <p:sp>
        <p:nvSpPr>
          <p:cNvPr id="50179" name="2 Marcador de notas">
            <a:extLst>
              <a:ext uri="{FF2B5EF4-FFF2-40B4-BE49-F238E27FC236}">
                <a16:creationId xmlns:a16="http://schemas.microsoft.com/office/drawing/2014/main" id="{87D45AFC-A04D-4D81-A0B2-FDC0488F5F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50180" name="3 Marcador de número de diapositiva">
            <a:extLst>
              <a:ext uri="{FF2B5EF4-FFF2-40B4-BE49-F238E27FC236}">
                <a16:creationId xmlns:a16="http://schemas.microsoft.com/office/drawing/2014/main" id="{B110914C-CF6A-4F2E-A999-96915781BF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A3C2BD-2B83-4590-90D3-C53DDF7548F3}" type="slidenum">
              <a:rPr lang="es-ES" altLang="es-MX"/>
              <a:pPr eaLnBrk="1" hangingPunct="1"/>
              <a:t>12</a:t>
            </a:fld>
            <a:endParaRPr lang="es-ES" alt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0A9E6B67-D1D9-4AEA-81A0-14BEFF64EDB0}"/>
              </a:ext>
            </a:extLst>
          </p:cNvPr>
          <p:cNvSpPr>
            <a:spLocks noGrp="1" noRot="1" noChangeAspect="1" noTextEdit="1"/>
          </p:cNvSpPr>
          <p:nvPr>
            <p:ph type="sldImg"/>
          </p:nvPr>
        </p:nvSpPr>
        <p:spPr>
          <a:ln/>
        </p:spPr>
      </p:sp>
      <p:sp>
        <p:nvSpPr>
          <p:cNvPr id="51203" name="2 Marcador de notas">
            <a:extLst>
              <a:ext uri="{FF2B5EF4-FFF2-40B4-BE49-F238E27FC236}">
                <a16:creationId xmlns:a16="http://schemas.microsoft.com/office/drawing/2014/main" id="{4B8FA683-963D-4B19-A42A-45A2B75338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a:latin typeface="Arial" panose="020B0604020202020204" pitchFamily="34" charset="0"/>
            </a:endParaRPr>
          </a:p>
        </p:txBody>
      </p:sp>
      <p:sp>
        <p:nvSpPr>
          <p:cNvPr id="51204" name="3 Marcador de número de diapositiva">
            <a:extLst>
              <a:ext uri="{FF2B5EF4-FFF2-40B4-BE49-F238E27FC236}">
                <a16:creationId xmlns:a16="http://schemas.microsoft.com/office/drawing/2014/main" id="{0BDCEAEE-FE9F-4822-BDEA-94633C8AEB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42BCA7-2C16-42AD-8648-4B6A2D0B17B8}" type="slidenum">
              <a:rPr lang="es-ES" altLang="es-MX"/>
              <a:pPr eaLnBrk="1" hangingPunct="1"/>
              <a:t>13</a:t>
            </a:fld>
            <a:endParaRPr lang="es-ES" altLang="es-MX"/>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09600" y="274638"/>
            <a:ext cx="10972800" cy="1143000"/>
          </a:xfrm>
        </p:spPr>
        <p:txBody>
          <a:bodyPr/>
          <a:lstStyle/>
          <a:p>
            <a:r>
              <a:rPr lang="es-ES"/>
              <a:t>Haga clic para modificar el estilo de título del patrón</a:t>
            </a:r>
            <a:endParaRPr lang="en-US"/>
          </a:p>
        </p:txBody>
      </p:sp>
      <p:sp>
        <p:nvSpPr>
          <p:cNvPr id="3" name="2 Marcador de contenido"/>
          <p:cNvSpPr>
            <a:spLocks noGrp="1"/>
          </p:cNvSpPr>
          <p:nvPr>
            <p:ph sz="quarter" idx="1"/>
          </p:nvPr>
        </p:nvSpPr>
        <p:spPr>
          <a:xfrm>
            <a:off x="609600" y="1600200"/>
            <a:ext cx="53848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quarter" idx="2"/>
          </p:nvPr>
        </p:nvSpPr>
        <p:spPr>
          <a:xfrm>
            <a:off x="6197600" y="1600200"/>
            <a:ext cx="53848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contenido"/>
          <p:cNvSpPr>
            <a:spLocks noGrp="1"/>
          </p:cNvSpPr>
          <p:nvPr>
            <p:ph sz="quarter" idx="3"/>
          </p:nvPr>
        </p:nvSpPr>
        <p:spPr>
          <a:xfrm>
            <a:off x="609600" y="3938589"/>
            <a:ext cx="53848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6197600" y="3938589"/>
            <a:ext cx="53848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Rectangle 4">
            <a:extLst>
              <a:ext uri="{FF2B5EF4-FFF2-40B4-BE49-F238E27FC236}">
                <a16:creationId xmlns:a16="http://schemas.microsoft.com/office/drawing/2014/main" id="{7BED1AF1-4516-4BC0-9E7C-517774C3C67B}"/>
              </a:ext>
            </a:extLst>
          </p:cNvPr>
          <p:cNvSpPr>
            <a:spLocks noGrp="1" noChangeArrowheads="1"/>
          </p:cNvSpPr>
          <p:nvPr>
            <p:ph type="dt" sz="half" idx="10"/>
          </p:nvPr>
        </p:nvSpPr>
        <p:spPr>
          <a:ln/>
        </p:spPr>
        <p:txBody>
          <a:bodyPr/>
          <a:lstStyle>
            <a:lvl1pPr>
              <a:defRPr/>
            </a:lvl1pPr>
          </a:lstStyle>
          <a:p>
            <a:pPr>
              <a:defRPr/>
            </a:pPr>
            <a:r>
              <a:rPr lang="es-ES"/>
              <a:t>UC3M 2009</a:t>
            </a:r>
          </a:p>
        </p:txBody>
      </p:sp>
      <p:sp>
        <p:nvSpPr>
          <p:cNvPr id="8" name="Rectangle 5">
            <a:extLst>
              <a:ext uri="{FF2B5EF4-FFF2-40B4-BE49-F238E27FC236}">
                <a16:creationId xmlns:a16="http://schemas.microsoft.com/office/drawing/2014/main" id="{DE85515C-760C-4548-8426-C4F82D4B9A7D}"/>
              </a:ext>
            </a:extLst>
          </p:cNvPr>
          <p:cNvSpPr>
            <a:spLocks noGrp="1" noChangeArrowheads="1"/>
          </p:cNvSpPr>
          <p:nvPr>
            <p:ph type="ftr" sz="quarter" idx="11"/>
          </p:nvPr>
        </p:nvSpPr>
        <p:spPr>
          <a:ln/>
        </p:spPr>
        <p:txBody>
          <a:bodyPr/>
          <a:lstStyle>
            <a:lvl1pPr>
              <a:defRPr/>
            </a:lvl1pPr>
          </a:lstStyle>
          <a:p>
            <a:pPr>
              <a:defRPr/>
            </a:pPr>
            <a:r>
              <a:rPr lang="es-ES"/>
              <a:t>CCE - Sesión 5</a:t>
            </a:r>
          </a:p>
        </p:txBody>
      </p:sp>
      <p:sp>
        <p:nvSpPr>
          <p:cNvPr id="9" name="Rectangle 6">
            <a:extLst>
              <a:ext uri="{FF2B5EF4-FFF2-40B4-BE49-F238E27FC236}">
                <a16:creationId xmlns:a16="http://schemas.microsoft.com/office/drawing/2014/main" id="{FA91BDD4-4B60-4FAA-9C5A-C2C6C873CF30}"/>
              </a:ext>
            </a:extLst>
          </p:cNvPr>
          <p:cNvSpPr>
            <a:spLocks noGrp="1" noChangeArrowheads="1"/>
          </p:cNvSpPr>
          <p:nvPr>
            <p:ph type="sldNum" sz="quarter" idx="12"/>
          </p:nvPr>
        </p:nvSpPr>
        <p:spPr>
          <a:ln/>
        </p:spPr>
        <p:txBody>
          <a:bodyPr/>
          <a:lstStyle>
            <a:lvl1pPr>
              <a:defRPr/>
            </a:lvl1pPr>
          </a:lstStyle>
          <a:p>
            <a:fld id="{6EE4B2E7-E5B6-4214-8F00-960631A3AF23}" type="slidenum">
              <a:rPr lang="es-ES" altLang="es-MX"/>
              <a:pPr/>
              <a:t>‹Nº›</a:t>
            </a:fld>
            <a:endParaRPr lang="es-ES" altLang="es-MX"/>
          </a:p>
        </p:txBody>
      </p:sp>
    </p:spTree>
    <p:extLst>
      <p:ext uri="{BB962C8B-B14F-4D97-AF65-F5344CB8AC3E}">
        <p14:creationId xmlns:p14="http://schemas.microsoft.com/office/powerpoint/2010/main" val="329373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5/26/2020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5.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24.wmf"/><Relationship Id="rId4" Type="http://schemas.openxmlformats.org/officeDocument/2006/relationships/oleObject" Target="../embeddings/oleObject12.bin"/><Relationship Id="rId9" Type="http://schemas.openxmlformats.org/officeDocument/2006/relationships/image" Target="../media/image26.w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1.wmf"/><Relationship Id="rId3" Type="http://schemas.openxmlformats.org/officeDocument/2006/relationships/notesSlide" Target="../notesSlides/notesSlide7.xml"/><Relationship Id="rId7" Type="http://schemas.openxmlformats.org/officeDocument/2006/relationships/image" Target="../media/image28.wmf"/><Relationship Id="rId12"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30.wmf"/><Relationship Id="rId5" Type="http://schemas.openxmlformats.org/officeDocument/2006/relationships/image" Target="../media/image27.png"/><Relationship Id="rId10" Type="http://schemas.openxmlformats.org/officeDocument/2006/relationships/oleObject" Target="../embeddings/oleObject17.bin"/><Relationship Id="rId4" Type="http://schemas.openxmlformats.org/officeDocument/2006/relationships/image" Target="../media/image32.png"/><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6.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3.wmf"/><Relationship Id="rId4" Type="http://schemas.openxmlformats.org/officeDocument/2006/relationships/image" Target="../media/image16.png"/><Relationship Id="rId9" Type="http://schemas.openxmlformats.org/officeDocument/2006/relationships/oleObject" Target="../embeddings/oleObject3.bin"/><Relationship Id="rId14"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0.bin"/><Relationship Id="rId3" Type="http://schemas.openxmlformats.org/officeDocument/2006/relationships/notesSlide" Target="../notesSlides/notesSlide2.xml"/><Relationship Id="rId7" Type="http://schemas.openxmlformats.org/officeDocument/2006/relationships/oleObject" Target="../embeddings/oleObject7.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9.wmf"/><Relationship Id="rId4" Type="http://schemas.openxmlformats.org/officeDocument/2006/relationships/image" Target="../media/image22.png"/><Relationship Id="rId9" Type="http://schemas.openxmlformats.org/officeDocument/2006/relationships/oleObject" Target="../embeddings/oleObject8.bin"/><Relationship Id="rId14" Type="http://schemas.openxmlformats.org/officeDocument/2006/relationships/image" Target="../media/image21.wmf"/></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7644D-89B5-4A69-87A8-AA32213EF2AD}"/>
              </a:ext>
            </a:extLst>
          </p:cNvPr>
          <p:cNvSpPr>
            <a:spLocks noGrp="1"/>
          </p:cNvSpPr>
          <p:nvPr>
            <p:ph type="ctrTitle"/>
          </p:nvPr>
        </p:nvSpPr>
        <p:spPr/>
        <p:txBody>
          <a:bodyPr/>
          <a:lstStyle/>
          <a:p>
            <a:r>
              <a:rPr lang="es-PA" dirty="0"/>
              <a:t>Amplificador Operacional</a:t>
            </a:r>
            <a:endParaRPr lang="es-MX" dirty="0"/>
          </a:p>
        </p:txBody>
      </p:sp>
      <p:sp>
        <p:nvSpPr>
          <p:cNvPr id="3" name="Subtítulo 2">
            <a:extLst>
              <a:ext uri="{FF2B5EF4-FFF2-40B4-BE49-F238E27FC236}">
                <a16:creationId xmlns:a16="http://schemas.microsoft.com/office/drawing/2014/main" id="{B062360B-F81A-4C85-9FEC-EB5943340A5F}"/>
              </a:ext>
            </a:extLst>
          </p:cNvPr>
          <p:cNvSpPr>
            <a:spLocks noGrp="1"/>
          </p:cNvSpPr>
          <p:nvPr>
            <p:ph type="subTitle" idx="1"/>
          </p:nvPr>
        </p:nvSpPr>
        <p:spPr/>
        <p:txBody>
          <a:bodyPr/>
          <a:lstStyle/>
          <a:p>
            <a:r>
              <a:rPr lang="es-PA" dirty="0"/>
              <a:t>Salvador Vargas</a:t>
            </a:r>
            <a:endParaRPr lang="es-MX" dirty="0"/>
          </a:p>
        </p:txBody>
      </p:sp>
    </p:spTree>
    <p:extLst>
      <p:ext uri="{BB962C8B-B14F-4D97-AF65-F5344CB8AC3E}">
        <p14:creationId xmlns:p14="http://schemas.microsoft.com/office/powerpoint/2010/main" val="334991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Rectángulo">
            <a:extLst>
              <a:ext uri="{FF2B5EF4-FFF2-40B4-BE49-F238E27FC236}">
                <a16:creationId xmlns:a16="http://schemas.microsoft.com/office/drawing/2014/main" id="{AE1D010D-1F75-4D9E-8D1A-0831434570FE}"/>
              </a:ext>
            </a:extLst>
          </p:cNvPr>
          <p:cNvSpPr/>
          <p:nvPr/>
        </p:nvSpPr>
        <p:spPr>
          <a:xfrm>
            <a:off x="2640013" y="5445125"/>
            <a:ext cx="396081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6" name="Rectangle 2">
            <a:extLst>
              <a:ext uri="{FF2B5EF4-FFF2-40B4-BE49-F238E27FC236}">
                <a16:creationId xmlns:a16="http://schemas.microsoft.com/office/drawing/2014/main" id="{365613D9-B3F6-4E99-A027-79E89CB6D4D8}"/>
              </a:ext>
            </a:extLst>
          </p:cNvPr>
          <p:cNvSpPr>
            <a:spLocks noGrp="1" noChangeArrowheads="1"/>
          </p:cNvSpPr>
          <p:nvPr>
            <p:ph type="title"/>
          </p:nvPr>
        </p:nvSpPr>
        <p:spPr/>
        <p:txBody>
          <a:bodyPr anchor="t"/>
          <a:lstStyle/>
          <a:p>
            <a:r>
              <a:rPr lang="es-ES" altLang="es-MX" sz="3600"/>
              <a:t>Introducción: Realimentación negativa</a:t>
            </a:r>
          </a:p>
        </p:txBody>
      </p:sp>
      <p:sp>
        <p:nvSpPr>
          <p:cNvPr id="10248" name="4 Marcador de número de diapositiva">
            <a:extLst>
              <a:ext uri="{FF2B5EF4-FFF2-40B4-BE49-F238E27FC236}">
                <a16:creationId xmlns:a16="http://schemas.microsoft.com/office/drawing/2014/main" id="{6A473421-2D14-4561-983F-D9A5517BB7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D1D8CE-F7F7-47EE-83A8-9400FB06705F}" type="slidenum">
              <a:rPr lang="es-ES" altLang="es-MX"/>
              <a:pPr eaLnBrk="1" hangingPunct="1"/>
              <a:t>10</a:t>
            </a:fld>
            <a:endParaRPr lang="es-ES" altLang="es-MX"/>
          </a:p>
        </p:txBody>
      </p:sp>
      <p:grpSp>
        <p:nvGrpSpPr>
          <p:cNvPr id="10250" name="24 Grupo">
            <a:extLst>
              <a:ext uri="{FF2B5EF4-FFF2-40B4-BE49-F238E27FC236}">
                <a16:creationId xmlns:a16="http://schemas.microsoft.com/office/drawing/2014/main" id="{E5A0C418-356B-4956-A595-6A8FA7A687D0}"/>
              </a:ext>
            </a:extLst>
          </p:cNvPr>
          <p:cNvGrpSpPr>
            <a:grpSpLocks/>
          </p:cNvGrpSpPr>
          <p:nvPr/>
        </p:nvGrpSpPr>
        <p:grpSpPr bwMode="auto">
          <a:xfrm>
            <a:off x="3095625" y="1928813"/>
            <a:ext cx="3748088" cy="2265362"/>
            <a:chOff x="4487863" y="1668463"/>
            <a:chExt cx="3748087" cy="2265362"/>
          </a:xfrm>
        </p:grpSpPr>
        <p:sp>
          <p:nvSpPr>
            <p:cNvPr id="10266" name="Line 20">
              <a:extLst>
                <a:ext uri="{FF2B5EF4-FFF2-40B4-BE49-F238E27FC236}">
                  <a16:creationId xmlns:a16="http://schemas.microsoft.com/office/drawing/2014/main" id="{44D7B8FF-4E82-4332-876B-F479A3A4BD49}"/>
                </a:ext>
              </a:extLst>
            </p:cNvPr>
            <p:cNvSpPr>
              <a:spLocks noChangeShapeType="1"/>
            </p:cNvSpPr>
            <p:nvPr/>
          </p:nvSpPr>
          <p:spPr bwMode="auto">
            <a:xfrm flipV="1">
              <a:off x="4487863" y="220503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0267" name="Rectangle 21">
              <a:extLst>
                <a:ext uri="{FF2B5EF4-FFF2-40B4-BE49-F238E27FC236}">
                  <a16:creationId xmlns:a16="http://schemas.microsoft.com/office/drawing/2014/main" id="{E6033A5B-57BF-4F1B-9314-34CA09807698}"/>
                </a:ext>
              </a:extLst>
            </p:cNvPr>
            <p:cNvSpPr>
              <a:spLocks noChangeArrowheads="1"/>
            </p:cNvSpPr>
            <p:nvPr/>
          </p:nvSpPr>
          <p:spPr bwMode="auto">
            <a:xfrm>
              <a:off x="6000750" y="3214688"/>
              <a:ext cx="1152525" cy="719137"/>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10268" name="Freeform 22">
              <a:extLst>
                <a:ext uri="{FF2B5EF4-FFF2-40B4-BE49-F238E27FC236}">
                  <a16:creationId xmlns:a16="http://schemas.microsoft.com/office/drawing/2014/main" id="{79236EFC-FB07-485E-BF42-7E4E1865B58A}"/>
                </a:ext>
              </a:extLst>
            </p:cNvPr>
            <p:cNvSpPr>
              <a:spLocks/>
            </p:cNvSpPr>
            <p:nvPr/>
          </p:nvSpPr>
          <p:spPr bwMode="auto">
            <a:xfrm>
              <a:off x="7153275" y="2208213"/>
              <a:ext cx="431800" cy="1366837"/>
            </a:xfrm>
            <a:custGeom>
              <a:avLst/>
              <a:gdLst>
                <a:gd name="T0" fmla="*/ 2147483647 w 272"/>
                <a:gd name="T1" fmla="*/ 0 h 952"/>
                <a:gd name="T2" fmla="*/ 2147483647 w 272"/>
                <a:gd name="T3" fmla="*/ 2147483647 h 952"/>
                <a:gd name="T4" fmla="*/ 0 w 272"/>
                <a:gd name="T5" fmla="*/ 2147483647 h 952"/>
                <a:gd name="T6" fmla="*/ 0 60000 65536"/>
                <a:gd name="T7" fmla="*/ 0 60000 65536"/>
                <a:gd name="T8" fmla="*/ 0 60000 65536"/>
                <a:gd name="T9" fmla="*/ 0 w 272"/>
                <a:gd name="T10" fmla="*/ 0 h 952"/>
                <a:gd name="T11" fmla="*/ 272 w 272"/>
                <a:gd name="T12" fmla="*/ 952 h 952"/>
              </a:gdLst>
              <a:ahLst/>
              <a:cxnLst>
                <a:cxn ang="T6">
                  <a:pos x="T0" y="T1"/>
                </a:cxn>
                <a:cxn ang="T7">
                  <a:pos x="T2" y="T3"/>
                </a:cxn>
                <a:cxn ang="T8">
                  <a:pos x="T4" y="T5"/>
                </a:cxn>
              </a:cxnLst>
              <a:rect l="T9" t="T10" r="T11" b="T12"/>
              <a:pathLst>
                <a:path w="272" h="952">
                  <a:moveTo>
                    <a:pt x="272" y="0"/>
                  </a:moveTo>
                  <a:lnTo>
                    <a:pt x="272" y="952"/>
                  </a:lnTo>
                  <a:lnTo>
                    <a:pt x="0" y="95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69" name="Freeform 23">
              <a:extLst>
                <a:ext uri="{FF2B5EF4-FFF2-40B4-BE49-F238E27FC236}">
                  <a16:creationId xmlns:a16="http://schemas.microsoft.com/office/drawing/2014/main" id="{AAE7DCD7-165A-41A5-B72C-C2D7E02A7633}"/>
                </a:ext>
              </a:extLst>
            </p:cNvPr>
            <p:cNvSpPr>
              <a:spLocks/>
            </p:cNvSpPr>
            <p:nvPr/>
          </p:nvSpPr>
          <p:spPr bwMode="auto">
            <a:xfrm flipH="1">
              <a:off x="5245100" y="2459038"/>
              <a:ext cx="719138" cy="1114425"/>
            </a:xfrm>
            <a:custGeom>
              <a:avLst/>
              <a:gdLst>
                <a:gd name="T0" fmla="*/ 2147483647 w 272"/>
                <a:gd name="T1" fmla="*/ 0 h 952"/>
                <a:gd name="T2" fmla="*/ 2147483647 w 272"/>
                <a:gd name="T3" fmla="*/ 2147483647 h 952"/>
                <a:gd name="T4" fmla="*/ 0 w 272"/>
                <a:gd name="T5" fmla="*/ 2147483647 h 952"/>
                <a:gd name="T6" fmla="*/ 0 60000 65536"/>
                <a:gd name="T7" fmla="*/ 0 60000 65536"/>
                <a:gd name="T8" fmla="*/ 0 60000 65536"/>
                <a:gd name="T9" fmla="*/ 0 w 272"/>
                <a:gd name="T10" fmla="*/ 0 h 952"/>
                <a:gd name="T11" fmla="*/ 272 w 272"/>
                <a:gd name="T12" fmla="*/ 952 h 952"/>
              </a:gdLst>
              <a:ahLst/>
              <a:cxnLst>
                <a:cxn ang="T6">
                  <a:pos x="T0" y="T1"/>
                </a:cxn>
                <a:cxn ang="T7">
                  <a:pos x="T2" y="T3"/>
                </a:cxn>
                <a:cxn ang="T8">
                  <a:pos x="T4" y="T5"/>
                </a:cxn>
              </a:cxnLst>
              <a:rect l="T9" t="T10" r="T11" b="T12"/>
              <a:pathLst>
                <a:path w="272" h="952">
                  <a:moveTo>
                    <a:pt x="272" y="0"/>
                  </a:moveTo>
                  <a:lnTo>
                    <a:pt x="272" y="952"/>
                  </a:lnTo>
                  <a:lnTo>
                    <a:pt x="0" y="952"/>
                  </a:ln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nvGrpSpPr>
            <p:cNvPr id="10270" name="45 Grupo">
              <a:extLst>
                <a:ext uri="{FF2B5EF4-FFF2-40B4-BE49-F238E27FC236}">
                  <a16:creationId xmlns:a16="http://schemas.microsoft.com/office/drawing/2014/main" id="{BDEF2101-BE39-44F4-993F-310E5C24BEA2}"/>
                </a:ext>
              </a:extLst>
            </p:cNvPr>
            <p:cNvGrpSpPr>
              <a:grpSpLocks/>
            </p:cNvGrpSpPr>
            <p:nvPr/>
          </p:nvGrpSpPr>
          <p:grpSpPr bwMode="auto">
            <a:xfrm>
              <a:off x="5275263" y="1668463"/>
              <a:ext cx="2960687" cy="1060450"/>
              <a:chOff x="539750" y="2500306"/>
              <a:chExt cx="2960680" cy="1060704"/>
            </a:xfrm>
          </p:grpSpPr>
          <p:sp>
            <p:nvSpPr>
              <p:cNvPr id="10272" name="Line 12">
                <a:extLst>
                  <a:ext uri="{FF2B5EF4-FFF2-40B4-BE49-F238E27FC236}">
                    <a16:creationId xmlns:a16="http://schemas.microsoft.com/office/drawing/2014/main" id="{76603F2C-F9D5-4E48-8967-ECF5FC35B6E8}"/>
                  </a:ext>
                </a:extLst>
              </p:cNvPr>
              <p:cNvSpPr>
                <a:spLocks noChangeShapeType="1"/>
              </p:cNvSpPr>
              <p:nvPr/>
            </p:nvSpPr>
            <p:spPr bwMode="auto">
              <a:xfrm>
                <a:off x="539750" y="3032125"/>
                <a:ext cx="1036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0273" name="Line 14">
                <a:extLst>
                  <a:ext uri="{FF2B5EF4-FFF2-40B4-BE49-F238E27FC236}">
                    <a16:creationId xmlns:a16="http://schemas.microsoft.com/office/drawing/2014/main" id="{42E514D0-BA4C-48A0-8EE1-7D87569E40B0}"/>
                  </a:ext>
                </a:extLst>
              </p:cNvPr>
              <p:cNvSpPr>
                <a:spLocks noChangeShapeType="1"/>
              </p:cNvSpPr>
              <p:nvPr/>
            </p:nvSpPr>
            <p:spPr bwMode="auto">
              <a:xfrm>
                <a:off x="2463634" y="3032125"/>
                <a:ext cx="1036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0274" name="44 Triángulo isósceles">
                <a:extLst>
                  <a:ext uri="{FF2B5EF4-FFF2-40B4-BE49-F238E27FC236}">
                    <a16:creationId xmlns:a16="http://schemas.microsoft.com/office/drawing/2014/main" id="{A49BEFD4-C883-4F01-A86C-7AA3ABEA6486}"/>
                  </a:ext>
                </a:extLst>
              </p:cNvPr>
              <p:cNvSpPr>
                <a:spLocks noChangeArrowheads="1"/>
              </p:cNvSpPr>
              <p:nvPr/>
            </p:nvSpPr>
            <p:spPr bwMode="auto">
              <a:xfrm rot="5400000">
                <a:off x="1498452" y="2573458"/>
                <a:ext cx="1060704" cy="914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pSp>
        <p:sp>
          <p:nvSpPr>
            <p:cNvPr id="10271" name="AutoShape 19">
              <a:extLst>
                <a:ext uri="{FF2B5EF4-FFF2-40B4-BE49-F238E27FC236}">
                  <a16:creationId xmlns:a16="http://schemas.microsoft.com/office/drawing/2014/main" id="{E92B1AE6-555B-4410-ACB3-A5721015DE95}"/>
                </a:ext>
              </a:extLst>
            </p:cNvPr>
            <p:cNvSpPr>
              <a:spLocks noChangeArrowheads="1"/>
            </p:cNvSpPr>
            <p:nvPr/>
          </p:nvSpPr>
          <p:spPr bwMode="auto">
            <a:xfrm>
              <a:off x="4992688" y="1954213"/>
              <a:ext cx="503237" cy="504825"/>
            </a:xfrm>
            <a:prstGeom prst="flowChartSummingJunction">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pSp>
      <p:sp>
        <p:nvSpPr>
          <p:cNvPr id="10251" name="12 CuadroTexto">
            <a:extLst>
              <a:ext uri="{FF2B5EF4-FFF2-40B4-BE49-F238E27FC236}">
                <a16:creationId xmlns:a16="http://schemas.microsoft.com/office/drawing/2014/main" id="{89F223C6-181C-4B72-A5AF-7172F99050FD}"/>
              </a:ext>
            </a:extLst>
          </p:cNvPr>
          <p:cNvSpPr txBox="1">
            <a:spLocks noChangeArrowheads="1"/>
          </p:cNvSpPr>
          <p:nvPr/>
        </p:nvSpPr>
        <p:spPr bwMode="auto">
          <a:xfrm>
            <a:off x="2238375" y="1214439"/>
            <a:ext cx="464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AMPLIFICADOR IDEAL REALIMENTADO</a:t>
            </a:r>
          </a:p>
        </p:txBody>
      </p:sp>
      <p:sp>
        <p:nvSpPr>
          <p:cNvPr id="10252" name="25 CuadroTexto">
            <a:extLst>
              <a:ext uri="{FF2B5EF4-FFF2-40B4-BE49-F238E27FC236}">
                <a16:creationId xmlns:a16="http://schemas.microsoft.com/office/drawing/2014/main" id="{BD522197-9E38-495C-9646-ED1027B800B3}"/>
              </a:ext>
            </a:extLst>
          </p:cNvPr>
          <p:cNvSpPr txBox="1">
            <a:spLocks noChangeArrowheads="1"/>
          </p:cNvSpPr>
          <p:nvPr/>
        </p:nvSpPr>
        <p:spPr bwMode="auto">
          <a:xfrm>
            <a:off x="3557589" y="2324100"/>
            <a:ext cx="35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t>
            </a:r>
          </a:p>
        </p:txBody>
      </p:sp>
      <p:sp>
        <p:nvSpPr>
          <p:cNvPr id="10253" name="26 CuadroTexto">
            <a:extLst>
              <a:ext uri="{FF2B5EF4-FFF2-40B4-BE49-F238E27FC236}">
                <a16:creationId xmlns:a16="http://schemas.microsoft.com/office/drawing/2014/main" id="{EC1CE15F-6485-4C13-8D2B-A01DA79BF1B5}"/>
              </a:ext>
            </a:extLst>
          </p:cNvPr>
          <p:cNvSpPr txBox="1">
            <a:spLocks noChangeArrowheads="1"/>
          </p:cNvSpPr>
          <p:nvPr/>
        </p:nvSpPr>
        <p:spPr bwMode="auto">
          <a:xfrm>
            <a:off x="3700464" y="2408239"/>
            <a:ext cx="357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t>
            </a:r>
          </a:p>
        </p:txBody>
      </p:sp>
      <p:sp>
        <p:nvSpPr>
          <p:cNvPr id="10254" name="Rectangle 3">
            <a:extLst>
              <a:ext uri="{FF2B5EF4-FFF2-40B4-BE49-F238E27FC236}">
                <a16:creationId xmlns:a16="http://schemas.microsoft.com/office/drawing/2014/main" id="{69C30218-DCDE-4A9E-A09B-9F320F7DDCBD}"/>
              </a:ext>
            </a:extLst>
          </p:cNvPr>
          <p:cNvSpPr>
            <a:spLocks noChangeArrowheads="1"/>
          </p:cNvSpPr>
          <p:nvPr/>
        </p:nvSpPr>
        <p:spPr bwMode="auto">
          <a:xfrm>
            <a:off x="2986089" y="1836738"/>
            <a:ext cx="642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i</a:t>
            </a:r>
          </a:p>
        </p:txBody>
      </p:sp>
      <p:sp>
        <p:nvSpPr>
          <p:cNvPr id="10255" name="Rectangle 3">
            <a:extLst>
              <a:ext uri="{FF2B5EF4-FFF2-40B4-BE49-F238E27FC236}">
                <a16:creationId xmlns:a16="http://schemas.microsoft.com/office/drawing/2014/main" id="{D7ABBC78-7D45-4D65-B39C-0E36B5AEBD2A}"/>
              </a:ext>
            </a:extLst>
          </p:cNvPr>
          <p:cNvSpPr>
            <a:spLocks noChangeArrowheads="1"/>
          </p:cNvSpPr>
          <p:nvPr/>
        </p:nvSpPr>
        <p:spPr bwMode="auto">
          <a:xfrm>
            <a:off x="5915026" y="1908175"/>
            <a:ext cx="71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a:t>
            </a:r>
          </a:p>
        </p:txBody>
      </p:sp>
      <p:sp>
        <p:nvSpPr>
          <p:cNvPr id="10256" name="Rectangle 3">
            <a:extLst>
              <a:ext uri="{FF2B5EF4-FFF2-40B4-BE49-F238E27FC236}">
                <a16:creationId xmlns:a16="http://schemas.microsoft.com/office/drawing/2014/main" id="{8EF0FA1F-F81A-4EB8-8B59-C843D1F7B7F7}"/>
              </a:ext>
            </a:extLst>
          </p:cNvPr>
          <p:cNvSpPr>
            <a:spLocks noChangeArrowheads="1"/>
          </p:cNvSpPr>
          <p:nvPr/>
        </p:nvSpPr>
        <p:spPr bwMode="auto">
          <a:xfrm>
            <a:off x="4986339" y="2124075"/>
            <a:ext cx="71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A</a:t>
            </a:r>
            <a:endParaRPr lang="es-ES" altLang="es-MX" sz="2400"/>
          </a:p>
        </p:txBody>
      </p:sp>
      <p:sp>
        <p:nvSpPr>
          <p:cNvPr id="10257" name="Rectangle 3">
            <a:extLst>
              <a:ext uri="{FF2B5EF4-FFF2-40B4-BE49-F238E27FC236}">
                <a16:creationId xmlns:a16="http://schemas.microsoft.com/office/drawing/2014/main" id="{09A35490-6F7B-4D1B-BDA0-831BEB9314CA}"/>
              </a:ext>
            </a:extLst>
          </p:cNvPr>
          <p:cNvSpPr>
            <a:spLocks noChangeArrowheads="1"/>
          </p:cNvSpPr>
          <p:nvPr/>
        </p:nvSpPr>
        <p:spPr bwMode="auto">
          <a:xfrm>
            <a:off x="4914901" y="3479801"/>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sym typeface="Symbol" panose="05050102010706020507" pitchFamily="18" charset="2"/>
              </a:rPr>
              <a:t></a:t>
            </a:r>
            <a:endParaRPr lang="es-ES" altLang="es-MX" sz="3600"/>
          </a:p>
        </p:txBody>
      </p:sp>
      <p:sp>
        <p:nvSpPr>
          <p:cNvPr id="10258" name="Rectangle 3">
            <a:extLst>
              <a:ext uri="{FF2B5EF4-FFF2-40B4-BE49-F238E27FC236}">
                <a16:creationId xmlns:a16="http://schemas.microsoft.com/office/drawing/2014/main" id="{FA6D5F05-7591-4CE4-A9D9-075194354B0D}"/>
              </a:ext>
            </a:extLst>
          </p:cNvPr>
          <p:cNvSpPr>
            <a:spLocks noChangeArrowheads="1"/>
          </p:cNvSpPr>
          <p:nvPr/>
        </p:nvSpPr>
        <p:spPr bwMode="auto">
          <a:xfrm>
            <a:off x="3343275" y="2693988"/>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r</a:t>
            </a:r>
          </a:p>
        </p:txBody>
      </p:sp>
      <p:sp>
        <p:nvSpPr>
          <p:cNvPr id="10259" name="Rectangle 3">
            <a:extLst>
              <a:ext uri="{FF2B5EF4-FFF2-40B4-BE49-F238E27FC236}">
                <a16:creationId xmlns:a16="http://schemas.microsoft.com/office/drawing/2014/main" id="{7A9FB8E9-361F-4807-BFF6-8C0619A4F790}"/>
              </a:ext>
            </a:extLst>
          </p:cNvPr>
          <p:cNvSpPr>
            <a:spLocks noChangeArrowheads="1"/>
          </p:cNvSpPr>
          <p:nvPr/>
        </p:nvSpPr>
        <p:spPr bwMode="auto">
          <a:xfrm>
            <a:off x="4200525" y="1836738"/>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sym typeface="Symbol" panose="05050102010706020507" pitchFamily="18" charset="2"/>
              </a:rPr>
              <a:t></a:t>
            </a:r>
            <a:endParaRPr lang="es-ES" altLang="es-MX" sz="2400"/>
          </a:p>
        </p:txBody>
      </p:sp>
      <p:graphicFrame>
        <p:nvGraphicFramePr>
          <p:cNvPr id="5139" name="Object 2">
            <a:extLst>
              <a:ext uri="{FF2B5EF4-FFF2-40B4-BE49-F238E27FC236}">
                <a16:creationId xmlns:a16="http://schemas.microsoft.com/office/drawing/2014/main" id="{26566475-CAB4-4DBF-A443-ABD414B406D8}"/>
              </a:ext>
            </a:extLst>
          </p:cNvPr>
          <p:cNvGraphicFramePr>
            <a:graphicFrameLocks noChangeAspect="1"/>
          </p:cNvGraphicFramePr>
          <p:nvPr/>
        </p:nvGraphicFramePr>
        <p:xfrm>
          <a:off x="7239000" y="2857501"/>
          <a:ext cx="2725738" cy="1071563"/>
        </p:xfrm>
        <a:graphic>
          <a:graphicData uri="http://schemas.openxmlformats.org/presentationml/2006/ole">
            <mc:AlternateContent xmlns:mc="http://schemas.openxmlformats.org/markup-compatibility/2006">
              <mc:Choice xmlns:v="urn:schemas-microsoft-com:vml" Requires="v">
                <p:oleObj spid="_x0000_s4167" name="Ecuación" r:id="rId4" imgW="1066680" imgH="419040" progId="Equation.3">
                  <p:embed/>
                </p:oleObj>
              </mc:Choice>
              <mc:Fallback>
                <p:oleObj name="Ecuación" r:id="rId4" imgW="1066680" imgH="419040" progId="Equation.3">
                  <p:embed/>
                  <p:pic>
                    <p:nvPicPr>
                      <p:cNvPr id="5139" name="Object 2">
                        <a:extLst>
                          <a:ext uri="{FF2B5EF4-FFF2-40B4-BE49-F238E27FC236}">
                            <a16:creationId xmlns:a16="http://schemas.microsoft.com/office/drawing/2014/main" id="{26566475-CAB4-4DBF-A443-ABD414B40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857501"/>
                        <a:ext cx="2725738"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Rectangle 16">
            <a:extLst>
              <a:ext uri="{FF2B5EF4-FFF2-40B4-BE49-F238E27FC236}">
                <a16:creationId xmlns:a16="http://schemas.microsoft.com/office/drawing/2014/main" id="{8CE460BF-4295-48E3-8E8F-629539016794}"/>
              </a:ext>
            </a:extLst>
          </p:cNvPr>
          <p:cNvSpPr>
            <a:spLocks noChangeArrowheads="1"/>
          </p:cNvSpPr>
          <p:nvPr/>
        </p:nvSpPr>
        <p:spPr bwMode="auto">
          <a:xfrm>
            <a:off x="2667000" y="5429250"/>
            <a:ext cx="1689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200"/>
              <a:t>[A </a:t>
            </a:r>
            <a:r>
              <a:rPr lang="es-ES" altLang="es-MX" sz="3200">
                <a:sym typeface="Symbol" panose="05050102010706020507" pitchFamily="18" charset="2"/>
              </a:rPr>
              <a:t> </a:t>
            </a:r>
            <a:r>
              <a:rPr lang="es-ES" altLang="es-MX" sz="3200">
                <a:cs typeface="Arial" panose="020B0604020202020204" pitchFamily="34" charset="0"/>
                <a:sym typeface="Symbol" panose="05050102010706020507" pitchFamily="18" charset="2"/>
              </a:rPr>
              <a:t>∞]</a:t>
            </a:r>
            <a:r>
              <a:rPr lang="es-ES" altLang="es-MX" sz="2800">
                <a:sym typeface="Symbol" panose="05050102010706020507" pitchFamily="18" charset="2"/>
              </a:rPr>
              <a:t> </a:t>
            </a:r>
          </a:p>
        </p:txBody>
      </p:sp>
      <p:sp>
        <p:nvSpPr>
          <p:cNvPr id="10261" name="Rectangle 3">
            <a:extLst>
              <a:ext uri="{FF2B5EF4-FFF2-40B4-BE49-F238E27FC236}">
                <a16:creationId xmlns:a16="http://schemas.microsoft.com/office/drawing/2014/main" id="{142897ED-17B6-4D28-8CE3-79EE128458A2}"/>
              </a:ext>
            </a:extLst>
          </p:cNvPr>
          <p:cNvSpPr>
            <a:spLocks noChangeArrowheads="1"/>
          </p:cNvSpPr>
          <p:nvPr/>
        </p:nvSpPr>
        <p:spPr bwMode="auto">
          <a:xfrm>
            <a:off x="7667626" y="2071688"/>
            <a:ext cx="22336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 </a:t>
            </a:r>
            <a:r>
              <a:rPr lang="es-ES" altLang="es-MX" sz="3600"/>
              <a:t>= G·s</a:t>
            </a:r>
            <a:r>
              <a:rPr lang="es-ES" altLang="es-MX" sz="2400"/>
              <a:t>i</a:t>
            </a:r>
          </a:p>
        </p:txBody>
      </p:sp>
      <p:graphicFrame>
        <p:nvGraphicFramePr>
          <p:cNvPr id="2" name="Object 41">
            <a:extLst>
              <a:ext uri="{FF2B5EF4-FFF2-40B4-BE49-F238E27FC236}">
                <a16:creationId xmlns:a16="http://schemas.microsoft.com/office/drawing/2014/main" id="{9E17AFF8-1B79-4DB7-9E95-3A52D7670B0F}"/>
              </a:ext>
            </a:extLst>
          </p:cNvPr>
          <p:cNvGraphicFramePr>
            <a:graphicFrameLocks noChangeAspect="1"/>
          </p:cNvGraphicFramePr>
          <p:nvPr/>
        </p:nvGraphicFramePr>
        <p:xfrm>
          <a:off x="5246688" y="4429126"/>
          <a:ext cx="1135062" cy="1071563"/>
        </p:xfrm>
        <a:graphic>
          <a:graphicData uri="http://schemas.openxmlformats.org/presentationml/2006/ole">
            <mc:AlternateContent xmlns:mc="http://schemas.openxmlformats.org/markup-compatibility/2006">
              <mc:Choice xmlns:v="urn:schemas-microsoft-com:vml" Requires="v">
                <p:oleObj spid="_x0000_s4168" name="Ecuación" r:id="rId6" imgW="444240" imgH="419040" progId="Equation.3">
                  <p:embed/>
                </p:oleObj>
              </mc:Choice>
              <mc:Fallback>
                <p:oleObj name="Ecuación" r:id="rId6" imgW="444240" imgH="419040" progId="Equation.3">
                  <p:embed/>
                  <p:pic>
                    <p:nvPicPr>
                      <p:cNvPr id="2" name="Object 41">
                        <a:extLst>
                          <a:ext uri="{FF2B5EF4-FFF2-40B4-BE49-F238E27FC236}">
                            <a16:creationId xmlns:a16="http://schemas.microsoft.com/office/drawing/2014/main" id="{9E17AFF8-1B79-4DB7-9E95-3A52D7670B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6688" y="4429126"/>
                        <a:ext cx="1135062"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2">
            <a:extLst>
              <a:ext uri="{FF2B5EF4-FFF2-40B4-BE49-F238E27FC236}">
                <a16:creationId xmlns:a16="http://schemas.microsoft.com/office/drawing/2014/main" id="{93C4D548-B2C1-44FB-B3EF-1258715A6EE7}"/>
              </a:ext>
            </a:extLst>
          </p:cNvPr>
          <p:cNvGraphicFramePr>
            <a:graphicFrameLocks noChangeAspect="1"/>
          </p:cNvGraphicFramePr>
          <p:nvPr/>
        </p:nvGraphicFramePr>
        <p:xfrm>
          <a:off x="7739063" y="4786313"/>
          <a:ext cx="1655762" cy="1071562"/>
        </p:xfrm>
        <a:graphic>
          <a:graphicData uri="http://schemas.openxmlformats.org/presentationml/2006/ole">
            <mc:AlternateContent xmlns:mc="http://schemas.openxmlformats.org/markup-compatibility/2006">
              <mc:Choice xmlns:v="urn:schemas-microsoft-com:vml" Requires="v">
                <p:oleObj spid="_x0000_s4169" name="Ecuación" r:id="rId8" imgW="647640" imgH="419040" progId="Equation.3">
                  <p:embed/>
                </p:oleObj>
              </mc:Choice>
              <mc:Fallback>
                <p:oleObj name="Ecuación" r:id="rId8" imgW="647640" imgH="419040" progId="Equation.3">
                  <p:embed/>
                  <p:pic>
                    <p:nvPicPr>
                      <p:cNvPr id="3" name="Object 42">
                        <a:extLst>
                          <a:ext uri="{FF2B5EF4-FFF2-40B4-BE49-F238E27FC236}">
                            <a16:creationId xmlns:a16="http://schemas.microsoft.com/office/drawing/2014/main" id="{93C4D548-B2C1-44FB-B3EF-1258715A6E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9063" y="4786313"/>
                        <a:ext cx="1655762"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2" name="Rectangle 16">
            <a:extLst>
              <a:ext uri="{FF2B5EF4-FFF2-40B4-BE49-F238E27FC236}">
                <a16:creationId xmlns:a16="http://schemas.microsoft.com/office/drawing/2014/main" id="{00F75A63-923F-46C5-ACEC-83C224D51157}"/>
              </a:ext>
            </a:extLst>
          </p:cNvPr>
          <p:cNvSpPr>
            <a:spLocks noChangeArrowheads="1"/>
          </p:cNvSpPr>
          <p:nvPr/>
        </p:nvSpPr>
        <p:spPr bwMode="auto">
          <a:xfrm>
            <a:off x="5095875" y="5429250"/>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200"/>
              <a:t>s</a:t>
            </a:r>
            <a:r>
              <a:rPr lang="es-ES" altLang="es-MX" sz="2400">
                <a:sym typeface="Symbol" panose="05050102010706020507" pitchFamily="18" charset="2"/>
              </a:rPr>
              <a:t></a:t>
            </a:r>
            <a:r>
              <a:rPr lang="es-ES" altLang="es-MX" sz="3200"/>
              <a:t> </a:t>
            </a:r>
            <a:r>
              <a:rPr lang="es-ES" altLang="es-MX" sz="3200">
                <a:sym typeface="Symbol" panose="05050102010706020507" pitchFamily="18" charset="2"/>
              </a:rPr>
              <a:t> </a:t>
            </a:r>
            <a:r>
              <a:rPr lang="es-ES" altLang="es-MX" sz="3200">
                <a:cs typeface="Arial" panose="020B0604020202020204" pitchFamily="34" charset="0"/>
                <a:sym typeface="Symbol" panose="05050102010706020507" pitchFamily="18" charset="2"/>
              </a:rPr>
              <a:t>0</a:t>
            </a:r>
            <a:r>
              <a:rPr lang="es-ES" altLang="es-MX" sz="2800">
                <a:sym typeface="Symbol" panose="05050102010706020507" pitchFamily="18" charset="2"/>
              </a:rPr>
              <a:t> </a:t>
            </a:r>
          </a:p>
        </p:txBody>
      </p:sp>
      <p:sp>
        <p:nvSpPr>
          <p:cNvPr id="44" name="43 Flecha derecha">
            <a:extLst>
              <a:ext uri="{FF2B5EF4-FFF2-40B4-BE49-F238E27FC236}">
                <a16:creationId xmlns:a16="http://schemas.microsoft.com/office/drawing/2014/main" id="{EFD3E997-F085-485C-BFBD-4E01BAC31CBA}"/>
              </a:ext>
            </a:extLst>
          </p:cNvPr>
          <p:cNvSpPr/>
          <p:nvPr/>
        </p:nvSpPr>
        <p:spPr>
          <a:xfrm>
            <a:off x="4310063" y="5013325"/>
            <a:ext cx="571500"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44 Flecha derecha">
            <a:extLst>
              <a:ext uri="{FF2B5EF4-FFF2-40B4-BE49-F238E27FC236}">
                <a16:creationId xmlns:a16="http://schemas.microsoft.com/office/drawing/2014/main" id="{453BCE43-62F1-4730-91AB-431DE9C2DC78}"/>
              </a:ext>
            </a:extLst>
          </p:cNvPr>
          <p:cNvSpPr/>
          <p:nvPr/>
        </p:nvSpPr>
        <p:spPr>
          <a:xfrm>
            <a:off x="6810375" y="5084764"/>
            <a:ext cx="571500"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65" name="Rectangle 16">
            <a:extLst>
              <a:ext uri="{FF2B5EF4-FFF2-40B4-BE49-F238E27FC236}">
                <a16:creationId xmlns:a16="http://schemas.microsoft.com/office/drawing/2014/main" id="{843EAD3E-E9F1-4D7F-90BD-1940B15E4BD6}"/>
              </a:ext>
            </a:extLst>
          </p:cNvPr>
          <p:cNvSpPr>
            <a:spLocks noChangeArrowheads="1"/>
          </p:cNvSpPr>
          <p:nvPr/>
        </p:nvSpPr>
        <p:spPr bwMode="auto">
          <a:xfrm>
            <a:off x="2630489" y="4773613"/>
            <a:ext cx="1393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200"/>
              <a:t>A</a:t>
            </a:r>
            <a:r>
              <a:rPr lang="es-ES" altLang="es-MX" sz="3200">
                <a:sym typeface="Symbol" panose="05050102010706020507" pitchFamily="18" charset="2"/>
              </a:rPr>
              <a:t>&gt;&gt;1</a:t>
            </a:r>
            <a:endParaRPr lang="es-ES" altLang="es-MX" sz="28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Rectángulo">
            <a:extLst>
              <a:ext uri="{FF2B5EF4-FFF2-40B4-BE49-F238E27FC236}">
                <a16:creationId xmlns:a16="http://schemas.microsoft.com/office/drawing/2014/main" id="{DF6AAB29-CFAE-49A2-837F-9E00E0A75C6C}"/>
              </a:ext>
            </a:extLst>
          </p:cNvPr>
          <p:cNvSpPr/>
          <p:nvPr/>
        </p:nvSpPr>
        <p:spPr>
          <a:xfrm>
            <a:off x="6456363" y="4797425"/>
            <a:ext cx="338455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9" name="Rectangle 2">
            <a:extLst>
              <a:ext uri="{FF2B5EF4-FFF2-40B4-BE49-F238E27FC236}">
                <a16:creationId xmlns:a16="http://schemas.microsoft.com/office/drawing/2014/main" id="{6AB3030C-7F20-436F-8774-B6B6ADF7F65C}"/>
              </a:ext>
            </a:extLst>
          </p:cNvPr>
          <p:cNvSpPr>
            <a:spLocks noGrp="1" noChangeArrowheads="1"/>
          </p:cNvSpPr>
          <p:nvPr>
            <p:ph type="title"/>
          </p:nvPr>
        </p:nvSpPr>
        <p:spPr>
          <a:xfrm>
            <a:off x="1919288" y="0"/>
            <a:ext cx="8229600" cy="1143000"/>
          </a:xfrm>
        </p:spPr>
        <p:txBody>
          <a:bodyPr/>
          <a:lstStyle/>
          <a:p>
            <a:r>
              <a:rPr lang="es-ES" altLang="es-MX"/>
              <a:t>Aplicación lineal AO-IDEAL</a:t>
            </a:r>
          </a:p>
        </p:txBody>
      </p:sp>
      <p:sp>
        <p:nvSpPr>
          <p:cNvPr id="24580" name="Rectangle 3">
            <a:extLst>
              <a:ext uri="{FF2B5EF4-FFF2-40B4-BE49-F238E27FC236}">
                <a16:creationId xmlns:a16="http://schemas.microsoft.com/office/drawing/2014/main" id="{3D6968CD-089D-4984-A14D-B26A21EE205C}"/>
              </a:ext>
            </a:extLst>
          </p:cNvPr>
          <p:cNvSpPr>
            <a:spLocks noChangeArrowheads="1"/>
          </p:cNvSpPr>
          <p:nvPr/>
        </p:nvSpPr>
        <p:spPr bwMode="auto">
          <a:xfrm>
            <a:off x="2782888" y="5027613"/>
            <a:ext cx="2233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v</a:t>
            </a:r>
            <a:r>
              <a:rPr lang="es-ES" altLang="es-MX" sz="2400"/>
              <a:t>o </a:t>
            </a:r>
            <a:r>
              <a:rPr lang="es-ES" altLang="es-MX" sz="3600"/>
              <a:t>= A</a:t>
            </a:r>
            <a:r>
              <a:rPr lang="es-ES" altLang="es-MX" sz="2400"/>
              <a:t>v </a:t>
            </a:r>
            <a:r>
              <a:rPr lang="es-ES" altLang="es-MX" sz="2400">
                <a:sym typeface="Symbol" panose="05050102010706020507" pitchFamily="18" charset="2"/>
              </a:rPr>
              <a:t></a:t>
            </a:r>
            <a:r>
              <a:rPr lang="es-ES" altLang="es-MX" sz="3600"/>
              <a:t>v</a:t>
            </a:r>
            <a:r>
              <a:rPr lang="es-ES" altLang="es-MX" sz="2400"/>
              <a:t>id</a:t>
            </a:r>
          </a:p>
        </p:txBody>
      </p:sp>
      <p:sp>
        <p:nvSpPr>
          <p:cNvPr id="24581" name="Rectangle 4">
            <a:extLst>
              <a:ext uri="{FF2B5EF4-FFF2-40B4-BE49-F238E27FC236}">
                <a16:creationId xmlns:a16="http://schemas.microsoft.com/office/drawing/2014/main" id="{DCA48FEB-5458-45F5-ADDA-24F8268107DD}"/>
              </a:ext>
            </a:extLst>
          </p:cNvPr>
          <p:cNvSpPr>
            <a:spLocks noChangeArrowheads="1"/>
          </p:cNvSpPr>
          <p:nvPr/>
        </p:nvSpPr>
        <p:spPr bwMode="auto">
          <a:xfrm>
            <a:off x="7319963" y="5126039"/>
            <a:ext cx="15113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v</a:t>
            </a:r>
            <a:r>
              <a:rPr lang="es-ES" altLang="es-MX" sz="2400"/>
              <a:t>id</a:t>
            </a:r>
            <a:r>
              <a:rPr lang="es-ES" altLang="es-MX" sz="2800"/>
              <a:t> </a:t>
            </a:r>
            <a:r>
              <a:rPr lang="es-ES" altLang="es-MX" sz="3600"/>
              <a:t>= 0 v</a:t>
            </a:r>
            <a:r>
              <a:rPr lang="es-ES" altLang="es-MX" sz="2400"/>
              <a:t>+</a:t>
            </a:r>
            <a:r>
              <a:rPr lang="es-ES" altLang="es-MX" sz="3600">
                <a:sym typeface="Symbol" panose="05050102010706020507" pitchFamily="18" charset="2"/>
              </a:rPr>
              <a:t> = </a:t>
            </a:r>
            <a:r>
              <a:rPr lang="es-ES" altLang="es-MX" sz="3600"/>
              <a:t>v</a:t>
            </a:r>
            <a:r>
              <a:rPr lang="es-ES" altLang="es-MX" sz="2400"/>
              <a:t>-</a:t>
            </a:r>
          </a:p>
        </p:txBody>
      </p:sp>
      <p:sp>
        <p:nvSpPr>
          <p:cNvPr id="24582" name="Rectangle 5">
            <a:extLst>
              <a:ext uri="{FF2B5EF4-FFF2-40B4-BE49-F238E27FC236}">
                <a16:creationId xmlns:a16="http://schemas.microsoft.com/office/drawing/2014/main" id="{BC38E4E8-3709-45DB-B482-105D8FA75F8C}"/>
              </a:ext>
            </a:extLst>
          </p:cNvPr>
          <p:cNvSpPr>
            <a:spLocks noChangeArrowheads="1"/>
          </p:cNvSpPr>
          <p:nvPr/>
        </p:nvSpPr>
        <p:spPr bwMode="auto">
          <a:xfrm>
            <a:off x="1992314" y="4524376"/>
            <a:ext cx="4103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Comportamiento Lineal</a:t>
            </a:r>
            <a:endParaRPr lang="es-ES" altLang="es-MX"/>
          </a:p>
        </p:txBody>
      </p:sp>
      <p:sp>
        <p:nvSpPr>
          <p:cNvPr id="24583" name="Rectangle 6">
            <a:extLst>
              <a:ext uri="{FF2B5EF4-FFF2-40B4-BE49-F238E27FC236}">
                <a16:creationId xmlns:a16="http://schemas.microsoft.com/office/drawing/2014/main" id="{999BC6AF-6656-476B-8D47-41441E77C023}"/>
              </a:ext>
            </a:extLst>
          </p:cNvPr>
          <p:cNvSpPr>
            <a:spLocks noChangeArrowheads="1"/>
          </p:cNvSpPr>
          <p:nvPr/>
        </p:nvSpPr>
        <p:spPr bwMode="auto">
          <a:xfrm>
            <a:off x="6383339" y="4789488"/>
            <a:ext cx="4103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 Cortocircuito virtual</a:t>
            </a:r>
            <a:endParaRPr lang="es-ES" altLang="es-MX"/>
          </a:p>
        </p:txBody>
      </p:sp>
      <p:sp>
        <p:nvSpPr>
          <p:cNvPr id="24584" name="Rectangle 7">
            <a:extLst>
              <a:ext uri="{FF2B5EF4-FFF2-40B4-BE49-F238E27FC236}">
                <a16:creationId xmlns:a16="http://schemas.microsoft.com/office/drawing/2014/main" id="{9F8AF661-3A5F-42AE-A660-D6961DDB7226}"/>
              </a:ext>
            </a:extLst>
          </p:cNvPr>
          <p:cNvSpPr>
            <a:spLocks noChangeArrowheads="1"/>
          </p:cNvSpPr>
          <p:nvPr/>
        </p:nvSpPr>
        <p:spPr bwMode="auto">
          <a:xfrm>
            <a:off x="7032625" y="1989138"/>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000"/>
              <a:t>Av</a:t>
            </a:r>
            <a:r>
              <a:rPr lang="es-ES" altLang="es-MX" sz="2000">
                <a:sym typeface="Symbol" panose="05050102010706020507" pitchFamily="18" charset="2"/>
              </a:rPr>
              <a:t></a:t>
            </a:r>
            <a:r>
              <a:rPr lang="es-ES" altLang="es-MX" sz="2000">
                <a:cs typeface="Arial" panose="020B0604020202020204" pitchFamily="34" charset="0"/>
                <a:sym typeface="Symbol" panose="05050102010706020507" pitchFamily="18" charset="2"/>
              </a:rPr>
              <a:t>∞</a:t>
            </a:r>
            <a:r>
              <a:rPr lang="es-ES" altLang="es-MX" sz="2400">
                <a:sym typeface="Symbol" panose="05050102010706020507" pitchFamily="18" charset="2"/>
              </a:rPr>
              <a:t> </a:t>
            </a:r>
          </a:p>
        </p:txBody>
      </p:sp>
      <p:sp>
        <p:nvSpPr>
          <p:cNvPr id="24585" name="Line 8">
            <a:extLst>
              <a:ext uri="{FF2B5EF4-FFF2-40B4-BE49-F238E27FC236}">
                <a16:creationId xmlns:a16="http://schemas.microsoft.com/office/drawing/2014/main" id="{B032E934-3653-4FA6-A48A-7CEA39EB33B2}"/>
              </a:ext>
            </a:extLst>
          </p:cNvPr>
          <p:cNvSpPr>
            <a:spLocks noChangeShapeType="1"/>
          </p:cNvSpPr>
          <p:nvPr/>
        </p:nvSpPr>
        <p:spPr bwMode="auto">
          <a:xfrm flipV="1">
            <a:off x="7967663" y="1412876"/>
            <a:ext cx="0" cy="3095625"/>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s-MX"/>
          </a:p>
        </p:txBody>
      </p:sp>
      <p:sp>
        <p:nvSpPr>
          <p:cNvPr id="24586" name="Line 9">
            <a:extLst>
              <a:ext uri="{FF2B5EF4-FFF2-40B4-BE49-F238E27FC236}">
                <a16:creationId xmlns:a16="http://schemas.microsoft.com/office/drawing/2014/main" id="{B920219B-4A2A-4ED3-B804-7D75FD40970C}"/>
              </a:ext>
            </a:extLst>
          </p:cNvPr>
          <p:cNvSpPr>
            <a:spLocks noChangeShapeType="1"/>
          </p:cNvSpPr>
          <p:nvPr/>
        </p:nvSpPr>
        <p:spPr bwMode="auto">
          <a:xfrm rot="5400000" flipV="1">
            <a:off x="8004175" y="1016000"/>
            <a:ext cx="0" cy="381635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s-MX"/>
          </a:p>
        </p:txBody>
      </p:sp>
      <p:sp>
        <p:nvSpPr>
          <p:cNvPr id="24587" name="Text Box 10">
            <a:extLst>
              <a:ext uri="{FF2B5EF4-FFF2-40B4-BE49-F238E27FC236}">
                <a16:creationId xmlns:a16="http://schemas.microsoft.com/office/drawing/2014/main" id="{EC2F7CB4-D9A0-4E6D-917F-03B0132E4569}"/>
              </a:ext>
            </a:extLst>
          </p:cNvPr>
          <p:cNvSpPr txBox="1">
            <a:spLocks noChangeArrowheads="1"/>
          </p:cNvSpPr>
          <p:nvPr/>
        </p:nvSpPr>
        <p:spPr bwMode="auto">
          <a:xfrm>
            <a:off x="9625014" y="2565401"/>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i</a:t>
            </a:r>
          </a:p>
        </p:txBody>
      </p:sp>
      <p:sp>
        <p:nvSpPr>
          <p:cNvPr id="24588" name="Text Box 11">
            <a:extLst>
              <a:ext uri="{FF2B5EF4-FFF2-40B4-BE49-F238E27FC236}">
                <a16:creationId xmlns:a16="http://schemas.microsoft.com/office/drawing/2014/main" id="{D4AC1369-CD42-4674-86D4-30B1DC2BFC0B}"/>
              </a:ext>
            </a:extLst>
          </p:cNvPr>
          <p:cNvSpPr txBox="1">
            <a:spLocks noChangeArrowheads="1"/>
          </p:cNvSpPr>
          <p:nvPr/>
        </p:nvSpPr>
        <p:spPr bwMode="auto">
          <a:xfrm>
            <a:off x="7967664" y="12684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o</a:t>
            </a:r>
          </a:p>
        </p:txBody>
      </p:sp>
      <p:sp>
        <p:nvSpPr>
          <p:cNvPr id="24589" name="Line 12">
            <a:extLst>
              <a:ext uri="{FF2B5EF4-FFF2-40B4-BE49-F238E27FC236}">
                <a16:creationId xmlns:a16="http://schemas.microsoft.com/office/drawing/2014/main" id="{3C1F7CDA-A5A6-466D-8F76-74F8399D36FF}"/>
              </a:ext>
            </a:extLst>
          </p:cNvPr>
          <p:cNvSpPr>
            <a:spLocks noChangeShapeType="1"/>
          </p:cNvSpPr>
          <p:nvPr/>
        </p:nvSpPr>
        <p:spPr bwMode="auto">
          <a:xfrm>
            <a:off x="6311901" y="1773238"/>
            <a:ext cx="33131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4590" name="Line 13">
            <a:extLst>
              <a:ext uri="{FF2B5EF4-FFF2-40B4-BE49-F238E27FC236}">
                <a16:creationId xmlns:a16="http://schemas.microsoft.com/office/drawing/2014/main" id="{59E704B5-6F3C-42C2-95F2-BE83EF49ACD5}"/>
              </a:ext>
            </a:extLst>
          </p:cNvPr>
          <p:cNvSpPr>
            <a:spLocks noChangeShapeType="1"/>
          </p:cNvSpPr>
          <p:nvPr/>
        </p:nvSpPr>
        <p:spPr bwMode="auto">
          <a:xfrm>
            <a:off x="6240463" y="4076700"/>
            <a:ext cx="33131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4591" name="Text Box 14">
            <a:extLst>
              <a:ext uri="{FF2B5EF4-FFF2-40B4-BE49-F238E27FC236}">
                <a16:creationId xmlns:a16="http://schemas.microsoft.com/office/drawing/2014/main" id="{6FD8E3FA-9361-4666-ABE5-8BE7E058CDC9}"/>
              </a:ext>
            </a:extLst>
          </p:cNvPr>
          <p:cNvSpPr txBox="1">
            <a:spLocks noChangeArrowheads="1"/>
          </p:cNvSpPr>
          <p:nvPr/>
        </p:nvSpPr>
        <p:spPr bwMode="auto">
          <a:xfrm>
            <a:off x="5664201" y="1549401"/>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cc</a:t>
            </a:r>
          </a:p>
        </p:txBody>
      </p:sp>
      <p:sp>
        <p:nvSpPr>
          <p:cNvPr id="24592" name="Text Box 15">
            <a:extLst>
              <a:ext uri="{FF2B5EF4-FFF2-40B4-BE49-F238E27FC236}">
                <a16:creationId xmlns:a16="http://schemas.microsoft.com/office/drawing/2014/main" id="{3CB8CF6F-C198-432A-B7F6-7477241F6D8F}"/>
              </a:ext>
            </a:extLst>
          </p:cNvPr>
          <p:cNvSpPr txBox="1">
            <a:spLocks noChangeArrowheads="1"/>
          </p:cNvSpPr>
          <p:nvPr/>
        </p:nvSpPr>
        <p:spPr bwMode="auto">
          <a:xfrm>
            <a:off x="5664201" y="3854451"/>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ee</a:t>
            </a:r>
          </a:p>
        </p:txBody>
      </p:sp>
      <p:sp>
        <p:nvSpPr>
          <p:cNvPr id="24593" name="Line 16">
            <a:extLst>
              <a:ext uri="{FF2B5EF4-FFF2-40B4-BE49-F238E27FC236}">
                <a16:creationId xmlns:a16="http://schemas.microsoft.com/office/drawing/2014/main" id="{300B8318-C950-4490-A336-3D1537C11ADD}"/>
              </a:ext>
            </a:extLst>
          </p:cNvPr>
          <p:cNvSpPr>
            <a:spLocks noChangeShapeType="1"/>
          </p:cNvSpPr>
          <p:nvPr/>
        </p:nvSpPr>
        <p:spPr bwMode="auto">
          <a:xfrm>
            <a:off x="6240463" y="4076700"/>
            <a:ext cx="1727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4594" name="Line 17">
            <a:extLst>
              <a:ext uri="{FF2B5EF4-FFF2-40B4-BE49-F238E27FC236}">
                <a16:creationId xmlns:a16="http://schemas.microsoft.com/office/drawing/2014/main" id="{96DA5EAF-967A-47CC-828F-2957DEEB0B4A}"/>
              </a:ext>
            </a:extLst>
          </p:cNvPr>
          <p:cNvSpPr>
            <a:spLocks noChangeShapeType="1"/>
          </p:cNvSpPr>
          <p:nvPr/>
        </p:nvSpPr>
        <p:spPr bwMode="auto">
          <a:xfrm>
            <a:off x="7967663" y="1773238"/>
            <a:ext cx="1727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4595" name="Line 24">
            <a:extLst>
              <a:ext uri="{FF2B5EF4-FFF2-40B4-BE49-F238E27FC236}">
                <a16:creationId xmlns:a16="http://schemas.microsoft.com/office/drawing/2014/main" id="{708376F6-B59F-4BFE-899D-181102A0366C}"/>
              </a:ext>
            </a:extLst>
          </p:cNvPr>
          <p:cNvSpPr>
            <a:spLocks noChangeShapeType="1"/>
          </p:cNvSpPr>
          <p:nvPr/>
        </p:nvSpPr>
        <p:spPr bwMode="auto">
          <a:xfrm rot="5400000">
            <a:off x="6815932" y="2924969"/>
            <a:ext cx="2303462"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4596" name="Line 29">
            <a:extLst>
              <a:ext uri="{FF2B5EF4-FFF2-40B4-BE49-F238E27FC236}">
                <a16:creationId xmlns:a16="http://schemas.microsoft.com/office/drawing/2014/main" id="{DA7C85F8-78AF-40A0-B1E9-0B0301E43700}"/>
              </a:ext>
            </a:extLst>
          </p:cNvPr>
          <p:cNvSpPr>
            <a:spLocks noChangeShapeType="1"/>
          </p:cNvSpPr>
          <p:nvPr/>
        </p:nvSpPr>
        <p:spPr bwMode="auto">
          <a:xfrm rot="5400000">
            <a:off x="6816726" y="1557338"/>
            <a:ext cx="2303462" cy="273526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4597" name="Line 30">
            <a:extLst>
              <a:ext uri="{FF2B5EF4-FFF2-40B4-BE49-F238E27FC236}">
                <a16:creationId xmlns:a16="http://schemas.microsoft.com/office/drawing/2014/main" id="{66F48249-E739-4EB9-8592-9E1934EE9834}"/>
              </a:ext>
            </a:extLst>
          </p:cNvPr>
          <p:cNvSpPr>
            <a:spLocks noChangeShapeType="1"/>
          </p:cNvSpPr>
          <p:nvPr/>
        </p:nvSpPr>
        <p:spPr bwMode="auto">
          <a:xfrm>
            <a:off x="6240464" y="4076700"/>
            <a:ext cx="3587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4598" name="Line 31">
            <a:extLst>
              <a:ext uri="{FF2B5EF4-FFF2-40B4-BE49-F238E27FC236}">
                <a16:creationId xmlns:a16="http://schemas.microsoft.com/office/drawing/2014/main" id="{4CEC86ED-DE60-484A-A436-563942F9C86A}"/>
              </a:ext>
            </a:extLst>
          </p:cNvPr>
          <p:cNvSpPr>
            <a:spLocks noChangeShapeType="1"/>
          </p:cNvSpPr>
          <p:nvPr/>
        </p:nvSpPr>
        <p:spPr bwMode="auto">
          <a:xfrm>
            <a:off x="9337676" y="1773238"/>
            <a:ext cx="3587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4599" name="Arc 32">
            <a:extLst>
              <a:ext uri="{FF2B5EF4-FFF2-40B4-BE49-F238E27FC236}">
                <a16:creationId xmlns:a16="http://schemas.microsoft.com/office/drawing/2014/main" id="{2A8200B6-57E7-41F2-9029-96B0101244CC}"/>
              </a:ext>
            </a:extLst>
          </p:cNvPr>
          <p:cNvSpPr>
            <a:spLocks/>
          </p:cNvSpPr>
          <p:nvPr/>
        </p:nvSpPr>
        <p:spPr bwMode="auto">
          <a:xfrm>
            <a:off x="8256588" y="2636839"/>
            <a:ext cx="144462" cy="287337"/>
          </a:xfrm>
          <a:custGeom>
            <a:avLst/>
            <a:gdLst>
              <a:gd name="T0" fmla="*/ 0 w 21600"/>
              <a:gd name="T1" fmla="*/ 0 h 21600"/>
              <a:gd name="T2" fmla="*/ 1933092621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4600" name="Rectangle 33">
            <a:extLst>
              <a:ext uri="{FF2B5EF4-FFF2-40B4-BE49-F238E27FC236}">
                <a16:creationId xmlns:a16="http://schemas.microsoft.com/office/drawing/2014/main" id="{E5EE4247-C31C-402B-8569-9A736D017231}"/>
              </a:ext>
            </a:extLst>
          </p:cNvPr>
          <p:cNvSpPr>
            <a:spLocks noChangeArrowheads="1"/>
          </p:cNvSpPr>
          <p:nvPr/>
        </p:nvSpPr>
        <p:spPr bwMode="auto">
          <a:xfrm>
            <a:off x="8328026" y="2527301"/>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000"/>
              <a:t>Gv</a:t>
            </a:r>
            <a:r>
              <a:rPr lang="es-ES" altLang="es-MX" sz="2000">
                <a:sym typeface="Symbol" panose="05050102010706020507" pitchFamily="18" charset="2"/>
              </a:rPr>
              <a:t></a:t>
            </a:r>
            <a:r>
              <a:rPr lang="es-ES" altLang="es-MX" sz="2000"/>
              <a:t>1/</a:t>
            </a:r>
            <a:r>
              <a:rPr lang="es-ES" altLang="es-MX" sz="2000">
                <a:sym typeface="Symbol" panose="05050102010706020507" pitchFamily="18" charset="2"/>
              </a:rPr>
              <a:t></a:t>
            </a:r>
          </a:p>
        </p:txBody>
      </p:sp>
      <p:pic>
        <p:nvPicPr>
          <p:cNvPr id="24601" name="Picture 35">
            <a:extLst>
              <a:ext uri="{FF2B5EF4-FFF2-40B4-BE49-F238E27FC236}">
                <a16:creationId xmlns:a16="http://schemas.microsoft.com/office/drawing/2014/main" id="{A9A96724-B941-4235-8313-CA12A6676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76" t="2005" r="2577" b="2986"/>
          <a:stretch>
            <a:fillRect/>
          </a:stretch>
        </p:blipFill>
        <p:spPr bwMode="auto">
          <a:xfrm>
            <a:off x="2063751" y="1412875"/>
            <a:ext cx="3317875"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2" name="Rectangle 36">
            <a:extLst>
              <a:ext uri="{FF2B5EF4-FFF2-40B4-BE49-F238E27FC236}">
                <a16:creationId xmlns:a16="http://schemas.microsoft.com/office/drawing/2014/main" id="{A3460F41-48DB-4FA3-B70A-4A8F32CDEC07}"/>
              </a:ext>
            </a:extLst>
          </p:cNvPr>
          <p:cNvSpPr>
            <a:spLocks noChangeArrowheads="1"/>
          </p:cNvSpPr>
          <p:nvPr/>
        </p:nvSpPr>
        <p:spPr bwMode="auto">
          <a:xfrm>
            <a:off x="1992313" y="5653088"/>
            <a:ext cx="4246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Realimentación negativa</a:t>
            </a:r>
            <a:endParaRPr lang="es-ES" altLang="es-MX"/>
          </a:p>
        </p:txBody>
      </p:sp>
      <p:sp>
        <p:nvSpPr>
          <p:cNvPr id="24604" name="26 Marcador de número de diapositiva">
            <a:extLst>
              <a:ext uri="{FF2B5EF4-FFF2-40B4-BE49-F238E27FC236}">
                <a16:creationId xmlns:a16="http://schemas.microsoft.com/office/drawing/2014/main" id="{D0841672-DC19-49AF-B574-7BE4A9C7C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B4D365-FDB4-4226-BB2B-414FD0D10A26}" type="slidenum">
              <a:rPr lang="es-ES" altLang="es-MX"/>
              <a:pPr eaLnBrk="1" hangingPunct="1"/>
              <a:t>11</a:t>
            </a:fld>
            <a:endParaRPr lang="es-ES" altLang="es-MX"/>
          </a:p>
        </p:txBody>
      </p:sp>
      <p:sp>
        <p:nvSpPr>
          <p:cNvPr id="24606" name="Rectangle 16">
            <a:extLst>
              <a:ext uri="{FF2B5EF4-FFF2-40B4-BE49-F238E27FC236}">
                <a16:creationId xmlns:a16="http://schemas.microsoft.com/office/drawing/2014/main" id="{01CFB7C5-8CFE-4725-A5AE-5C14326F459F}"/>
              </a:ext>
            </a:extLst>
          </p:cNvPr>
          <p:cNvSpPr>
            <a:spLocks noChangeArrowheads="1"/>
          </p:cNvSpPr>
          <p:nvPr/>
        </p:nvSpPr>
        <p:spPr bwMode="auto">
          <a:xfrm>
            <a:off x="7319963" y="4292600"/>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200"/>
              <a:t>s</a:t>
            </a:r>
            <a:r>
              <a:rPr lang="es-ES" altLang="es-MX" sz="2400">
                <a:sym typeface="Symbol" panose="05050102010706020507" pitchFamily="18" charset="2"/>
              </a:rPr>
              <a:t></a:t>
            </a:r>
            <a:r>
              <a:rPr lang="es-ES" altLang="es-MX" sz="3200"/>
              <a:t> </a:t>
            </a:r>
            <a:r>
              <a:rPr lang="es-ES" altLang="es-MX" sz="3200">
                <a:sym typeface="Symbol" panose="05050102010706020507" pitchFamily="18" charset="2"/>
              </a:rPr>
              <a:t> </a:t>
            </a:r>
            <a:r>
              <a:rPr lang="es-ES" altLang="es-MX" sz="3200">
                <a:cs typeface="Arial" panose="020B0604020202020204" pitchFamily="34" charset="0"/>
                <a:sym typeface="Symbol" panose="05050102010706020507" pitchFamily="18" charset="2"/>
              </a:rPr>
              <a:t>0</a:t>
            </a:r>
            <a:r>
              <a:rPr lang="es-ES" altLang="es-MX" sz="2800">
                <a:sym typeface="Symbol" panose="05050102010706020507" pitchFamily="18" charset="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42 Rectángulo">
            <a:extLst>
              <a:ext uri="{FF2B5EF4-FFF2-40B4-BE49-F238E27FC236}">
                <a16:creationId xmlns:a16="http://schemas.microsoft.com/office/drawing/2014/main" id="{3A2E5947-61AE-4808-AFD6-BD0DE2E43AB8}"/>
              </a:ext>
            </a:extLst>
          </p:cNvPr>
          <p:cNvSpPr/>
          <p:nvPr/>
        </p:nvSpPr>
        <p:spPr>
          <a:xfrm>
            <a:off x="6564314" y="5084763"/>
            <a:ext cx="3995737" cy="100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39 Rectángulo">
            <a:extLst>
              <a:ext uri="{FF2B5EF4-FFF2-40B4-BE49-F238E27FC236}">
                <a16:creationId xmlns:a16="http://schemas.microsoft.com/office/drawing/2014/main" id="{265683F6-300F-4304-B232-E227E0140D51}"/>
              </a:ext>
            </a:extLst>
          </p:cNvPr>
          <p:cNvSpPr/>
          <p:nvPr/>
        </p:nvSpPr>
        <p:spPr>
          <a:xfrm>
            <a:off x="2063751" y="5103813"/>
            <a:ext cx="4176713" cy="100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272" name="Picture 5">
            <a:extLst>
              <a:ext uri="{FF2B5EF4-FFF2-40B4-BE49-F238E27FC236}">
                <a16:creationId xmlns:a16="http://schemas.microsoft.com/office/drawing/2014/main" id="{15BCF51F-61FF-4C9E-9762-15B5C76DD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283" t="5319" r="4929" b="6914"/>
          <a:stretch>
            <a:fillRect/>
          </a:stretch>
        </p:blipFill>
        <p:spPr bwMode="auto">
          <a:xfrm>
            <a:off x="6667501" y="1785939"/>
            <a:ext cx="3643313"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Rectangle 2">
            <a:extLst>
              <a:ext uri="{FF2B5EF4-FFF2-40B4-BE49-F238E27FC236}">
                <a16:creationId xmlns:a16="http://schemas.microsoft.com/office/drawing/2014/main" id="{BACA9156-633C-412E-B02D-BC2E95E75AA9}"/>
              </a:ext>
            </a:extLst>
          </p:cNvPr>
          <p:cNvSpPr>
            <a:spLocks noGrp="1" noChangeArrowheads="1"/>
          </p:cNvSpPr>
          <p:nvPr>
            <p:ph type="title" sz="quarter"/>
          </p:nvPr>
        </p:nvSpPr>
        <p:spPr>
          <a:xfrm>
            <a:off x="2063750" y="-242888"/>
            <a:ext cx="8229600" cy="1143001"/>
          </a:xfrm>
        </p:spPr>
        <p:txBody>
          <a:bodyPr/>
          <a:lstStyle/>
          <a:p>
            <a:r>
              <a:rPr lang="es-ES" altLang="es-MX" sz="4000"/>
              <a:t>Ejemplos: Cortocircuito virtual</a:t>
            </a:r>
          </a:p>
        </p:txBody>
      </p:sp>
      <p:pic>
        <p:nvPicPr>
          <p:cNvPr id="11274" name="Picture 35">
            <a:extLst>
              <a:ext uri="{FF2B5EF4-FFF2-40B4-BE49-F238E27FC236}">
                <a16:creationId xmlns:a16="http://schemas.microsoft.com/office/drawing/2014/main" id="{6AB7A29C-9237-4735-97BF-F9A406FFD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76" t="2005" r="2577" b="2986"/>
          <a:stretch>
            <a:fillRect/>
          </a:stretch>
        </p:blipFill>
        <p:spPr bwMode="auto">
          <a:xfrm>
            <a:off x="2452689" y="1500189"/>
            <a:ext cx="31273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14 Marcador de número de diapositiva">
            <a:extLst>
              <a:ext uri="{FF2B5EF4-FFF2-40B4-BE49-F238E27FC236}">
                <a16:creationId xmlns:a16="http://schemas.microsoft.com/office/drawing/2014/main" id="{57F44DF0-D7F3-4190-9A36-5DF5ACD089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1C89EC-CBD3-43E5-A213-B85A033833D6}" type="slidenum">
              <a:rPr lang="es-ES" altLang="es-MX"/>
              <a:pPr eaLnBrk="1" hangingPunct="1"/>
              <a:t>12</a:t>
            </a:fld>
            <a:endParaRPr lang="es-ES" altLang="es-MX"/>
          </a:p>
        </p:txBody>
      </p:sp>
      <p:sp>
        <p:nvSpPr>
          <p:cNvPr id="11278" name="12 CuadroTexto">
            <a:extLst>
              <a:ext uri="{FF2B5EF4-FFF2-40B4-BE49-F238E27FC236}">
                <a16:creationId xmlns:a16="http://schemas.microsoft.com/office/drawing/2014/main" id="{B821CEC9-6015-4684-9B16-2FDEE0FAE641}"/>
              </a:ext>
            </a:extLst>
          </p:cNvPr>
          <p:cNvSpPr txBox="1">
            <a:spLocks noChangeArrowheads="1"/>
          </p:cNvSpPr>
          <p:nvPr/>
        </p:nvSpPr>
        <p:spPr bwMode="auto">
          <a:xfrm>
            <a:off x="5745163" y="3586164"/>
            <a:ext cx="1071562" cy="3698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V+ = V-</a:t>
            </a:r>
          </a:p>
        </p:txBody>
      </p:sp>
      <p:sp>
        <p:nvSpPr>
          <p:cNvPr id="11279" name="12 CuadroTexto">
            <a:extLst>
              <a:ext uri="{FF2B5EF4-FFF2-40B4-BE49-F238E27FC236}">
                <a16:creationId xmlns:a16="http://schemas.microsoft.com/office/drawing/2014/main" id="{D2126557-58D6-469C-836F-32641460DDBB}"/>
              </a:ext>
            </a:extLst>
          </p:cNvPr>
          <p:cNvSpPr txBox="1">
            <a:spLocks noChangeArrowheads="1"/>
          </p:cNvSpPr>
          <p:nvPr/>
        </p:nvSpPr>
        <p:spPr bwMode="auto">
          <a:xfrm>
            <a:off x="5664200" y="2708275"/>
            <a:ext cx="1143000" cy="369888"/>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i+ = i- = 0</a:t>
            </a:r>
          </a:p>
        </p:txBody>
      </p:sp>
      <p:graphicFrame>
        <p:nvGraphicFramePr>
          <p:cNvPr id="11266" name="Object 4">
            <a:extLst>
              <a:ext uri="{FF2B5EF4-FFF2-40B4-BE49-F238E27FC236}">
                <a16:creationId xmlns:a16="http://schemas.microsoft.com/office/drawing/2014/main" id="{3E883677-C824-4B8C-9EF4-085EA57BA15D}"/>
              </a:ext>
            </a:extLst>
          </p:cNvPr>
          <p:cNvGraphicFramePr>
            <a:graphicFrameLocks noChangeAspect="1"/>
          </p:cNvGraphicFramePr>
          <p:nvPr/>
        </p:nvGraphicFramePr>
        <p:xfrm>
          <a:off x="3694114" y="4191001"/>
          <a:ext cx="1544637" cy="809625"/>
        </p:xfrm>
        <a:graphic>
          <a:graphicData uri="http://schemas.openxmlformats.org/presentationml/2006/ole">
            <mc:AlternateContent xmlns:mc="http://schemas.openxmlformats.org/markup-compatibility/2006">
              <mc:Choice xmlns:v="urn:schemas-microsoft-com:vml" Requires="v">
                <p:oleObj spid="_x0000_s5214" name="Ecuación" r:id="rId6" imgW="825480" imgH="431640" progId="Equation.3">
                  <p:embed/>
                </p:oleObj>
              </mc:Choice>
              <mc:Fallback>
                <p:oleObj name="Ecuación" r:id="rId6" imgW="825480" imgH="431640" progId="Equation.3">
                  <p:embed/>
                  <p:pic>
                    <p:nvPicPr>
                      <p:cNvPr id="11266" name="Object 4">
                        <a:extLst>
                          <a:ext uri="{FF2B5EF4-FFF2-40B4-BE49-F238E27FC236}">
                            <a16:creationId xmlns:a16="http://schemas.microsoft.com/office/drawing/2014/main" id="{3E883677-C824-4B8C-9EF4-085EA57BA1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4114" y="4191001"/>
                        <a:ext cx="154463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5">
            <a:extLst>
              <a:ext uri="{FF2B5EF4-FFF2-40B4-BE49-F238E27FC236}">
                <a16:creationId xmlns:a16="http://schemas.microsoft.com/office/drawing/2014/main" id="{AE0F777F-137A-4BD3-818F-B0FDE49DFE6A}"/>
              </a:ext>
            </a:extLst>
          </p:cNvPr>
          <p:cNvGraphicFramePr>
            <a:graphicFrameLocks noChangeAspect="1"/>
          </p:cNvGraphicFramePr>
          <p:nvPr/>
        </p:nvGraphicFramePr>
        <p:xfrm>
          <a:off x="7620001" y="4191001"/>
          <a:ext cx="1211263" cy="809625"/>
        </p:xfrm>
        <a:graphic>
          <a:graphicData uri="http://schemas.openxmlformats.org/presentationml/2006/ole">
            <mc:AlternateContent xmlns:mc="http://schemas.openxmlformats.org/markup-compatibility/2006">
              <mc:Choice xmlns:v="urn:schemas-microsoft-com:vml" Requires="v">
                <p:oleObj spid="_x0000_s5215" name="Ecuación" r:id="rId8" imgW="647640" imgH="431640" progId="Equation.3">
                  <p:embed/>
                </p:oleObj>
              </mc:Choice>
              <mc:Fallback>
                <p:oleObj name="Ecuación" r:id="rId8" imgW="647640" imgH="431640" progId="Equation.3">
                  <p:embed/>
                  <p:pic>
                    <p:nvPicPr>
                      <p:cNvPr id="11267" name="Object 5">
                        <a:extLst>
                          <a:ext uri="{FF2B5EF4-FFF2-40B4-BE49-F238E27FC236}">
                            <a16:creationId xmlns:a16="http://schemas.microsoft.com/office/drawing/2014/main" id="{AE0F777F-137A-4BD3-818F-B0FDE49DFE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1" y="4191001"/>
                        <a:ext cx="12112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8" name="Object 6">
            <a:extLst>
              <a:ext uri="{FF2B5EF4-FFF2-40B4-BE49-F238E27FC236}">
                <a16:creationId xmlns:a16="http://schemas.microsoft.com/office/drawing/2014/main" id="{70B25E21-0D6B-447A-88A8-73F1B583FB9F}"/>
              </a:ext>
            </a:extLst>
          </p:cNvPr>
          <p:cNvGraphicFramePr>
            <a:graphicFrameLocks noChangeAspect="1"/>
          </p:cNvGraphicFramePr>
          <p:nvPr/>
        </p:nvGraphicFramePr>
        <p:xfrm>
          <a:off x="2452688" y="5157789"/>
          <a:ext cx="2000250" cy="809625"/>
        </p:xfrm>
        <a:graphic>
          <a:graphicData uri="http://schemas.openxmlformats.org/presentationml/2006/ole">
            <mc:AlternateContent xmlns:mc="http://schemas.openxmlformats.org/markup-compatibility/2006">
              <mc:Choice xmlns:v="urn:schemas-microsoft-com:vml" Requires="v">
                <p:oleObj spid="_x0000_s5216" name="Ecuación" r:id="rId10" imgW="1066680" imgH="431640" progId="Equation.3">
                  <p:embed/>
                </p:oleObj>
              </mc:Choice>
              <mc:Fallback>
                <p:oleObj name="Ecuación" r:id="rId10" imgW="1066680" imgH="431640" progId="Equation.3">
                  <p:embed/>
                  <p:pic>
                    <p:nvPicPr>
                      <p:cNvPr id="11268" name="Object 6">
                        <a:extLst>
                          <a:ext uri="{FF2B5EF4-FFF2-40B4-BE49-F238E27FC236}">
                            <a16:creationId xmlns:a16="http://schemas.microsoft.com/office/drawing/2014/main" id="{70B25E21-0D6B-447A-88A8-73F1B583FB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2688" y="5157789"/>
                        <a:ext cx="2000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7">
            <a:extLst>
              <a:ext uri="{FF2B5EF4-FFF2-40B4-BE49-F238E27FC236}">
                <a16:creationId xmlns:a16="http://schemas.microsoft.com/office/drawing/2014/main" id="{B98FEA22-5F22-4902-8799-2F266EF9674F}"/>
              </a:ext>
            </a:extLst>
          </p:cNvPr>
          <p:cNvGraphicFramePr>
            <a:graphicFrameLocks noChangeAspect="1"/>
          </p:cNvGraphicFramePr>
          <p:nvPr/>
        </p:nvGraphicFramePr>
        <p:xfrm>
          <a:off x="6823076" y="5184776"/>
          <a:ext cx="1844675" cy="815975"/>
        </p:xfrm>
        <a:graphic>
          <a:graphicData uri="http://schemas.openxmlformats.org/presentationml/2006/ole">
            <mc:AlternateContent xmlns:mc="http://schemas.openxmlformats.org/markup-compatibility/2006">
              <mc:Choice xmlns:v="urn:schemas-microsoft-com:vml" Requires="v">
                <p:oleObj spid="_x0000_s5217" name="Ecuación" r:id="rId12" imgW="977760" imgH="431640" progId="Equation.3">
                  <p:embed/>
                </p:oleObj>
              </mc:Choice>
              <mc:Fallback>
                <p:oleObj name="Ecuación" r:id="rId12" imgW="977760" imgH="431640" progId="Equation.3">
                  <p:embed/>
                  <p:pic>
                    <p:nvPicPr>
                      <p:cNvPr id="11269" name="Object 7">
                        <a:extLst>
                          <a:ext uri="{FF2B5EF4-FFF2-40B4-BE49-F238E27FC236}">
                            <a16:creationId xmlns:a16="http://schemas.microsoft.com/office/drawing/2014/main" id="{B98FEA22-5F22-4902-8799-2F266EF96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23076" y="5184776"/>
                        <a:ext cx="18446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80" name="32 Grupo">
            <a:extLst>
              <a:ext uri="{FF2B5EF4-FFF2-40B4-BE49-F238E27FC236}">
                <a16:creationId xmlns:a16="http://schemas.microsoft.com/office/drawing/2014/main" id="{3DADCC08-0961-4C92-A845-067B6E1DFCFC}"/>
              </a:ext>
            </a:extLst>
          </p:cNvPr>
          <p:cNvGrpSpPr>
            <a:grpSpLocks/>
          </p:cNvGrpSpPr>
          <p:nvPr/>
        </p:nvGrpSpPr>
        <p:grpSpPr bwMode="auto">
          <a:xfrm>
            <a:off x="3024188" y="1714500"/>
            <a:ext cx="500062" cy="1143000"/>
            <a:chOff x="1428728" y="1500174"/>
            <a:chExt cx="500066" cy="1143008"/>
          </a:xfrm>
        </p:grpSpPr>
        <p:cxnSp>
          <p:nvCxnSpPr>
            <p:cNvPr id="29" name="28 Conector recto de flecha">
              <a:extLst>
                <a:ext uri="{FF2B5EF4-FFF2-40B4-BE49-F238E27FC236}">
                  <a16:creationId xmlns:a16="http://schemas.microsoft.com/office/drawing/2014/main" id="{0BD66607-EB03-4E5E-BD58-70CB487CD861}"/>
                </a:ext>
              </a:extLst>
            </p:cNvPr>
            <p:cNvCxnSpPr/>
            <p:nvPr/>
          </p:nvCxnSpPr>
          <p:spPr>
            <a:xfrm>
              <a:off x="1428728" y="1500174"/>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31 Conector recto">
              <a:extLst>
                <a:ext uri="{FF2B5EF4-FFF2-40B4-BE49-F238E27FC236}">
                  <a16:creationId xmlns:a16="http://schemas.microsoft.com/office/drawing/2014/main" id="{447AF5EE-6674-4F7A-B25D-7553FA5C28DB}"/>
                </a:ext>
              </a:extLst>
            </p:cNvPr>
            <p:cNvCxnSpPr/>
            <p:nvPr/>
          </p:nvCxnSpPr>
          <p:spPr>
            <a:xfrm rot="5400000">
              <a:off x="857224" y="2071678"/>
              <a:ext cx="1143008" cy="0"/>
            </a:xfrm>
            <a:prstGeom prst="line">
              <a:avLst/>
            </a:prstGeom>
          </p:spPr>
          <p:style>
            <a:lnRef idx="1">
              <a:schemeClr val="dk1"/>
            </a:lnRef>
            <a:fillRef idx="0">
              <a:schemeClr val="dk1"/>
            </a:fillRef>
            <a:effectRef idx="0">
              <a:schemeClr val="dk1"/>
            </a:effectRef>
            <a:fontRef idx="minor">
              <a:schemeClr val="tx1"/>
            </a:fontRef>
          </p:style>
        </p:cxnSp>
      </p:grpSp>
      <p:grpSp>
        <p:nvGrpSpPr>
          <p:cNvPr id="11281" name="33 Grupo">
            <a:extLst>
              <a:ext uri="{FF2B5EF4-FFF2-40B4-BE49-F238E27FC236}">
                <a16:creationId xmlns:a16="http://schemas.microsoft.com/office/drawing/2014/main" id="{612B10A9-322F-45F1-BB47-DE37078874DF}"/>
              </a:ext>
            </a:extLst>
          </p:cNvPr>
          <p:cNvGrpSpPr>
            <a:grpSpLocks/>
          </p:cNvGrpSpPr>
          <p:nvPr/>
        </p:nvGrpSpPr>
        <p:grpSpPr bwMode="auto">
          <a:xfrm flipH="1">
            <a:off x="4595814" y="2071688"/>
            <a:ext cx="561975" cy="1143000"/>
            <a:chOff x="1428728" y="1500174"/>
            <a:chExt cx="500066" cy="1143008"/>
          </a:xfrm>
        </p:grpSpPr>
        <p:cxnSp>
          <p:nvCxnSpPr>
            <p:cNvPr id="35" name="34 Conector recto de flecha">
              <a:extLst>
                <a:ext uri="{FF2B5EF4-FFF2-40B4-BE49-F238E27FC236}">
                  <a16:creationId xmlns:a16="http://schemas.microsoft.com/office/drawing/2014/main" id="{36C20865-C5C7-47AA-BEC4-C230C080C690}"/>
                </a:ext>
              </a:extLst>
            </p:cNvPr>
            <p:cNvCxnSpPr/>
            <p:nvPr/>
          </p:nvCxnSpPr>
          <p:spPr>
            <a:xfrm>
              <a:off x="1428728" y="1500174"/>
              <a:ext cx="500066"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35 Conector recto">
              <a:extLst>
                <a:ext uri="{FF2B5EF4-FFF2-40B4-BE49-F238E27FC236}">
                  <a16:creationId xmlns:a16="http://schemas.microsoft.com/office/drawing/2014/main" id="{0E959F52-E8BD-4158-8156-A98393E20A66}"/>
                </a:ext>
              </a:extLst>
            </p:cNvPr>
            <p:cNvCxnSpPr/>
            <p:nvPr/>
          </p:nvCxnSpPr>
          <p:spPr>
            <a:xfrm rot="5400000">
              <a:off x="857224" y="2071678"/>
              <a:ext cx="1143008" cy="0"/>
            </a:xfrm>
            <a:prstGeom prst="line">
              <a:avLst/>
            </a:prstGeom>
          </p:spPr>
          <p:style>
            <a:lnRef idx="1">
              <a:schemeClr val="dk1"/>
            </a:lnRef>
            <a:fillRef idx="0">
              <a:schemeClr val="dk1"/>
            </a:fillRef>
            <a:effectRef idx="0">
              <a:schemeClr val="dk1"/>
            </a:effectRef>
            <a:fontRef idx="minor">
              <a:schemeClr val="tx1"/>
            </a:fontRef>
          </p:style>
        </p:cxnSp>
      </p:grpSp>
      <p:grpSp>
        <p:nvGrpSpPr>
          <p:cNvPr id="11282" name="36 Grupo">
            <a:extLst>
              <a:ext uri="{FF2B5EF4-FFF2-40B4-BE49-F238E27FC236}">
                <a16:creationId xmlns:a16="http://schemas.microsoft.com/office/drawing/2014/main" id="{9D09CEFE-2643-48A9-BD09-E6311CCF7A48}"/>
              </a:ext>
            </a:extLst>
          </p:cNvPr>
          <p:cNvGrpSpPr>
            <a:grpSpLocks/>
          </p:cNvGrpSpPr>
          <p:nvPr/>
        </p:nvGrpSpPr>
        <p:grpSpPr bwMode="auto">
          <a:xfrm>
            <a:off x="7239001" y="1714500"/>
            <a:ext cx="500063" cy="1143000"/>
            <a:chOff x="1428728" y="1500174"/>
            <a:chExt cx="500066" cy="1143008"/>
          </a:xfrm>
        </p:grpSpPr>
        <p:cxnSp>
          <p:nvCxnSpPr>
            <p:cNvPr id="38" name="37 Conector recto de flecha">
              <a:extLst>
                <a:ext uri="{FF2B5EF4-FFF2-40B4-BE49-F238E27FC236}">
                  <a16:creationId xmlns:a16="http://schemas.microsoft.com/office/drawing/2014/main" id="{CA903A33-27B5-4EFF-94CB-F89969145A84}"/>
                </a:ext>
              </a:extLst>
            </p:cNvPr>
            <p:cNvCxnSpPr/>
            <p:nvPr/>
          </p:nvCxnSpPr>
          <p:spPr>
            <a:xfrm>
              <a:off x="1428728" y="1500174"/>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38 Conector recto">
              <a:extLst>
                <a:ext uri="{FF2B5EF4-FFF2-40B4-BE49-F238E27FC236}">
                  <a16:creationId xmlns:a16="http://schemas.microsoft.com/office/drawing/2014/main" id="{A5D12144-3F8C-4E10-88F5-1B43272C224A}"/>
                </a:ext>
              </a:extLst>
            </p:cNvPr>
            <p:cNvCxnSpPr/>
            <p:nvPr/>
          </p:nvCxnSpPr>
          <p:spPr>
            <a:xfrm rot="5400000">
              <a:off x="857224" y="2071678"/>
              <a:ext cx="1143008" cy="0"/>
            </a:xfrm>
            <a:prstGeom prst="line">
              <a:avLst/>
            </a:prstGeom>
          </p:spPr>
          <p:style>
            <a:lnRef idx="1">
              <a:schemeClr val="dk1"/>
            </a:lnRef>
            <a:fillRef idx="0">
              <a:schemeClr val="dk1"/>
            </a:fillRef>
            <a:effectRef idx="0">
              <a:schemeClr val="dk1"/>
            </a:effectRef>
            <a:fontRef idx="minor">
              <a:schemeClr val="tx1"/>
            </a:fontRef>
          </p:style>
        </p:cxnSp>
      </p:grpSp>
      <p:grpSp>
        <p:nvGrpSpPr>
          <p:cNvPr id="11283" name="39 Grupo">
            <a:extLst>
              <a:ext uri="{FF2B5EF4-FFF2-40B4-BE49-F238E27FC236}">
                <a16:creationId xmlns:a16="http://schemas.microsoft.com/office/drawing/2014/main" id="{80B79BA3-AD5D-490D-B5BD-AE4C3A7089FD}"/>
              </a:ext>
            </a:extLst>
          </p:cNvPr>
          <p:cNvGrpSpPr>
            <a:grpSpLocks/>
          </p:cNvGrpSpPr>
          <p:nvPr/>
        </p:nvGrpSpPr>
        <p:grpSpPr bwMode="auto">
          <a:xfrm flipH="1">
            <a:off x="9382126" y="2000251"/>
            <a:ext cx="500063" cy="1928813"/>
            <a:chOff x="1428728" y="1500174"/>
            <a:chExt cx="500066" cy="1143008"/>
          </a:xfrm>
        </p:grpSpPr>
        <p:cxnSp>
          <p:nvCxnSpPr>
            <p:cNvPr id="41" name="40 Conector recto de flecha">
              <a:extLst>
                <a:ext uri="{FF2B5EF4-FFF2-40B4-BE49-F238E27FC236}">
                  <a16:creationId xmlns:a16="http://schemas.microsoft.com/office/drawing/2014/main" id="{5966BBC1-61BA-415B-8888-E8DCA7F0F29F}"/>
                </a:ext>
              </a:extLst>
            </p:cNvPr>
            <p:cNvCxnSpPr/>
            <p:nvPr/>
          </p:nvCxnSpPr>
          <p:spPr>
            <a:xfrm>
              <a:off x="1428728" y="1500174"/>
              <a:ext cx="500066" cy="18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41 Conector recto">
              <a:extLst>
                <a:ext uri="{FF2B5EF4-FFF2-40B4-BE49-F238E27FC236}">
                  <a16:creationId xmlns:a16="http://schemas.microsoft.com/office/drawing/2014/main" id="{FD5E7888-62AD-4E6E-A203-88D46907B099}"/>
                </a:ext>
              </a:extLst>
            </p:cNvPr>
            <p:cNvCxnSpPr/>
            <p:nvPr/>
          </p:nvCxnSpPr>
          <p:spPr>
            <a:xfrm rot="5400000">
              <a:off x="857225" y="2071678"/>
              <a:ext cx="1143008" cy="0"/>
            </a:xfrm>
            <a:prstGeom prst="line">
              <a:avLst/>
            </a:prstGeom>
          </p:spPr>
          <p:style>
            <a:lnRef idx="1">
              <a:schemeClr val="dk1"/>
            </a:lnRef>
            <a:fillRef idx="0">
              <a:schemeClr val="dk1"/>
            </a:fillRef>
            <a:effectRef idx="0">
              <a:schemeClr val="dk1"/>
            </a:effectRef>
            <a:fontRef idx="minor">
              <a:schemeClr val="tx1"/>
            </a:fontRef>
          </p:style>
        </p:cxnSp>
      </p:grpSp>
      <p:sp>
        <p:nvSpPr>
          <p:cNvPr id="11284" name="12 CuadroTexto">
            <a:extLst>
              <a:ext uri="{FF2B5EF4-FFF2-40B4-BE49-F238E27FC236}">
                <a16:creationId xmlns:a16="http://schemas.microsoft.com/office/drawing/2014/main" id="{51AE3635-22D3-4ABA-B032-E32835C834FF}"/>
              </a:ext>
            </a:extLst>
          </p:cNvPr>
          <p:cNvSpPr txBox="1">
            <a:spLocks noChangeArrowheads="1"/>
          </p:cNvSpPr>
          <p:nvPr/>
        </p:nvSpPr>
        <p:spPr bwMode="auto">
          <a:xfrm>
            <a:off x="4738689" y="5286376"/>
            <a:ext cx="1214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R</a:t>
            </a:r>
            <a:r>
              <a:rPr lang="en-US" altLang="es-MX" sz="1400"/>
              <a:t>in </a:t>
            </a:r>
            <a:r>
              <a:rPr lang="en-US" altLang="es-MX"/>
              <a:t>→ </a:t>
            </a:r>
            <a:r>
              <a:rPr lang="en-US" altLang="es-MX">
                <a:sym typeface="Symbol" panose="05050102010706020507" pitchFamily="18" charset="2"/>
              </a:rPr>
              <a:t></a:t>
            </a:r>
          </a:p>
          <a:p>
            <a:pPr eaLnBrk="1" hangingPunct="1"/>
            <a:r>
              <a:rPr lang="en-US" altLang="es-MX"/>
              <a:t>R</a:t>
            </a:r>
            <a:r>
              <a:rPr lang="en-US" altLang="es-MX" sz="1400"/>
              <a:t>out</a:t>
            </a:r>
            <a:r>
              <a:rPr lang="en-US" altLang="es-MX"/>
              <a:t> → </a:t>
            </a:r>
            <a:r>
              <a:rPr lang="en-US" altLang="es-MX">
                <a:sym typeface="Symbol" panose="05050102010706020507" pitchFamily="18" charset="2"/>
              </a:rPr>
              <a:t>0</a:t>
            </a:r>
            <a:endParaRPr lang="en-US" altLang="es-MX"/>
          </a:p>
        </p:txBody>
      </p:sp>
      <p:sp>
        <p:nvSpPr>
          <p:cNvPr id="11285" name="12 CuadroTexto">
            <a:extLst>
              <a:ext uri="{FF2B5EF4-FFF2-40B4-BE49-F238E27FC236}">
                <a16:creationId xmlns:a16="http://schemas.microsoft.com/office/drawing/2014/main" id="{46E77E29-BE8A-4098-A5CA-605FDC1F67B7}"/>
              </a:ext>
            </a:extLst>
          </p:cNvPr>
          <p:cNvSpPr txBox="1">
            <a:spLocks noChangeArrowheads="1"/>
          </p:cNvSpPr>
          <p:nvPr/>
        </p:nvSpPr>
        <p:spPr bwMode="auto">
          <a:xfrm>
            <a:off x="9024939" y="5256213"/>
            <a:ext cx="1214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R</a:t>
            </a:r>
            <a:r>
              <a:rPr lang="en-US" altLang="es-MX" sz="1400"/>
              <a:t>in </a:t>
            </a:r>
            <a:r>
              <a:rPr lang="en-US" altLang="es-MX"/>
              <a:t>→ R</a:t>
            </a:r>
            <a:r>
              <a:rPr lang="en-US" altLang="es-MX" sz="1400"/>
              <a:t>1</a:t>
            </a:r>
            <a:endParaRPr lang="en-US" altLang="es-MX">
              <a:sym typeface="Symbol" panose="05050102010706020507" pitchFamily="18" charset="2"/>
            </a:endParaRPr>
          </a:p>
          <a:p>
            <a:pPr eaLnBrk="1" hangingPunct="1"/>
            <a:r>
              <a:rPr lang="en-US" altLang="es-MX"/>
              <a:t>R</a:t>
            </a:r>
            <a:r>
              <a:rPr lang="en-US" altLang="es-MX" sz="1400"/>
              <a:t>out</a:t>
            </a:r>
            <a:r>
              <a:rPr lang="en-US" altLang="es-MX"/>
              <a:t> → </a:t>
            </a:r>
            <a:r>
              <a:rPr lang="en-US" altLang="es-MX">
                <a:sym typeface="Symbol" panose="05050102010706020507" pitchFamily="18" charset="2"/>
              </a:rPr>
              <a:t>0</a:t>
            </a:r>
            <a:endParaRPr lang="en-US" altLang="es-MX"/>
          </a:p>
        </p:txBody>
      </p:sp>
      <p:sp>
        <p:nvSpPr>
          <p:cNvPr id="11286" name="12 CuadroTexto">
            <a:extLst>
              <a:ext uri="{FF2B5EF4-FFF2-40B4-BE49-F238E27FC236}">
                <a16:creationId xmlns:a16="http://schemas.microsoft.com/office/drawing/2014/main" id="{53F75DE9-CDC3-4574-A61B-32C2743040CD}"/>
              </a:ext>
            </a:extLst>
          </p:cNvPr>
          <p:cNvSpPr txBox="1">
            <a:spLocks noChangeArrowheads="1"/>
          </p:cNvSpPr>
          <p:nvPr/>
        </p:nvSpPr>
        <p:spPr bwMode="auto">
          <a:xfrm>
            <a:off x="7167563" y="1357314"/>
            <a:ext cx="500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R</a:t>
            </a:r>
            <a:r>
              <a:rPr lang="en-US" altLang="es-MX" sz="1400"/>
              <a:t>in</a:t>
            </a:r>
            <a:endParaRPr lang="en-US" altLang="es-MX"/>
          </a:p>
        </p:txBody>
      </p:sp>
      <p:sp>
        <p:nvSpPr>
          <p:cNvPr id="11287" name="12 CuadroTexto">
            <a:extLst>
              <a:ext uri="{FF2B5EF4-FFF2-40B4-BE49-F238E27FC236}">
                <a16:creationId xmlns:a16="http://schemas.microsoft.com/office/drawing/2014/main" id="{68F727B7-1F92-499F-9E3B-BF9F31273CE6}"/>
              </a:ext>
            </a:extLst>
          </p:cNvPr>
          <p:cNvSpPr txBox="1">
            <a:spLocks noChangeArrowheads="1"/>
          </p:cNvSpPr>
          <p:nvPr/>
        </p:nvSpPr>
        <p:spPr bwMode="auto">
          <a:xfrm>
            <a:off x="4810125" y="1714500"/>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R</a:t>
            </a:r>
            <a:r>
              <a:rPr lang="en-US" altLang="es-MX" sz="1400"/>
              <a:t>out</a:t>
            </a:r>
            <a:endParaRPr lang="en-US" altLang="es-MX"/>
          </a:p>
        </p:txBody>
      </p:sp>
      <p:sp>
        <p:nvSpPr>
          <p:cNvPr id="11288" name="12 CuadroTexto">
            <a:extLst>
              <a:ext uri="{FF2B5EF4-FFF2-40B4-BE49-F238E27FC236}">
                <a16:creationId xmlns:a16="http://schemas.microsoft.com/office/drawing/2014/main" id="{272418BF-866E-41BC-9430-D3CB0DA30895}"/>
              </a:ext>
            </a:extLst>
          </p:cNvPr>
          <p:cNvSpPr txBox="1">
            <a:spLocks noChangeArrowheads="1"/>
          </p:cNvSpPr>
          <p:nvPr/>
        </p:nvSpPr>
        <p:spPr bwMode="auto">
          <a:xfrm>
            <a:off x="9310689" y="1571625"/>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R</a:t>
            </a:r>
            <a:r>
              <a:rPr lang="en-US" altLang="es-MX" sz="1400"/>
              <a:t>out</a:t>
            </a:r>
            <a:endParaRPr lang="en-US" altLang="es-MX"/>
          </a:p>
        </p:txBody>
      </p:sp>
      <p:sp>
        <p:nvSpPr>
          <p:cNvPr id="11289" name="12 CuadroTexto">
            <a:extLst>
              <a:ext uri="{FF2B5EF4-FFF2-40B4-BE49-F238E27FC236}">
                <a16:creationId xmlns:a16="http://schemas.microsoft.com/office/drawing/2014/main" id="{3FA1D609-F1FF-4B8A-B342-EEF49B611350}"/>
              </a:ext>
            </a:extLst>
          </p:cNvPr>
          <p:cNvSpPr txBox="1">
            <a:spLocks noChangeArrowheads="1"/>
          </p:cNvSpPr>
          <p:nvPr/>
        </p:nvSpPr>
        <p:spPr bwMode="auto">
          <a:xfrm>
            <a:off x="2952751" y="1357314"/>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R</a:t>
            </a:r>
            <a:r>
              <a:rPr lang="en-US" altLang="es-MX" sz="1400"/>
              <a:t>in</a:t>
            </a:r>
            <a:endParaRPr lang="en-US" altLang="es-MX"/>
          </a:p>
        </p:txBody>
      </p:sp>
      <p:sp>
        <p:nvSpPr>
          <p:cNvPr id="11290" name="Rectangle 6">
            <a:extLst>
              <a:ext uri="{FF2B5EF4-FFF2-40B4-BE49-F238E27FC236}">
                <a16:creationId xmlns:a16="http://schemas.microsoft.com/office/drawing/2014/main" id="{BF95EC89-6E87-4F9F-BFF7-DC84DD4F504F}"/>
              </a:ext>
            </a:extLst>
          </p:cNvPr>
          <p:cNvSpPr>
            <a:spLocks noChangeArrowheads="1"/>
          </p:cNvSpPr>
          <p:nvPr/>
        </p:nvSpPr>
        <p:spPr bwMode="auto">
          <a:xfrm>
            <a:off x="1919289" y="836614"/>
            <a:ext cx="4103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Amplificador no inversor</a:t>
            </a:r>
            <a:endParaRPr lang="es-ES" altLang="es-MX"/>
          </a:p>
        </p:txBody>
      </p:sp>
      <p:sp>
        <p:nvSpPr>
          <p:cNvPr id="11291" name="Rectangle 6">
            <a:extLst>
              <a:ext uri="{FF2B5EF4-FFF2-40B4-BE49-F238E27FC236}">
                <a16:creationId xmlns:a16="http://schemas.microsoft.com/office/drawing/2014/main" id="{FA99C11E-EE21-438B-BF94-BE44D8B7C0A3}"/>
              </a:ext>
            </a:extLst>
          </p:cNvPr>
          <p:cNvSpPr>
            <a:spLocks noChangeArrowheads="1"/>
          </p:cNvSpPr>
          <p:nvPr/>
        </p:nvSpPr>
        <p:spPr bwMode="auto">
          <a:xfrm>
            <a:off x="6311900" y="836614"/>
            <a:ext cx="4103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Amplificador inversor</a:t>
            </a:r>
            <a:endParaRPr lang="es-ES" altLang="es-MX"/>
          </a:p>
        </p:txBody>
      </p:sp>
      <p:sp>
        <p:nvSpPr>
          <p:cNvPr id="11292" name="Rectangle 6">
            <a:extLst>
              <a:ext uri="{FF2B5EF4-FFF2-40B4-BE49-F238E27FC236}">
                <a16:creationId xmlns:a16="http://schemas.microsoft.com/office/drawing/2014/main" id="{E012178F-1536-427F-9556-27ED01C45967}"/>
              </a:ext>
            </a:extLst>
          </p:cNvPr>
          <p:cNvSpPr>
            <a:spLocks noChangeArrowheads="1"/>
          </p:cNvSpPr>
          <p:nvPr/>
        </p:nvSpPr>
        <p:spPr bwMode="auto">
          <a:xfrm>
            <a:off x="5087938" y="3213100"/>
            <a:ext cx="2736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solidFill>
                  <a:srgbClr val="FF0000"/>
                </a:solidFill>
              </a:rPr>
              <a:t>Realimentación negativa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BC9F03C-39C1-453F-85F6-0C03E14A8ECB}"/>
              </a:ext>
            </a:extLst>
          </p:cNvPr>
          <p:cNvSpPr>
            <a:spLocks noGrp="1" noChangeArrowheads="1"/>
          </p:cNvSpPr>
          <p:nvPr>
            <p:ph type="title" sz="quarter"/>
          </p:nvPr>
        </p:nvSpPr>
        <p:spPr>
          <a:xfrm>
            <a:off x="2063750" y="-242888"/>
            <a:ext cx="8229600" cy="1143001"/>
          </a:xfrm>
        </p:spPr>
        <p:txBody>
          <a:bodyPr/>
          <a:lstStyle/>
          <a:p>
            <a:r>
              <a:rPr lang="es-ES" altLang="es-MX" sz="4000"/>
              <a:t>Ejemplos para trabajar en casa</a:t>
            </a:r>
          </a:p>
        </p:txBody>
      </p:sp>
      <p:sp>
        <p:nvSpPr>
          <p:cNvPr id="25604" name="14 Marcador de número de diapositiva">
            <a:extLst>
              <a:ext uri="{FF2B5EF4-FFF2-40B4-BE49-F238E27FC236}">
                <a16:creationId xmlns:a16="http://schemas.microsoft.com/office/drawing/2014/main" id="{2AC9BD48-9698-4501-9A24-E5C7C445EA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05DA6B-DC8D-412E-8B49-20354C6DDF47}" type="slidenum">
              <a:rPr lang="es-ES" altLang="es-MX"/>
              <a:pPr eaLnBrk="1" hangingPunct="1"/>
              <a:t>13</a:t>
            </a:fld>
            <a:endParaRPr lang="es-ES" altLang="es-MX"/>
          </a:p>
        </p:txBody>
      </p:sp>
      <p:pic>
        <p:nvPicPr>
          <p:cNvPr id="25606" name="Picture 3" descr="sedr42021_0208">
            <a:extLst>
              <a:ext uri="{FF2B5EF4-FFF2-40B4-BE49-F238E27FC236}">
                <a16:creationId xmlns:a16="http://schemas.microsoft.com/office/drawing/2014/main" id="{BFD3FEE6-FB00-4B13-88CA-3DB203E80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5" y="4149725"/>
            <a:ext cx="299243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4">
            <a:extLst>
              <a:ext uri="{FF2B5EF4-FFF2-40B4-BE49-F238E27FC236}">
                <a16:creationId xmlns:a16="http://schemas.microsoft.com/office/drawing/2014/main" id="{35085D0D-B0C3-44E6-82C5-29DDA3084730}"/>
              </a:ext>
            </a:extLst>
          </p:cNvPr>
          <p:cNvSpPr txBox="1">
            <a:spLocks noChangeArrowheads="1"/>
          </p:cNvSpPr>
          <p:nvPr/>
        </p:nvSpPr>
        <p:spPr bwMode="auto">
          <a:xfrm>
            <a:off x="1703389" y="4954589"/>
            <a:ext cx="53292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a:t>2. Calcular la ganancia v</a:t>
            </a:r>
            <a:r>
              <a:rPr lang="es-ES_tradnl" altLang="es-MX" baseline="-25000"/>
              <a:t>O</a:t>
            </a:r>
            <a:r>
              <a:rPr lang="es-ES_tradnl" altLang="es-MX"/>
              <a:t>/v</a:t>
            </a:r>
            <a:r>
              <a:rPr lang="es-ES_tradnl" altLang="es-MX" baseline="-25000"/>
              <a:t>I</a:t>
            </a:r>
            <a:r>
              <a:rPr lang="es-ES_tradnl" altLang="es-MX"/>
              <a:t> del amplificador con AOI de la figura:</a:t>
            </a:r>
          </a:p>
          <a:p>
            <a:pPr eaLnBrk="1" hangingPunct="1"/>
            <a:r>
              <a:rPr lang="es-ES_tradnl" altLang="es-MX" u="sng"/>
              <a:t>Datos</a:t>
            </a:r>
            <a:r>
              <a:rPr lang="es-ES_tradnl" altLang="es-MX"/>
              <a:t>: R</a:t>
            </a:r>
            <a:r>
              <a:rPr lang="es-ES_tradnl" altLang="es-MX" baseline="-25000"/>
              <a:t>1</a:t>
            </a:r>
            <a:r>
              <a:rPr lang="es-ES_tradnl" altLang="es-MX"/>
              <a:t> = 10 k</a:t>
            </a:r>
            <a:r>
              <a:rPr lang="es-ES_tradnl" altLang="es-MX">
                <a:cs typeface="Arial" panose="020B0604020202020204" pitchFamily="34" charset="0"/>
              </a:rPr>
              <a:t>Ω; R</a:t>
            </a:r>
            <a:r>
              <a:rPr lang="es-ES_tradnl" altLang="es-MX" baseline="-25000">
                <a:cs typeface="Arial" panose="020B0604020202020204" pitchFamily="34" charset="0"/>
              </a:rPr>
              <a:t>2</a:t>
            </a:r>
            <a:r>
              <a:rPr lang="es-ES_tradnl" altLang="es-MX">
                <a:cs typeface="Arial" panose="020B0604020202020204" pitchFamily="34" charset="0"/>
              </a:rPr>
              <a:t> = 50 </a:t>
            </a:r>
            <a:r>
              <a:rPr lang="es-ES_tradnl" altLang="es-MX"/>
              <a:t>kΩ; R</a:t>
            </a:r>
            <a:r>
              <a:rPr lang="es-ES_tradnl" altLang="es-MX" baseline="-25000"/>
              <a:t>3</a:t>
            </a:r>
            <a:r>
              <a:rPr lang="es-ES_tradnl" altLang="es-MX"/>
              <a:t> = R</a:t>
            </a:r>
            <a:r>
              <a:rPr lang="es-ES_tradnl" altLang="es-MX" baseline="-25000"/>
              <a:t>4 </a:t>
            </a:r>
            <a:r>
              <a:rPr lang="es-ES_tradnl" altLang="es-MX"/>
              <a:t>= 100 kΩ.</a:t>
            </a:r>
          </a:p>
        </p:txBody>
      </p:sp>
      <p:sp>
        <p:nvSpPr>
          <p:cNvPr id="25608" name="Text Box 5">
            <a:extLst>
              <a:ext uri="{FF2B5EF4-FFF2-40B4-BE49-F238E27FC236}">
                <a16:creationId xmlns:a16="http://schemas.microsoft.com/office/drawing/2014/main" id="{5A1AB0A3-0644-4545-8660-C0B3145561E1}"/>
              </a:ext>
            </a:extLst>
          </p:cNvPr>
          <p:cNvSpPr txBox="1">
            <a:spLocks noChangeArrowheads="1"/>
          </p:cNvSpPr>
          <p:nvPr/>
        </p:nvSpPr>
        <p:spPr bwMode="auto">
          <a:xfrm>
            <a:off x="1631950" y="765176"/>
            <a:ext cx="871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a:t>1. Calcular la ganancia y las impedancias de entrada de cada amplificador con AOI de las figuras:</a:t>
            </a:r>
            <a:endParaRPr lang="es-ES" altLang="es-MX"/>
          </a:p>
        </p:txBody>
      </p:sp>
      <p:pic>
        <p:nvPicPr>
          <p:cNvPr id="25609" name="Picture 7">
            <a:extLst>
              <a:ext uri="{FF2B5EF4-FFF2-40B4-BE49-F238E27FC236}">
                <a16:creationId xmlns:a16="http://schemas.microsoft.com/office/drawing/2014/main" id="{4A5843C5-4C31-4B00-A24D-78050637A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2597151"/>
            <a:ext cx="5221288"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8">
            <a:extLst>
              <a:ext uri="{FF2B5EF4-FFF2-40B4-BE49-F238E27FC236}">
                <a16:creationId xmlns:a16="http://schemas.microsoft.com/office/drawing/2014/main" id="{B8C98498-CEAD-4127-A34D-C7C750D6E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6" y="1196976"/>
            <a:ext cx="498792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C1F10-DD49-42C7-9104-FA6EAE23BDEC}"/>
              </a:ext>
            </a:extLst>
          </p:cNvPr>
          <p:cNvSpPr>
            <a:spLocks noGrp="1"/>
          </p:cNvSpPr>
          <p:nvPr>
            <p:ph type="title" sz="quarter"/>
          </p:nvPr>
        </p:nvSpPr>
        <p:spPr/>
        <p:txBody>
          <a:bodyPr/>
          <a:lstStyle/>
          <a:p>
            <a:r>
              <a:rPr lang="es-PA" dirty="0"/>
              <a:t>Circuitos con Amplificador operacional </a:t>
            </a:r>
            <a:endParaRPr lang="es-MX" dirty="0"/>
          </a:p>
        </p:txBody>
      </p:sp>
      <p:sp>
        <p:nvSpPr>
          <p:cNvPr id="3" name="Marcador de contenido 2">
            <a:extLst>
              <a:ext uri="{FF2B5EF4-FFF2-40B4-BE49-F238E27FC236}">
                <a16:creationId xmlns:a16="http://schemas.microsoft.com/office/drawing/2014/main" id="{C34BE950-D03D-4B56-90A5-BBDD97D25783}"/>
              </a:ext>
            </a:extLst>
          </p:cNvPr>
          <p:cNvSpPr>
            <a:spLocks noGrp="1"/>
          </p:cNvSpPr>
          <p:nvPr>
            <p:ph sz="quarter" idx="1"/>
          </p:nvPr>
        </p:nvSpPr>
        <p:spPr>
          <a:xfrm>
            <a:off x="609600" y="1478280"/>
            <a:ext cx="5384800" cy="2185988"/>
          </a:xfrm>
        </p:spPr>
        <p:txBody>
          <a:bodyPr/>
          <a:lstStyle/>
          <a:p>
            <a:pPr marL="0" indent="0">
              <a:buNone/>
            </a:pPr>
            <a:r>
              <a:rPr lang="es-PA" dirty="0"/>
              <a:t>Amplificador sumador inversor</a:t>
            </a:r>
          </a:p>
          <a:p>
            <a:pPr marL="0" indent="0">
              <a:buNone/>
            </a:pPr>
            <a:endParaRPr lang="es-PA" dirty="0"/>
          </a:p>
        </p:txBody>
      </p:sp>
      <p:sp>
        <p:nvSpPr>
          <p:cNvPr id="4" name="Marcador de contenido 3">
            <a:extLst>
              <a:ext uri="{FF2B5EF4-FFF2-40B4-BE49-F238E27FC236}">
                <a16:creationId xmlns:a16="http://schemas.microsoft.com/office/drawing/2014/main" id="{865D1C62-9964-4EC4-8BEA-7C5DD8DCE177}"/>
              </a:ext>
            </a:extLst>
          </p:cNvPr>
          <p:cNvSpPr>
            <a:spLocks noGrp="1"/>
          </p:cNvSpPr>
          <p:nvPr>
            <p:ph sz="quarter" idx="2"/>
          </p:nvPr>
        </p:nvSpPr>
        <p:spPr>
          <a:xfrm>
            <a:off x="6096000" y="1904285"/>
            <a:ext cx="5384800" cy="2185988"/>
          </a:xfrm>
        </p:spPr>
        <p:txBody>
          <a:bodyPr/>
          <a:lstStyle/>
          <a:p>
            <a:pPr marL="0" indent="0">
              <a:buNone/>
            </a:pPr>
            <a:r>
              <a:rPr lang="es-PA" dirty="0"/>
              <a:t>Amplificador diferencial (restador)</a:t>
            </a:r>
            <a:endParaRPr lang="es-MX" dirty="0"/>
          </a:p>
        </p:txBody>
      </p:sp>
      <p:sp>
        <p:nvSpPr>
          <p:cNvPr id="5" name="Marcador de contenido 4">
            <a:extLst>
              <a:ext uri="{FF2B5EF4-FFF2-40B4-BE49-F238E27FC236}">
                <a16:creationId xmlns:a16="http://schemas.microsoft.com/office/drawing/2014/main" id="{2CD383B0-CAC7-44E0-BB81-C5C5C02EB4CE}"/>
              </a:ext>
            </a:extLst>
          </p:cNvPr>
          <p:cNvSpPr>
            <a:spLocks noGrp="1"/>
          </p:cNvSpPr>
          <p:nvPr>
            <p:ph sz="quarter" idx="3"/>
          </p:nvPr>
        </p:nvSpPr>
        <p:spPr>
          <a:xfrm>
            <a:off x="609600" y="3816669"/>
            <a:ext cx="5384800" cy="2187575"/>
          </a:xfrm>
        </p:spPr>
        <p:txBody>
          <a:bodyPr/>
          <a:lstStyle/>
          <a:p>
            <a:pPr marL="0" indent="0">
              <a:buNone/>
            </a:pPr>
            <a:r>
              <a:rPr lang="es-PA" dirty="0"/>
              <a:t>Amplificador sumador no inversor</a:t>
            </a:r>
            <a:endParaRPr lang="es-MX" dirty="0"/>
          </a:p>
        </p:txBody>
      </p:sp>
      <p:pic>
        <p:nvPicPr>
          <p:cNvPr id="6146" name="Picture 2" descr="electronicsena: amplificador sumador">
            <a:extLst>
              <a:ext uri="{FF2B5EF4-FFF2-40B4-BE49-F238E27FC236}">
                <a16:creationId xmlns:a16="http://schemas.microsoft.com/office/drawing/2014/main" id="{AF911770-F6FA-418F-918D-5B1094144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 y="1904285"/>
            <a:ext cx="3203938" cy="194254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B07AE003-8E89-40FE-AE25-45767F660724}"/>
              </a:ext>
            </a:extLst>
          </p:cNvPr>
          <p:cNvPicPr>
            <a:picLocks noChangeAspect="1"/>
          </p:cNvPicPr>
          <p:nvPr/>
        </p:nvPicPr>
        <p:blipFill>
          <a:blip r:embed="rId3"/>
          <a:stretch>
            <a:fillRect/>
          </a:stretch>
        </p:blipFill>
        <p:spPr>
          <a:xfrm>
            <a:off x="1444942" y="4090273"/>
            <a:ext cx="2962275" cy="2562225"/>
          </a:xfrm>
          <a:prstGeom prst="rect">
            <a:avLst/>
          </a:prstGeom>
        </p:spPr>
      </p:pic>
      <p:pic>
        <p:nvPicPr>
          <p:cNvPr id="6150" name="Picture 6" descr="Amplificador Operacional: AMPLIFICADOR DIFERENCIAL">
            <a:extLst>
              <a:ext uri="{FF2B5EF4-FFF2-40B4-BE49-F238E27FC236}">
                <a16:creationId xmlns:a16="http://schemas.microsoft.com/office/drawing/2014/main" id="{CA9C55CF-9435-4A7C-9642-66332C059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903" y="2756773"/>
            <a:ext cx="34575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21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8857E-C4CE-41B6-9BFC-2EDF952B4E8F}"/>
              </a:ext>
            </a:extLst>
          </p:cNvPr>
          <p:cNvSpPr>
            <a:spLocks noGrp="1"/>
          </p:cNvSpPr>
          <p:nvPr>
            <p:ph type="title" sz="quarter"/>
          </p:nvPr>
        </p:nvSpPr>
        <p:spPr/>
        <p:txBody>
          <a:bodyPr/>
          <a:lstStyle/>
          <a:p>
            <a:r>
              <a:rPr lang="es-PA" dirty="0"/>
              <a:t>Sumador Inversor</a:t>
            </a:r>
            <a:endParaRPr lang="es-MX" dirty="0"/>
          </a:p>
        </p:txBody>
      </p:sp>
      <p:pic>
        <p:nvPicPr>
          <p:cNvPr id="10" name="Imagen 9">
            <a:extLst>
              <a:ext uri="{FF2B5EF4-FFF2-40B4-BE49-F238E27FC236}">
                <a16:creationId xmlns:a16="http://schemas.microsoft.com/office/drawing/2014/main" id="{CE5E0F2E-9D2A-4EEB-A038-EED693302F74}"/>
              </a:ext>
            </a:extLst>
          </p:cNvPr>
          <p:cNvPicPr>
            <a:picLocks noChangeAspect="1"/>
          </p:cNvPicPr>
          <p:nvPr/>
        </p:nvPicPr>
        <p:blipFill>
          <a:blip r:embed="rId2"/>
          <a:stretch>
            <a:fillRect/>
          </a:stretch>
        </p:blipFill>
        <p:spPr>
          <a:xfrm>
            <a:off x="356195" y="1692276"/>
            <a:ext cx="5847711" cy="4790146"/>
          </a:xfrm>
          <a:prstGeom prst="rect">
            <a:avLst/>
          </a:prstGeom>
        </p:spPr>
      </p:pic>
      <p:pic>
        <p:nvPicPr>
          <p:cNvPr id="7" name="Imagen 6">
            <a:extLst>
              <a:ext uri="{FF2B5EF4-FFF2-40B4-BE49-F238E27FC236}">
                <a16:creationId xmlns:a16="http://schemas.microsoft.com/office/drawing/2014/main" id="{15E402AD-C934-4342-99B6-67C3FB697DCF}"/>
              </a:ext>
            </a:extLst>
          </p:cNvPr>
          <p:cNvPicPr>
            <a:picLocks noChangeAspect="1"/>
          </p:cNvPicPr>
          <p:nvPr/>
        </p:nvPicPr>
        <p:blipFill rotWithShape="1">
          <a:blip r:embed="rId3"/>
          <a:srcRect t="16370" r="20041" b="8226"/>
          <a:stretch/>
        </p:blipFill>
        <p:spPr>
          <a:xfrm>
            <a:off x="7362825" y="0"/>
            <a:ext cx="4807341" cy="2881562"/>
          </a:xfrm>
          <a:prstGeom prst="rect">
            <a:avLst/>
          </a:prstGeom>
        </p:spPr>
      </p:pic>
      <p:pic>
        <p:nvPicPr>
          <p:cNvPr id="11" name="Imagen 10">
            <a:extLst>
              <a:ext uri="{FF2B5EF4-FFF2-40B4-BE49-F238E27FC236}">
                <a16:creationId xmlns:a16="http://schemas.microsoft.com/office/drawing/2014/main" id="{475C0374-4422-4CF7-9293-B032C4D5C7A7}"/>
              </a:ext>
            </a:extLst>
          </p:cNvPr>
          <p:cNvPicPr>
            <a:picLocks noChangeAspect="1"/>
          </p:cNvPicPr>
          <p:nvPr/>
        </p:nvPicPr>
        <p:blipFill rotWithShape="1">
          <a:blip r:embed="rId4"/>
          <a:srcRect r="3776"/>
          <a:stretch/>
        </p:blipFill>
        <p:spPr>
          <a:xfrm>
            <a:off x="6398975" y="2957510"/>
            <a:ext cx="5015917" cy="3625852"/>
          </a:xfrm>
          <a:prstGeom prst="rect">
            <a:avLst/>
          </a:prstGeom>
        </p:spPr>
      </p:pic>
    </p:spTree>
    <p:extLst>
      <p:ext uri="{BB962C8B-B14F-4D97-AF65-F5344CB8AC3E}">
        <p14:creationId xmlns:p14="http://schemas.microsoft.com/office/powerpoint/2010/main" val="414966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5D292-AFA0-41DA-AFB5-12E55E535CD9}"/>
              </a:ext>
            </a:extLst>
          </p:cNvPr>
          <p:cNvSpPr>
            <a:spLocks noGrp="1"/>
          </p:cNvSpPr>
          <p:nvPr>
            <p:ph type="title" sz="quarter"/>
          </p:nvPr>
        </p:nvSpPr>
        <p:spPr>
          <a:xfrm>
            <a:off x="609600" y="181257"/>
            <a:ext cx="10972800" cy="1143000"/>
          </a:xfrm>
        </p:spPr>
        <p:txBody>
          <a:bodyPr>
            <a:normAutofit/>
          </a:bodyPr>
          <a:lstStyle/>
          <a:p>
            <a:r>
              <a:rPr lang="es-PA" dirty="0"/>
              <a:t>Sumador no inversor</a:t>
            </a:r>
            <a:endParaRPr lang="es-MX" dirty="0"/>
          </a:p>
        </p:txBody>
      </p:sp>
      <p:pic>
        <p:nvPicPr>
          <p:cNvPr id="7" name="Imagen 6">
            <a:extLst>
              <a:ext uri="{FF2B5EF4-FFF2-40B4-BE49-F238E27FC236}">
                <a16:creationId xmlns:a16="http://schemas.microsoft.com/office/drawing/2014/main" id="{F1C7EA44-7183-458D-8469-8E288191654A}"/>
              </a:ext>
            </a:extLst>
          </p:cNvPr>
          <p:cNvPicPr>
            <a:picLocks noChangeAspect="1"/>
          </p:cNvPicPr>
          <p:nvPr/>
        </p:nvPicPr>
        <p:blipFill rotWithShape="1">
          <a:blip r:embed="rId2"/>
          <a:srcRect t="19093"/>
          <a:stretch/>
        </p:blipFill>
        <p:spPr>
          <a:xfrm>
            <a:off x="7975529" y="4754"/>
            <a:ext cx="4216471" cy="3123947"/>
          </a:xfrm>
          <a:prstGeom prst="rect">
            <a:avLst/>
          </a:prstGeom>
        </p:spPr>
      </p:pic>
      <p:pic>
        <p:nvPicPr>
          <p:cNvPr id="14" name="Imagen 13">
            <a:extLst>
              <a:ext uri="{FF2B5EF4-FFF2-40B4-BE49-F238E27FC236}">
                <a16:creationId xmlns:a16="http://schemas.microsoft.com/office/drawing/2014/main" id="{A1285490-476B-4004-947F-07F3EF0FFD5C}"/>
              </a:ext>
            </a:extLst>
          </p:cNvPr>
          <p:cNvPicPr>
            <a:picLocks noChangeAspect="1"/>
          </p:cNvPicPr>
          <p:nvPr/>
        </p:nvPicPr>
        <p:blipFill>
          <a:blip r:embed="rId3"/>
          <a:stretch>
            <a:fillRect/>
          </a:stretch>
        </p:blipFill>
        <p:spPr>
          <a:xfrm>
            <a:off x="0" y="1124186"/>
            <a:ext cx="4150230" cy="4331068"/>
          </a:xfrm>
          <a:prstGeom prst="rect">
            <a:avLst/>
          </a:prstGeom>
        </p:spPr>
      </p:pic>
      <p:pic>
        <p:nvPicPr>
          <p:cNvPr id="16" name="Imagen 15">
            <a:extLst>
              <a:ext uri="{FF2B5EF4-FFF2-40B4-BE49-F238E27FC236}">
                <a16:creationId xmlns:a16="http://schemas.microsoft.com/office/drawing/2014/main" id="{909DC749-D332-40C0-8135-E3C08D50573C}"/>
              </a:ext>
            </a:extLst>
          </p:cNvPr>
          <p:cNvPicPr>
            <a:picLocks noChangeAspect="1"/>
          </p:cNvPicPr>
          <p:nvPr/>
        </p:nvPicPr>
        <p:blipFill>
          <a:blip r:embed="rId4"/>
          <a:stretch>
            <a:fillRect/>
          </a:stretch>
        </p:blipFill>
        <p:spPr>
          <a:xfrm>
            <a:off x="261723" y="5668117"/>
            <a:ext cx="3077004" cy="743054"/>
          </a:xfrm>
          <a:prstGeom prst="rect">
            <a:avLst/>
          </a:prstGeom>
        </p:spPr>
      </p:pic>
      <p:pic>
        <p:nvPicPr>
          <p:cNvPr id="17" name="Imagen 16">
            <a:extLst>
              <a:ext uri="{FF2B5EF4-FFF2-40B4-BE49-F238E27FC236}">
                <a16:creationId xmlns:a16="http://schemas.microsoft.com/office/drawing/2014/main" id="{3A0641B9-7299-4FD7-833A-954AC7337AB6}"/>
              </a:ext>
            </a:extLst>
          </p:cNvPr>
          <p:cNvPicPr>
            <a:picLocks noChangeAspect="1"/>
          </p:cNvPicPr>
          <p:nvPr/>
        </p:nvPicPr>
        <p:blipFill>
          <a:blip r:embed="rId5"/>
          <a:stretch>
            <a:fillRect/>
          </a:stretch>
        </p:blipFill>
        <p:spPr>
          <a:xfrm>
            <a:off x="4502656" y="1443698"/>
            <a:ext cx="2926844" cy="2220657"/>
          </a:xfrm>
          <a:prstGeom prst="rect">
            <a:avLst/>
          </a:prstGeom>
        </p:spPr>
      </p:pic>
      <p:pic>
        <p:nvPicPr>
          <p:cNvPr id="19" name="Imagen 18">
            <a:extLst>
              <a:ext uri="{FF2B5EF4-FFF2-40B4-BE49-F238E27FC236}">
                <a16:creationId xmlns:a16="http://schemas.microsoft.com/office/drawing/2014/main" id="{5DF83AC5-F7E3-430B-BD9F-DDBC9FC82E04}"/>
              </a:ext>
            </a:extLst>
          </p:cNvPr>
          <p:cNvPicPr>
            <a:picLocks noChangeAspect="1"/>
          </p:cNvPicPr>
          <p:nvPr/>
        </p:nvPicPr>
        <p:blipFill>
          <a:blip r:embed="rId6"/>
          <a:stretch>
            <a:fillRect/>
          </a:stretch>
        </p:blipFill>
        <p:spPr>
          <a:xfrm>
            <a:off x="4071288" y="4438353"/>
            <a:ext cx="8120712" cy="2143723"/>
          </a:xfrm>
          <a:prstGeom prst="rect">
            <a:avLst/>
          </a:prstGeom>
        </p:spPr>
      </p:pic>
      <p:pic>
        <p:nvPicPr>
          <p:cNvPr id="20" name="Imagen 19">
            <a:extLst>
              <a:ext uri="{FF2B5EF4-FFF2-40B4-BE49-F238E27FC236}">
                <a16:creationId xmlns:a16="http://schemas.microsoft.com/office/drawing/2014/main" id="{4CD79080-3668-4DBE-ACD5-7FCF3CDF01EE}"/>
              </a:ext>
            </a:extLst>
          </p:cNvPr>
          <p:cNvPicPr>
            <a:picLocks noChangeAspect="1"/>
          </p:cNvPicPr>
          <p:nvPr/>
        </p:nvPicPr>
        <p:blipFill>
          <a:blip r:embed="rId7"/>
          <a:stretch>
            <a:fillRect/>
          </a:stretch>
        </p:blipFill>
        <p:spPr>
          <a:xfrm>
            <a:off x="4150230" y="3729298"/>
            <a:ext cx="6763694" cy="447737"/>
          </a:xfrm>
          <a:prstGeom prst="rect">
            <a:avLst/>
          </a:prstGeom>
        </p:spPr>
      </p:pic>
    </p:spTree>
    <p:extLst>
      <p:ext uri="{BB962C8B-B14F-4D97-AF65-F5344CB8AC3E}">
        <p14:creationId xmlns:p14="http://schemas.microsoft.com/office/powerpoint/2010/main" val="3162352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54AE825-BDA7-4B6E-8D86-4F0257721D21}"/>
              </a:ext>
            </a:extLst>
          </p:cNvPr>
          <p:cNvPicPr>
            <a:picLocks noChangeAspect="1"/>
          </p:cNvPicPr>
          <p:nvPr/>
        </p:nvPicPr>
        <p:blipFill>
          <a:blip r:embed="rId2"/>
          <a:stretch>
            <a:fillRect/>
          </a:stretch>
        </p:blipFill>
        <p:spPr>
          <a:xfrm>
            <a:off x="4319587" y="4008438"/>
            <a:ext cx="3481388" cy="660404"/>
          </a:xfrm>
          <a:prstGeom prst="rect">
            <a:avLst/>
          </a:prstGeom>
        </p:spPr>
      </p:pic>
      <p:sp>
        <p:nvSpPr>
          <p:cNvPr id="2" name="Título 1">
            <a:extLst>
              <a:ext uri="{FF2B5EF4-FFF2-40B4-BE49-F238E27FC236}">
                <a16:creationId xmlns:a16="http://schemas.microsoft.com/office/drawing/2014/main" id="{31839064-5CFA-43BE-9B18-B5B5C0ECF8AD}"/>
              </a:ext>
            </a:extLst>
          </p:cNvPr>
          <p:cNvSpPr>
            <a:spLocks noGrp="1"/>
          </p:cNvSpPr>
          <p:nvPr>
            <p:ph type="title" sz="quarter"/>
          </p:nvPr>
        </p:nvSpPr>
        <p:spPr/>
        <p:txBody>
          <a:bodyPr/>
          <a:lstStyle/>
          <a:p>
            <a:r>
              <a:rPr lang="es-PA" dirty="0"/>
              <a:t>Amplificador Restador</a:t>
            </a:r>
            <a:endParaRPr lang="es-MX" dirty="0"/>
          </a:p>
        </p:txBody>
      </p:sp>
      <p:pic>
        <p:nvPicPr>
          <p:cNvPr id="7" name="Imagen 6">
            <a:extLst>
              <a:ext uri="{FF2B5EF4-FFF2-40B4-BE49-F238E27FC236}">
                <a16:creationId xmlns:a16="http://schemas.microsoft.com/office/drawing/2014/main" id="{08F59DF7-CBEC-44F6-BF65-4CF13AD098B0}"/>
              </a:ext>
            </a:extLst>
          </p:cNvPr>
          <p:cNvPicPr>
            <a:picLocks noChangeAspect="1"/>
          </p:cNvPicPr>
          <p:nvPr/>
        </p:nvPicPr>
        <p:blipFill>
          <a:blip r:embed="rId3"/>
          <a:stretch>
            <a:fillRect/>
          </a:stretch>
        </p:blipFill>
        <p:spPr>
          <a:xfrm>
            <a:off x="7800975" y="0"/>
            <a:ext cx="4391025" cy="2933700"/>
          </a:xfrm>
          <a:prstGeom prst="rect">
            <a:avLst/>
          </a:prstGeom>
        </p:spPr>
      </p:pic>
      <p:pic>
        <p:nvPicPr>
          <p:cNvPr id="8" name="Imagen 7">
            <a:extLst>
              <a:ext uri="{FF2B5EF4-FFF2-40B4-BE49-F238E27FC236}">
                <a16:creationId xmlns:a16="http://schemas.microsoft.com/office/drawing/2014/main" id="{96C77729-685D-4638-9467-135750306A9B}"/>
              </a:ext>
            </a:extLst>
          </p:cNvPr>
          <p:cNvPicPr>
            <a:picLocks noChangeAspect="1"/>
          </p:cNvPicPr>
          <p:nvPr/>
        </p:nvPicPr>
        <p:blipFill>
          <a:blip r:embed="rId4"/>
          <a:stretch>
            <a:fillRect/>
          </a:stretch>
        </p:blipFill>
        <p:spPr>
          <a:xfrm>
            <a:off x="0" y="1312863"/>
            <a:ext cx="3638977" cy="5440362"/>
          </a:xfrm>
          <a:prstGeom prst="rect">
            <a:avLst/>
          </a:prstGeom>
        </p:spPr>
      </p:pic>
      <p:pic>
        <p:nvPicPr>
          <p:cNvPr id="9" name="Imagen 8">
            <a:extLst>
              <a:ext uri="{FF2B5EF4-FFF2-40B4-BE49-F238E27FC236}">
                <a16:creationId xmlns:a16="http://schemas.microsoft.com/office/drawing/2014/main" id="{01F3FBF6-8E18-4BF4-86E5-8DDB381BAEA8}"/>
              </a:ext>
            </a:extLst>
          </p:cNvPr>
          <p:cNvPicPr>
            <a:picLocks noChangeAspect="1"/>
          </p:cNvPicPr>
          <p:nvPr/>
        </p:nvPicPr>
        <p:blipFill>
          <a:blip r:embed="rId5"/>
          <a:stretch>
            <a:fillRect/>
          </a:stretch>
        </p:blipFill>
        <p:spPr>
          <a:xfrm>
            <a:off x="3795712" y="1466850"/>
            <a:ext cx="4219265" cy="2541588"/>
          </a:xfrm>
          <a:prstGeom prst="rect">
            <a:avLst/>
          </a:prstGeom>
        </p:spPr>
      </p:pic>
      <p:pic>
        <p:nvPicPr>
          <p:cNvPr id="11" name="Imagen 10">
            <a:extLst>
              <a:ext uri="{FF2B5EF4-FFF2-40B4-BE49-F238E27FC236}">
                <a16:creationId xmlns:a16="http://schemas.microsoft.com/office/drawing/2014/main" id="{7C921DF3-5427-43CB-9F0B-503ED5D92E11}"/>
              </a:ext>
            </a:extLst>
          </p:cNvPr>
          <p:cNvPicPr>
            <a:picLocks noChangeAspect="1"/>
          </p:cNvPicPr>
          <p:nvPr/>
        </p:nvPicPr>
        <p:blipFill>
          <a:blip r:embed="rId6"/>
          <a:stretch>
            <a:fillRect/>
          </a:stretch>
        </p:blipFill>
        <p:spPr>
          <a:xfrm>
            <a:off x="8538852" y="2737644"/>
            <a:ext cx="3481388" cy="2084383"/>
          </a:xfrm>
          <a:prstGeom prst="rect">
            <a:avLst/>
          </a:prstGeom>
        </p:spPr>
      </p:pic>
      <p:pic>
        <p:nvPicPr>
          <p:cNvPr id="12" name="Imagen 11">
            <a:extLst>
              <a:ext uri="{FF2B5EF4-FFF2-40B4-BE49-F238E27FC236}">
                <a16:creationId xmlns:a16="http://schemas.microsoft.com/office/drawing/2014/main" id="{FB7E4BDF-C7A0-4EF5-8739-5BC2A4656439}"/>
              </a:ext>
            </a:extLst>
          </p:cNvPr>
          <p:cNvPicPr>
            <a:picLocks noChangeAspect="1"/>
          </p:cNvPicPr>
          <p:nvPr/>
        </p:nvPicPr>
        <p:blipFill>
          <a:blip r:embed="rId7"/>
          <a:stretch>
            <a:fillRect/>
          </a:stretch>
        </p:blipFill>
        <p:spPr>
          <a:xfrm>
            <a:off x="4048648" y="4644231"/>
            <a:ext cx="4235353" cy="1914524"/>
          </a:xfrm>
          <a:prstGeom prst="rect">
            <a:avLst/>
          </a:prstGeom>
        </p:spPr>
      </p:pic>
      <p:pic>
        <p:nvPicPr>
          <p:cNvPr id="13" name="Imagen 12">
            <a:extLst>
              <a:ext uri="{FF2B5EF4-FFF2-40B4-BE49-F238E27FC236}">
                <a16:creationId xmlns:a16="http://schemas.microsoft.com/office/drawing/2014/main" id="{1D60D73D-9371-4EE5-A678-75EC49DC2ACD}"/>
              </a:ext>
            </a:extLst>
          </p:cNvPr>
          <p:cNvPicPr>
            <a:picLocks noChangeAspect="1"/>
          </p:cNvPicPr>
          <p:nvPr/>
        </p:nvPicPr>
        <p:blipFill rotWithShape="1">
          <a:blip r:embed="rId8"/>
          <a:srcRect t="14154" b="13236"/>
          <a:stretch/>
        </p:blipFill>
        <p:spPr>
          <a:xfrm>
            <a:off x="8485316" y="5033555"/>
            <a:ext cx="3570466" cy="1636894"/>
          </a:xfrm>
          <a:prstGeom prst="rect">
            <a:avLst/>
          </a:prstGeom>
          <a:ln w="38100">
            <a:solidFill>
              <a:srgbClr val="002060"/>
            </a:solidFill>
          </a:ln>
        </p:spPr>
      </p:pic>
    </p:spTree>
    <p:extLst>
      <p:ext uri="{BB962C8B-B14F-4D97-AF65-F5344CB8AC3E}">
        <p14:creationId xmlns:p14="http://schemas.microsoft.com/office/powerpoint/2010/main" val="307054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BD7F2-CE7D-4DF5-B462-9CCBB34DA5AF}"/>
              </a:ext>
            </a:extLst>
          </p:cNvPr>
          <p:cNvSpPr>
            <a:spLocks noGrp="1"/>
          </p:cNvSpPr>
          <p:nvPr>
            <p:ph type="title" sz="quarter"/>
          </p:nvPr>
        </p:nvSpPr>
        <p:spPr>
          <a:xfrm>
            <a:off x="609600" y="213677"/>
            <a:ext cx="10972800" cy="1143000"/>
          </a:xfrm>
        </p:spPr>
        <p:txBody>
          <a:bodyPr>
            <a:normAutofit/>
          </a:bodyPr>
          <a:lstStyle/>
          <a:p>
            <a:r>
              <a:rPr lang="es-PA" dirty="0"/>
              <a:t>Circuitos con amplificador operacional</a:t>
            </a:r>
            <a:endParaRPr lang="es-MX" dirty="0"/>
          </a:p>
        </p:txBody>
      </p:sp>
      <p:sp>
        <p:nvSpPr>
          <p:cNvPr id="3" name="Marcador de contenido 2">
            <a:extLst>
              <a:ext uri="{FF2B5EF4-FFF2-40B4-BE49-F238E27FC236}">
                <a16:creationId xmlns:a16="http://schemas.microsoft.com/office/drawing/2014/main" id="{B5A74FF4-919C-4A0C-9DA3-CD028E3DDF71}"/>
              </a:ext>
            </a:extLst>
          </p:cNvPr>
          <p:cNvSpPr>
            <a:spLocks noGrp="1"/>
          </p:cNvSpPr>
          <p:nvPr>
            <p:ph sz="quarter" idx="1"/>
          </p:nvPr>
        </p:nvSpPr>
        <p:spPr>
          <a:xfrm>
            <a:off x="609600" y="1478278"/>
            <a:ext cx="5384800" cy="2185988"/>
          </a:xfrm>
        </p:spPr>
        <p:txBody>
          <a:bodyPr/>
          <a:lstStyle/>
          <a:p>
            <a:pPr marL="0" indent="0">
              <a:buNone/>
            </a:pPr>
            <a:r>
              <a:rPr lang="es-PA" dirty="0"/>
              <a:t>Amplificador integrador</a:t>
            </a:r>
            <a:endParaRPr lang="es-MX" dirty="0"/>
          </a:p>
          <a:p>
            <a:pPr marL="0" indent="0">
              <a:buNone/>
            </a:pPr>
            <a:endParaRPr lang="es-MX" dirty="0"/>
          </a:p>
        </p:txBody>
      </p:sp>
      <p:sp>
        <p:nvSpPr>
          <p:cNvPr id="4" name="Marcador de contenido 3">
            <a:extLst>
              <a:ext uri="{FF2B5EF4-FFF2-40B4-BE49-F238E27FC236}">
                <a16:creationId xmlns:a16="http://schemas.microsoft.com/office/drawing/2014/main" id="{DF5ACA7A-1F84-4E9A-8510-95A805026B4F}"/>
              </a:ext>
            </a:extLst>
          </p:cNvPr>
          <p:cNvSpPr>
            <a:spLocks noGrp="1"/>
          </p:cNvSpPr>
          <p:nvPr>
            <p:ph sz="quarter" idx="2"/>
          </p:nvPr>
        </p:nvSpPr>
        <p:spPr>
          <a:xfrm>
            <a:off x="1663336" y="3981046"/>
            <a:ext cx="5384800" cy="2185988"/>
          </a:xfrm>
        </p:spPr>
        <p:txBody>
          <a:bodyPr/>
          <a:lstStyle/>
          <a:p>
            <a:pPr marL="0" indent="0">
              <a:buNone/>
            </a:pPr>
            <a:r>
              <a:rPr lang="es-PA" dirty="0"/>
              <a:t>Amplificador derivador</a:t>
            </a:r>
            <a:endParaRPr lang="es-MX" dirty="0"/>
          </a:p>
          <a:p>
            <a:pPr marL="0" indent="0">
              <a:buNone/>
            </a:pPr>
            <a:endParaRPr lang="es-MX" dirty="0"/>
          </a:p>
        </p:txBody>
      </p:sp>
      <p:sp>
        <p:nvSpPr>
          <p:cNvPr id="5" name="Marcador de contenido 4">
            <a:extLst>
              <a:ext uri="{FF2B5EF4-FFF2-40B4-BE49-F238E27FC236}">
                <a16:creationId xmlns:a16="http://schemas.microsoft.com/office/drawing/2014/main" id="{1A167756-7CB3-4DE5-A42E-C298F786DDAC}"/>
              </a:ext>
            </a:extLst>
          </p:cNvPr>
          <p:cNvSpPr>
            <a:spLocks noGrp="1"/>
          </p:cNvSpPr>
          <p:nvPr>
            <p:ph sz="quarter" idx="3"/>
          </p:nvPr>
        </p:nvSpPr>
        <p:spPr>
          <a:xfrm>
            <a:off x="5863771" y="1476691"/>
            <a:ext cx="5384800" cy="2294120"/>
          </a:xfrm>
        </p:spPr>
        <p:txBody>
          <a:bodyPr/>
          <a:lstStyle/>
          <a:p>
            <a:pPr marL="0" indent="0">
              <a:buNone/>
            </a:pPr>
            <a:r>
              <a:rPr lang="es-PA" dirty="0"/>
              <a:t>Amplificador integrador (implementación real)</a:t>
            </a:r>
            <a:endParaRPr lang="es-MX" dirty="0"/>
          </a:p>
        </p:txBody>
      </p:sp>
      <p:pic>
        <p:nvPicPr>
          <p:cNvPr id="7170" name="Picture 2" descr="Integrador - Wikipedia, la enciclopedia libre">
            <a:extLst>
              <a:ext uri="{FF2B5EF4-FFF2-40B4-BE49-F238E27FC236}">
                <a16:creationId xmlns:a16="http://schemas.microsoft.com/office/drawing/2014/main" id="{FCA4B5A9-CE02-434F-A50E-025550B89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34" y="1966911"/>
            <a:ext cx="3810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mplificador integrador">
            <a:extLst>
              <a:ext uri="{FF2B5EF4-FFF2-40B4-BE49-F238E27FC236}">
                <a16:creationId xmlns:a16="http://schemas.microsoft.com/office/drawing/2014/main" id="{BB02DB54-528A-4E06-8F80-17877B4F2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308" y="1837685"/>
            <a:ext cx="3306355" cy="25498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B7D1F0B-0B75-4633-8CF8-3C4E64C43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9091" y="4350746"/>
            <a:ext cx="4096531" cy="241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2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60CEF-0E6A-4FD9-9EF9-3FEEC3C9A44B}"/>
              </a:ext>
            </a:extLst>
          </p:cNvPr>
          <p:cNvSpPr>
            <a:spLocks noGrp="1"/>
          </p:cNvSpPr>
          <p:nvPr>
            <p:ph type="title"/>
          </p:nvPr>
        </p:nvSpPr>
        <p:spPr>
          <a:xfrm>
            <a:off x="1066800" y="217932"/>
            <a:ext cx="10058400" cy="1609344"/>
          </a:xfrm>
        </p:spPr>
        <p:txBody>
          <a:bodyPr/>
          <a:lstStyle/>
          <a:p>
            <a:r>
              <a:rPr lang="es-PA" dirty="0"/>
              <a:t>Amplificador integrador</a:t>
            </a:r>
            <a:endParaRPr lang="es-MX" dirty="0"/>
          </a:p>
        </p:txBody>
      </p:sp>
      <p:sp>
        <p:nvSpPr>
          <p:cNvPr id="5" name="CuadroTexto 4">
            <a:extLst>
              <a:ext uri="{FF2B5EF4-FFF2-40B4-BE49-F238E27FC236}">
                <a16:creationId xmlns:a16="http://schemas.microsoft.com/office/drawing/2014/main" id="{7F21B3BA-FB52-49D1-BEC0-996F364A60F7}"/>
              </a:ext>
            </a:extLst>
          </p:cNvPr>
          <p:cNvSpPr txBox="1"/>
          <p:nvPr/>
        </p:nvSpPr>
        <p:spPr>
          <a:xfrm>
            <a:off x="1800225" y="1642610"/>
            <a:ext cx="993734" cy="369332"/>
          </a:xfrm>
          <a:prstGeom prst="rect">
            <a:avLst/>
          </a:prstGeom>
          <a:noFill/>
        </p:spPr>
        <p:txBody>
          <a:bodyPr wrap="none" rtlCol="0">
            <a:spAutoFit/>
          </a:bodyPr>
          <a:lstStyle/>
          <a:p>
            <a:r>
              <a:rPr lang="es-PA" dirty="0"/>
              <a:t>Teórico</a:t>
            </a:r>
            <a:endParaRPr lang="es-MX" dirty="0"/>
          </a:p>
        </p:txBody>
      </p:sp>
      <p:pic>
        <p:nvPicPr>
          <p:cNvPr id="7" name="Imagen 6">
            <a:extLst>
              <a:ext uri="{FF2B5EF4-FFF2-40B4-BE49-F238E27FC236}">
                <a16:creationId xmlns:a16="http://schemas.microsoft.com/office/drawing/2014/main" id="{CCB18C30-2028-4BED-A866-69A79B617910}"/>
              </a:ext>
            </a:extLst>
          </p:cNvPr>
          <p:cNvPicPr>
            <a:picLocks noChangeAspect="1"/>
          </p:cNvPicPr>
          <p:nvPr/>
        </p:nvPicPr>
        <p:blipFill>
          <a:blip r:embed="rId2"/>
          <a:stretch>
            <a:fillRect/>
          </a:stretch>
        </p:blipFill>
        <p:spPr>
          <a:xfrm>
            <a:off x="476250" y="2011942"/>
            <a:ext cx="4076700" cy="1971675"/>
          </a:xfrm>
          <a:prstGeom prst="rect">
            <a:avLst/>
          </a:prstGeom>
        </p:spPr>
      </p:pic>
      <p:pic>
        <p:nvPicPr>
          <p:cNvPr id="8" name="Imagen 7">
            <a:extLst>
              <a:ext uri="{FF2B5EF4-FFF2-40B4-BE49-F238E27FC236}">
                <a16:creationId xmlns:a16="http://schemas.microsoft.com/office/drawing/2014/main" id="{C8A8B3ED-2A5A-442C-B4B1-C0DCBED5ADFE}"/>
              </a:ext>
            </a:extLst>
          </p:cNvPr>
          <p:cNvPicPr>
            <a:picLocks noChangeAspect="1"/>
          </p:cNvPicPr>
          <p:nvPr/>
        </p:nvPicPr>
        <p:blipFill>
          <a:blip r:embed="rId3"/>
          <a:stretch>
            <a:fillRect/>
          </a:stretch>
        </p:blipFill>
        <p:spPr>
          <a:xfrm>
            <a:off x="985837" y="3436620"/>
            <a:ext cx="1057275" cy="304800"/>
          </a:xfrm>
          <a:prstGeom prst="rect">
            <a:avLst/>
          </a:prstGeom>
        </p:spPr>
      </p:pic>
      <p:pic>
        <p:nvPicPr>
          <p:cNvPr id="9" name="Imagen 8">
            <a:extLst>
              <a:ext uri="{FF2B5EF4-FFF2-40B4-BE49-F238E27FC236}">
                <a16:creationId xmlns:a16="http://schemas.microsoft.com/office/drawing/2014/main" id="{CF34ECA3-1B9C-4CB9-96A7-47EE5E2FC976}"/>
              </a:ext>
            </a:extLst>
          </p:cNvPr>
          <p:cNvPicPr>
            <a:picLocks noChangeAspect="1"/>
          </p:cNvPicPr>
          <p:nvPr/>
        </p:nvPicPr>
        <p:blipFill>
          <a:blip r:embed="rId4"/>
          <a:stretch>
            <a:fillRect/>
          </a:stretch>
        </p:blipFill>
        <p:spPr>
          <a:xfrm>
            <a:off x="782617" y="3911108"/>
            <a:ext cx="3028950" cy="590550"/>
          </a:xfrm>
          <a:prstGeom prst="rect">
            <a:avLst/>
          </a:prstGeom>
        </p:spPr>
      </p:pic>
      <p:pic>
        <p:nvPicPr>
          <p:cNvPr id="10" name="Imagen 9">
            <a:extLst>
              <a:ext uri="{FF2B5EF4-FFF2-40B4-BE49-F238E27FC236}">
                <a16:creationId xmlns:a16="http://schemas.microsoft.com/office/drawing/2014/main" id="{F509EBD0-58A0-46D9-92C4-8560768B95DB}"/>
              </a:ext>
            </a:extLst>
          </p:cNvPr>
          <p:cNvPicPr>
            <a:picLocks noChangeAspect="1"/>
          </p:cNvPicPr>
          <p:nvPr/>
        </p:nvPicPr>
        <p:blipFill>
          <a:blip r:embed="rId5"/>
          <a:stretch>
            <a:fillRect/>
          </a:stretch>
        </p:blipFill>
        <p:spPr>
          <a:xfrm>
            <a:off x="657225" y="4658177"/>
            <a:ext cx="4114800" cy="1114425"/>
          </a:xfrm>
          <a:prstGeom prst="rect">
            <a:avLst/>
          </a:prstGeom>
        </p:spPr>
      </p:pic>
      <p:sp>
        <p:nvSpPr>
          <p:cNvPr id="12" name="CuadroTexto 11">
            <a:extLst>
              <a:ext uri="{FF2B5EF4-FFF2-40B4-BE49-F238E27FC236}">
                <a16:creationId xmlns:a16="http://schemas.microsoft.com/office/drawing/2014/main" id="{5ECE6C28-DF52-416F-B449-4B659F1C82F5}"/>
              </a:ext>
            </a:extLst>
          </p:cNvPr>
          <p:cNvSpPr txBox="1"/>
          <p:nvPr/>
        </p:nvSpPr>
        <p:spPr>
          <a:xfrm>
            <a:off x="4653302" y="1642610"/>
            <a:ext cx="7454265" cy="2308324"/>
          </a:xfrm>
          <a:prstGeom prst="rect">
            <a:avLst/>
          </a:prstGeom>
          <a:noFill/>
        </p:spPr>
        <p:txBody>
          <a:bodyPr wrap="square" rtlCol="0">
            <a:spAutoFit/>
          </a:bodyPr>
          <a:lstStyle/>
          <a:p>
            <a:r>
              <a:rPr lang="es-PA" dirty="0"/>
              <a:t>Debido a la asimetría que se presenta en etapas teóricamente simétricas del AO, al integrador práctico (real) se le debe agregar un resistor en paralelo con el condensador.  Esto para evitar que el voltaje de desnivel de CC cargue el condensador.  Igualmente se agrega la resistencia R+ para hacer lo mas cercanas posibles las impedancias de CC de los circuitos de entrada al par diferencial (primera etapa del AO) lo cual ayuda a eliminar la corriente CC de desnivel.</a:t>
            </a:r>
            <a:endParaRPr lang="es-MX" dirty="0"/>
          </a:p>
        </p:txBody>
      </p:sp>
      <p:pic>
        <p:nvPicPr>
          <p:cNvPr id="13" name="Imagen 12">
            <a:extLst>
              <a:ext uri="{FF2B5EF4-FFF2-40B4-BE49-F238E27FC236}">
                <a16:creationId xmlns:a16="http://schemas.microsoft.com/office/drawing/2014/main" id="{A53D4313-9CE4-4352-9D12-DC86BCB601DB}"/>
              </a:ext>
            </a:extLst>
          </p:cNvPr>
          <p:cNvPicPr>
            <a:picLocks noChangeAspect="1"/>
          </p:cNvPicPr>
          <p:nvPr/>
        </p:nvPicPr>
        <p:blipFill>
          <a:blip r:embed="rId6"/>
          <a:stretch>
            <a:fillRect/>
          </a:stretch>
        </p:blipFill>
        <p:spPr>
          <a:xfrm>
            <a:off x="876026" y="5842563"/>
            <a:ext cx="3115505" cy="729758"/>
          </a:xfrm>
          <a:prstGeom prst="rect">
            <a:avLst/>
          </a:prstGeom>
          <a:ln>
            <a:solidFill>
              <a:srgbClr val="002060"/>
            </a:solidFill>
          </a:ln>
        </p:spPr>
      </p:pic>
      <p:pic>
        <p:nvPicPr>
          <p:cNvPr id="14" name="Picture 4" descr="Amplificador integrador">
            <a:extLst>
              <a:ext uri="{FF2B5EF4-FFF2-40B4-BE49-F238E27FC236}">
                <a16:creationId xmlns:a16="http://schemas.microsoft.com/office/drawing/2014/main" id="{21485EBC-C467-4F33-852F-9E58299AEF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785" y="3820588"/>
            <a:ext cx="4338164" cy="281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21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699DA-50EF-4A7F-B741-87358FD0C094}"/>
              </a:ext>
            </a:extLst>
          </p:cNvPr>
          <p:cNvSpPr>
            <a:spLocks noGrp="1"/>
          </p:cNvSpPr>
          <p:nvPr>
            <p:ph type="title"/>
          </p:nvPr>
        </p:nvSpPr>
        <p:spPr/>
        <p:txBody>
          <a:bodyPr/>
          <a:lstStyle/>
          <a:p>
            <a:r>
              <a:rPr lang="es-PA" dirty="0"/>
              <a:t>Circuito equivalente de un amplificador</a:t>
            </a:r>
            <a:endParaRPr lang="es-MX" dirty="0"/>
          </a:p>
        </p:txBody>
      </p:sp>
      <p:sp>
        <p:nvSpPr>
          <p:cNvPr id="3" name="Marcador de contenido 2">
            <a:extLst>
              <a:ext uri="{FF2B5EF4-FFF2-40B4-BE49-F238E27FC236}">
                <a16:creationId xmlns:a16="http://schemas.microsoft.com/office/drawing/2014/main" id="{8E5C714A-F074-4686-97A7-BB789BE99949}"/>
              </a:ext>
            </a:extLst>
          </p:cNvPr>
          <p:cNvSpPr>
            <a:spLocks noGrp="1"/>
          </p:cNvSpPr>
          <p:nvPr>
            <p:ph idx="1"/>
          </p:nvPr>
        </p:nvSpPr>
        <p:spPr/>
        <p:txBody>
          <a:bodyPr/>
          <a:lstStyle/>
          <a:p>
            <a:pPr marL="0" indent="0">
              <a:buNone/>
            </a:pPr>
            <a:r>
              <a:rPr lang="es-PA" dirty="0"/>
              <a:t>En este caso nos referimos a un amplificador de voltaje (o tensión), es decir, su entrada y su salida son señales de voltaje.</a:t>
            </a:r>
          </a:p>
          <a:p>
            <a:pPr marL="0" indent="0">
              <a:buNone/>
            </a:pPr>
            <a:r>
              <a:rPr lang="es-PA" b="1" i="1" dirty="0"/>
              <a:t>Circuito Equivalente:</a:t>
            </a:r>
          </a:p>
          <a:p>
            <a:pPr marL="0" indent="0">
              <a:buNone/>
            </a:pPr>
            <a:endParaRPr lang="es-MX" dirty="0"/>
          </a:p>
        </p:txBody>
      </p:sp>
      <p:sp>
        <p:nvSpPr>
          <p:cNvPr id="8" name="CuadroTexto 7">
            <a:extLst>
              <a:ext uri="{FF2B5EF4-FFF2-40B4-BE49-F238E27FC236}">
                <a16:creationId xmlns:a16="http://schemas.microsoft.com/office/drawing/2014/main" id="{4750D10D-0DEA-4A34-A245-AAF4901CBB77}"/>
              </a:ext>
            </a:extLst>
          </p:cNvPr>
          <p:cNvSpPr txBox="1"/>
          <p:nvPr/>
        </p:nvSpPr>
        <p:spPr>
          <a:xfrm>
            <a:off x="8020594" y="3510371"/>
            <a:ext cx="4019007" cy="2308324"/>
          </a:xfrm>
          <a:prstGeom prst="rect">
            <a:avLst/>
          </a:prstGeom>
          <a:noFill/>
        </p:spPr>
        <p:txBody>
          <a:bodyPr wrap="square" rtlCol="0">
            <a:spAutoFit/>
          </a:bodyPr>
          <a:lstStyle/>
          <a:p>
            <a:r>
              <a:rPr lang="es-PA" dirty="0" err="1"/>
              <a:t>Ri</a:t>
            </a:r>
            <a:r>
              <a:rPr lang="es-PA" dirty="0"/>
              <a:t> es la resistencia de entrada (</a:t>
            </a:r>
            <a:r>
              <a:rPr lang="es-PA" dirty="0" err="1"/>
              <a:t>Rent</a:t>
            </a:r>
            <a:r>
              <a:rPr lang="es-PA" dirty="0"/>
              <a:t>) </a:t>
            </a:r>
          </a:p>
          <a:p>
            <a:r>
              <a:rPr lang="es-PA" dirty="0"/>
              <a:t>Ro es la resistencia de salida (</a:t>
            </a:r>
            <a:r>
              <a:rPr lang="es-PA" dirty="0" err="1"/>
              <a:t>Rsal</a:t>
            </a:r>
            <a:r>
              <a:rPr lang="es-PA" dirty="0"/>
              <a:t>) </a:t>
            </a:r>
          </a:p>
          <a:p>
            <a:r>
              <a:rPr lang="es-PA" dirty="0" err="1"/>
              <a:t>Av</a:t>
            </a:r>
            <a:r>
              <a:rPr lang="es-PA" dirty="0"/>
              <a:t>(0) es la ganancia de voltaje sin carga (</a:t>
            </a:r>
            <a:r>
              <a:rPr lang="es-PA" dirty="0" err="1"/>
              <a:t>vo</a:t>
            </a:r>
            <a:r>
              <a:rPr lang="es-PA" dirty="0"/>
              <a:t>/vi cuando </a:t>
            </a:r>
            <a:r>
              <a:rPr lang="es-PA" dirty="0" err="1"/>
              <a:t>io</a:t>
            </a:r>
            <a:r>
              <a:rPr lang="es-PA" dirty="0"/>
              <a:t> es 0)</a:t>
            </a:r>
          </a:p>
          <a:p>
            <a:endParaRPr lang="es-PA" dirty="0"/>
          </a:p>
          <a:p>
            <a:r>
              <a:rPr lang="es-PA" dirty="0"/>
              <a:t>Rg es la resistencia de salida de la fuente de voltaje</a:t>
            </a:r>
          </a:p>
          <a:p>
            <a:r>
              <a:rPr lang="es-PA" dirty="0"/>
              <a:t>RL es la resistencia de carga</a:t>
            </a:r>
            <a:endParaRPr lang="es-MX" dirty="0"/>
          </a:p>
        </p:txBody>
      </p:sp>
      <p:pic>
        <p:nvPicPr>
          <p:cNvPr id="10" name="Picture 4">
            <a:extLst>
              <a:ext uri="{FF2B5EF4-FFF2-40B4-BE49-F238E27FC236}">
                <a16:creationId xmlns:a16="http://schemas.microsoft.com/office/drawing/2014/main" id="{49C0D2F9-E88B-4CDD-B8ED-E5579AE4E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42" t="4918" r="2876" b="6961"/>
          <a:stretch>
            <a:fillRect/>
          </a:stretch>
        </p:blipFill>
        <p:spPr bwMode="auto">
          <a:xfrm>
            <a:off x="624661" y="3510371"/>
            <a:ext cx="7093489" cy="274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46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5D85B-ABAF-426F-8F35-0E05144B43FF}"/>
              </a:ext>
            </a:extLst>
          </p:cNvPr>
          <p:cNvSpPr>
            <a:spLocks noGrp="1"/>
          </p:cNvSpPr>
          <p:nvPr>
            <p:ph type="title"/>
          </p:nvPr>
        </p:nvSpPr>
        <p:spPr/>
        <p:txBody>
          <a:bodyPr/>
          <a:lstStyle/>
          <a:p>
            <a:r>
              <a:rPr lang="es-PA" dirty="0"/>
              <a:t>Amplificador Derivador</a:t>
            </a:r>
            <a:endParaRPr lang="es-MX" dirty="0"/>
          </a:p>
        </p:txBody>
      </p:sp>
      <p:pic>
        <p:nvPicPr>
          <p:cNvPr id="5" name="Imagen 4">
            <a:extLst>
              <a:ext uri="{FF2B5EF4-FFF2-40B4-BE49-F238E27FC236}">
                <a16:creationId xmlns:a16="http://schemas.microsoft.com/office/drawing/2014/main" id="{E52C0E0C-020F-469D-BFD1-421AA7597B3A}"/>
              </a:ext>
            </a:extLst>
          </p:cNvPr>
          <p:cNvPicPr>
            <a:picLocks noChangeAspect="1"/>
          </p:cNvPicPr>
          <p:nvPr/>
        </p:nvPicPr>
        <p:blipFill>
          <a:blip r:embed="rId2"/>
          <a:stretch>
            <a:fillRect/>
          </a:stretch>
        </p:blipFill>
        <p:spPr>
          <a:xfrm>
            <a:off x="919162" y="1836814"/>
            <a:ext cx="5768187" cy="2562236"/>
          </a:xfrm>
          <a:prstGeom prst="rect">
            <a:avLst/>
          </a:prstGeom>
        </p:spPr>
      </p:pic>
      <p:pic>
        <p:nvPicPr>
          <p:cNvPr id="6" name="Imagen 5">
            <a:extLst>
              <a:ext uri="{FF2B5EF4-FFF2-40B4-BE49-F238E27FC236}">
                <a16:creationId xmlns:a16="http://schemas.microsoft.com/office/drawing/2014/main" id="{AB3C7E5F-603C-400E-B1CE-9759D51645CE}"/>
              </a:ext>
            </a:extLst>
          </p:cNvPr>
          <p:cNvPicPr>
            <a:picLocks noChangeAspect="1"/>
          </p:cNvPicPr>
          <p:nvPr/>
        </p:nvPicPr>
        <p:blipFill>
          <a:blip r:embed="rId3"/>
          <a:stretch>
            <a:fillRect/>
          </a:stretch>
        </p:blipFill>
        <p:spPr>
          <a:xfrm>
            <a:off x="919162" y="4843211"/>
            <a:ext cx="1919288" cy="407636"/>
          </a:xfrm>
          <a:prstGeom prst="rect">
            <a:avLst/>
          </a:prstGeom>
        </p:spPr>
      </p:pic>
      <p:pic>
        <p:nvPicPr>
          <p:cNvPr id="7" name="Imagen 6">
            <a:extLst>
              <a:ext uri="{FF2B5EF4-FFF2-40B4-BE49-F238E27FC236}">
                <a16:creationId xmlns:a16="http://schemas.microsoft.com/office/drawing/2014/main" id="{76D76264-5CEF-4E6C-AE41-2343064F0B2D}"/>
              </a:ext>
            </a:extLst>
          </p:cNvPr>
          <p:cNvPicPr>
            <a:picLocks noChangeAspect="1"/>
          </p:cNvPicPr>
          <p:nvPr/>
        </p:nvPicPr>
        <p:blipFill>
          <a:blip r:embed="rId4"/>
          <a:stretch>
            <a:fillRect/>
          </a:stretch>
        </p:blipFill>
        <p:spPr>
          <a:xfrm>
            <a:off x="3346214" y="4632533"/>
            <a:ext cx="2514370" cy="652463"/>
          </a:xfrm>
          <a:prstGeom prst="rect">
            <a:avLst/>
          </a:prstGeom>
        </p:spPr>
      </p:pic>
      <p:pic>
        <p:nvPicPr>
          <p:cNvPr id="8" name="Imagen 7">
            <a:extLst>
              <a:ext uri="{FF2B5EF4-FFF2-40B4-BE49-F238E27FC236}">
                <a16:creationId xmlns:a16="http://schemas.microsoft.com/office/drawing/2014/main" id="{5930D313-05A5-4392-94C4-934210697487}"/>
              </a:ext>
            </a:extLst>
          </p:cNvPr>
          <p:cNvPicPr>
            <a:picLocks noChangeAspect="1"/>
          </p:cNvPicPr>
          <p:nvPr/>
        </p:nvPicPr>
        <p:blipFill rotWithShape="1">
          <a:blip r:embed="rId5"/>
          <a:srcRect b="12612"/>
          <a:stretch/>
        </p:blipFill>
        <p:spPr>
          <a:xfrm>
            <a:off x="721674" y="5479564"/>
            <a:ext cx="5649725" cy="893804"/>
          </a:xfrm>
          <a:prstGeom prst="rect">
            <a:avLst/>
          </a:prstGeom>
        </p:spPr>
      </p:pic>
      <p:pic>
        <p:nvPicPr>
          <p:cNvPr id="10" name="Imagen 9">
            <a:extLst>
              <a:ext uri="{FF2B5EF4-FFF2-40B4-BE49-F238E27FC236}">
                <a16:creationId xmlns:a16="http://schemas.microsoft.com/office/drawing/2014/main" id="{69B7D943-D06B-4E0D-BD72-AA27AC401C60}"/>
              </a:ext>
            </a:extLst>
          </p:cNvPr>
          <p:cNvPicPr>
            <a:picLocks noChangeAspect="1"/>
          </p:cNvPicPr>
          <p:nvPr/>
        </p:nvPicPr>
        <p:blipFill>
          <a:blip r:embed="rId6"/>
          <a:stretch>
            <a:fillRect/>
          </a:stretch>
        </p:blipFill>
        <p:spPr>
          <a:xfrm>
            <a:off x="8163741" y="2230583"/>
            <a:ext cx="1916674" cy="887349"/>
          </a:xfrm>
          <a:prstGeom prst="rect">
            <a:avLst/>
          </a:prstGeom>
        </p:spPr>
      </p:pic>
      <p:pic>
        <p:nvPicPr>
          <p:cNvPr id="11" name="Imagen 10">
            <a:extLst>
              <a:ext uri="{FF2B5EF4-FFF2-40B4-BE49-F238E27FC236}">
                <a16:creationId xmlns:a16="http://schemas.microsoft.com/office/drawing/2014/main" id="{C4D87FE4-5D4A-4604-8A4D-F12152DCEA8F}"/>
              </a:ext>
            </a:extLst>
          </p:cNvPr>
          <p:cNvPicPr>
            <a:picLocks noChangeAspect="1"/>
          </p:cNvPicPr>
          <p:nvPr/>
        </p:nvPicPr>
        <p:blipFill>
          <a:blip r:embed="rId7"/>
          <a:stretch>
            <a:fillRect/>
          </a:stretch>
        </p:blipFill>
        <p:spPr>
          <a:xfrm>
            <a:off x="7249134" y="3254539"/>
            <a:ext cx="4127373" cy="1188427"/>
          </a:xfrm>
          <a:prstGeom prst="rect">
            <a:avLst/>
          </a:prstGeom>
        </p:spPr>
      </p:pic>
      <p:pic>
        <p:nvPicPr>
          <p:cNvPr id="12" name="Imagen 11">
            <a:extLst>
              <a:ext uri="{FF2B5EF4-FFF2-40B4-BE49-F238E27FC236}">
                <a16:creationId xmlns:a16="http://schemas.microsoft.com/office/drawing/2014/main" id="{440C3BDA-A285-4206-8CDA-EE3A3DE153DC}"/>
              </a:ext>
            </a:extLst>
          </p:cNvPr>
          <p:cNvPicPr>
            <a:picLocks noChangeAspect="1"/>
          </p:cNvPicPr>
          <p:nvPr/>
        </p:nvPicPr>
        <p:blipFill>
          <a:blip r:embed="rId8"/>
          <a:stretch>
            <a:fillRect/>
          </a:stretch>
        </p:blipFill>
        <p:spPr>
          <a:xfrm>
            <a:off x="7155313" y="4764025"/>
            <a:ext cx="4315013" cy="1020963"/>
          </a:xfrm>
          <a:prstGeom prst="rect">
            <a:avLst/>
          </a:prstGeom>
          <a:ln>
            <a:solidFill>
              <a:srgbClr val="7030A0"/>
            </a:solidFill>
          </a:ln>
        </p:spPr>
      </p:pic>
    </p:spTree>
    <p:extLst>
      <p:ext uri="{BB962C8B-B14F-4D97-AF65-F5344CB8AC3E}">
        <p14:creationId xmlns:p14="http://schemas.microsoft.com/office/powerpoint/2010/main" val="286530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F17A-ECC4-4FB9-AA95-D3D3D501F53C}"/>
              </a:ext>
            </a:extLst>
          </p:cNvPr>
          <p:cNvSpPr>
            <a:spLocks noGrp="1"/>
          </p:cNvSpPr>
          <p:nvPr>
            <p:ph type="title"/>
          </p:nvPr>
        </p:nvSpPr>
        <p:spPr/>
        <p:txBody>
          <a:bodyPr/>
          <a:lstStyle/>
          <a:p>
            <a:r>
              <a:rPr lang="es-PA" dirty="0"/>
              <a:t>Amplificador de instrumentación (AI)</a:t>
            </a:r>
            <a:endParaRPr lang="es-MX" dirty="0"/>
          </a:p>
        </p:txBody>
      </p:sp>
      <p:sp>
        <p:nvSpPr>
          <p:cNvPr id="3" name="Marcador de contenido 2">
            <a:extLst>
              <a:ext uri="{FF2B5EF4-FFF2-40B4-BE49-F238E27FC236}">
                <a16:creationId xmlns:a16="http://schemas.microsoft.com/office/drawing/2014/main" id="{21D0F3B1-C793-4100-917B-45E6AD1AA88A}"/>
              </a:ext>
            </a:extLst>
          </p:cNvPr>
          <p:cNvSpPr>
            <a:spLocks noGrp="1"/>
          </p:cNvSpPr>
          <p:nvPr>
            <p:ph idx="1"/>
          </p:nvPr>
        </p:nvSpPr>
        <p:spPr>
          <a:xfrm>
            <a:off x="6287590" y="2121408"/>
            <a:ext cx="4840658" cy="4050792"/>
          </a:xfrm>
        </p:spPr>
        <p:txBody>
          <a:bodyPr/>
          <a:lstStyle/>
          <a:p>
            <a:pPr marL="0" indent="0">
              <a:buNone/>
            </a:pPr>
            <a:r>
              <a:rPr lang="es-PA" dirty="0"/>
              <a:t>Esta compuesto de 3 AO, que se conectan para formar dos etapas.</a:t>
            </a:r>
          </a:p>
          <a:p>
            <a:pPr marL="0" indent="0">
              <a:buNone/>
            </a:pPr>
            <a:r>
              <a:rPr lang="es-PA" dirty="0"/>
              <a:t>La segunda es una etapa de AO restador (R1, R2, R3 y R4 se escogen apropiadamente), denominada en la imagen como etapa diferencial.</a:t>
            </a:r>
          </a:p>
          <a:p>
            <a:pPr marL="0" indent="0">
              <a:buNone/>
            </a:pPr>
            <a:r>
              <a:rPr lang="es-PA" dirty="0"/>
              <a:t>La primera es una etapa de </a:t>
            </a:r>
            <a:r>
              <a:rPr lang="es-PA" dirty="0" err="1"/>
              <a:t>pre-amplificación</a:t>
            </a:r>
            <a:r>
              <a:rPr lang="es-PA" dirty="0"/>
              <a:t>.  Ra y Rb se escogen del mismo valor y la Rg es una resistencia de ajuste de ganancia (muchas veces esta o parte de esta es externa al circuito integrado del AI)</a:t>
            </a:r>
          </a:p>
          <a:p>
            <a:pPr marL="0" indent="0">
              <a:buNone/>
            </a:pPr>
            <a:endParaRPr lang="es-MX" dirty="0"/>
          </a:p>
        </p:txBody>
      </p:sp>
      <p:pic>
        <p:nvPicPr>
          <p:cNvPr id="8194" name="Picture 2" descr="AMPLIFICADOR DE INSTRUMENTACIÓN | INSTRUMENTACIÓN ELECTRÓNICA I">
            <a:extLst>
              <a:ext uri="{FF2B5EF4-FFF2-40B4-BE49-F238E27FC236}">
                <a16:creationId xmlns:a16="http://schemas.microsoft.com/office/drawing/2014/main" id="{790F975F-EB98-4368-B2EB-315D6CCD5D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783"/>
          <a:stretch/>
        </p:blipFill>
        <p:spPr bwMode="auto">
          <a:xfrm>
            <a:off x="737644" y="2362764"/>
            <a:ext cx="4972596" cy="356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1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7BE20-A692-473C-A3CF-13F4802A3821}"/>
              </a:ext>
            </a:extLst>
          </p:cNvPr>
          <p:cNvSpPr>
            <a:spLocks noGrp="1"/>
          </p:cNvSpPr>
          <p:nvPr>
            <p:ph type="title"/>
          </p:nvPr>
        </p:nvSpPr>
        <p:spPr/>
        <p:txBody>
          <a:bodyPr/>
          <a:lstStyle/>
          <a:p>
            <a:r>
              <a:rPr lang="es-PA" dirty="0"/>
              <a:t>Requisitos (características) del AI</a:t>
            </a:r>
            <a:endParaRPr lang="es-MX" dirty="0"/>
          </a:p>
        </p:txBody>
      </p:sp>
      <p:sp>
        <p:nvSpPr>
          <p:cNvPr id="3" name="Marcador de contenido 2">
            <a:extLst>
              <a:ext uri="{FF2B5EF4-FFF2-40B4-BE49-F238E27FC236}">
                <a16:creationId xmlns:a16="http://schemas.microsoft.com/office/drawing/2014/main" id="{B22052B1-5F89-45D2-99ED-5F2E8FE3D3C7}"/>
              </a:ext>
            </a:extLst>
          </p:cNvPr>
          <p:cNvSpPr>
            <a:spLocks noGrp="1"/>
          </p:cNvSpPr>
          <p:nvPr>
            <p:ph idx="1"/>
          </p:nvPr>
        </p:nvSpPr>
        <p:spPr>
          <a:xfrm>
            <a:off x="1069848" y="1902333"/>
            <a:ext cx="10058400" cy="4050792"/>
          </a:xfrm>
        </p:spPr>
        <p:txBody>
          <a:bodyPr/>
          <a:lstStyle/>
          <a:p>
            <a:pPr marL="0" indent="0">
              <a:buNone/>
            </a:pPr>
            <a:r>
              <a:rPr lang="es-PA" dirty="0"/>
              <a:t>Características:</a:t>
            </a:r>
          </a:p>
          <a:p>
            <a:pPr marL="0" indent="0">
              <a:buNone/>
            </a:pPr>
            <a:endParaRPr lang="es-MX" dirty="0"/>
          </a:p>
        </p:txBody>
      </p:sp>
      <p:pic>
        <p:nvPicPr>
          <p:cNvPr id="4" name="Imagen 3">
            <a:extLst>
              <a:ext uri="{FF2B5EF4-FFF2-40B4-BE49-F238E27FC236}">
                <a16:creationId xmlns:a16="http://schemas.microsoft.com/office/drawing/2014/main" id="{20F005FB-8073-4793-968C-E903175625AF}"/>
              </a:ext>
            </a:extLst>
          </p:cNvPr>
          <p:cNvPicPr>
            <a:picLocks noChangeAspect="1"/>
          </p:cNvPicPr>
          <p:nvPr/>
        </p:nvPicPr>
        <p:blipFill rotWithShape="1">
          <a:blip r:embed="rId2"/>
          <a:srcRect l="19062" t="19444" r="19062" b="27500"/>
          <a:stretch/>
        </p:blipFill>
        <p:spPr>
          <a:xfrm>
            <a:off x="1952625" y="2376476"/>
            <a:ext cx="8286750" cy="3996892"/>
          </a:xfrm>
          <a:prstGeom prst="rect">
            <a:avLst/>
          </a:prstGeom>
        </p:spPr>
      </p:pic>
    </p:spTree>
    <p:extLst>
      <p:ext uri="{BB962C8B-B14F-4D97-AF65-F5344CB8AC3E}">
        <p14:creationId xmlns:p14="http://schemas.microsoft.com/office/powerpoint/2010/main" val="288295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42B96-BCBB-42D5-896E-FB60D5896CEC}"/>
              </a:ext>
            </a:extLst>
          </p:cNvPr>
          <p:cNvSpPr>
            <a:spLocks noGrp="1"/>
          </p:cNvSpPr>
          <p:nvPr>
            <p:ph type="title"/>
          </p:nvPr>
        </p:nvSpPr>
        <p:spPr/>
        <p:txBody>
          <a:bodyPr/>
          <a:lstStyle/>
          <a:p>
            <a:r>
              <a:rPr lang="es-PA" dirty="0"/>
              <a:t>Ecuaciones</a:t>
            </a:r>
            <a:endParaRPr lang="es-MX" dirty="0"/>
          </a:p>
        </p:txBody>
      </p:sp>
      <p:pic>
        <p:nvPicPr>
          <p:cNvPr id="5" name="Imagen 4">
            <a:extLst>
              <a:ext uri="{FF2B5EF4-FFF2-40B4-BE49-F238E27FC236}">
                <a16:creationId xmlns:a16="http://schemas.microsoft.com/office/drawing/2014/main" id="{3246FF37-42B9-4A98-BAA5-818C29E44539}"/>
              </a:ext>
            </a:extLst>
          </p:cNvPr>
          <p:cNvPicPr>
            <a:picLocks noChangeAspect="1"/>
          </p:cNvPicPr>
          <p:nvPr/>
        </p:nvPicPr>
        <p:blipFill>
          <a:blip r:embed="rId2"/>
          <a:stretch>
            <a:fillRect/>
          </a:stretch>
        </p:blipFill>
        <p:spPr>
          <a:xfrm>
            <a:off x="1063751" y="1909490"/>
            <a:ext cx="5293505" cy="4107030"/>
          </a:xfrm>
          <a:prstGeom prst="rect">
            <a:avLst/>
          </a:prstGeom>
        </p:spPr>
      </p:pic>
      <p:pic>
        <p:nvPicPr>
          <p:cNvPr id="6" name="Imagen 5">
            <a:extLst>
              <a:ext uri="{FF2B5EF4-FFF2-40B4-BE49-F238E27FC236}">
                <a16:creationId xmlns:a16="http://schemas.microsoft.com/office/drawing/2014/main" id="{639AF5CC-5EAA-401B-BA72-A8824DEA5548}"/>
              </a:ext>
            </a:extLst>
          </p:cNvPr>
          <p:cNvPicPr>
            <a:picLocks noChangeAspect="1"/>
          </p:cNvPicPr>
          <p:nvPr/>
        </p:nvPicPr>
        <p:blipFill>
          <a:blip r:embed="rId3"/>
          <a:stretch>
            <a:fillRect/>
          </a:stretch>
        </p:blipFill>
        <p:spPr>
          <a:xfrm>
            <a:off x="7158446" y="2162977"/>
            <a:ext cx="3622765" cy="3060612"/>
          </a:xfrm>
          <a:prstGeom prst="rect">
            <a:avLst/>
          </a:prstGeom>
        </p:spPr>
      </p:pic>
    </p:spTree>
    <p:extLst>
      <p:ext uri="{BB962C8B-B14F-4D97-AF65-F5344CB8AC3E}">
        <p14:creationId xmlns:p14="http://schemas.microsoft.com/office/powerpoint/2010/main" val="294584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A1F07-BBB8-4CC2-A38A-80A61935DEC0}"/>
              </a:ext>
            </a:extLst>
          </p:cNvPr>
          <p:cNvSpPr>
            <a:spLocks noGrp="1"/>
          </p:cNvSpPr>
          <p:nvPr>
            <p:ph type="title"/>
          </p:nvPr>
        </p:nvSpPr>
        <p:spPr/>
        <p:txBody>
          <a:bodyPr/>
          <a:lstStyle/>
          <a:p>
            <a:r>
              <a:rPr lang="es-PA" dirty="0"/>
              <a:t>Excitación en Modo Común y diferencial</a:t>
            </a:r>
            <a:endParaRPr lang="es-MX" dirty="0"/>
          </a:p>
        </p:txBody>
      </p:sp>
      <p:pic>
        <p:nvPicPr>
          <p:cNvPr id="6" name="Imagen 5">
            <a:extLst>
              <a:ext uri="{FF2B5EF4-FFF2-40B4-BE49-F238E27FC236}">
                <a16:creationId xmlns:a16="http://schemas.microsoft.com/office/drawing/2014/main" id="{956E08B7-46E7-4409-B2AF-5B72ACEF9C6B}"/>
              </a:ext>
            </a:extLst>
          </p:cNvPr>
          <p:cNvPicPr>
            <a:picLocks noChangeAspect="1"/>
          </p:cNvPicPr>
          <p:nvPr/>
        </p:nvPicPr>
        <p:blipFill rotWithShape="1">
          <a:blip r:embed="rId2"/>
          <a:srcRect b="9008"/>
          <a:stretch/>
        </p:blipFill>
        <p:spPr>
          <a:xfrm>
            <a:off x="1362891" y="5266836"/>
            <a:ext cx="2743200" cy="1048703"/>
          </a:xfrm>
          <a:prstGeom prst="rect">
            <a:avLst/>
          </a:prstGeom>
        </p:spPr>
      </p:pic>
      <p:pic>
        <p:nvPicPr>
          <p:cNvPr id="7" name="Imagen 6">
            <a:extLst>
              <a:ext uri="{FF2B5EF4-FFF2-40B4-BE49-F238E27FC236}">
                <a16:creationId xmlns:a16="http://schemas.microsoft.com/office/drawing/2014/main" id="{DDED8CB0-ED46-4153-A7BF-D303FEB2B253}"/>
              </a:ext>
            </a:extLst>
          </p:cNvPr>
          <p:cNvPicPr>
            <a:picLocks noChangeAspect="1"/>
          </p:cNvPicPr>
          <p:nvPr/>
        </p:nvPicPr>
        <p:blipFill>
          <a:blip r:embed="rId3"/>
          <a:stretch>
            <a:fillRect/>
          </a:stretch>
        </p:blipFill>
        <p:spPr>
          <a:xfrm>
            <a:off x="8526916" y="5365011"/>
            <a:ext cx="885825" cy="476250"/>
          </a:xfrm>
          <a:prstGeom prst="rect">
            <a:avLst/>
          </a:prstGeom>
        </p:spPr>
      </p:pic>
      <p:pic>
        <p:nvPicPr>
          <p:cNvPr id="8" name="Imagen 7">
            <a:extLst>
              <a:ext uri="{FF2B5EF4-FFF2-40B4-BE49-F238E27FC236}">
                <a16:creationId xmlns:a16="http://schemas.microsoft.com/office/drawing/2014/main" id="{46FEE316-8C97-4CA6-B7DC-0970632BAD90}"/>
              </a:ext>
            </a:extLst>
          </p:cNvPr>
          <p:cNvPicPr>
            <a:picLocks noChangeAspect="1"/>
          </p:cNvPicPr>
          <p:nvPr/>
        </p:nvPicPr>
        <p:blipFill>
          <a:blip r:embed="rId4"/>
          <a:stretch>
            <a:fillRect/>
          </a:stretch>
        </p:blipFill>
        <p:spPr>
          <a:xfrm>
            <a:off x="716826" y="2330797"/>
            <a:ext cx="4882786" cy="2435320"/>
          </a:xfrm>
          <a:prstGeom prst="rect">
            <a:avLst/>
          </a:prstGeom>
        </p:spPr>
      </p:pic>
      <p:pic>
        <p:nvPicPr>
          <p:cNvPr id="9" name="Imagen 8">
            <a:extLst>
              <a:ext uri="{FF2B5EF4-FFF2-40B4-BE49-F238E27FC236}">
                <a16:creationId xmlns:a16="http://schemas.microsoft.com/office/drawing/2014/main" id="{94D2EEF9-6AF9-4482-B5A5-55A4A2E2536E}"/>
              </a:ext>
            </a:extLst>
          </p:cNvPr>
          <p:cNvPicPr>
            <a:picLocks noChangeAspect="1"/>
          </p:cNvPicPr>
          <p:nvPr/>
        </p:nvPicPr>
        <p:blipFill>
          <a:blip r:embed="rId5"/>
          <a:stretch>
            <a:fillRect/>
          </a:stretch>
        </p:blipFill>
        <p:spPr>
          <a:xfrm>
            <a:off x="6518094" y="2271712"/>
            <a:ext cx="4171950" cy="2314575"/>
          </a:xfrm>
          <a:prstGeom prst="rect">
            <a:avLst/>
          </a:prstGeom>
        </p:spPr>
      </p:pic>
    </p:spTree>
    <p:extLst>
      <p:ext uri="{BB962C8B-B14F-4D97-AF65-F5344CB8AC3E}">
        <p14:creationId xmlns:p14="http://schemas.microsoft.com/office/powerpoint/2010/main" val="419400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7A357-B0FD-4CB6-87D9-58ADEE15917C}"/>
              </a:ext>
            </a:extLst>
          </p:cNvPr>
          <p:cNvSpPr>
            <a:spLocks noGrp="1"/>
          </p:cNvSpPr>
          <p:nvPr>
            <p:ph type="title"/>
          </p:nvPr>
        </p:nvSpPr>
        <p:spPr/>
        <p:txBody>
          <a:bodyPr/>
          <a:lstStyle/>
          <a:p>
            <a:r>
              <a:rPr lang="es-PA" dirty="0"/>
              <a:t>Ejemplo</a:t>
            </a:r>
            <a:endParaRPr lang="es-MX" dirty="0"/>
          </a:p>
        </p:txBody>
      </p:sp>
      <p:pic>
        <p:nvPicPr>
          <p:cNvPr id="5" name="Imagen 4">
            <a:extLst>
              <a:ext uri="{FF2B5EF4-FFF2-40B4-BE49-F238E27FC236}">
                <a16:creationId xmlns:a16="http://schemas.microsoft.com/office/drawing/2014/main" id="{CF2BEBA6-F9EE-43BC-BE22-B285C2A7BD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9848" y="2735227"/>
            <a:ext cx="5166134" cy="2643505"/>
          </a:xfrm>
          <a:prstGeom prst="rect">
            <a:avLst/>
          </a:prstGeom>
          <a:noFill/>
          <a:ln>
            <a:noFill/>
          </a:ln>
        </p:spPr>
      </p:pic>
      <p:sp>
        <p:nvSpPr>
          <p:cNvPr id="6" name="Rectángulo 5">
            <a:extLst>
              <a:ext uri="{FF2B5EF4-FFF2-40B4-BE49-F238E27FC236}">
                <a16:creationId xmlns:a16="http://schemas.microsoft.com/office/drawing/2014/main" id="{3C0DE77E-69C2-4281-AFDA-A5F1718B5C68}"/>
              </a:ext>
            </a:extLst>
          </p:cNvPr>
          <p:cNvSpPr/>
          <p:nvPr/>
        </p:nvSpPr>
        <p:spPr>
          <a:xfrm>
            <a:off x="1514475" y="2088896"/>
            <a:ext cx="6096000" cy="646331"/>
          </a:xfrm>
          <a:prstGeom prst="rect">
            <a:avLst/>
          </a:prstGeom>
        </p:spPr>
        <p:txBody>
          <a:bodyPr>
            <a:spAutoFit/>
          </a:bodyPr>
          <a:lstStyle/>
          <a:p>
            <a:r>
              <a:rPr lang="es-ES" dirty="0"/>
              <a:t>Amplificador operacional ideal alimentado a </a:t>
            </a:r>
            <a:r>
              <a:rPr lang="es-MX" altLang="zh-TW" dirty="0"/>
              <a:t>±</a:t>
            </a:r>
            <a:r>
              <a:rPr lang="es-ES" dirty="0"/>
              <a:t>15V,  R=10k, C=10nF</a:t>
            </a:r>
            <a:endParaRPr lang="es-MX" dirty="0"/>
          </a:p>
        </p:txBody>
      </p:sp>
      <p:sp>
        <p:nvSpPr>
          <p:cNvPr id="7" name="CuadroTexto 6">
            <a:extLst>
              <a:ext uri="{FF2B5EF4-FFF2-40B4-BE49-F238E27FC236}">
                <a16:creationId xmlns:a16="http://schemas.microsoft.com/office/drawing/2014/main" id="{9FE32B20-5AEA-45E2-BB14-FC0EDDC77624}"/>
              </a:ext>
            </a:extLst>
          </p:cNvPr>
          <p:cNvSpPr txBox="1"/>
          <p:nvPr/>
        </p:nvSpPr>
        <p:spPr>
          <a:xfrm>
            <a:off x="7781925" y="2735227"/>
            <a:ext cx="3232616" cy="923330"/>
          </a:xfrm>
          <a:prstGeom prst="rect">
            <a:avLst/>
          </a:prstGeom>
          <a:noFill/>
        </p:spPr>
        <p:txBody>
          <a:bodyPr wrap="none" rtlCol="0">
            <a:spAutoFit/>
          </a:bodyPr>
          <a:lstStyle/>
          <a:p>
            <a:r>
              <a:rPr lang="es-PA" dirty="0"/>
              <a:t>Encuentre:</a:t>
            </a:r>
          </a:p>
          <a:p>
            <a:pPr marL="285750" indent="-285750">
              <a:buFont typeface="Arial" panose="020B0604020202020204" pitchFamily="34" charset="0"/>
              <a:buChar char="•"/>
            </a:pPr>
            <a:r>
              <a:rPr lang="es-PA" dirty="0"/>
              <a:t>La relación Vo/Vi en s</a:t>
            </a:r>
          </a:p>
          <a:p>
            <a:pPr marL="285750" indent="-285750">
              <a:buFont typeface="Arial" panose="020B0604020202020204" pitchFamily="34" charset="0"/>
              <a:buChar char="•"/>
            </a:pPr>
            <a:r>
              <a:rPr lang="es-PA" dirty="0"/>
              <a:t>La impedancia de entrada</a:t>
            </a:r>
            <a:endParaRPr lang="es-MX" dirty="0"/>
          </a:p>
        </p:txBody>
      </p:sp>
    </p:spTree>
    <p:extLst>
      <p:ext uri="{BB962C8B-B14F-4D97-AF65-F5344CB8AC3E}">
        <p14:creationId xmlns:p14="http://schemas.microsoft.com/office/powerpoint/2010/main" val="392694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 en fondo blanco&#10;&#10;Descripción generada automáticamente">
            <a:extLst>
              <a:ext uri="{FF2B5EF4-FFF2-40B4-BE49-F238E27FC236}">
                <a16:creationId xmlns:a16="http://schemas.microsoft.com/office/drawing/2014/main" id="{3853C08E-DD5E-49C0-A994-EE2F4AAE4440}"/>
              </a:ext>
            </a:extLst>
          </p:cNvPr>
          <p:cNvPicPr>
            <a:picLocks noChangeAspect="1"/>
          </p:cNvPicPr>
          <p:nvPr/>
        </p:nvPicPr>
        <p:blipFill>
          <a:blip r:embed="rId2"/>
          <a:stretch>
            <a:fillRect/>
          </a:stretch>
        </p:blipFill>
        <p:spPr>
          <a:xfrm>
            <a:off x="168438" y="0"/>
            <a:ext cx="5341327" cy="6858000"/>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495CC994-37BB-44D6-8C56-550AF1323CE5}"/>
              </a:ext>
            </a:extLst>
          </p:cNvPr>
          <p:cNvPicPr>
            <a:picLocks noChangeAspect="1"/>
          </p:cNvPicPr>
          <p:nvPr/>
        </p:nvPicPr>
        <p:blipFill>
          <a:blip r:embed="rId3"/>
          <a:stretch>
            <a:fillRect/>
          </a:stretch>
        </p:blipFill>
        <p:spPr>
          <a:xfrm>
            <a:off x="6277161" y="0"/>
            <a:ext cx="5348674" cy="6858000"/>
          </a:xfrm>
          <a:prstGeom prst="rect">
            <a:avLst/>
          </a:prstGeom>
        </p:spPr>
      </p:pic>
    </p:spTree>
    <p:extLst>
      <p:ext uri="{BB962C8B-B14F-4D97-AF65-F5344CB8AC3E}">
        <p14:creationId xmlns:p14="http://schemas.microsoft.com/office/powerpoint/2010/main" val="141381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4BE0C-79A5-4B29-B208-0A5FD55733B5}"/>
              </a:ext>
            </a:extLst>
          </p:cNvPr>
          <p:cNvSpPr>
            <a:spLocks noGrp="1"/>
          </p:cNvSpPr>
          <p:nvPr>
            <p:ph type="title"/>
          </p:nvPr>
        </p:nvSpPr>
        <p:spPr/>
        <p:txBody>
          <a:bodyPr/>
          <a:lstStyle/>
          <a:p>
            <a:r>
              <a:rPr lang="es-PA" dirty="0" err="1"/>
              <a:t>EJemplo</a:t>
            </a:r>
            <a:endParaRPr lang="es-MX" dirty="0"/>
          </a:p>
        </p:txBody>
      </p:sp>
      <p:pic>
        <p:nvPicPr>
          <p:cNvPr id="6146" name="Imagen 1">
            <a:extLst>
              <a:ext uri="{FF2B5EF4-FFF2-40B4-BE49-F238E27FC236}">
                <a16:creationId xmlns:a16="http://schemas.microsoft.com/office/drawing/2014/main" id="{F08DA956-9B30-431B-91AD-5E5E60654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226" y="2939552"/>
            <a:ext cx="8715756" cy="239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a:extLst>
              <a:ext uri="{FF2B5EF4-FFF2-40B4-BE49-F238E27FC236}">
                <a16:creationId xmlns:a16="http://schemas.microsoft.com/office/drawing/2014/main" id="{316F2BB3-9AAA-41F2-BCE8-53FC76A37BCF}"/>
              </a:ext>
            </a:extLst>
          </p:cNvPr>
          <p:cNvSpPr/>
          <p:nvPr/>
        </p:nvSpPr>
        <p:spPr>
          <a:xfrm>
            <a:off x="1410789" y="1770810"/>
            <a:ext cx="8604068" cy="646331"/>
          </a:xfrm>
          <a:prstGeom prst="rect">
            <a:avLst/>
          </a:prstGeom>
        </p:spPr>
        <p:txBody>
          <a:bodyPr wrap="square">
            <a:spAutoFit/>
          </a:bodyPr>
          <a:lstStyle/>
          <a:p>
            <a:r>
              <a:rPr lang="es-ES" dirty="0"/>
              <a:t>Amplificadores operacionales ideales alimentados a ±15 V, R = 100 Ω, L = 10 </a:t>
            </a:r>
            <a:r>
              <a:rPr lang="es-ES" dirty="0" err="1"/>
              <a:t>mH</a:t>
            </a:r>
            <a:r>
              <a:rPr lang="es-ES" dirty="0"/>
              <a:t>, y C = 100 </a:t>
            </a:r>
            <a:r>
              <a:rPr lang="es-ES" dirty="0" err="1"/>
              <a:t>nF</a:t>
            </a:r>
            <a:endParaRPr lang="es-MX" dirty="0"/>
          </a:p>
        </p:txBody>
      </p:sp>
      <p:sp>
        <p:nvSpPr>
          <p:cNvPr id="5" name="CuadroTexto 4">
            <a:extLst>
              <a:ext uri="{FF2B5EF4-FFF2-40B4-BE49-F238E27FC236}">
                <a16:creationId xmlns:a16="http://schemas.microsoft.com/office/drawing/2014/main" id="{50DB8E2C-C881-4AB7-8E98-0903F960987A}"/>
              </a:ext>
            </a:extLst>
          </p:cNvPr>
          <p:cNvSpPr txBox="1"/>
          <p:nvPr/>
        </p:nvSpPr>
        <p:spPr>
          <a:xfrm>
            <a:off x="4479692" y="5251892"/>
            <a:ext cx="3232616" cy="923330"/>
          </a:xfrm>
          <a:prstGeom prst="rect">
            <a:avLst/>
          </a:prstGeom>
          <a:noFill/>
        </p:spPr>
        <p:txBody>
          <a:bodyPr wrap="none" rtlCol="0">
            <a:spAutoFit/>
          </a:bodyPr>
          <a:lstStyle/>
          <a:p>
            <a:r>
              <a:rPr lang="es-PA" dirty="0"/>
              <a:t>Encuentre:</a:t>
            </a:r>
          </a:p>
          <a:p>
            <a:pPr marL="285750" indent="-285750">
              <a:buFont typeface="Arial" panose="020B0604020202020204" pitchFamily="34" charset="0"/>
              <a:buChar char="•"/>
            </a:pPr>
            <a:r>
              <a:rPr lang="es-PA" dirty="0"/>
              <a:t>La relación Vo/Vi en s</a:t>
            </a:r>
          </a:p>
          <a:p>
            <a:pPr marL="285750" indent="-285750">
              <a:buFont typeface="Arial" panose="020B0604020202020204" pitchFamily="34" charset="0"/>
              <a:buChar char="•"/>
            </a:pPr>
            <a:r>
              <a:rPr lang="es-PA" dirty="0"/>
              <a:t>La impedancia de entrada</a:t>
            </a:r>
            <a:endParaRPr lang="es-MX" dirty="0"/>
          </a:p>
        </p:txBody>
      </p:sp>
    </p:spTree>
    <p:extLst>
      <p:ext uri="{BB962C8B-B14F-4D97-AF65-F5344CB8AC3E}">
        <p14:creationId xmlns:p14="http://schemas.microsoft.com/office/powerpoint/2010/main" val="166518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C9D4E94-9374-466E-9BA6-CE1ABBB5FF0C}"/>
              </a:ext>
            </a:extLst>
          </p:cNvPr>
          <p:cNvPicPr>
            <a:picLocks noChangeAspect="1"/>
          </p:cNvPicPr>
          <p:nvPr/>
        </p:nvPicPr>
        <p:blipFill>
          <a:blip r:embed="rId2"/>
          <a:stretch>
            <a:fillRect/>
          </a:stretch>
        </p:blipFill>
        <p:spPr>
          <a:xfrm>
            <a:off x="6581775" y="2219325"/>
            <a:ext cx="5610225" cy="3676650"/>
          </a:xfrm>
          <a:prstGeom prst="rect">
            <a:avLst/>
          </a:prstGeom>
        </p:spPr>
      </p:pic>
      <p:sp>
        <p:nvSpPr>
          <p:cNvPr id="2" name="Título 1">
            <a:extLst>
              <a:ext uri="{FF2B5EF4-FFF2-40B4-BE49-F238E27FC236}">
                <a16:creationId xmlns:a16="http://schemas.microsoft.com/office/drawing/2014/main" id="{0F6D3605-D449-45EA-B8D6-ADFD792C3AAC}"/>
              </a:ext>
            </a:extLst>
          </p:cNvPr>
          <p:cNvSpPr>
            <a:spLocks noGrp="1"/>
          </p:cNvSpPr>
          <p:nvPr>
            <p:ph type="title"/>
          </p:nvPr>
        </p:nvSpPr>
        <p:spPr>
          <a:xfrm>
            <a:off x="547334" y="157353"/>
            <a:ext cx="10058400" cy="1609344"/>
          </a:xfrm>
        </p:spPr>
        <p:txBody>
          <a:bodyPr/>
          <a:lstStyle/>
          <a:p>
            <a:r>
              <a:rPr lang="es-PA" dirty="0"/>
              <a:t>Amplificador Operacional (AO) </a:t>
            </a:r>
            <a:endParaRPr lang="es-MX" dirty="0"/>
          </a:p>
        </p:txBody>
      </p:sp>
      <p:sp>
        <p:nvSpPr>
          <p:cNvPr id="3" name="Marcador de contenido 2">
            <a:extLst>
              <a:ext uri="{FF2B5EF4-FFF2-40B4-BE49-F238E27FC236}">
                <a16:creationId xmlns:a16="http://schemas.microsoft.com/office/drawing/2014/main" id="{3FD27852-1330-4E53-96E4-70020F11D101}"/>
              </a:ext>
            </a:extLst>
          </p:cNvPr>
          <p:cNvSpPr>
            <a:spLocks noGrp="1"/>
          </p:cNvSpPr>
          <p:nvPr>
            <p:ph idx="1"/>
          </p:nvPr>
        </p:nvSpPr>
        <p:spPr>
          <a:xfrm>
            <a:off x="85726" y="1714500"/>
            <a:ext cx="6877049" cy="4477294"/>
          </a:xfrm>
        </p:spPr>
        <p:txBody>
          <a:bodyPr>
            <a:normAutofit fontScale="92500"/>
          </a:bodyPr>
          <a:lstStyle/>
          <a:p>
            <a:pPr marL="0" indent="0">
              <a:buNone/>
            </a:pPr>
            <a:r>
              <a:rPr lang="es-PA" sz="2400" dirty="0"/>
              <a:t>El amplificador operacional es un circuito (integrado) formado por varias etapas.  Este es un </a:t>
            </a:r>
            <a:r>
              <a:rPr lang="es-ES" sz="2400" dirty="0"/>
              <a:t>amplificador acoplado en continua, con una </a:t>
            </a:r>
            <a:r>
              <a:rPr lang="es-ES" sz="2400" b="1" i="1" dirty="0"/>
              <a:t>entrada diferencial </a:t>
            </a:r>
            <a:r>
              <a:rPr lang="es-ES" sz="2400" dirty="0"/>
              <a:t>y ganancia extremadamente alta, cuyas características de operación estaban determinadas por los elementos de realimentación utilizados.</a:t>
            </a:r>
          </a:p>
          <a:p>
            <a:pPr marL="0" indent="0">
              <a:buNone/>
            </a:pPr>
            <a:r>
              <a:rPr lang="es-ES" sz="2400" dirty="0"/>
              <a:t>Cambiando los tipos y disposición de los elementos de realimentación, podían implementarse diferentes operaciones analógicas; en gran medida, las características globales del circuito estaban determinadas solo por estos elementos de realimentación.</a:t>
            </a:r>
          </a:p>
          <a:p>
            <a:pPr marL="0" indent="0">
              <a:buNone/>
            </a:pPr>
            <a:r>
              <a:rPr lang="es-PA" sz="2400" dirty="0"/>
              <a:t> </a:t>
            </a:r>
          </a:p>
        </p:txBody>
      </p:sp>
      <p:sp>
        <p:nvSpPr>
          <p:cNvPr id="6" name="CuadroTexto 5">
            <a:extLst>
              <a:ext uri="{FF2B5EF4-FFF2-40B4-BE49-F238E27FC236}">
                <a16:creationId xmlns:a16="http://schemas.microsoft.com/office/drawing/2014/main" id="{80053BA5-79AF-475D-9255-2DCADE807F97}"/>
              </a:ext>
            </a:extLst>
          </p:cNvPr>
          <p:cNvSpPr txBox="1"/>
          <p:nvPr/>
        </p:nvSpPr>
        <p:spPr>
          <a:xfrm>
            <a:off x="8473440" y="1766697"/>
            <a:ext cx="2847703" cy="461665"/>
          </a:xfrm>
          <a:prstGeom prst="rect">
            <a:avLst/>
          </a:prstGeom>
          <a:noFill/>
        </p:spPr>
        <p:txBody>
          <a:bodyPr wrap="square" rtlCol="0">
            <a:spAutoFit/>
          </a:bodyPr>
          <a:lstStyle/>
          <a:p>
            <a:r>
              <a:rPr lang="es-PA" sz="2400" dirty="0">
                <a:solidFill>
                  <a:srgbClr val="002060"/>
                </a:solidFill>
              </a:rPr>
              <a:t>Circuito de  AO</a:t>
            </a:r>
            <a:endParaRPr lang="es-MX" sz="2400" dirty="0">
              <a:solidFill>
                <a:srgbClr val="002060"/>
              </a:solidFill>
            </a:endParaRPr>
          </a:p>
        </p:txBody>
      </p:sp>
      <p:sp>
        <p:nvSpPr>
          <p:cNvPr id="7" name="CuadroTexto 6">
            <a:extLst>
              <a:ext uri="{FF2B5EF4-FFF2-40B4-BE49-F238E27FC236}">
                <a16:creationId xmlns:a16="http://schemas.microsoft.com/office/drawing/2014/main" id="{15D3979F-FA6E-49BB-903A-221DAA7860A7}"/>
              </a:ext>
            </a:extLst>
          </p:cNvPr>
          <p:cNvSpPr txBox="1"/>
          <p:nvPr/>
        </p:nvSpPr>
        <p:spPr>
          <a:xfrm>
            <a:off x="974054" y="5601937"/>
            <a:ext cx="5879591" cy="954107"/>
          </a:xfrm>
          <a:prstGeom prst="rect">
            <a:avLst/>
          </a:prstGeom>
          <a:noFill/>
        </p:spPr>
        <p:txBody>
          <a:bodyPr wrap="square" rtlCol="0">
            <a:spAutoFit/>
          </a:bodyPr>
          <a:lstStyle/>
          <a:p>
            <a:pPr algn="ctr"/>
            <a:r>
              <a:rPr lang="es-PA" sz="2800" i="1" dirty="0">
                <a:solidFill>
                  <a:srgbClr val="002060"/>
                </a:solidFill>
                <a:effectLst>
                  <a:outerShdw blurRad="38100" dist="38100" dir="2700000" algn="tl">
                    <a:srgbClr val="000000">
                      <a:alpha val="43137"/>
                    </a:srgbClr>
                  </a:outerShdw>
                </a:effectLst>
              </a:rPr>
              <a:t>El AO, idealmente, opera de manera diferencial</a:t>
            </a:r>
            <a:endParaRPr lang="es-MX" sz="2800" i="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220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46C70-B96D-4CE9-8C83-7D1F0C26B53D}"/>
              </a:ext>
            </a:extLst>
          </p:cNvPr>
          <p:cNvSpPr>
            <a:spLocks noGrp="1"/>
          </p:cNvSpPr>
          <p:nvPr>
            <p:ph type="title"/>
          </p:nvPr>
        </p:nvSpPr>
        <p:spPr>
          <a:xfrm>
            <a:off x="1066800" y="236982"/>
            <a:ext cx="10058400" cy="1609344"/>
          </a:xfrm>
        </p:spPr>
        <p:txBody>
          <a:bodyPr/>
          <a:lstStyle/>
          <a:p>
            <a:r>
              <a:rPr lang="es-PA" dirty="0"/>
              <a:t>Bloques internos de un AO</a:t>
            </a:r>
            <a:endParaRPr lang="es-MX" dirty="0"/>
          </a:p>
        </p:txBody>
      </p:sp>
      <p:pic>
        <p:nvPicPr>
          <p:cNvPr id="5" name="Marcador de contenido 4">
            <a:extLst>
              <a:ext uri="{FF2B5EF4-FFF2-40B4-BE49-F238E27FC236}">
                <a16:creationId xmlns:a16="http://schemas.microsoft.com/office/drawing/2014/main" id="{3289BD57-6405-4320-BBAB-8814255BFA15}"/>
              </a:ext>
            </a:extLst>
          </p:cNvPr>
          <p:cNvPicPr>
            <a:picLocks noGrp="1" noChangeAspect="1"/>
          </p:cNvPicPr>
          <p:nvPr>
            <p:ph idx="1"/>
          </p:nvPr>
        </p:nvPicPr>
        <p:blipFill rotWithShape="1">
          <a:blip r:embed="rId2"/>
          <a:srcRect l="12125" t="16430" r="13194" b="55124"/>
          <a:stretch/>
        </p:blipFill>
        <p:spPr>
          <a:xfrm>
            <a:off x="1520541" y="1560577"/>
            <a:ext cx="7890158" cy="1991624"/>
          </a:xfrm>
        </p:spPr>
      </p:pic>
      <p:pic>
        <p:nvPicPr>
          <p:cNvPr id="8" name="Imagen 7">
            <a:extLst>
              <a:ext uri="{FF2B5EF4-FFF2-40B4-BE49-F238E27FC236}">
                <a16:creationId xmlns:a16="http://schemas.microsoft.com/office/drawing/2014/main" id="{2AA65ADA-5563-4090-8970-D31BAC2626F3}"/>
              </a:ext>
            </a:extLst>
          </p:cNvPr>
          <p:cNvPicPr>
            <a:picLocks noChangeAspect="1"/>
          </p:cNvPicPr>
          <p:nvPr/>
        </p:nvPicPr>
        <p:blipFill rotWithShape="1">
          <a:blip r:embed="rId3"/>
          <a:srcRect l="17110" t="37917" r="37030" b="33750"/>
          <a:stretch/>
        </p:blipFill>
        <p:spPr>
          <a:xfrm>
            <a:off x="1885948" y="3630740"/>
            <a:ext cx="7947139" cy="2761869"/>
          </a:xfrm>
          <a:prstGeom prst="rect">
            <a:avLst/>
          </a:prstGeom>
        </p:spPr>
      </p:pic>
    </p:spTree>
    <p:extLst>
      <p:ext uri="{BB962C8B-B14F-4D97-AF65-F5344CB8AC3E}">
        <p14:creationId xmlns:p14="http://schemas.microsoft.com/office/powerpoint/2010/main" val="144613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61F3ED-BA41-43FB-BCFC-2A094BD66CAA}"/>
              </a:ext>
            </a:extLst>
          </p:cNvPr>
          <p:cNvSpPr>
            <a:spLocks noGrp="1"/>
          </p:cNvSpPr>
          <p:nvPr>
            <p:ph type="title"/>
          </p:nvPr>
        </p:nvSpPr>
        <p:spPr>
          <a:xfrm>
            <a:off x="435005" y="227179"/>
            <a:ext cx="11629747" cy="1609344"/>
          </a:xfrm>
        </p:spPr>
        <p:txBody>
          <a:bodyPr/>
          <a:lstStyle/>
          <a:p>
            <a:r>
              <a:rPr lang="es-PA" dirty="0"/>
              <a:t>Amplificador Ideal y sus </a:t>
            </a:r>
            <a:r>
              <a:rPr lang="es-PA" dirty="0" err="1"/>
              <a:t>CaracterísticaS</a:t>
            </a:r>
            <a:endParaRPr lang="es-MX" dirty="0"/>
          </a:p>
        </p:txBody>
      </p:sp>
      <p:pic>
        <p:nvPicPr>
          <p:cNvPr id="5" name="Marcador de contenido 4">
            <a:extLst>
              <a:ext uri="{FF2B5EF4-FFF2-40B4-BE49-F238E27FC236}">
                <a16:creationId xmlns:a16="http://schemas.microsoft.com/office/drawing/2014/main" id="{7C66D2B1-5D17-48CD-91D6-C0F63418D3DF}"/>
              </a:ext>
            </a:extLst>
          </p:cNvPr>
          <p:cNvPicPr>
            <a:picLocks noGrp="1" noChangeAspect="1"/>
          </p:cNvPicPr>
          <p:nvPr>
            <p:ph idx="1"/>
          </p:nvPr>
        </p:nvPicPr>
        <p:blipFill>
          <a:blip r:embed="rId2"/>
          <a:stretch>
            <a:fillRect/>
          </a:stretch>
        </p:blipFill>
        <p:spPr>
          <a:xfrm>
            <a:off x="4681822" y="3919553"/>
            <a:ext cx="3058126" cy="2134040"/>
          </a:xfrm>
        </p:spPr>
      </p:pic>
      <p:pic>
        <p:nvPicPr>
          <p:cNvPr id="7" name="Imagen 6">
            <a:extLst>
              <a:ext uri="{FF2B5EF4-FFF2-40B4-BE49-F238E27FC236}">
                <a16:creationId xmlns:a16="http://schemas.microsoft.com/office/drawing/2014/main" id="{0AEC0B1D-97AE-4FAE-AB45-49B0DAE2F823}"/>
              </a:ext>
            </a:extLst>
          </p:cNvPr>
          <p:cNvPicPr>
            <a:picLocks noChangeAspect="1"/>
          </p:cNvPicPr>
          <p:nvPr/>
        </p:nvPicPr>
        <p:blipFill rotWithShape="1">
          <a:blip r:embed="rId3"/>
          <a:srcRect l="69310" t="15760" b="32577"/>
          <a:stretch/>
        </p:blipFill>
        <p:spPr>
          <a:xfrm>
            <a:off x="853997" y="3676164"/>
            <a:ext cx="3186929" cy="2377429"/>
          </a:xfrm>
          <a:prstGeom prst="rect">
            <a:avLst/>
          </a:prstGeom>
        </p:spPr>
      </p:pic>
      <p:sp>
        <p:nvSpPr>
          <p:cNvPr id="8" name="CuadroTexto 7">
            <a:extLst>
              <a:ext uri="{FF2B5EF4-FFF2-40B4-BE49-F238E27FC236}">
                <a16:creationId xmlns:a16="http://schemas.microsoft.com/office/drawing/2014/main" id="{42D1376D-9A17-4D68-BEB4-5F706332620E}"/>
              </a:ext>
            </a:extLst>
          </p:cNvPr>
          <p:cNvSpPr txBox="1"/>
          <p:nvPr/>
        </p:nvSpPr>
        <p:spPr>
          <a:xfrm>
            <a:off x="885978" y="1712161"/>
            <a:ext cx="8387296" cy="1477328"/>
          </a:xfrm>
          <a:prstGeom prst="rect">
            <a:avLst/>
          </a:prstGeom>
          <a:noFill/>
        </p:spPr>
        <p:txBody>
          <a:bodyPr wrap="none" rtlCol="0">
            <a:spAutoFit/>
          </a:bodyPr>
          <a:lstStyle/>
          <a:p>
            <a:r>
              <a:rPr lang="es-PA" dirty="0"/>
              <a:t>El amplificador operacional </a:t>
            </a:r>
            <a:r>
              <a:rPr lang="es-PA" b="1" i="1" dirty="0"/>
              <a:t>ideal</a:t>
            </a:r>
            <a:r>
              <a:rPr lang="es-PA" dirty="0"/>
              <a:t> debería tener las siguientes características:</a:t>
            </a:r>
          </a:p>
          <a:p>
            <a:pPr marL="285750" indent="-285750">
              <a:buFont typeface="Arial" panose="020B0604020202020204" pitchFamily="34" charset="0"/>
              <a:buChar char="•"/>
            </a:pPr>
            <a:r>
              <a:rPr lang="es-PA" dirty="0"/>
              <a:t>Resistencia (impedancia) de entrada infinita</a:t>
            </a:r>
          </a:p>
          <a:p>
            <a:pPr marL="285750" indent="-285750">
              <a:buFont typeface="Arial" panose="020B0604020202020204" pitchFamily="34" charset="0"/>
              <a:buChar char="•"/>
            </a:pPr>
            <a:r>
              <a:rPr lang="es-PA" dirty="0"/>
              <a:t>Resistencia (impedancia) de salida cero </a:t>
            </a:r>
          </a:p>
          <a:p>
            <a:pPr marL="285750" indent="-285750">
              <a:buFont typeface="Arial" panose="020B0604020202020204" pitchFamily="34" charset="0"/>
              <a:buChar char="•"/>
            </a:pPr>
            <a:r>
              <a:rPr lang="es-PA" dirty="0"/>
              <a:t>La ganancia de voltaje sin carga infinita (muy grande) </a:t>
            </a:r>
          </a:p>
          <a:p>
            <a:pPr marL="285750" indent="-285750">
              <a:buFont typeface="Arial" panose="020B0604020202020204" pitchFamily="34" charset="0"/>
              <a:buChar char="•"/>
            </a:pPr>
            <a:r>
              <a:rPr lang="es-PA" dirty="0"/>
              <a:t>Ancho de banda infinito</a:t>
            </a:r>
            <a:endParaRPr lang="es-MX" dirty="0"/>
          </a:p>
        </p:txBody>
      </p:sp>
      <p:sp>
        <p:nvSpPr>
          <p:cNvPr id="9" name="CuadroTexto 8">
            <a:extLst>
              <a:ext uri="{FF2B5EF4-FFF2-40B4-BE49-F238E27FC236}">
                <a16:creationId xmlns:a16="http://schemas.microsoft.com/office/drawing/2014/main" id="{A63DE2D7-14E9-48A8-8D84-EE50ACB2EFEE}"/>
              </a:ext>
            </a:extLst>
          </p:cNvPr>
          <p:cNvSpPr txBox="1"/>
          <p:nvPr/>
        </p:nvSpPr>
        <p:spPr>
          <a:xfrm>
            <a:off x="1022673" y="3323724"/>
            <a:ext cx="2929328" cy="369332"/>
          </a:xfrm>
          <a:prstGeom prst="rect">
            <a:avLst/>
          </a:prstGeom>
          <a:noFill/>
        </p:spPr>
        <p:txBody>
          <a:bodyPr wrap="none" rtlCol="0">
            <a:spAutoFit/>
          </a:bodyPr>
          <a:lstStyle/>
          <a:p>
            <a:r>
              <a:rPr lang="es-PA" u="sng" dirty="0"/>
              <a:t>Circuito equivalente ideal</a:t>
            </a:r>
            <a:endParaRPr lang="es-MX" u="sng" dirty="0"/>
          </a:p>
        </p:txBody>
      </p:sp>
      <p:sp>
        <p:nvSpPr>
          <p:cNvPr id="10" name="CuadroTexto 9">
            <a:extLst>
              <a:ext uri="{FF2B5EF4-FFF2-40B4-BE49-F238E27FC236}">
                <a16:creationId xmlns:a16="http://schemas.microsoft.com/office/drawing/2014/main" id="{8023DE5D-ACAE-4C21-AAC5-4DBB5B743999}"/>
              </a:ext>
            </a:extLst>
          </p:cNvPr>
          <p:cNvSpPr txBox="1"/>
          <p:nvPr/>
        </p:nvSpPr>
        <p:spPr>
          <a:xfrm>
            <a:off x="4606747" y="3376090"/>
            <a:ext cx="3865225" cy="369332"/>
          </a:xfrm>
          <a:prstGeom prst="rect">
            <a:avLst/>
          </a:prstGeom>
          <a:noFill/>
        </p:spPr>
        <p:txBody>
          <a:bodyPr wrap="none" rtlCol="0">
            <a:spAutoFit/>
          </a:bodyPr>
          <a:lstStyle/>
          <a:p>
            <a:r>
              <a:rPr lang="es-PA" u="sng" dirty="0"/>
              <a:t>Símbolo y circuito equivalente real</a:t>
            </a:r>
            <a:endParaRPr lang="es-MX" u="sng" dirty="0"/>
          </a:p>
        </p:txBody>
      </p:sp>
      <p:sp>
        <p:nvSpPr>
          <p:cNvPr id="11" name="CuadroTexto 10">
            <a:extLst>
              <a:ext uri="{FF2B5EF4-FFF2-40B4-BE49-F238E27FC236}">
                <a16:creationId xmlns:a16="http://schemas.microsoft.com/office/drawing/2014/main" id="{407B9C45-2C9D-4244-8AA1-6481E26BB498}"/>
              </a:ext>
            </a:extLst>
          </p:cNvPr>
          <p:cNvSpPr txBox="1"/>
          <p:nvPr/>
        </p:nvSpPr>
        <p:spPr>
          <a:xfrm>
            <a:off x="7910000" y="3919553"/>
            <a:ext cx="4190261" cy="2308324"/>
          </a:xfrm>
          <a:prstGeom prst="rect">
            <a:avLst/>
          </a:prstGeom>
          <a:noFill/>
        </p:spPr>
        <p:txBody>
          <a:bodyPr wrap="square" rtlCol="0">
            <a:spAutoFit/>
          </a:bodyPr>
          <a:lstStyle/>
          <a:p>
            <a:r>
              <a:rPr lang="es-PA" dirty="0"/>
              <a:t>Las características ideales y las reales son muy similares:</a:t>
            </a:r>
          </a:p>
          <a:p>
            <a:pPr marL="285750" indent="-285750">
              <a:buFont typeface="Arial" panose="020B0604020202020204" pitchFamily="34" charset="0"/>
              <a:buChar char="•"/>
            </a:pPr>
            <a:r>
              <a:rPr lang="es-PA" dirty="0" err="1"/>
              <a:t>Rent</a:t>
            </a:r>
            <a:r>
              <a:rPr lang="es-PA" dirty="0"/>
              <a:t> mayor a cientos de kilo-ohmios</a:t>
            </a:r>
          </a:p>
          <a:p>
            <a:pPr marL="285750" indent="-285750">
              <a:buFont typeface="Arial" panose="020B0604020202020204" pitchFamily="34" charset="0"/>
              <a:buChar char="•"/>
            </a:pPr>
            <a:r>
              <a:rPr lang="es-PA" dirty="0" err="1"/>
              <a:t>Rsal</a:t>
            </a:r>
            <a:r>
              <a:rPr lang="es-PA" dirty="0"/>
              <a:t> del orden de decenas de ohmios</a:t>
            </a:r>
          </a:p>
          <a:p>
            <a:pPr marL="285750" indent="-285750">
              <a:buFont typeface="Arial" panose="020B0604020202020204" pitchFamily="34" charset="0"/>
              <a:buChar char="•"/>
            </a:pPr>
            <a:r>
              <a:rPr lang="es-PA" dirty="0"/>
              <a:t>Ganancia en el orden de 10</a:t>
            </a:r>
            <a:r>
              <a:rPr lang="es-PA" baseline="30000" dirty="0"/>
              <a:t>5</a:t>
            </a:r>
            <a:endParaRPr lang="es-MX" dirty="0"/>
          </a:p>
          <a:p>
            <a:pPr marL="285750" indent="-285750">
              <a:buFont typeface="Arial" panose="020B0604020202020204" pitchFamily="34" charset="0"/>
              <a:buChar char="•"/>
            </a:pPr>
            <a:r>
              <a:rPr lang="es-MX" dirty="0"/>
              <a:t>Ancho de banda en torno a 1 MHz</a:t>
            </a:r>
            <a:endParaRPr lang="es-PA" dirty="0"/>
          </a:p>
        </p:txBody>
      </p:sp>
    </p:spTree>
    <p:extLst>
      <p:ext uri="{BB962C8B-B14F-4D97-AF65-F5344CB8AC3E}">
        <p14:creationId xmlns:p14="http://schemas.microsoft.com/office/powerpoint/2010/main" val="25797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Rectángulo">
            <a:extLst>
              <a:ext uri="{FF2B5EF4-FFF2-40B4-BE49-F238E27FC236}">
                <a16:creationId xmlns:a16="http://schemas.microsoft.com/office/drawing/2014/main" id="{BB6B263E-0B8D-4B95-BD89-C6B9567583B7}"/>
              </a:ext>
            </a:extLst>
          </p:cNvPr>
          <p:cNvSpPr/>
          <p:nvPr/>
        </p:nvSpPr>
        <p:spPr>
          <a:xfrm>
            <a:off x="2135188" y="5157789"/>
            <a:ext cx="4176712"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6" name="Rectangle 2">
            <a:extLst>
              <a:ext uri="{FF2B5EF4-FFF2-40B4-BE49-F238E27FC236}">
                <a16:creationId xmlns:a16="http://schemas.microsoft.com/office/drawing/2014/main" id="{DE9E6430-C5DF-4975-945C-A61C00746EF0}"/>
              </a:ext>
            </a:extLst>
          </p:cNvPr>
          <p:cNvSpPr>
            <a:spLocks noGrp="1" noChangeArrowheads="1"/>
          </p:cNvSpPr>
          <p:nvPr>
            <p:ph type="title"/>
          </p:nvPr>
        </p:nvSpPr>
        <p:spPr>
          <a:xfrm>
            <a:off x="888274" y="274638"/>
            <a:ext cx="10641859" cy="1143000"/>
          </a:xfrm>
        </p:spPr>
        <p:txBody>
          <a:bodyPr vert="horz" lIns="91440" tIns="45720" rIns="91440" bIns="45720" rtlCol="0" anchor="ctr">
            <a:normAutofit fontScale="90000"/>
          </a:bodyPr>
          <a:lstStyle/>
          <a:p>
            <a:r>
              <a:rPr lang="es-ES" altLang="es-MX" dirty="0"/>
              <a:t>Respuesta en frecuencia </a:t>
            </a:r>
            <a:r>
              <a:rPr lang="es-ES" altLang="es-MX"/>
              <a:t>de amplificadores</a:t>
            </a:r>
            <a:endParaRPr lang="es-ES" altLang="es-MX" dirty="0"/>
          </a:p>
        </p:txBody>
      </p:sp>
      <p:sp>
        <p:nvSpPr>
          <p:cNvPr id="7177" name="12 Marcador de número de diapositiva">
            <a:extLst>
              <a:ext uri="{FF2B5EF4-FFF2-40B4-BE49-F238E27FC236}">
                <a16:creationId xmlns:a16="http://schemas.microsoft.com/office/drawing/2014/main" id="{FA15E4B8-82E9-4932-9942-5626479F74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1C5A42-3D90-4BD4-8848-F96A16562AB0}" type="slidenum">
              <a:rPr lang="es-ES" altLang="es-MX"/>
              <a:pPr eaLnBrk="1" hangingPunct="1"/>
              <a:t>6</a:t>
            </a:fld>
            <a:endParaRPr lang="es-ES" altLang="es-MX"/>
          </a:p>
        </p:txBody>
      </p:sp>
      <p:sp>
        <p:nvSpPr>
          <p:cNvPr id="7178" name="Rectangle 7">
            <a:extLst>
              <a:ext uri="{FF2B5EF4-FFF2-40B4-BE49-F238E27FC236}">
                <a16:creationId xmlns:a16="http://schemas.microsoft.com/office/drawing/2014/main" id="{C4CCD6B2-61FA-4F9E-879D-2F20B4AAE26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7179" name="Rectangle 8">
            <a:extLst>
              <a:ext uri="{FF2B5EF4-FFF2-40B4-BE49-F238E27FC236}">
                <a16:creationId xmlns:a16="http://schemas.microsoft.com/office/drawing/2014/main" id="{3120950B-ED01-44D9-B4CA-8F692A0B308E}"/>
              </a:ext>
            </a:extLst>
          </p:cNvPr>
          <p:cNvSpPr>
            <a:spLocks noChangeArrowheads="1"/>
          </p:cNvSpPr>
          <p:nvPr/>
        </p:nvSpPr>
        <p:spPr bwMode="auto">
          <a:xfrm>
            <a:off x="1524001" y="8249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7180" name="Rectangle 10">
            <a:extLst>
              <a:ext uri="{FF2B5EF4-FFF2-40B4-BE49-F238E27FC236}">
                <a16:creationId xmlns:a16="http://schemas.microsoft.com/office/drawing/2014/main" id="{1D18571D-34D4-4781-97A1-861CD3E21A7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7181" name="Rectangle 11">
            <a:extLst>
              <a:ext uri="{FF2B5EF4-FFF2-40B4-BE49-F238E27FC236}">
                <a16:creationId xmlns:a16="http://schemas.microsoft.com/office/drawing/2014/main" id="{856F8B8D-D789-4F9A-AAA8-AAB0D2AB9062}"/>
              </a:ext>
            </a:extLst>
          </p:cNvPr>
          <p:cNvSpPr>
            <a:spLocks noChangeArrowheads="1"/>
          </p:cNvSpPr>
          <p:nvPr/>
        </p:nvSpPr>
        <p:spPr bwMode="auto">
          <a:xfrm>
            <a:off x="1524001" y="7964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pic>
        <p:nvPicPr>
          <p:cNvPr id="7182" name="Picture 5">
            <a:extLst>
              <a:ext uri="{FF2B5EF4-FFF2-40B4-BE49-F238E27FC236}">
                <a16:creationId xmlns:a16="http://schemas.microsoft.com/office/drawing/2014/main" id="{A99AB159-B386-4229-B3A4-E28A91E312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687" t="4703" r="6020" b="5956"/>
          <a:stretch>
            <a:fillRect/>
          </a:stretch>
        </p:blipFill>
        <p:spPr bwMode="auto">
          <a:xfrm>
            <a:off x="1952625" y="1500189"/>
            <a:ext cx="3500438"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Rectangle 2">
            <a:extLst>
              <a:ext uri="{FF2B5EF4-FFF2-40B4-BE49-F238E27FC236}">
                <a16:creationId xmlns:a16="http://schemas.microsoft.com/office/drawing/2014/main" id="{63DBC395-8BEF-4726-B0A7-46001F0000E6}"/>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aphicFrame>
        <p:nvGraphicFramePr>
          <p:cNvPr id="7170" name="Object 1">
            <a:extLst>
              <a:ext uri="{FF2B5EF4-FFF2-40B4-BE49-F238E27FC236}">
                <a16:creationId xmlns:a16="http://schemas.microsoft.com/office/drawing/2014/main" id="{C634E56B-805A-4C53-832B-B3E43474EDF5}"/>
              </a:ext>
            </a:extLst>
          </p:cNvPr>
          <p:cNvGraphicFramePr>
            <a:graphicFrameLocks noChangeAspect="1"/>
          </p:cNvGraphicFramePr>
          <p:nvPr/>
        </p:nvGraphicFramePr>
        <p:xfrm>
          <a:off x="2238375" y="4602163"/>
          <a:ext cx="2286000" cy="514350"/>
        </p:xfrm>
        <a:graphic>
          <a:graphicData uri="http://schemas.openxmlformats.org/presentationml/2006/ole">
            <mc:AlternateContent xmlns:mc="http://schemas.openxmlformats.org/markup-compatibility/2006">
              <mc:Choice xmlns:v="urn:schemas-microsoft-com:vml" Requires="v">
                <p:oleObj spid="_x0000_s1141" name="Ecuación" r:id="rId5" imgW="1079032" imgH="241195" progId="Equation.3">
                  <p:embed/>
                </p:oleObj>
              </mc:Choice>
              <mc:Fallback>
                <p:oleObj name="Ecuación" r:id="rId5" imgW="1079032" imgH="241195" progId="Equation.3">
                  <p:embed/>
                  <p:pic>
                    <p:nvPicPr>
                      <p:cNvPr id="7170" name="Object 1">
                        <a:extLst>
                          <a:ext uri="{FF2B5EF4-FFF2-40B4-BE49-F238E27FC236}">
                            <a16:creationId xmlns:a16="http://schemas.microsoft.com/office/drawing/2014/main" id="{C634E56B-805A-4C53-832B-B3E43474ED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75" y="4602163"/>
                        <a:ext cx="2286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4" name="Rectangle 3">
            <a:extLst>
              <a:ext uri="{FF2B5EF4-FFF2-40B4-BE49-F238E27FC236}">
                <a16:creationId xmlns:a16="http://schemas.microsoft.com/office/drawing/2014/main" id="{A513FCBD-97C8-48DE-AE0B-2ABA03A2AB0B}"/>
              </a:ext>
            </a:extLst>
          </p:cNvPr>
          <p:cNvSpPr>
            <a:spLocks noChangeArrowheads="1"/>
          </p:cNvSpPr>
          <p:nvPr/>
        </p:nvSpPr>
        <p:spPr bwMode="auto">
          <a:xfrm>
            <a:off x="1524001" y="386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7185" name="Rectangle 5">
            <a:extLst>
              <a:ext uri="{FF2B5EF4-FFF2-40B4-BE49-F238E27FC236}">
                <a16:creationId xmlns:a16="http://schemas.microsoft.com/office/drawing/2014/main" id="{A88F08F3-FB5C-4E48-BDB1-F1E32607E12D}"/>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aphicFrame>
        <p:nvGraphicFramePr>
          <p:cNvPr id="7171" name="Object 4">
            <a:extLst>
              <a:ext uri="{FF2B5EF4-FFF2-40B4-BE49-F238E27FC236}">
                <a16:creationId xmlns:a16="http://schemas.microsoft.com/office/drawing/2014/main" id="{80D9D55B-AAE6-497E-9275-1E58A304108A}"/>
              </a:ext>
            </a:extLst>
          </p:cNvPr>
          <p:cNvGraphicFramePr>
            <a:graphicFrameLocks noChangeAspect="1"/>
          </p:cNvGraphicFramePr>
          <p:nvPr/>
        </p:nvGraphicFramePr>
        <p:xfrm>
          <a:off x="6581775" y="4922838"/>
          <a:ext cx="2160588" cy="811212"/>
        </p:xfrm>
        <a:graphic>
          <a:graphicData uri="http://schemas.openxmlformats.org/presentationml/2006/ole">
            <mc:AlternateContent xmlns:mc="http://schemas.openxmlformats.org/markup-compatibility/2006">
              <mc:Choice xmlns:v="urn:schemas-microsoft-com:vml" Requires="v">
                <p:oleObj spid="_x0000_s1142" name="Ecuación" r:id="rId7" imgW="1143000" imgH="457200" progId="Equation.3">
                  <p:embed/>
                </p:oleObj>
              </mc:Choice>
              <mc:Fallback>
                <p:oleObj name="Ecuación" r:id="rId7" imgW="1143000" imgH="457200" progId="Equation.3">
                  <p:embed/>
                  <p:pic>
                    <p:nvPicPr>
                      <p:cNvPr id="7171" name="Object 4">
                        <a:extLst>
                          <a:ext uri="{FF2B5EF4-FFF2-40B4-BE49-F238E27FC236}">
                            <a16:creationId xmlns:a16="http://schemas.microsoft.com/office/drawing/2014/main" id="{80D9D55B-AAE6-497E-9275-1E58A30410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1775" y="4922838"/>
                        <a:ext cx="2160588"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6" name="Rectangle 6">
            <a:extLst>
              <a:ext uri="{FF2B5EF4-FFF2-40B4-BE49-F238E27FC236}">
                <a16:creationId xmlns:a16="http://schemas.microsoft.com/office/drawing/2014/main" id="{6CD68398-FF20-4E04-9AEF-82E85F639A69}"/>
              </a:ext>
            </a:extLst>
          </p:cNvPr>
          <p:cNvSpPr>
            <a:spLocks noChangeArrowheads="1"/>
          </p:cNvSpPr>
          <p:nvPr/>
        </p:nvSpPr>
        <p:spPr bwMode="auto">
          <a:xfrm>
            <a:off x="1524001" y="9107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7187" name="Rectangle 8">
            <a:extLst>
              <a:ext uri="{FF2B5EF4-FFF2-40B4-BE49-F238E27FC236}">
                <a16:creationId xmlns:a16="http://schemas.microsoft.com/office/drawing/2014/main" id="{5E2C2791-D7F2-4A21-9738-74A3CEFB5932}"/>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aphicFrame>
        <p:nvGraphicFramePr>
          <p:cNvPr id="7172" name="Object 7">
            <a:extLst>
              <a:ext uri="{FF2B5EF4-FFF2-40B4-BE49-F238E27FC236}">
                <a16:creationId xmlns:a16="http://schemas.microsoft.com/office/drawing/2014/main" id="{A6C12BCD-A892-443B-98C3-18E937A846E8}"/>
              </a:ext>
            </a:extLst>
          </p:cNvPr>
          <p:cNvGraphicFramePr>
            <a:graphicFrameLocks noChangeAspect="1"/>
          </p:cNvGraphicFramePr>
          <p:nvPr/>
        </p:nvGraphicFramePr>
        <p:xfrm>
          <a:off x="2238376" y="5245100"/>
          <a:ext cx="3929063" cy="541338"/>
        </p:xfrm>
        <a:graphic>
          <a:graphicData uri="http://schemas.openxmlformats.org/presentationml/2006/ole">
            <mc:AlternateContent xmlns:mc="http://schemas.openxmlformats.org/markup-compatibility/2006">
              <mc:Choice xmlns:v="urn:schemas-microsoft-com:vml" Requires="v">
                <p:oleObj spid="_x0000_s1143" name="Ecuación" r:id="rId9" imgW="1879600" imgH="254000" progId="Equation.3">
                  <p:embed/>
                </p:oleObj>
              </mc:Choice>
              <mc:Fallback>
                <p:oleObj name="Ecuación" r:id="rId9" imgW="1879600" imgH="254000" progId="Equation.3">
                  <p:embed/>
                  <p:pic>
                    <p:nvPicPr>
                      <p:cNvPr id="7172" name="Object 7">
                        <a:extLst>
                          <a:ext uri="{FF2B5EF4-FFF2-40B4-BE49-F238E27FC236}">
                            <a16:creationId xmlns:a16="http://schemas.microsoft.com/office/drawing/2014/main" id="{A6C12BCD-A892-443B-98C3-18E937A846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8376" y="5245100"/>
                        <a:ext cx="3929063"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8" name="Rectangle 9">
            <a:extLst>
              <a:ext uri="{FF2B5EF4-FFF2-40B4-BE49-F238E27FC236}">
                <a16:creationId xmlns:a16="http://schemas.microsoft.com/office/drawing/2014/main" id="{77832949-09C4-4528-9A8E-0C93A1F6BF78}"/>
              </a:ext>
            </a:extLst>
          </p:cNvPr>
          <p:cNvSpPr>
            <a:spLocks noChangeArrowheads="1"/>
          </p:cNvSpPr>
          <p:nvPr/>
        </p:nvSpPr>
        <p:spPr bwMode="auto">
          <a:xfrm>
            <a:off x="1524001" y="424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pSp>
        <p:nvGrpSpPr>
          <p:cNvPr id="7189" name="Group 3">
            <a:extLst>
              <a:ext uri="{FF2B5EF4-FFF2-40B4-BE49-F238E27FC236}">
                <a16:creationId xmlns:a16="http://schemas.microsoft.com/office/drawing/2014/main" id="{9957331B-8B50-4F2F-BF2E-EAF3C97E5B32}"/>
              </a:ext>
            </a:extLst>
          </p:cNvPr>
          <p:cNvGrpSpPr>
            <a:grpSpLocks/>
          </p:cNvGrpSpPr>
          <p:nvPr/>
        </p:nvGrpSpPr>
        <p:grpSpPr bwMode="auto">
          <a:xfrm>
            <a:off x="6448425" y="1643064"/>
            <a:ext cx="3790950" cy="2357437"/>
            <a:chOff x="181" y="1275"/>
            <a:chExt cx="2421" cy="1293"/>
          </a:xfrm>
        </p:grpSpPr>
        <p:sp>
          <p:nvSpPr>
            <p:cNvPr id="7201" name="Line 4">
              <a:extLst>
                <a:ext uri="{FF2B5EF4-FFF2-40B4-BE49-F238E27FC236}">
                  <a16:creationId xmlns:a16="http://schemas.microsoft.com/office/drawing/2014/main" id="{C3A21FDC-B9DD-44DA-B11C-3973293EAE86}"/>
                </a:ext>
              </a:extLst>
            </p:cNvPr>
            <p:cNvSpPr>
              <a:spLocks noChangeAspect="1" noChangeShapeType="1"/>
            </p:cNvSpPr>
            <p:nvPr/>
          </p:nvSpPr>
          <p:spPr bwMode="auto">
            <a:xfrm flipV="1">
              <a:off x="226" y="1275"/>
              <a:ext cx="0" cy="1293"/>
            </a:xfrm>
            <a:prstGeom prst="line">
              <a:avLst/>
            </a:prstGeom>
            <a:noFill/>
            <a:ln w="158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s-MX"/>
            </a:p>
          </p:txBody>
        </p:sp>
        <p:sp>
          <p:nvSpPr>
            <p:cNvPr id="7202" name="Line 5">
              <a:extLst>
                <a:ext uri="{FF2B5EF4-FFF2-40B4-BE49-F238E27FC236}">
                  <a16:creationId xmlns:a16="http://schemas.microsoft.com/office/drawing/2014/main" id="{B98C812A-01B2-4C77-858A-56231B50958B}"/>
                </a:ext>
              </a:extLst>
            </p:cNvPr>
            <p:cNvSpPr>
              <a:spLocks noChangeAspect="1" noChangeShapeType="1"/>
            </p:cNvSpPr>
            <p:nvPr/>
          </p:nvSpPr>
          <p:spPr bwMode="auto">
            <a:xfrm rot="5400000" flipV="1">
              <a:off x="1392" y="1321"/>
              <a:ext cx="0" cy="2421"/>
            </a:xfrm>
            <a:prstGeom prst="line">
              <a:avLst/>
            </a:prstGeom>
            <a:noFill/>
            <a:ln w="158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s-MX"/>
            </a:p>
          </p:txBody>
        </p:sp>
      </p:grpSp>
      <p:sp>
        <p:nvSpPr>
          <p:cNvPr id="7190" name="Text Box 6">
            <a:extLst>
              <a:ext uri="{FF2B5EF4-FFF2-40B4-BE49-F238E27FC236}">
                <a16:creationId xmlns:a16="http://schemas.microsoft.com/office/drawing/2014/main" id="{B6B01DD5-D394-44C9-B861-982B85638721}"/>
              </a:ext>
            </a:extLst>
          </p:cNvPr>
          <p:cNvSpPr txBox="1">
            <a:spLocks noChangeArrowheads="1"/>
          </p:cNvSpPr>
          <p:nvPr/>
        </p:nvSpPr>
        <p:spPr bwMode="auto">
          <a:xfrm>
            <a:off x="9453563" y="3929063"/>
            <a:ext cx="857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sz="2000">
                <a:sym typeface="Symbol" panose="05050102010706020507" pitchFamily="18" charset="2"/>
              </a:rPr>
              <a:t>=2f</a:t>
            </a:r>
          </a:p>
        </p:txBody>
      </p:sp>
      <p:sp>
        <p:nvSpPr>
          <p:cNvPr id="7191" name="Text Box 7">
            <a:extLst>
              <a:ext uri="{FF2B5EF4-FFF2-40B4-BE49-F238E27FC236}">
                <a16:creationId xmlns:a16="http://schemas.microsoft.com/office/drawing/2014/main" id="{71B33419-8161-4A20-8411-909DB49435EB}"/>
              </a:ext>
            </a:extLst>
          </p:cNvPr>
          <p:cNvSpPr txBox="1">
            <a:spLocks noChangeArrowheads="1"/>
          </p:cNvSpPr>
          <p:nvPr/>
        </p:nvSpPr>
        <p:spPr bwMode="auto">
          <a:xfrm>
            <a:off x="6591301" y="1500188"/>
            <a:ext cx="3071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sz="2000">
                <a:sym typeface="Symbol" panose="05050102010706020507" pitchFamily="18" charset="2"/>
              </a:rPr>
              <a:t>20log|Av (j)|     (dB)</a:t>
            </a:r>
          </a:p>
        </p:txBody>
      </p:sp>
      <p:sp>
        <p:nvSpPr>
          <p:cNvPr id="32" name="31 Forma libre">
            <a:extLst>
              <a:ext uri="{FF2B5EF4-FFF2-40B4-BE49-F238E27FC236}">
                <a16:creationId xmlns:a16="http://schemas.microsoft.com/office/drawing/2014/main" id="{3E54081D-059A-46D1-822D-9220328AC6C6}"/>
              </a:ext>
            </a:extLst>
          </p:cNvPr>
          <p:cNvSpPr/>
          <p:nvPr/>
        </p:nvSpPr>
        <p:spPr>
          <a:xfrm>
            <a:off x="8167689" y="2049463"/>
            <a:ext cx="1785937" cy="1879600"/>
          </a:xfrm>
          <a:custGeom>
            <a:avLst/>
            <a:gdLst>
              <a:gd name="connsiteX0" fmla="*/ 0 w 2926976"/>
              <a:gd name="connsiteY0" fmla="*/ 31376 h 1313328"/>
              <a:gd name="connsiteX1" fmla="*/ 1532964 w 2926976"/>
              <a:gd name="connsiteY1" fmla="*/ 31376 h 1313328"/>
              <a:gd name="connsiteX2" fmla="*/ 2017059 w 2926976"/>
              <a:gd name="connsiteY2" fmla="*/ 219635 h 1313328"/>
              <a:gd name="connsiteX3" fmla="*/ 2380129 w 2926976"/>
              <a:gd name="connsiteY3" fmla="*/ 636494 h 1313328"/>
              <a:gd name="connsiteX4" fmla="*/ 2837329 w 2926976"/>
              <a:gd name="connsiteY4" fmla="*/ 1201270 h 1313328"/>
              <a:gd name="connsiteX5" fmla="*/ 2918011 w 2926976"/>
              <a:gd name="connsiteY5" fmla="*/ 1308846 h 1313328"/>
              <a:gd name="connsiteX0" fmla="*/ 0 w 2814400"/>
              <a:gd name="connsiteY0" fmla="*/ 15688 h 1329016"/>
              <a:gd name="connsiteX1" fmla="*/ 1420388 w 2814400"/>
              <a:gd name="connsiteY1" fmla="*/ 47064 h 1329016"/>
              <a:gd name="connsiteX2" fmla="*/ 1904483 w 2814400"/>
              <a:gd name="connsiteY2" fmla="*/ 235323 h 1329016"/>
              <a:gd name="connsiteX3" fmla="*/ 2267553 w 2814400"/>
              <a:gd name="connsiteY3" fmla="*/ 652182 h 1329016"/>
              <a:gd name="connsiteX4" fmla="*/ 2724753 w 2814400"/>
              <a:gd name="connsiteY4" fmla="*/ 1216958 h 1329016"/>
              <a:gd name="connsiteX5" fmla="*/ 2805435 w 2814400"/>
              <a:gd name="connsiteY5" fmla="*/ 1324534 h 132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4400" h="1329016">
                <a:moveTo>
                  <a:pt x="0" y="15688"/>
                </a:moveTo>
                <a:cubicBezTo>
                  <a:pt x="598394" y="0"/>
                  <a:pt x="1102974" y="10458"/>
                  <a:pt x="1420388" y="47064"/>
                </a:cubicBezTo>
                <a:cubicBezTo>
                  <a:pt x="1737802" y="83670"/>
                  <a:pt x="1763289" y="134470"/>
                  <a:pt x="1904483" y="235323"/>
                </a:cubicBezTo>
                <a:cubicBezTo>
                  <a:pt x="2045677" y="336176"/>
                  <a:pt x="2130841" y="488576"/>
                  <a:pt x="2267553" y="652182"/>
                </a:cubicBezTo>
                <a:cubicBezTo>
                  <a:pt x="2404265" y="815788"/>
                  <a:pt x="2635106" y="1104900"/>
                  <a:pt x="2724753" y="1216958"/>
                </a:cubicBezTo>
                <a:cubicBezTo>
                  <a:pt x="2814400" y="1329016"/>
                  <a:pt x="2800953" y="1311087"/>
                  <a:pt x="2805435" y="1324534"/>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32 Forma libre">
            <a:extLst>
              <a:ext uri="{FF2B5EF4-FFF2-40B4-BE49-F238E27FC236}">
                <a16:creationId xmlns:a16="http://schemas.microsoft.com/office/drawing/2014/main" id="{84C25066-D48E-4AF2-9831-BA4DE497DAD4}"/>
              </a:ext>
            </a:extLst>
          </p:cNvPr>
          <p:cNvSpPr/>
          <p:nvPr/>
        </p:nvSpPr>
        <p:spPr>
          <a:xfrm flipH="1">
            <a:off x="6524626" y="2049463"/>
            <a:ext cx="1643063" cy="1879600"/>
          </a:xfrm>
          <a:custGeom>
            <a:avLst/>
            <a:gdLst>
              <a:gd name="connsiteX0" fmla="*/ 0 w 2926976"/>
              <a:gd name="connsiteY0" fmla="*/ 31376 h 1313328"/>
              <a:gd name="connsiteX1" fmla="*/ 1532964 w 2926976"/>
              <a:gd name="connsiteY1" fmla="*/ 31376 h 1313328"/>
              <a:gd name="connsiteX2" fmla="*/ 2017059 w 2926976"/>
              <a:gd name="connsiteY2" fmla="*/ 219635 h 1313328"/>
              <a:gd name="connsiteX3" fmla="*/ 2380129 w 2926976"/>
              <a:gd name="connsiteY3" fmla="*/ 636494 h 1313328"/>
              <a:gd name="connsiteX4" fmla="*/ 2837329 w 2926976"/>
              <a:gd name="connsiteY4" fmla="*/ 1201270 h 1313328"/>
              <a:gd name="connsiteX5" fmla="*/ 2918011 w 2926976"/>
              <a:gd name="connsiteY5" fmla="*/ 1308846 h 1313328"/>
              <a:gd name="connsiteX0" fmla="*/ 0 w 2926976"/>
              <a:gd name="connsiteY0" fmla="*/ 15688 h 1329016"/>
              <a:gd name="connsiteX1" fmla="*/ 1532964 w 2926976"/>
              <a:gd name="connsiteY1" fmla="*/ 47064 h 1329016"/>
              <a:gd name="connsiteX2" fmla="*/ 2017059 w 2926976"/>
              <a:gd name="connsiteY2" fmla="*/ 235323 h 1329016"/>
              <a:gd name="connsiteX3" fmla="*/ 2380129 w 2926976"/>
              <a:gd name="connsiteY3" fmla="*/ 652182 h 1329016"/>
              <a:gd name="connsiteX4" fmla="*/ 2837329 w 2926976"/>
              <a:gd name="connsiteY4" fmla="*/ 1216958 h 1329016"/>
              <a:gd name="connsiteX5" fmla="*/ 2918011 w 2926976"/>
              <a:gd name="connsiteY5" fmla="*/ 1324534 h 132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6976" h="1329016">
                <a:moveTo>
                  <a:pt x="0" y="15688"/>
                </a:moveTo>
                <a:cubicBezTo>
                  <a:pt x="598394" y="0"/>
                  <a:pt x="1196788" y="10458"/>
                  <a:pt x="1532964" y="47064"/>
                </a:cubicBezTo>
                <a:cubicBezTo>
                  <a:pt x="1869140" y="83670"/>
                  <a:pt x="1875865" y="134470"/>
                  <a:pt x="2017059" y="235323"/>
                </a:cubicBezTo>
                <a:cubicBezTo>
                  <a:pt x="2158253" y="336176"/>
                  <a:pt x="2243417" y="488576"/>
                  <a:pt x="2380129" y="652182"/>
                </a:cubicBezTo>
                <a:cubicBezTo>
                  <a:pt x="2516841" y="815788"/>
                  <a:pt x="2747682" y="1104900"/>
                  <a:pt x="2837329" y="1216958"/>
                </a:cubicBezTo>
                <a:cubicBezTo>
                  <a:pt x="2926976" y="1329016"/>
                  <a:pt x="2913529" y="1311087"/>
                  <a:pt x="2918011" y="1324534"/>
                </a:cubicBezTo>
              </a:path>
            </a:pathLst>
          </a:cu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5" name="34 Conector recto">
            <a:extLst>
              <a:ext uri="{FF2B5EF4-FFF2-40B4-BE49-F238E27FC236}">
                <a16:creationId xmlns:a16="http://schemas.microsoft.com/office/drawing/2014/main" id="{F4B037E3-78F5-4786-9FB7-3FCB2378B8F6}"/>
              </a:ext>
            </a:extLst>
          </p:cNvPr>
          <p:cNvCxnSpPr/>
          <p:nvPr/>
        </p:nvCxnSpPr>
        <p:spPr>
          <a:xfrm rot="5400000">
            <a:off x="6131719" y="3250407"/>
            <a:ext cx="2214563"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37 Conector recto">
            <a:extLst>
              <a:ext uri="{FF2B5EF4-FFF2-40B4-BE49-F238E27FC236}">
                <a16:creationId xmlns:a16="http://schemas.microsoft.com/office/drawing/2014/main" id="{D7B19ADC-F508-46CC-A926-484C0A5A4ACF}"/>
              </a:ext>
            </a:extLst>
          </p:cNvPr>
          <p:cNvCxnSpPr/>
          <p:nvPr/>
        </p:nvCxnSpPr>
        <p:spPr>
          <a:xfrm rot="5400000">
            <a:off x="8060532" y="3250407"/>
            <a:ext cx="2214563"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0" name="39 Conector recto de flecha">
            <a:extLst>
              <a:ext uri="{FF2B5EF4-FFF2-40B4-BE49-F238E27FC236}">
                <a16:creationId xmlns:a16="http://schemas.microsoft.com/office/drawing/2014/main" id="{AD5A132B-EB6F-41BB-AFF2-74E37A6D2946}"/>
              </a:ext>
            </a:extLst>
          </p:cNvPr>
          <p:cNvCxnSpPr/>
          <p:nvPr/>
        </p:nvCxnSpPr>
        <p:spPr>
          <a:xfrm>
            <a:off x="7239001" y="4143375"/>
            <a:ext cx="1928813"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97" name="Text Box 7">
            <a:extLst>
              <a:ext uri="{FF2B5EF4-FFF2-40B4-BE49-F238E27FC236}">
                <a16:creationId xmlns:a16="http://schemas.microsoft.com/office/drawing/2014/main" id="{DD4C9D55-4315-41AC-B2E9-2FB19E0BD651}"/>
              </a:ext>
            </a:extLst>
          </p:cNvPr>
          <p:cNvSpPr txBox="1">
            <a:spLocks noChangeArrowheads="1"/>
          </p:cNvSpPr>
          <p:nvPr/>
        </p:nvSpPr>
        <p:spPr bwMode="auto">
          <a:xfrm>
            <a:off x="7167564" y="4286250"/>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sz="2000">
                <a:sym typeface="Symbol" panose="05050102010706020507" pitchFamily="18" charset="2"/>
              </a:rPr>
              <a:t>Ancho de banda</a:t>
            </a:r>
          </a:p>
        </p:txBody>
      </p:sp>
      <p:graphicFrame>
        <p:nvGraphicFramePr>
          <p:cNvPr id="7173" name="Object 31">
            <a:extLst>
              <a:ext uri="{FF2B5EF4-FFF2-40B4-BE49-F238E27FC236}">
                <a16:creationId xmlns:a16="http://schemas.microsoft.com/office/drawing/2014/main" id="{5DF8D69C-272D-414C-A9C1-316EF92BFFBF}"/>
              </a:ext>
            </a:extLst>
          </p:cNvPr>
          <p:cNvGraphicFramePr>
            <a:graphicFrameLocks noChangeAspect="1"/>
          </p:cNvGraphicFramePr>
          <p:nvPr/>
        </p:nvGraphicFramePr>
        <p:xfrm>
          <a:off x="9104313" y="4724400"/>
          <a:ext cx="1168400" cy="541338"/>
        </p:xfrm>
        <a:graphic>
          <a:graphicData uri="http://schemas.openxmlformats.org/presentationml/2006/ole">
            <mc:AlternateContent xmlns:mc="http://schemas.openxmlformats.org/markup-compatibility/2006">
              <mc:Choice xmlns:v="urn:schemas-microsoft-com:vml" Requires="v">
                <p:oleObj spid="_x0000_s1144" name="Ecuación" r:id="rId11" imgW="558720" imgH="253800" progId="Equation.3">
                  <p:embed/>
                </p:oleObj>
              </mc:Choice>
              <mc:Fallback>
                <p:oleObj name="Ecuación" r:id="rId11" imgW="558720" imgH="253800" progId="Equation.3">
                  <p:embed/>
                  <p:pic>
                    <p:nvPicPr>
                      <p:cNvPr id="7173" name="Object 31">
                        <a:extLst>
                          <a:ext uri="{FF2B5EF4-FFF2-40B4-BE49-F238E27FC236}">
                            <a16:creationId xmlns:a16="http://schemas.microsoft.com/office/drawing/2014/main" id="{5DF8D69C-272D-414C-A9C1-316EF92BFF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4313" y="4724400"/>
                        <a:ext cx="116840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32">
            <a:extLst>
              <a:ext uri="{FF2B5EF4-FFF2-40B4-BE49-F238E27FC236}">
                <a16:creationId xmlns:a16="http://schemas.microsoft.com/office/drawing/2014/main" id="{8F1089E0-0202-4E84-AC0C-6E1AF2D4FAB3}"/>
              </a:ext>
            </a:extLst>
          </p:cNvPr>
          <p:cNvGraphicFramePr>
            <a:graphicFrameLocks noChangeAspect="1"/>
          </p:cNvGraphicFramePr>
          <p:nvPr/>
        </p:nvGraphicFramePr>
        <p:xfrm>
          <a:off x="9120189" y="5300663"/>
          <a:ext cx="441325" cy="506412"/>
        </p:xfrm>
        <a:graphic>
          <a:graphicData uri="http://schemas.openxmlformats.org/presentationml/2006/ole">
            <mc:AlternateContent xmlns:mc="http://schemas.openxmlformats.org/markup-compatibility/2006">
              <mc:Choice xmlns:v="urn:schemas-microsoft-com:vml" Requires="v">
                <p:oleObj spid="_x0000_s1145" name="Ecuación" r:id="rId13" imgW="126720" imgH="203040" progId="Equation.3">
                  <p:embed/>
                </p:oleObj>
              </mc:Choice>
              <mc:Fallback>
                <p:oleObj name="Ecuación" r:id="rId13" imgW="126720" imgH="203040" progId="Equation.3">
                  <p:embed/>
                  <p:pic>
                    <p:nvPicPr>
                      <p:cNvPr id="7174" name="Object 32">
                        <a:extLst>
                          <a:ext uri="{FF2B5EF4-FFF2-40B4-BE49-F238E27FC236}">
                            <a16:creationId xmlns:a16="http://schemas.microsoft.com/office/drawing/2014/main" id="{8F1089E0-0202-4E84-AC0C-6E1AF2D4FA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0189" y="5300663"/>
                        <a:ext cx="4413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33 Abrir llave">
            <a:extLst>
              <a:ext uri="{FF2B5EF4-FFF2-40B4-BE49-F238E27FC236}">
                <a16:creationId xmlns:a16="http://schemas.microsoft.com/office/drawing/2014/main" id="{3D38807E-841C-4A38-B13E-06B5B09BD6F7}"/>
              </a:ext>
            </a:extLst>
          </p:cNvPr>
          <p:cNvSpPr/>
          <p:nvPr/>
        </p:nvSpPr>
        <p:spPr>
          <a:xfrm>
            <a:off x="8832850" y="4797426"/>
            <a:ext cx="215900" cy="100806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a:extLst>
              <a:ext uri="{FF2B5EF4-FFF2-40B4-BE49-F238E27FC236}">
                <a16:creationId xmlns:a16="http://schemas.microsoft.com/office/drawing/2014/main" id="{60552C65-35AF-45E8-BFE0-0895938CD567}"/>
              </a:ext>
            </a:extLst>
          </p:cNvPr>
          <p:cNvSpPr>
            <a:spLocks noGrp="1" noChangeArrowheads="1"/>
          </p:cNvSpPr>
          <p:nvPr>
            <p:ph type="title"/>
          </p:nvPr>
        </p:nvSpPr>
        <p:spPr/>
        <p:txBody>
          <a:bodyPr anchor="t"/>
          <a:lstStyle/>
          <a:p>
            <a:r>
              <a:rPr lang="es-ES" altLang="es-MX" sz="3600"/>
              <a:t>Introducción: Amplificador diferencial</a:t>
            </a:r>
          </a:p>
        </p:txBody>
      </p:sp>
      <p:pic>
        <p:nvPicPr>
          <p:cNvPr id="8202" name="Picture 7">
            <a:extLst>
              <a:ext uri="{FF2B5EF4-FFF2-40B4-BE49-F238E27FC236}">
                <a16:creationId xmlns:a16="http://schemas.microsoft.com/office/drawing/2014/main" id="{286A0FE3-F22B-4FBB-AFB4-32A0D7D7B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36" t="4031" r="5870" b="7257"/>
          <a:stretch>
            <a:fillRect/>
          </a:stretch>
        </p:blipFill>
        <p:spPr bwMode="auto">
          <a:xfrm>
            <a:off x="2667001" y="1143001"/>
            <a:ext cx="253206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4" name="Object 11">
            <a:extLst>
              <a:ext uri="{FF2B5EF4-FFF2-40B4-BE49-F238E27FC236}">
                <a16:creationId xmlns:a16="http://schemas.microsoft.com/office/drawing/2014/main" id="{920C0527-6ABC-46FF-B869-96A34531A4EE}"/>
              </a:ext>
            </a:extLst>
          </p:cNvPr>
          <p:cNvGraphicFramePr>
            <a:graphicFrameLocks noChangeAspect="1"/>
          </p:cNvGraphicFramePr>
          <p:nvPr/>
        </p:nvGraphicFramePr>
        <p:xfrm>
          <a:off x="6367464" y="1571625"/>
          <a:ext cx="1862137" cy="382588"/>
        </p:xfrm>
        <a:graphic>
          <a:graphicData uri="http://schemas.openxmlformats.org/presentationml/2006/ole">
            <mc:AlternateContent xmlns:mc="http://schemas.openxmlformats.org/markup-compatibility/2006">
              <mc:Choice xmlns:v="urn:schemas-microsoft-com:vml" Requires="v">
                <p:oleObj spid="_x0000_s2165" name="Ecuación" r:id="rId5" imgW="876240" imgH="177480" progId="Equation.3">
                  <p:embed/>
                </p:oleObj>
              </mc:Choice>
              <mc:Fallback>
                <p:oleObj name="Ecuación" r:id="rId5" imgW="876240" imgH="177480" progId="Equation.3">
                  <p:embed/>
                  <p:pic>
                    <p:nvPicPr>
                      <p:cNvPr id="8194" name="Object 11">
                        <a:extLst>
                          <a:ext uri="{FF2B5EF4-FFF2-40B4-BE49-F238E27FC236}">
                            <a16:creationId xmlns:a16="http://schemas.microsoft.com/office/drawing/2014/main" id="{920C0527-6ABC-46FF-B869-96A34531A4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7464" y="1571625"/>
                        <a:ext cx="18621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14">
            <a:extLst>
              <a:ext uri="{FF2B5EF4-FFF2-40B4-BE49-F238E27FC236}">
                <a16:creationId xmlns:a16="http://schemas.microsoft.com/office/drawing/2014/main" id="{47E55436-F019-40EB-BB33-87CC265D9FC9}"/>
              </a:ext>
            </a:extLst>
          </p:cNvPr>
          <p:cNvGraphicFramePr>
            <a:graphicFrameLocks noChangeAspect="1"/>
          </p:cNvGraphicFramePr>
          <p:nvPr/>
        </p:nvGraphicFramePr>
        <p:xfrm>
          <a:off x="6342064" y="2357439"/>
          <a:ext cx="1876425" cy="827087"/>
        </p:xfrm>
        <a:graphic>
          <a:graphicData uri="http://schemas.openxmlformats.org/presentationml/2006/ole">
            <mc:AlternateContent xmlns:mc="http://schemas.openxmlformats.org/markup-compatibility/2006">
              <mc:Choice xmlns:v="urn:schemas-microsoft-com:vml" Requires="v">
                <p:oleObj spid="_x0000_s2166" name="Ecuación" r:id="rId7" imgW="888840" imgH="393480" progId="Equation.3">
                  <p:embed/>
                </p:oleObj>
              </mc:Choice>
              <mc:Fallback>
                <p:oleObj name="Ecuación" r:id="rId7" imgW="888840" imgH="393480" progId="Equation.3">
                  <p:embed/>
                  <p:pic>
                    <p:nvPicPr>
                      <p:cNvPr id="8195" name="Object 14">
                        <a:extLst>
                          <a:ext uri="{FF2B5EF4-FFF2-40B4-BE49-F238E27FC236}">
                            <a16:creationId xmlns:a16="http://schemas.microsoft.com/office/drawing/2014/main" id="{47E55436-F019-40EB-BB33-87CC265D9F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2064" y="2357439"/>
                        <a:ext cx="1876425"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17">
            <a:extLst>
              <a:ext uri="{FF2B5EF4-FFF2-40B4-BE49-F238E27FC236}">
                <a16:creationId xmlns:a16="http://schemas.microsoft.com/office/drawing/2014/main" id="{7DD7B4CE-36BF-4519-944C-DBFF80A1FB44}"/>
              </a:ext>
            </a:extLst>
          </p:cNvPr>
          <p:cNvGraphicFramePr>
            <a:graphicFrameLocks noChangeAspect="1"/>
          </p:cNvGraphicFramePr>
          <p:nvPr/>
        </p:nvGraphicFramePr>
        <p:xfrm>
          <a:off x="6770688" y="3568700"/>
          <a:ext cx="3327400" cy="484188"/>
        </p:xfrm>
        <a:graphic>
          <a:graphicData uri="http://schemas.openxmlformats.org/presentationml/2006/ole">
            <mc:AlternateContent xmlns:mc="http://schemas.openxmlformats.org/markup-compatibility/2006">
              <mc:Choice xmlns:v="urn:schemas-microsoft-com:vml" Requires="v">
                <p:oleObj spid="_x0000_s2167" name="Ecuación" r:id="rId9" imgW="1574640" imgH="228600" progId="Equation.3">
                  <p:embed/>
                </p:oleObj>
              </mc:Choice>
              <mc:Fallback>
                <p:oleObj name="Ecuación" r:id="rId9" imgW="1574640" imgH="228600" progId="Equation.3">
                  <p:embed/>
                  <p:pic>
                    <p:nvPicPr>
                      <p:cNvPr id="8196" name="Object 17">
                        <a:extLst>
                          <a:ext uri="{FF2B5EF4-FFF2-40B4-BE49-F238E27FC236}">
                            <a16:creationId xmlns:a16="http://schemas.microsoft.com/office/drawing/2014/main" id="{7DD7B4CE-36BF-4519-944C-DBFF80A1FB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0688" y="3568700"/>
                        <a:ext cx="3327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20">
            <a:extLst>
              <a:ext uri="{FF2B5EF4-FFF2-40B4-BE49-F238E27FC236}">
                <a16:creationId xmlns:a16="http://schemas.microsoft.com/office/drawing/2014/main" id="{945AAE5E-7DB2-45DF-883E-FBF71A2AD795}"/>
              </a:ext>
            </a:extLst>
          </p:cNvPr>
          <p:cNvGraphicFramePr>
            <a:graphicFrameLocks noChangeAspect="1"/>
          </p:cNvGraphicFramePr>
          <p:nvPr/>
        </p:nvGraphicFramePr>
        <p:xfrm>
          <a:off x="6750051" y="4306888"/>
          <a:ext cx="3446463" cy="908050"/>
        </p:xfrm>
        <a:graphic>
          <a:graphicData uri="http://schemas.openxmlformats.org/presentationml/2006/ole">
            <mc:AlternateContent xmlns:mc="http://schemas.openxmlformats.org/markup-compatibility/2006">
              <mc:Choice xmlns:v="urn:schemas-microsoft-com:vml" Requires="v">
                <p:oleObj spid="_x0000_s2168" name="Ecuación" r:id="rId11" imgW="1562040" imgH="431640" progId="Equation.3">
                  <p:embed/>
                </p:oleObj>
              </mc:Choice>
              <mc:Fallback>
                <p:oleObj name="Ecuación" r:id="rId11" imgW="1562040" imgH="431640" progId="Equation.3">
                  <p:embed/>
                  <p:pic>
                    <p:nvPicPr>
                      <p:cNvPr id="8197" name="Object 20">
                        <a:extLst>
                          <a:ext uri="{FF2B5EF4-FFF2-40B4-BE49-F238E27FC236}">
                            <a16:creationId xmlns:a16="http://schemas.microsoft.com/office/drawing/2014/main" id="{945AAE5E-7DB2-45DF-883E-FBF71A2AD7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50051" y="4306888"/>
                        <a:ext cx="3446463"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3" name="17 CuadroTexto">
            <a:extLst>
              <a:ext uri="{FF2B5EF4-FFF2-40B4-BE49-F238E27FC236}">
                <a16:creationId xmlns:a16="http://schemas.microsoft.com/office/drawing/2014/main" id="{891AB94D-CA1B-43C8-9B49-D67FA4053A9D}"/>
              </a:ext>
            </a:extLst>
          </p:cNvPr>
          <p:cNvSpPr txBox="1">
            <a:spLocks noChangeArrowheads="1"/>
          </p:cNvSpPr>
          <p:nvPr/>
        </p:nvSpPr>
        <p:spPr bwMode="auto">
          <a:xfrm>
            <a:off x="6096001" y="1143000"/>
            <a:ext cx="357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s-MX"/>
              <a:t>Entrada diferencial</a:t>
            </a:r>
            <a:endParaRPr lang="es-ES" altLang="es-MX"/>
          </a:p>
        </p:txBody>
      </p:sp>
      <p:sp>
        <p:nvSpPr>
          <p:cNvPr id="8204" name="17 CuadroTexto">
            <a:extLst>
              <a:ext uri="{FF2B5EF4-FFF2-40B4-BE49-F238E27FC236}">
                <a16:creationId xmlns:a16="http://schemas.microsoft.com/office/drawing/2014/main" id="{465A4414-E66C-4C3D-BA8B-0B4287FE20B6}"/>
              </a:ext>
            </a:extLst>
          </p:cNvPr>
          <p:cNvSpPr txBox="1">
            <a:spLocks noChangeArrowheads="1"/>
          </p:cNvSpPr>
          <p:nvPr/>
        </p:nvSpPr>
        <p:spPr bwMode="auto">
          <a:xfrm>
            <a:off x="6096001" y="2000250"/>
            <a:ext cx="357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s-MX"/>
              <a:t>Entrada en modo común</a:t>
            </a:r>
          </a:p>
        </p:txBody>
      </p:sp>
      <p:sp>
        <p:nvSpPr>
          <p:cNvPr id="8205" name="17 CuadroTexto">
            <a:extLst>
              <a:ext uri="{FF2B5EF4-FFF2-40B4-BE49-F238E27FC236}">
                <a16:creationId xmlns:a16="http://schemas.microsoft.com/office/drawing/2014/main" id="{63328BFC-D283-483C-B790-E26FFD72A6A4}"/>
              </a:ext>
            </a:extLst>
          </p:cNvPr>
          <p:cNvSpPr txBox="1">
            <a:spLocks noChangeArrowheads="1"/>
          </p:cNvSpPr>
          <p:nvPr/>
        </p:nvSpPr>
        <p:spPr bwMode="auto">
          <a:xfrm>
            <a:off x="2667000" y="3497263"/>
            <a:ext cx="3714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s-MX"/>
              <a:t>Ganancia en modo diferencial y ganancia en modo común</a:t>
            </a:r>
          </a:p>
        </p:txBody>
      </p:sp>
      <p:sp>
        <p:nvSpPr>
          <p:cNvPr id="8206" name="17 CuadroTexto">
            <a:extLst>
              <a:ext uri="{FF2B5EF4-FFF2-40B4-BE49-F238E27FC236}">
                <a16:creationId xmlns:a16="http://schemas.microsoft.com/office/drawing/2014/main" id="{146F1374-FE1F-4B09-8A55-FCF864D17426}"/>
              </a:ext>
            </a:extLst>
          </p:cNvPr>
          <p:cNvSpPr txBox="1">
            <a:spLocks noChangeArrowheads="1"/>
          </p:cNvSpPr>
          <p:nvPr/>
        </p:nvSpPr>
        <p:spPr bwMode="auto">
          <a:xfrm>
            <a:off x="2667000" y="4429126"/>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s-MX"/>
              <a:t>Relación de rechazo al modo común (CMRR)</a:t>
            </a:r>
          </a:p>
        </p:txBody>
      </p:sp>
      <p:sp>
        <p:nvSpPr>
          <p:cNvPr id="8207" name="22 CuadroTexto">
            <a:extLst>
              <a:ext uri="{FF2B5EF4-FFF2-40B4-BE49-F238E27FC236}">
                <a16:creationId xmlns:a16="http://schemas.microsoft.com/office/drawing/2014/main" id="{86AB83A0-AA87-4D93-94DA-802AD23D0AA4}"/>
              </a:ext>
            </a:extLst>
          </p:cNvPr>
          <p:cNvSpPr txBox="1">
            <a:spLocks noChangeArrowheads="1"/>
          </p:cNvSpPr>
          <p:nvPr/>
        </p:nvSpPr>
        <p:spPr bwMode="auto">
          <a:xfrm>
            <a:off x="3833813" y="5429251"/>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s-MX"/>
              <a:t>Si CMRR →</a:t>
            </a:r>
            <a:r>
              <a:rPr lang="en-US" altLang="es-MX" sz="2400">
                <a:sym typeface="Symbol" panose="05050102010706020507" pitchFamily="18" charset="2"/>
              </a:rPr>
              <a:t></a:t>
            </a:r>
            <a:endParaRPr lang="es-ES" altLang="es-MX"/>
          </a:p>
        </p:txBody>
      </p:sp>
      <p:graphicFrame>
        <p:nvGraphicFramePr>
          <p:cNvPr id="8198" name="Object 7">
            <a:extLst>
              <a:ext uri="{FF2B5EF4-FFF2-40B4-BE49-F238E27FC236}">
                <a16:creationId xmlns:a16="http://schemas.microsoft.com/office/drawing/2014/main" id="{BD9A1CA7-2D36-4A6E-8639-C0E831CA2A2C}"/>
              </a:ext>
            </a:extLst>
          </p:cNvPr>
          <p:cNvGraphicFramePr>
            <a:graphicFrameLocks noChangeAspect="1"/>
          </p:cNvGraphicFramePr>
          <p:nvPr/>
        </p:nvGraphicFramePr>
        <p:xfrm>
          <a:off x="6119813" y="5429251"/>
          <a:ext cx="1905000" cy="415925"/>
        </p:xfrm>
        <a:graphic>
          <a:graphicData uri="http://schemas.openxmlformats.org/presentationml/2006/ole">
            <mc:AlternateContent xmlns:mc="http://schemas.openxmlformats.org/markup-compatibility/2006">
              <mc:Choice xmlns:v="urn:schemas-microsoft-com:vml" Requires="v">
                <p:oleObj spid="_x0000_s2169" name="Ecuación" r:id="rId13" imgW="863280" imgH="215640" progId="Equation.3">
                  <p:embed/>
                </p:oleObj>
              </mc:Choice>
              <mc:Fallback>
                <p:oleObj name="Ecuación" r:id="rId13" imgW="863280" imgH="215640" progId="Equation.3">
                  <p:embed/>
                  <p:pic>
                    <p:nvPicPr>
                      <p:cNvPr id="8198" name="Object 7">
                        <a:extLst>
                          <a:ext uri="{FF2B5EF4-FFF2-40B4-BE49-F238E27FC236}">
                            <a16:creationId xmlns:a16="http://schemas.microsoft.com/office/drawing/2014/main" id="{BD9A1CA7-2D36-4A6E-8639-C0E831CA2A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9813" y="5429251"/>
                        <a:ext cx="19050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8" name="18 Marcador de número de diapositiva">
            <a:extLst>
              <a:ext uri="{FF2B5EF4-FFF2-40B4-BE49-F238E27FC236}">
                <a16:creationId xmlns:a16="http://schemas.microsoft.com/office/drawing/2014/main" id="{99CBECC4-8111-4B1B-919C-6D967FA3E7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5442B6-4E35-4093-AE90-63BBCBDC449E}" type="slidenum">
              <a:rPr lang="es-ES" altLang="es-MX"/>
              <a:pPr eaLnBrk="1" hangingPunct="1"/>
              <a:t>7</a:t>
            </a:fld>
            <a:endParaRPr lang="es-ES" altLang="es-MX"/>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3 Rectángulo">
            <a:extLst>
              <a:ext uri="{FF2B5EF4-FFF2-40B4-BE49-F238E27FC236}">
                <a16:creationId xmlns:a16="http://schemas.microsoft.com/office/drawing/2014/main" id="{9D4BB076-D0DD-4E87-878E-C39BF8022D42}"/>
              </a:ext>
            </a:extLst>
          </p:cNvPr>
          <p:cNvSpPr/>
          <p:nvPr/>
        </p:nvSpPr>
        <p:spPr>
          <a:xfrm>
            <a:off x="2698751" y="4954588"/>
            <a:ext cx="2303463"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1" name="5 Marcador de número de diapositiva">
            <a:extLst>
              <a:ext uri="{FF2B5EF4-FFF2-40B4-BE49-F238E27FC236}">
                <a16:creationId xmlns:a16="http://schemas.microsoft.com/office/drawing/2014/main" id="{72C94371-9829-4B4B-B4A6-4487BEE866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376146-6B3C-4839-AE00-BCDE23D78258}" type="slidenum">
              <a:rPr lang="es-ES" altLang="es-MX"/>
              <a:pPr eaLnBrk="1" hangingPunct="1"/>
              <a:t>8</a:t>
            </a:fld>
            <a:endParaRPr lang="es-ES" altLang="es-MX"/>
          </a:p>
        </p:txBody>
      </p:sp>
      <p:sp>
        <p:nvSpPr>
          <p:cNvPr id="22532" name="Rectangle 2">
            <a:extLst>
              <a:ext uri="{FF2B5EF4-FFF2-40B4-BE49-F238E27FC236}">
                <a16:creationId xmlns:a16="http://schemas.microsoft.com/office/drawing/2014/main" id="{DB67D0C4-2D1B-4B5B-8ACA-175BD11C205B}"/>
              </a:ext>
            </a:extLst>
          </p:cNvPr>
          <p:cNvSpPr>
            <a:spLocks noGrp="1" noChangeArrowheads="1"/>
          </p:cNvSpPr>
          <p:nvPr>
            <p:ph type="title"/>
          </p:nvPr>
        </p:nvSpPr>
        <p:spPr>
          <a:xfrm>
            <a:off x="1981200" y="44450"/>
            <a:ext cx="8229600" cy="1143000"/>
          </a:xfrm>
        </p:spPr>
        <p:txBody>
          <a:bodyPr/>
          <a:lstStyle/>
          <a:p>
            <a:pPr eaLnBrk="1" hangingPunct="1"/>
            <a:r>
              <a:rPr lang="es-ES" altLang="es-MX" sz="4000"/>
              <a:t>Amplificador operacional IDEAL</a:t>
            </a:r>
          </a:p>
        </p:txBody>
      </p:sp>
      <p:sp>
        <p:nvSpPr>
          <p:cNvPr id="22535" name="Rectangle 11">
            <a:extLst>
              <a:ext uri="{FF2B5EF4-FFF2-40B4-BE49-F238E27FC236}">
                <a16:creationId xmlns:a16="http://schemas.microsoft.com/office/drawing/2014/main" id="{54768595-EF26-41C7-A6B9-681C5C68A24D}"/>
              </a:ext>
            </a:extLst>
          </p:cNvPr>
          <p:cNvSpPr>
            <a:spLocks noChangeArrowheads="1"/>
          </p:cNvSpPr>
          <p:nvPr/>
        </p:nvSpPr>
        <p:spPr bwMode="auto">
          <a:xfrm>
            <a:off x="2782888" y="4932363"/>
            <a:ext cx="2233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v</a:t>
            </a:r>
            <a:r>
              <a:rPr lang="es-ES" altLang="es-MX" sz="2400"/>
              <a:t>o </a:t>
            </a:r>
            <a:r>
              <a:rPr lang="es-ES" altLang="es-MX" sz="3600"/>
              <a:t>= A</a:t>
            </a:r>
            <a:r>
              <a:rPr lang="es-ES" altLang="es-MX" sz="2400"/>
              <a:t>v </a:t>
            </a:r>
            <a:r>
              <a:rPr lang="es-ES" altLang="es-MX" sz="2400">
                <a:sym typeface="Symbol" panose="05050102010706020507" pitchFamily="18" charset="2"/>
              </a:rPr>
              <a:t></a:t>
            </a:r>
            <a:r>
              <a:rPr lang="es-ES" altLang="es-MX" sz="3600"/>
              <a:t>v</a:t>
            </a:r>
            <a:r>
              <a:rPr lang="es-ES" altLang="es-MX" sz="2400"/>
              <a:t>id</a:t>
            </a:r>
          </a:p>
        </p:txBody>
      </p:sp>
      <p:sp>
        <p:nvSpPr>
          <p:cNvPr id="22536" name="Rectangle 13">
            <a:extLst>
              <a:ext uri="{FF2B5EF4-FFF2-40B4-BE49-F238E27FC236}">
                <a16:creationId xmlns:a16="http://schemas.microsoft.com/office/drawing/2014/main" id="{CCB653D4-8E55-47CF-A445-C43DFD0A30CF}"/>
              </a:ext>
            </a:extLst>
          </p:cNvPr>
          <p:cNvSpPr>
            <a:spLocks noChangeArrowheads="1"/>
          </p:cNvSpPr>
          <p:nvPr/>
        </p:nvSpPr>
        <p:spPr bwMode="auto">
          <a:xfrm>
            <a:off x="6600825" y="4932363"/>
            <a:ext cx="3240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-V</a:t>
            </a:r>
            <a:r>
              <a:rPr lang="es-ES" altLang="es-MX" sz="2400"/>
              <a:t>ee</a:t>
            </a:r>
            <a:r>
              <a:rPr lang="es-ES" altLang="es-MX" sz="3600">
                <a:sym typeface="Symbol" panose="05050102010706020507" pitchFamily="18" charset="2"/>
              </a:rPr>
              <a:t>  </a:t>
            </a:r>
            <a:r>
              <a:rPr lang="es-ES" altLang="es-MX" sz="3600"/>
              <a:t>v</a:t>
            </a:r>
            <a:r>
              <a:rPr lang="es-ES" altLang="es-MX" sz="2400"/>
              <a:t>o </a:t>
            </a:r>
            <a:r>
              <a:rPr lang="es-ES" altLang="es-MX" sz="3600">
                <a:sym typeface="Symbol" panose="05050102010706020507" pitchFamily="18" charset="2"/>
              </a:rPr>
              <a:t></a:t>
            </a:r>
            <a:r>
              <a:rPr lang="es-ES" altLang="es-MX" sz="3600"/>
              <a:t> +V</a:t>
            </a:r>
            <a:r>
              <a:rPr lang="es-ES" altLang="es-MX" sz="2400"/>
              <a:t>cc</a:t>
            </a:r>
          </a:p>
        </p:txBody>
      </p:sp>
      <p:sp>
        <p:nvSpPr>
          <p:cNvPr id="22537" name="Rectangle 14">
            <a:extLst>
              <a:ext uri="{FF2B5EF4-FFF2-40B4-BE49-F238E27FC236}">
                <a16:creationId xmlns:a16="http://schemas.microsoft.com/office/drawing/2014/main" id="{2B38A28C-CD18-4BAC-B874-384A7F17A97A}"/>
              </a:ext>
            </a:extLst>
          </p:cNvPr>
          <p:cNvSpPr>
            <a:spLocks noChangeArrowheads="1"/>
          </p:cNvSpPr>
          <p:nvPr/>
        </p:nvSpPr>
        <p:spPr bwMode="auto">
          <a:xfrm>
            <a:off x="1992314" y="4429126"/>
            <a:ext cx="4103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Comportamiento Lineal</a:t>
            </a:r>
            <a:endParaRPr lang="es-ES" altLang="es-MX"/>
          </a:p>
        </p:txBody>
      </p:sp>
      <p:sp>
        <p:nvSpPr>
          <p:cNvPr id="22538" name="Rectangle 15">
            <a:extLst>
              <a:ext uri="{FF2B5EF4-FFF2-40B4-BE49-F238E27FC236}">
                <a16:creationId xmlns:a16="http://schemas.microsoft.com/office/drawing/2014/main" id="{C037B9A8-8564-4819-ADA6-F30874782BE3}"/>
              </a:ext>
            </a:extLst>
          </p:cNvPr>
          <p:cNvSpPr>
            <a:spLocks noChangeArrowheads="1"/>
          </p:cNvSpPr>
          <p:nvPr/>
        </p:nvSpPr>
        <p:spPr bwMode="auto">
          <a:xfrm>
            <a:off x="6383339" y="4429126"/>
            <a:ext cx="4103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t>En el rango de salida</a:t>
            </a:r>
            <a:endParaRPr lang="es-ES" altLang="es-MX"/>
          </a:p>
        </p:txBody>
      </p:sp>
      <p:sp>
        <p:nvSpPr>
          <p:cNvPr id="22539" name="Rectangle 16">
            <a:extLst>
              <a:ext uri="{FF2B5EF4-FFF2-40B4-BE49-F238E27FC236}">
                <a16:creationId xmlns:a16="http://schemas.microsoft.com/office/drawing/2014/main" id="{5709C693-32F8-4A34-B06C-80072638CD69}"/>
              </a:ext>
            </a:extLst>
          </p:cNvPr>
          <p:cNvSpPr>
            <a:spLocks noChangeArrowheads="1"/>
          </p:cNvSpPr>
          <p:nvPr/>
        </p:nvSpPr>
        <p:spPr bwMode="auto">
          <a:xfrm>
            <a:off x="4440238" y="5572126"/>
            <a:ext cx="3295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800">
                <a:sym typeface="Symbol" panose="05050102010706020507" pitchFamily="18" charset="2"/>
              </a:rPr>
              <a:t>Idealmente </a:t>
            </a:r>
            <a:r>
              <a:rPr lang="es-ES" altLang="es-MX" sz="2800"/>
              <a:t>A</a:t>
            </a:r>
            <a:r>
              <a:rPr lang="es-ES" altLang="es-MX" sz="2000"/>
              <a:t>v</a:t>
            </a:r>
            <a:r>
              <a:rPr lang="es-ES" altLang="es-MX" sz="2800"/>
              <a:t> </a:t>
            </a:r>
            <a:r>
              <a:rPr lang="es-ES" altLang="es-MX" sz="2800">
                <a:sym typeface="Symbol" panose="05050102010706020507" pitchFamily="18" charset="2"/>
              </a:rPr>
              <a:t> </a:t>
            </a:r>
            <a:r>
              <a:rPr lang="es-ES" altLang="es-MX" sz="2800">
                <a:cs typeface="Arial" panose="020B0604020202020204" pitchFamily="34" charset="0"/>
                <a:sym typeface="Symbol" panose="05050102010706020507" pitchFamily="18" charset="2"/>
              </a:rPr>
              <a:t>∞</a:t>
            </a:r>
            <a:r>
              <a:rPr lang="es-ES" altLang="es-MX" sz="2400">
                <a:sym typeface="Symbol" panose="05050102010706020507" pitchFamily="18" charset="2"/>
              </a:rPr>
              <a:t> </a:t>
            </a:r>
          </a:p>
        </p:txBody>
      </p:sp>
      <p:sp>
        <p:nvSpPr>
          <p:cNvPr id="22540" name="Line 17">
            <a:extLst>
              <a:ext uri="{FF2B5EF4-FFF2-40B4-BE49-F238E27FC236}">
                <a16:creationId xmlns:a16="http://schemas.microsoft.com/office/drawing/2014/main" id="{79B61115-C7AE-46DB-AAD4-011477A7F507}"/>
              </a:ext>
            </a:extLst>
          </p:cNvPr>
          <p:cNvSpPr>
            <a:spLocks noChangeShapeType="1"/>
          </p:cNvSpPr>
          <p:nvPr/>
        </p:nvSpPr>
        <p:spPr bwMode="auto">
          <a:xfrm flipV="1">
            <a:off x="7967663" y="1412876"/>
            <a:ext cx="0" cy="3095625"/>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s-MX"/>
          </a:p>
        </p:txBody>
      </p:sp>
      <p:sp>
        <p:nvSpPr>
          <p:cNvPr id="22541" name="Line 20">
            <a:extLst>
              <a:ext uri="{FF2B5EF4-FFF2-40B4-BE49-F238E27FC236}">
                <a16:creationId xmlns:a16="http://schemas.microsoft.com/office/drawing/2014/main" id="{1BB3C4AD-50FF-404E-848F-8C833284EF40}"/>
              </a:ext>
            </a:extLst>
          </p:cNvPr>
          <p:cNvSpPr>
            <a:spLocks noChangeShapeType="1"/>
          </p:cNvSpPr>
          <p:nvPr/>
        </p:nvSpPr>
        <p:spPr bwMode="auto">
          <a:xfrm rot="5400000" flipV="1">
            <a:off x="8004175" y="1016000"/>
            <a:ext cx="0" cy="381635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s-MX"/>
          </a:p>
        </p:txBody>
      </p:sp>
      <p:sp>
        <p:nvSpPr>
          <p:cNvPr id="22542" name="Text Box 21">
            <a:extLst>
              <a:ext uri="{FF2B5EF4-FFF2-40B4-BE49-F238E27FC236}">
                <a16:creationId xmlns:a16="http://schemas.microsoft.com/office/drawing/2014/main" id="{6F5DBD4D-13D3-4BC8-91E4-B9EA9ADFD357}"/>
              </a:ext>
            </a:extLst>
          </p:cNvPr>
          <p:cNvSpPr txBox="1">
            <a:spLocks noChangeArrowheads="1"/>
          </p:cNvSpPr>
          <p:nvPr/>
        </p:nvSpPr>
        <p:spPr bwMode="auto">
          <a:xfrm>
            <a:off x="9625014" y="2565401"/>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id</a:t>
            </a:r>
          </a:p>
        </p:txBody>
      </p:sp>
      <p:sp>
        <p:nvSpPr>
          <p:cNvPr id="22543" name="Text Box 22">
            <a:extLst>
              <a:ext uri="{FF2B5EF4-FFF2-40B4-BE49-F238E27FC236}">
                <a16:creationId xmlns:a16="http://schemas.microsoft.com/office/drawing/2014/main" id="{27070C31-955B-4AB1-8888-292B1BCE3CD2}"/>
              </a:ext>
            </a:extLst>
          </p:cNvPr>
          <p:cNvSpPr txBox="1">
            <a:spLocks noChangeArrowheads="1"/>
          </p:cNvSpPr>
          <p:nvPr/>
        </p:nvSpPr>
        <p:spPr bwMode="auto">
          <a:xfrm>
            <a:off x="7967664" y="12684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o</a:t>
            </a:r>
          </a:p>
        </p:txBody>
      </p:sp>
      <p:sp>
        <p:nvSpPr>
          <p:cNvPr id="22544" name="Line 24">
            <a:extLst>
              <a:ext uri="{FF2B5EF4-FFF2-40B4-BE49-F238E27FC236}">
                <a16:creationId xmlns:a16="http://schemas.microsoft.com/office/drawing/2014/main" id="{3908BEF6-FF18-47F0-936A-B75DF990C903}"/>
              </a:ext>
            </a:extLst>
          </p:cNvPr>
          <p:cNvSpPr>
            <a:spLocks noChangeShapeType="1"/>
          </p:cNvSpPr>
          <p:nvPr/>
        </p:nvSpPr>
        <p:spPr bwMode="auto">
          <a:xfrm>
            <a:off x="6311901" y="1773238"/>
            <a:ext cx="33131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2545" name="Line 25">
            <a:extLst>
              <a:ext uri="{FF2B5EF4-FFF2-40B4-BE49-F238E27FC236}">
                <a16:creationId xmlns:a16="http://schemas.microsoft.com/office/drawing/2014/main" id="{0E579A06-AAF6-494C-986E-C69DB849F5B5}"/>
              </a:ext>
            </a:extLst>
          </p:cNvPr>
          <p:cNvSpPr>
            <a:spLocks noChangeShapeType="1"/>
          </p:cNvSpPr>
          <p:nvPr/>
        </p:nvSpPr>
        <p:spPr bwMode="auto">
          <a:xfrm>
            <a:off x="6240463" y="4076700"/>
            <a:ext cx="33131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22546" name="Text Box 26">
            <a:extLst>
              <a:ext uri="{FF2B5EF4-FFF2-40B4-BE49-F238E27FC236}">
                <a16:creationId xmlns:a16="http://schemas.microsoft.com/office/drawing/2014/main" id="{A77844D6-42E6-40BC-8498-F880CD04E834}"/>
              </a:ext>
            </a:extLst>
          </p:cNvPr>
          <p:cNvSpPr txBox="1">
            <a:spLocks noChangeArrowheads="1"/>
          </p:cNvSpPr>
          <p:nvPr/>
        </p:nvSpPr>
        <p:spPr bwMode="auto">
          <a:xfrm>
            <a:off x="5664201" y="1549401"/>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cc</a:t>
            </a:r>
          </a:p>
        </p:txBody>
      </p:sp>
      <p:sp>
        <p:nvSpPr>
          <p:cNvPr id="22547" name="Text Box 27">
            <a:extLst>
              <a:ext uri="{FF2B5EF4-FFF2-40B4-BE49-F238E27FC236}">
                <a16:creationId xmlns:a16="http://schemas.microsoft.com/office/drawing/2014/main" id="{38C166F6-A634-43CA-85EF-169691AB257B}"/>
              </a:ext>
            </a:extLst>
          </p:cNvPr>
          <p:cNvSpPr txBox="1">
            <a:spLocks noChangeArrowheads="1"/>
          </p:cNvSpPr>
          <p:nvPr/>
        </p:nvSpPr>
        <p:spPr bwMode="auto">
          <a:xfrm>
            <a:off x="5664201" y="3854451"/>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 altLang="es-MX" b="1"/>
              <a:t>-V</a:t>
            </a:r>
            <a:r>
              <a:rPr lang="es-ES" altLang="es-MX" sz="1000" b="1"/>
              <a:t>ee</a:t>
            </a:r>
          </a:p>
        </p:txBody>
      </p:sp>
      <p:sp>
        <p:nvSpPr>
          <p:cNvPr id="22548" name="Line 28">
            <a:extLst>
              <a:ext uri="{FF2B5EF4-FFF2-40B4-BE49-F238E27FC236}">
                <a16:creationId xmlns:a16="http://schemas.microsoft.com/office/drawing/2014/main" id="{6A433BB1-7F4D-413A-A18A-284A78A24B79}"/>
              </a:ext>
            </a:extLst>
          </p:cNvPr>
          <p:cNvSpPr>
            <a:spLocks noChangeShapeType="1"/>
          </p:cNvSpPr>
          <p:nvPr/>
        </p:nvSpPr>
        <p:spPr bwMode="auto">
          <a:xfrm>
            <a:off x="6240463" y="4076700"/>
            <a:ext cx="172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2549" name="Line 29">
            <a:extLst>
              <a:ext uri="{FF2B5EF4-FFF2-40B4-BE49-F238E27FC236}">
                <a16:creationId xmlns:a16="http://schemas.microsoft.com/office/drawing/2014/main" id="{29B27AF3-23FC-403E-BD00-4078D608AEED}"/>
              </a:ext>
            </a:extLst>
          </p:cNvPr>
          <p:cNvSpPr>
            <a:spLocks noChangeShapeType="1"/>
          </p:cNvSpPr>
          <p:nvPr/>
        </p:nvSpPr>
        <p:spPr bwMode="auto">
          <a:xfrm>
            <a:off x="7967663" y="1773238"/>
            <a:ext cx="172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2550" name="Line 33">
            <a:extLst>
              <a:ext uri="{FF2B5EF4-FFF2-40B4-BE49-F238E27FC236}">
                <a16:creationId xmlns:a16="http://schemas.microsoft.com/office/drawing/2014/main" id="{DD6AAACE-BDF9-4E87-95B1-739228C3DF86}"/>
              </a:ext>
            </a:extLst>
          </p:cNvPr>
          <p:cNvSpPr>
            <a:spLocks noChangeShapeType="1"/>
          </p:cNvSpPr>
          <p:nvPr/>
        </p:nvSpPr>
        <p:spPr bwMode="auto">
          <a:xfrm rot="5400000">
            <a:off x="6815932" y="2924969"/>
            <a:ext cx="23034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22551" name="Oval 34">
            <a:extLst>
              <a:ext uri="{FF2B5EF4-FFF2-40B4-BE49-F238E27FC236}">
                <a16:creationId xmlns:a16="http://schemas.microsoft.com/office/drawing/2014/main" id="{BEC993DC-9BD1-4CA8-BA83-81C3D71E41A5}"/>
              </a:ext>
            </a:extLst>
          </p:cNvPr>
          <p:cNvSpPr>
            <a:spLocks noChangeArrowheads="1"/>
          </p:cNvSpPr>
          <p:nvPr/>
        </p:nvSpPr>
        <p:spPr bwMode="auto">
          <a:xfrm>
            <a:off x="7535864" y="1916113"/>
            <a:ext cx="865187" cy="2017712"/>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pic>
        <p:nvPicPr>
          <p:cNvPr id="22552" name="Picture 36">
            <a:extLst>
              <a:ext uri="{FF2B5EF4-FFF2-40B4-BE49-F238E27FC236}">
                <a16:creationId xmlns:a16="http://schemas.microsoft.com/office/drawing/2014/main" id="{8CB46A72-7518-4322-AFD2-407E17A47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26" t="4623" r="3964" b="5489"/>
          <a:stretch>
            <a:fillRect/>
          </a:stretch>
        </p:blipFill>
        <p:spPr bwMode="auto">
          <a:xfrm>
            <a:off x="2135188" y="1412875"/>
            <a:ext cx="31686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71A1F7D8-80DD-4336-A218-0910677235CB}"/>
              </a:ext>
            </a:extLst>
          </p:cNvPr>
          <p:cNvSpPr>
            <a:spLocks noGrp="1" noChangeArrowheads="1"/>
          </p:cNvSpPr>
          <p:nvPr>
            <p:ph type="title"/>
          </p:nvPr>
        </p:nvSpPr>
        <p:spPr/>
        <p:txBody>
          <a:bodyPr anchor="t"/>
          <a:lstStyle/>
          <a:p>
            <a:r>
              <a:rPr lang="es-ES" altLang="es-MX" sz="3600"/>
              <a:t>Introducción: Realimentación negativa</a:t>
            </a:r>
          </a:p>
        </p:txBody>
      </p:sp>
      <p:sp>
        <p:nvSpPr>
          <p:cNvPr id="9221" name="4 Marcador de número de diapositiva">
            <a:extLst>
              <a:ext uri="{FF2B5EF4-FFF2-40B4-BE49-F238E27FC236}">
                <a16:creationId xmlns:a16="http://schemas.microsoft.com/office/drawing/2014/main" id="{03FA5DE3-EC25-482C-90DA-13216C96E3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D3D28-FDD5-4668-9A2E-2F2BFDA8BAAC}" type="slidenum">
              <a:rPr lang="es-ES" altLang="es-MX"/>
              <a:pPr eaLnBrk="1" hangingPunct="1"/>
              <a:t>9</a:t>
            </a:fld>
            <a:endParaRPr lang="es-ES" altLang="es-MX"/>
          </a:p>
        </p:txBody>
      </p:sp>
      <p:grpSp>
        <p:nvGrpSpPr>
          <p:cNvPr id="9223" name="46 Grupo">
            <a:extLst>
              <a:ext uri="{FF2B5EF4-FFF2-40B4-BE49-F238E27FC236}">
                <a16:creationId xmlns:a16="http://schemas.microsoft.com/office/drawing/2014/main" id="{4A79E443-591A-4453-8F8E-4A5CBC3823EB}"/>
              </a:ext>
            </a:extLst>
          </p:cNvPr>
          <p:cNvGrpSpPr>
            <a:grpSpLocks/>
          </p:cNvGrpSpPr>
          <p:nvPr/>
        </p:nvGrpSpPr>
        <p:grpSpPr bwMode="auto">
          <a:xfrm>
            <a:off x="2595564" y="1931988"/>
            <a:ext cx="2960687" cy="1060450"/>
            <a:chOff x="539750" y="2500306"/>
            <a:chExt cx="2960680" cy="1060704"/>
          </a:xfrm>
        </p:grpSpPr>
        <p:sp>
          <p:nvSpPr>
            <p:cNvPr id="9253" name="Line 12">
              <a:extLst>
                <a:ext uri="{FF2B5EF4-FFF2-40B4-BE49-F238E27FC236}">
                  <a16:creationId xmlns:a16="http://schemas.microsoft.com/office/drawing/2014/main" id="{31D65F28-9B37-40C1-A78C-02FEE53B90B9}"/>
                </a:ext>
              </a:extLst>
            </p:cNvPr>
            <p:cNvSpPr>
              <a:spLocks noChangeShapeType="1"/>
            </p:cNvSpPr>
            <p:nvPr/>
          </p:nvSpPr>
          <p:spPr bwMode="auto">
            <a:xfrm>
              <a:off x="539750" y="3032125"/>
              <a:ext cx="1036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9254" name="Line 14">
              <a:extLst>
                <a:ext uri="{FF2B5EF4-FFF2-40B4-BE49-F238E27FC236}">
                  <a16:creationId xmlns:a16="http://schemas.microsoft.com/office/drawing/2014/main" id="{A3224C9E-F166-49E7-8AE2-E6831C5B4150}"/>
                </a:ext>
              </a:extLst>
            </p:cNvPr>
            <p:cNvSpPr>
              <a:spLocks noChangeShapeType="1"/>
            </p:cNvSpPr>
            <p:nvPr/>
          </p:nvSpPr>
          <p:spPr bwMode="auto">
            <a:xfrm>
              <a:off x="2463634" y="3032125"/>
              <a:ext cx="1036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9255" name="49 Triángulo isósceles">
              <a:extLst>
                <a:ext uri="{FF2B5EF4-FFF2-40B4-BE49-F238E27FC236}">
                  <a16:creationId xmlns:a16="http://schemas.microsoft.com/office/drawing/2014/main" id="{BF17F395-D288-40B7-A6E1-42365DA31501}"/>
                </a:ext>
              </a:extLst>
            </p:cNvPr>
            <p:cNvSpPr>
              <a:spLocks noChangeArrowheads="1"/>
            </p:cNvSpPr>
            <p:nvPr/>
          </p:nvSpPr>
          <p:spPr bwMode="auto">
            <a:xfrm rot="5400000">
              <a:off x="1498452" y="2573458"/>
              <a:ext cx="1060704" cy="914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pSp>
      <p:grpSp>
        <p:nvGrpSpPr>
          <p:cNvPr id="9224" name="24 Grupo">
            <a:extLst>
              <a:ext uri="{FF2B5EF4-FFF2-40B4-BE49-F238E27FC236}">
                <a16:creationId xmlns:a16="http://schemas.microsoft.com/office/drawing/2014/main" id="{A7BCDC1C-6F98-4FA5-9E72-4D4E00FA013C}"/>
              </a:ext>
            </a:extLst>
          </p:cNvPr>
          <p:cNvGrpSpPr>
            <a:grpSpLocks/>
          </p:cNvGrpSpPr>
          <p:nvPr/>
        </p:nvGrpSpPr>
        <p:grpSpPr bwMode="auto">
          <a:xfrm>
            <a:off x="6134100" y="1881188"/>
            <a:ext cx="3748088" cy="2265362"/>
            <a:chOff x="4487863" y="1668463"/>
            <a:chExt cx="3748087" cy="2265362"/>
          </a:xfrm>
        </p:grpSpPr>
        <p:sp>
          <p:nvSpPr>
            <p:cNvPr id="9244" name="Line 20">
              <a:extLst>
                <a:ext uri="{FF2B5EF4-FFF2-40B4-BE49-F238E27FC236}">
                  <a16:creationId xmlns:a16="http://schemas.microsoft.com/office/drawing/2014/main" id="{0C5F71FA-330D-4BF4-9682-45294BAF794C}"/>
                </a:ext>
              </a:extLst>
            </p:cNvPr>
            <p:cNvSpPr>
              <a:spLocks noChangeShapeType="1"/>
            </p:cNvSpPr>
            <p:nvPr/>
          </p:nvSpPr>
          <p:spPr bwMode="auto">
            <a:xfrm flipV="1">
              <a:off x="4487863" y="220503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9245" name="Rectangle 21">
              <a:extLst>
                <a:ext uri="{FF2B5EF4-FFF2-40B4-BE49-F238E27FC236}">
                  <a16:creationId xmlns:a16="http://schemas.microsoft.com/office/drawing/2014/main" id="{253DB16C-2440-443A-BF41-533547AB7389}"/>
                </a:ext>
              </a:extLst>
            </p:cNvPr>
            <p:cNvSpPr>
              <a:spLocks noChangeArrowheads="1"/>
            </p:cNvSpPr>
            <p:nvPr/>
          </p:nvSpPr>
          <p:spPr bwMode="auto">
            <a:xfrm>
              <a:off x="6000750" y="3214688"/>
              <a:ext cx="1152525" cy="719137"/>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sp>
          <p:nvSpPr>
            <p:cNvPr id="9246" name="Freeform 22">
              <a:extLst>
                <a:ext uri="{FF2B5EF4-FFF2-40B4-BE49-F238E27FC236}">
                  <a16:creationId xmlns:a16="http://schemas.microsoft.com/office/drawing/2014/main" id="{7580076D-0268-48B7-B1A7-569DA103856E}"/>
                </a:ext>
              </a:extLst>
            </p:cNvPr>
            <p:cNvSpPr>
              <a:spLocks/>
            </p:cNvSpPr>
            <p:nvPr/>
          </p:nvSpPr>
          <p:spPr bwMode="auto">
            <a:xfrm>
              <a:off x="7153275" y="2208213"/>
              <a:ext cx="431800" cy="1366837"/>
            </a:xfrm>
            <a:custGeom>
              <a:avLst/>
              <a:gdLst>
                <a:gd name="T0" fmla="*/ 2147483647 w 272"/>
                <a:gd name="T1" fmla="*/ 0 h 952"/>
                <a:gd name="T2" fmla="*/ 2147483647 w 272"/>
                <a:gd name="T3" fmla="*/ 2147483647 h 952"/>
                <a:gd name="T4" fmla="*/ 0 w 272"/>
                <a:gd name="T5" fmla="*/ 2147483647 h 952"/>
                <a:gd name="T6" fmla="*/ 0 60000 65536"/>
                <a:gd name="T7" fmla="*/ 0 60000 65536"/>
                <a:gd name="T8" fmla="*/ 0 60000 65536"/>
                <a:gd name="T9" fmla="*/ 0 w 272"/>
                <a:gd name="T10" fmla="*/ 0 h 952"/>
                <a:gd name="T11" fmla="*/ 272 w 272"/>
                <a:gd name="T12" fmla="*/ 952 h 952"/>
              </a:gdLst>
              <a:ahLst/>
              <a:cxnLst>
                <a:cxn ang="T6">
                  <a:pos x="T0" y="T1"/>
                </a:cxn>
                <a:cxn ang="T7">
                  <a:pos x="T2" y="T3"/>
                </a:cxn>
                <a:cxn ang="T8">
                  <a:pos x="T4" y="T5"/>
                </a:cxn>
              </a:cxnLst>
              <a:rect l="T9" t="T10" r="T11" b="T12"/>
              <a:pathLst>
                <a:path w="272" h="952">
                  <a:moveTo>
                    <a:pt x="272" y="0"/>
                  </a:moveTo>
                  <a:lnTo>
                    <a:pt x="272" y="952"/>
                  </a:lnTo>
                  <a:lnTo>
                    <a:pt x="0" y="95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9247" name="Freeform 23">
              <a:extLst>
                <a:ext uri="{FF2B5EF4-FFF2-40B4-BE49-F238E27FC236}">
                  <a16:creationId xmlns:a16="http://schemas.microsoft.com/office/drawing/2014/main" id="{92DC0F52-D95E-4718-B765-24A8B5B4CB60}"/>
                </a:ext>
              </a:extLst>
            </p:cNvPr>
            <p:cNvSpPr>
              <a:spLocks/>
            </p:cNvSpPr>
            <p:nvPr/>
          </p:nvSpPr>
          <p:spPr bwMode="auto">
            <a:xfrm flipH="1">
              <a:off x="5245100" y="2459038"/>
              <a:ext cx="719138" cy="1114425"/>
            </a:xfrm>
            <a:custGeom>
              <a:avLst/>
              <a:gdLst>
                <a:gd name="T0" fmla="*/ 2147483647 w 272"/>
                <a:gd name="T1" fmla="*/ 0 h 952"/>
                <a:gd name="T2" fmla="*/ 2147483647 w 272"/>
                <a:gd name="T3" fmla="*/ 2147483647 h 952"/>
                <a:gd name="T4" fmla="*/ 0 w 272"/>
                <a:gd name="T5" fmla="*/ 2147483647 h 952"/>
                <a:gd name="T6" fmla="*/ 0 60000 65536"/>
                <a:gd name="T7" fmla="*/ 0 60000 65536"/>
                <a:gd name="T8" fmla="*/ 0 60000 65536"/>
                <a:gd name="T9" fmla="*/ 0 w 272"/>
                <a:gd name="T10" fmla="*/ 0 h 952"/>
                <a:gd name="T11" fmla="*/ 272 w 272"/>
                <a:gd name="T12" fmla="*/ 952 h 952"/>
              </a:gdLst>
              <a:ahLst/>
              <a:cxnLst>
                <a:cxn ang="T6">
                  <a:pos x="T0" y="T1"/>
                </a:cxn>
                <a:cxn ang="T7">
                  <a:pos x="T2" y="T3"/>
                </a:cxn>
                <a:cxn ang="T8">
                  <a:pos x="T4" y="T5"/>
                </a:cxn>
              </a:cxnLst>
              <a:rect l="T9" t="T10" r="T11" b="T12"/>
              <a:pathLst>
                <a:path w="272" h="952">
                  <a:moveTo>
                    <a:pt x="272" y="0"/>
                  </a:moveTo>
                  <a:lnTo>
                    <a:pt x="272" y="952"/>
                  </a:lnTo>
                  <a:lnTo>
                    <a:pt x="0" y="952"/>
                  </a:ln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s-MX"/>
            </a:p>
          </p:txBody>
        </p:sp>
        <p:grpSp>
          <p:nvGrpSpPr>
            <p:cNvPr id="9248" name="45 Grupo">
              <a:extLst>
                <a:ext uri="{FF2B5EF4-FFF2-40B4-BE49-F238E27FC236}">
                  <a16:creationId xmlns:a16="http://schemas.microsoft.com/office/drawing/2014/main" id="{CF1DE71F-F571-4661-9F80-2340A372FC30}"/>
                </a:ext>
              </a:extLst>
            </p:cNvPr>
            <p:cNvGrpSpPr>
              <a:grpSpLocks/>
            </p:cNvGrpSpPr>
            <p:nvPr/>
          </p:nvGrpSpPr>
          <p:grpSpPr bwMode="auto">
            <a:xfrm>
              <a:off x="5275263" y="1668463"/>
              <a:ext cx="2960687" cy="1060450"/>
              <a:chOff x="539750" y="2500306"/>
              <a:chExt cx="2960680" cy="1060704"/>
            </a:xfrm>
          </p:grpSpPr>
          <p:sp>
            <p:nvSpPr>
              <p:cNvPr id="9250" name="Line 12">
                <a:extLst>
                  <a:ext uri="{FF2B5EF4-FFF2-40B4-BE49-F238E27FC236}">
                    <a16:creationId xmlns:a16="http://schemas.microsoft.com/office/drawing/2014/main" id="{BD91C9DF-7571-4F16-BB95-5260B0EFB3D3}"/>
                  </a:ext>
                </a:extLst>
              </p:cNvPr>
              <p:cNvSpPr>
                <a:spLocks noChangeShapeType="1"/>
              </p:cNvSpPr>
              <p:nvPr/>
            </p:nvSpPr>
            <p:spPr bwMode="auto">
              <a:xfrm>
                <a:off x="539750" y="3032125"/>
                <a:ext cx="1036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9251" name="Line 14">
                <a:extLst>
                  <a:ext uri="{FF2B5EF4-FFF2-40B4-BE49-F238E27FC236}">
                    <a16:creationId xmlns:a16="http://schemas.microsoft.com/office/drawing/2014/main" id="{F78878BE-2948-4928-B3B2-19B20886E3E7}"/>
                  </a:ext>
                </a:extLst>
              </p:cNvPr>
              <p:cNvSpPr>
                <a:spLocks noChangeShapeType="1"/>
              </p:cNvSpPr>
              <p:nvPr/>
            </p:nvSpPr>
            <p:spPr bwMode="auto">
              <a:xfrm>
                <a:off x="2463634" y="3032125"/>
                <a:ext cx="10367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9252" name="44 Triángulo isósceles">
                <a:extLst>
                  <a:ext uri="{FF2B5EF4-FFF2-40B4-BE49-F238E27FC236}">
                    <a16:creationId xmlns:a16="http://schemas.microsoft.com/office/drawing/2014/main" id="{5E6645A8-1749-4F06-B205-A938D0A5A319}"/>
                  </a:ext>
                </a:extLst>
              </p:cNvPr>
              <p:cNvSpPr>
                <a:spLocks noChangeArrowheads="1"/>
              </p:cNvSpPr>
              <p:nvPr/>
            </p:nvSpPr>
            <p:spPr bwMode="auto">
              <a:xfrm rot="5400000">
                <a:off x="1498452" y="2573458"/>
                <a:ext cx="1060704" cy="914400"/>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pSp>
        <p:sp>
          <p:nvSpPr>
            <p:cNvPr id="9249" name="AutoShape 19">
              <a:extLst>
                <a:ext uri="{FF2B5EF4-FFF2-40B4-BE49-F238E27FC236}">
                  <a16:creationId xmlns:a16="http://schemas.microsoft.com/office/drawing/2014/main" id="{C2234528-AF83-43A6-ADAF-39B7897A9044}"/>
                </a:ext>
              </a:extLst>
            </p:cNvPr>
            <p:cNvSpPr>
              <a:spLocks noChangeArrowheads="1"/>
            </p:cNvSpPr>
            <p:nvPr/>
          </p:nvSpPr>
          <p:spPr bwMode="auto">
            <a:xfrm>
              <a:off x="4992688" y="1954213"/>
              <a:ext cx="503237" cy="504825"/>
            </a:xfrm>
            <a:prstGeom prst="flowChartSummingJunction">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s-MX"/>
            </a:p>
          </p:txBody>
        </p:sp>
      </p:grpSp>
      <p:sp>
        <p:nvSpPr>
          <p:cNvPr id="9225" name="Rectangle 3">
            <a:extLst>
              <a:ext uri="{FF2B5EF4-FFF2-40B4-BE49-F238E27FC236}">
                <a16:creationId xmlns:a16="http://schemas.microsoft.com/office/drawing/2014/main" id="{EF877410-5BBF-4ED4-883B-FF7832C034D1}"/>
              </a:ext>
            </a:extLst>
          </p:cNvPr>
          <p:cNvSpPr>
            <a:spLocks noChangeArrowheads="1"/>
          </p:cNvSpPr>
          <p:nvPr/>
        </p:nvSpPr>
        <p:spPr bwMode="auto">
          <a:xfrm>
            <a:off x="3667126" y="2074863"/>
            <a:ext cx="71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A</a:t>
            </a:r>
            <a:endParaRPr lang="es-ES" altLang="es-MX" sz="2400"/>
          </a:p>
        </p:txBody>
      </p:sp>
      <p:sp>
        <p:nvSpPr>
          <p:cNvPr id="9226" name="Rectangle 3">
            <a:extLst>
              <a:ext uri="{FF2B5EF4-FFF2-40B4-BE49-F238E27FC236}">
                <a16:creationId xmlns:a16="http://schemas.microsoft.com/office/drawing/2014/main" id="{30DFE461-CFCA-4E62-A790-9435E3D729E4}"/>
              </a:ext>
            </a:extLst>
          </p:cNvPr>
          <p:cNvSpPr>
            <a:spLocks noChangeArrowheads="1"/>
          </p:cNvSpPr>
          <p:nvPr/>
        </p:nvSpPr>
        <p:spPr bwMode="auto">
          <a:xfrm>
            <a:off x="2881314" y="1928813"/>
            <a:ext cx="642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i</a:t>
            </a:r>
          </a:p>
        </p:txBody>
      </p:sp>
      <p:sp>
        <p:nvSpPr>
          <p:cNvPr id="9227" name="Rectangle 3">
            <a:extLst>
              <a:ext uri="{FF2B5EF4-FFF2-40B4-BE49-F238E27FC236}">
                <a16:creationId xmlns:a16="http://schemas.microsoft.com/office/drawing/2014/main" id="{EE6257DB-4E4E-48AD-9E0E-E5A8C1E63A4D}"/>
              </a:ext>
            </a:extLst>
          </p:cNvPr>
          <p:cNvSpPr>
            <a:spLocks noChangeArrowheads="1"/>
          </p:cNvSpPr>
          <p:nvPr/>
        </p:nvSpPr>
        <p:spPr bwMode="auto">
          <a:xfrm>
            <a:off x="4738689" y="1931988"/>
            <a:ext cx="71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a:t>
            </a:r>
          </a:p>
        </p:txBody>
      </p:sp>
      <p:sp>
        <p:nvSpPr>
          <p:cNvPr id="9228" name="Rectangle 3">
            <a:extLst>
              <a:ext uri="{FF2B5EF4-FFF2-40B4-BE49-F238E27FC236}">
                <a16:creationId xmlns:a16="http://schemas.microsoft.com/office/drawing/2014/main" id="{D9C2EA79-53C9-4921-852B-9AB4F48440D6}"/>
              </a:ext>
            </a:extLst>
          </p:cNvPr>
          <p:cNvSpPr>
            <a:spLocks noChangeArrowheads="1"/>
          </p:cNvSpPr>
          <p:nvPr/>
        </p:nvSpPr>
        <p:spPr bwMode="auto">
          <a:xfrm>
            <a:off x="2881313" y="3217863"/>
            <a:ext cx="2233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 </a:t>
            </a:r>
            <a:r>
              <a:rPr lang="es-ES" altLang="es-MX" sz="3600"/>
              <a:t>= A</a:t>
            </a:r>
            <a:r>
              <a:rPr lang="es-ES" altLang="es-MX" sz="2400"/>
              <a:t> </a:t>
            </a:r>
            <a:r>
              <a:rPr lang="es-ES" altLang="es-MX" sz="2400">
                <a:sym typeface="Symbol" panose="05050102010706020507" pitchFamily="18" charset="2"/>
              </a:rPr>
              <a:t></a:t>
            </a:r>
            <a:r>
              <a:rPr lang="es-ES" altLang="es-MX" sz="3600"/>
              <a:t>s</a:t>
            </a:r>
            <a:r>
              <a:rPr lang="es-ES" altLang="es-MX" sz="2400"/>
              <a:t>i</a:t>
            </a:r>
          </a:p>
        </p:txBody>
      </p:sp>
      <p:sp>
        <p:nvSpPr>
          <p:cNvPr id="9229" name="12 CuadroTexto">
            <a:extLst>
              <a:ext uri="{FF2B5EF4-FFF2-40B4-BE49-F238E27FC236}">
                <a16:creationId xmlns:a16="http://schemas.microsoft.com/office/drawing/2014/main" id="{6B88A4A4-F4FE-4062-BBA7-6C3D20589690}"/>
              </a:ext>
            </a:extLst>
          </p:cNvPr>
          <p:cNvSpPr txBox="1">
            <a:spLocks noChangeArrowheads="1"/>
          </p:cNvSpPr>
          <p:nvPr/>
        </p:nvSpPr>
        <p:spPr bwMode="auto">
          <a:xfrm>
            <a:off x="2881313" y="12176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AMPLIFICACIÓN EN LAZO ABIERTO</a:t>
            </a:r>
          </a:p>
        </p:txBody>
      </p:sp>
      <p:sp>
        <p:nvSpPr>
          <p:cNvPr id="9230" name="12 CuadroTexto">
            <a:extLst>
              <a:ext uri="{FF2B5EF4-FFF2-40B4-BE49-F238E27FC236}">
                <a16:creationId xmlns:a16="http://schemas.microsoft.com/office/drawing/2014/main" id="{18C92247-0DC6-4EA1-9253-EE0AF77A161B}"/>
              </a:ext>
            </a:extLst>
          </p:cNvPr>
          <p:cNvSpPr txBox="1">
            <a:spLocks noChangeArrowheads="1"/>
          </p:cNvSpPr>
          <p:nvPr/>
        </p:nvSpPr>
        <p:spPr bwMode="auto">
          <a:xfrm>
            <a:off x="6667500" y="1143001"/>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AMPLIFICACIÓN REALIMENTADA</a:t>
            </a:r>
          </a:p>
        </p:txBody>
      </p:sp>
      <p:sp>
        <p:nvSpPr>
          <p:cNvPr id="9231" name="25 CuadroTexto">
            <a:extLst>
              <a:ext uri="{FF2B5EF4-FFF2-40B4-BE49-F238E27FC236}">
                <a16:creationId xmlns:a16="http://schemas.microsoft.com/office/drawing/2014/main" id="{76DFB1AD-786C-430F-BA1E-5B654F873A90}"/>
              </a:ext>
            </a:extLst>
          </p:cNvPr>
          <p:cNvSpPr txBox="1">
            <a:spLocks noChangeArrowheads="1"/>
          </p:cNvSpPr>
          <p:nvPr/>
        </p:nvSpPr>
        <p:spPr bwMode="auto">
          <a:xfrm>
            <a:off x="6596064" y="2276475"/>
            <a:ext cx="35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t>
            </a:r>
          </a:p>
        </p:txBody>
      </p:sp>
      <p:sp>
        <p:nvSpPr>
          <p:cNvPr id="9232" name="26 CuadroTexto">
            <a:extLst>
              <a:ext uri="{FF2B5EF4-FFF2-40B4-BE49-F238E27FC236}">
                <a16:creationId xmlns:a16="http://schemas.microsoft.com/office/drawing/2014/main" id="{47A32C9B-FC91-4C73-9C6C-783988290B5D}"/>
              </a:ext>
            </a:extLst>
          </p:cNvPr>
          <p:cNvSpPr txBox="1">
            <a:spLocks noChangeArrowheads="1"/>
          </p:cNvSpPr>
          <p:nvPr/>
        </p:nvSpPr>
        <p:spPr bwMode="auto">
          <a:xfrm>
            <a:off x="6738939" y="2360614"/>
            <a:ext cx="357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MX"/>
              <a:t>-</a:t>
            </a:r>
          </a:p>
        </p:txBody>
      </p:sp>
      <p:sp>
        <p:nvSpPr>
          <p:cNvPr id="9233" name="Rectangle 3">
            <a:extLst>
              <a:ext uri="{FF2B5EF4-FFF2-40B4-BE49-F238E27FC236}">
                <a16:creationId xmlns:a16="http://schemas.microsoft.com/office/drawing/2014/main" id="{CDBA6ED4-B6D8-4D68-8A24-E78BB6D61F6F}"/>
              </a:ext>
            </a:extLst>
          </p:cNvPr>
          <p:cNvSpPr>
            <a:spLocks noChangeArrowheads="1"/>
          </p:cNvSpPr>
          <p:nvPr/>
        </p:nvSpPr>
        <p:spPr bwMode="auto">
          <a:xfrm>
            <a:off x="6024564" y="1789113"/>
            <a:ext cx="6429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i</a:t>
            </a:r>
          </a:p>
        </p:txBody>
      </p:sp>
      <p:sp>
        <p:nvSpPr>
          <p:cNvPr id="9234" name="Rectangle 3">
            <a:extLst>
              <a:ext uri="{FF2B5EF4-FFF2-40B4-BE49-F238E27FC236}">
                <a16:creationId xmlns:a16="http://schemas.microsoft.com/office/drawing/2014/main" id="{A411213B-569F-4737-AB97-732DB6DE0BA2}"/>
              </a:ext>
            </a:extLst>
          </p:cNvPr>
          <p:cNvSpPr>
            <a:spLocks noChangeArrowheads="1"/>
          </p:cNvSpPr>
          <p:nvPr/>
        </p:nvSpPr>
        <p:spPr bwMode="auto">
          <a:xfrm>
            <a:off x="8953501" y="1860550"/>
            <a:ext cx="71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a:t>
            </a:r>
          </a:p>
        </p:txBody>
      </p:sp>
      <p:sp>
        <p:nvSpPr>
          <p:cNvPr id="9235" name="Rectangle 3">
            <a:extLst>
              <a:ext uri="{FF2B5EF4-FFF2-40B4-BE49-F238E27FC236}">
                <a16:creationId xmlns:a16="http://schemas.microsoft.com/office/drawing/2014/main" id="{94D08519-2B7F-41DE-817E-1A26ABCC6B42}"/>
              </a:ext>
            </a:extLst>
          </p:cNvPr>
          <p:cNvSpPr>
            <a:spLocks noChangeArrowheads="1"/>
          </p:cNvSpPr>
          <p:nvPr/>
        </p:nvSpPr>
        <p:spPr bwMode="auto">
          <a:xfrm>
            <a:off x="8024814" y="2076450"/>
            <a:ext cx="714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A</a:t>
            </a:r>
            <a:endParaRPr lang="es-ES" altLang="es-MX" sz="2400"/>
          </a:p>
        </p:txBody>
      </p:sp>
      <p:sp>
        <p:nvSpPr>
          <p:cNvPr id="9236" name="Rectangle 3">
            <a:extLst>
              <a:ext uri="{FF2B5EF4-FFF2-40B4-BE49-F238E27FC236}">
                <a16:creationId xmlns:a16="http://schemas.microsoft.com/office/drawing/2014/main" id="{932E119C-3C49-4EEE-8848-073BEBDC05A6}"/>
              </a:ext>
            </a:extLst>
          </p:cNvPr>
          <p:cNvSpPr>
            <a:spLocks noChangeArrowheads="1"/>
          </p:cNvSpPr>
          <p:nvPr/>
        </p:nvSpPr>
        <p:spPr bwMode="auto">
          <a:xfrm>
            <a:off x="7953376" y="3432176"/>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sym typeface="Symbol" panose="05050102010706020507" pitchFamily="18" charset="2"/>
              </a:rPr>
              <a:t></a:t>
            </a:r>
            <a:endParaRPr lang="es-ES" altLang="es-MX" sz="3600"/>
          </a:p>
        </p:txBody>
      </p:sp>
      <p:sp>
        <p:nvSpPr>
          <p:cNvPr id="9237" name="Rectangle 3">
            <a:extLst>
              <a:ext uri="{FF2B5EF4-FFF2-40B4-BE49-F238E27FC236}">
                <a16:creationId xmlns:a16="http://schemas.microsoft.com/office/drawing/2014/main" id="{CFC79496-3D73-4398-A437-0A7D109A3DFF}"/>
              </a:ext>
            </a:extLst>
          </p:cNvPr>
          <p:cNvSpPr>
            <a:spLocks noChangeArrowheads="1"/>
          </p:cNvSpPr>
          <p:nvPr/>
        </p:nvSpPr>
        <p:spPr bwMode="auto">
          <a:xfrm>
            <a:off x="6381750" y="2646363"/>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r</a:t>
            </a:r>
          </a:p>
        </p:txBody>
      </p:sp>
      <p:sp>
        <p:nvSpPr>
          <p:cNvPr id="9238" name="Rectangle 3">
            <a:extLst>
              <a:ext uri="{FF2B5EF4-FFF2-40B4-BE49-F238E27FC236}">
                <a16:creationId xmlns:a16="http://schemas.microsoft.com/office/drawing/2014/main" id="{0D843455-AA3E-44A3-ADF9-104F79C89987}"/>
              </a:ext>
            </a:extLst>
          </p:cNvPr>
          <p:cNvSpPr>
            <a:spLocks noChangeArrowheads="1"/>
          </p:cNvSpPr>
          <p:nvPr/>
        </p:nvSpPr>
        <p:spPr bwMode="auto">
          <a:xfrm>
            <a:off x="7239000" y="1789113"/>
            <a:ext cx="642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sym typeface="Symbol" panose="05050102010706020507" pitchFamily="18" charset="2"/>
              </a:rPr>
              <a:t></a:t>
            </a:r>
            <a:endParaRPr lang="es-ES" altLang="es-MX" sz="2400"/>
          </a:p>
        </p:txBody>
      </p:sp>
      <p:sp>
        <p:nvSpPr>
          <p:cNvPr id="9239" name="Rectangle 3">
            <a:extLst>
              <a:ext uri="{FF2B5EF4-FFF2-40B4-BE49-F238E27FC236}">
                <a16:creationId xmlns:a16="http://schemas.microsoft.com/office/drawing/2014/main" id="{1422E84E-9F1F-43C5-AB23-15D0E2F3EF38}"/>
              </a:ext>
            </a:extLst>
          </p:cNvPr>
          <p:cNvSpPr>
            <a:spLocks noChangeArrowheads="1"/>
          </p:cNvSpPr>
          <p:nvPr/>
        </p:nvSpPr>
        <p:spPr bwMode="auto">
          <a:xfrm>
            <a:off x="3524251" y="4572001"/>
            <a:ext cx="2500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sym typeface="Symbol" panose="05050102010706020507" pitchFamily="18" charset="2"/>
              </a:rPr>
              <a:t></a:t>
            </a:r>
            <a:r>
              <a:rPr lang="es-ES" altLang="es-MX" sz="2400"/>
              <a:t> </a:t>
            </a:r>
            <a:r>
              <a:rPr lang="es-ES" altLang="es-MX" sz="3600"/>
              <a:t>= s</a:t>
            </a:r>
            <a:r>
              <a:rPr lang="es-ES" altLang="es-MX" sz="2400"/>
              <a:t>i </a:t>
            </a:r>
            <a:r>
              <a:rPr lang="es-ES" altLang="es-MX" sz="3600"/>
              <a:t>- s</a:t>
            </a:r>
            <a:r>
              <a:rPr lang="es-ES" altLang="es-MX" sz="2400"/>
              <a:t>r</a:t>
            </a:r>
          </a:p>
        </p:txBody>
      </p:sp>
      <p:sp>
        <p:nvSpPr>
          <p:cNvPr id="9240" name="Rectangle 3">
            <a:extLst>
              <a:ext uri="{FF2B5EF4-FFF2-40B4-BE49-F238E27FC236}">
                <a16:creationId xmlns:a16="http://schemas.microsoft.com/office/drawing/2014/main" id="{8395ECCB-9930-4D23-82D8-F9EFF5007458}"/>
              </a:ext>
            </a:extLst>
          </p:cNvPr>
          <p:cNvSpPr>
            <a:spLocks noChangeArrowheads="1"/>
          </p:cNvSpPr>
          <p:nvPr/>
        </p:nvSpPr>
        <p:spPr bwMode="auto">
          <a:xfrm>
            <a:off x="3524250" y="5497513"/>
            <a:ext cx="2000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sym typeface="Symbol" panose="05050102010706020507" pitchFamily="18" charset="2"/>
              </a:rPr>
              <a:t>r</a:t>
            </a:r>
            <a:r>
              <a:rPr lang="es-ES" altLang="es-MX" sz="2400"/>
              <a:t> </a:t>
            </a:r>
            <a:r>
              <a:rPr lang="es-ES" altLang="es-MX" sz="3600"/>
              <a:t>= </a:t>
            </a:r>
            <a:r>
              <a:rPr lang="es-ES" altLang="es-MX" sz="3600">
                <a:sym typeface="Symbol" panose="05050102010706020507" pitchFamily="18" charset="2"/>
              </a:rPr>
              <a:t>·</a:t>
            </a:r>
            <a:r>
              <a:rPr lang="es-ES" altLang="es-MX" sz="3600"/>
              <a:t>s</a:t>
            </a:r>
            <a:r>
              <a:rPr lang="es-ES" altLang="es-MX" sz="2400"/>
              <a:t>o</a:t>
            </a:r>
          </a:p>
        </p:txBody>
      </p:sp>
      <p:sp>
        <p:nvSpPr>
          <p:cNvPr id="9241" name="Rectangle 3">
            <a:extLst>
              <a:ext uri="{FF2B5EF4-FFF2-40B4-BE49-F238E27FC236}">
                <a16:creationId xmlns:a16="http://schemas.microsoft.com/office/drawing/2014/main" id="{18C4188E-6318-449B-B944-A2119452CB7A}"/>
              </a:ext>
            </a:extLst>
          </p:cNvPr>
          <p:cNvSpPr>
            <a:spLocks noChangeArrowheads="1"/>
          </p:cNvSpPr>
          <p:nvPr/>
        </p:nvSpPr>
        <p:spPr bwMode="auto">
          <a:xfrm>
            <a:off x="3524251" y="5000625"/>
            <a:ext cx="22336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 </a:t>
            </a:r>
            <a:r>
              <a:rPr lang="es-ES" altLang="es-MX" sz="3600"/>
              <a:t>= A·s</a:t>
            </a:r>
            <a:r>
              <a:rPr lang="es-ES" altLang="es-MX" sz="2400">
                <a:sym typeface="Symbol" panose="05050102010706020507" pitchFamily="18" charset="2"/>
              </a:rPr>
              <a:t></a:t>
            </a:r>
            <a:endParaRPr lang="es-ES" altLang="es-MX" sz="2400"/>
          </a:p>
        </p:txBody>
      </p:sp>
      <p:sp>
        <p:nvSpPr>
          <p:cNvPr id="37" name="36 Cerrar llave">
            <a:extLst>
              <a:ext uri="{FF2B5EF4-FFF2-40B4-BE49-F238E27FC236}">
                <a16:creationId xmlns:a16="http://schemas.microsoft.com/office/drawing/2014/main" id="{7C28CE38-6676-4315-B544-0AC54CB68B52}"/>
              </a:ext>
            </a:extLst>
          </p:cNvPr>
          <p:cNvSpPr/>
          <p:nvPr/>
        </p:nvSpPr>
        <p:spPr>
          <a:xfrm>
            <a:off x="5595938" y="4714875"/>
            <a:ext cx="500062" cy="142875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aphicFrame>
        <p:nvGraphicFramePr>
          <p:cNvPr id="5139" name="Object 19">
            <a:extLst>
              <a:ext uri="{FF2B5EF4-FFF2-40B4-BE49-F238E27FC236}">
                <a16:creationId xmlns:a16="http://schemas.microsoft.com/office/drawing/2014/main" id="{F76CBD41-831C-4997-B602-D1FBBBA7BF0F}"/>
              </a:ext>
            </a:extLst>
          </p:cNvPr>
          <p:cNvGraphicFramePr>
            <a:graphicFrameLocks noChangeAspect="1"/>
          </p:cNvGraphicFramePr>
          <p:nvPr/>
        </p:nvGraphicFramePr>
        <p:xfrm>
          <a:off x="6453189" y="4929188"/>
          <a:ext cx="2725737" cy="1071562"/>
        </p:xfrm>
        <a:graphic>
          <a:graphicData uri="http://schemas.openxmlformats.org/presentationml/2006/ole">
            <mc:AlternateContent xmlns:mc="http://schemas.openxmlformats.org/markup-compatibility/2006">
              <mc:Choice xmlns:v="urn:schemas-microsoft-com:vml" Requires="v">
                <p:oleObj spid="_x0000_s3097" name="Ecuación" r:id="rId4" imgW="1066680" imgH="419040" progId="Equation.3">
                  <p:embed/>
                </p:oleObj>
              </mc:Choice>
              <mc:Fallback>
                <p:oleObj name="Ecuación" r:id="rId4" imgW="1066680" imgH="419040" progId="Equation.3">
                  <p:embed/>
                  <p:pic>
                    <p:nvPicPr>
                      <p:cNvPr id="5139" name="Object 19">
                        <a:extLst>
                          <a:ext uri="{FF2B5EF4-FFF2-40B4-BE49-F238E27FC236}">
                            <a16:creationId xmlns:a16="http://schemas.microsoft.com/office/drawing/2014/main" id="{F76CBD41-831C-4997-B602-D1FBBBA7B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3189" y="4929188"/>
                        <a:ext cx="2725737"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3" name="Rectangle 3">
            <a:extLst>
              <a:ext uri="{FF2B5EF4-FFF2-40B4-BE49-F238E27FC236}">
                <a16:creationId xmlns:a16="http://schemas.microsoft.com/office/drawing/2014/main" id="{AF9F9D19-F3A9-482E-9D73-7D1510467361}"/>
              </a:ext>
            </a:extLst>
          </p:cNvPr>
          <p:cNvSpPr>
            <a:spLocks noChangeArrowheads="1"/>
          </p:cNvSpPr>
          <p:nvPr/>
        </p:nvSpPr>
        <p:spPr bwMode="auto">
          <a:xfrm>
            <a:off x="7005638" y="4214813"/>
            <a:ext cx="2233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3600"/>
              <a:t>s</a:t>
            </a:r>
            <a:r>
              <a:rPr lang="es-ES" altLang="es-MX" sz="2400"/>
              <a:t>o </a:t>
            </a:r>
            <a:r>
              <a:rPr lang="es-ES" altLang="es-MX" sz="3600"/>
              <a:t>= G·s</a:t>
            </a:r>
            <a:r>
              <a:rPr lang="es-ES" altLang="es-MX" sz="2400"/>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66F39DAB6865644A33AC05E1C7E4D65" ma:contentTypeVersion="7" ma:contentTypeDescription="Crear nuevo documento." ma:contentTypeScope="" ma:versionID="b208568158bfb44382da18eec4fc178d">
  <xsd:schema xmlns:xsd="http://www.w3.org/2001/XMLSchema" xmlns:xs="http://www.w3.org/2001/XMLSchema" xmlns:p="http://schemas.microsoft.com/office/2006/metadata/properties" xmlns:ns2="2988f5c8-777f-407a-8cf3-359a74c32883" targetNamespace="http://schemas.microsoft.com/office/2006/metadata/properties" ma:root="true" ma:fieldsID="2f0157fc8ba72660f5d4ca67cd7f2cf2" ns2:_="">
    <xsd:import namespace="2988f5c8-777f-407a-8cf3-359a74c3288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8f5c8-777f-407a-8cf3-359a74c32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D3AB0C-E2DC-4540-80ED-19B2F74286F9}"/>
</file>

<file path=customXml/itemProps2.xml><?xml version="1.0" encoding="utf-8"?>
<ds:datastoreItem xmlns:ds="http://schemas.openxmlformats.org/officeDocument/2006/customXml" ds:itemID="{5B7EE52A-00C6-4711-B764-AF424A52A831}"/>
</file>

<file path=customXml/itemProps3.xml><?xml version="1.0" encoding="utf-8"?>
<ds:datastoreItem xmlns:ds="http://schemas.openxmlformats.org/officeDocument/2006/customXml" ds:itemID="{F837D87A-BAA3-48E5-915E-13F32B44B9DC}"/>
</file>

<file path=docProps/app.xml><?xml version="1.0" encoding="utf-8"?>
<Properties xmlns="http://schemas.openxmlformats.org/officeDocument/2006/extended-properties" xmlns:vt="http://schemas.openxmlformats.org/officeDocument/2006/docPropsVTypes">
  <Template/>
  <TotalTime>4370</TotalTime>
  <Words>907</Words>
  <Application>Microsoft Office PowerPoint</Application>
  <PresentationFormat>Panorámica</PresentationFormat>
  <Paragraphs>164</Paragraphs>
  <Slides>27</Slides>
  <Notes>8</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4" baseType="lpstr">
      <vt:lpstr>Arial</vt:lpstr>
      <vt:lpstr>Calibri</vt:lpstr>
      <vt:lpstr>Rockwell</vt:lpstr>
      <vt:lpstr>Rockwell Condensed</vt:lpstr>
      <vt:lpstr>Wingdings</vt:lpstr>
      <vt:lpstr>Letras en madera</vt:lpstr>
      <vt:lpstr>Ecuación</vt:lpstr>
      <vt:lpstr>Amplificador Operacional</vt:lpstr>
      <vt:lpstr>Circuito equivalente de un amplificador</vt:lpstr>
      <vt:lpstr>Amplificador Operacional (AO) </vt:lpstr>
      <vt:lpstr>Bloques internos de un AO</vt:lpstr>
      <vt:lpstr>Amplificador Ideal y sus CaracterísticaS</vt:lpstr>
      <vt:lpstr>Respuesta en frecuencia de amplificadores</vt:lpstr>
      <vt:lpstr>Introducción: Amplificador diferencial</vt:lpstr>
      <vt:lpstr>Amplificador operacional IDEAL</vt:lpstr>
      <vt:lpstr>Introducción: Realimentación negativa</vt:lpstr>
      <vt:lpstr>Introducción: Realimentación negativa</vt:lpstr>
      <vt:lpstr>Aplicación lineal AO-IDEAL</vt:lpstr>
      <vt:lpstr>Ejemplos: Cortocircuito virtual</vt:lpstr>
      <vt:lpstr>Ejemplos para trabajar en casa</vt:lpstr>
      <vt:lpstr>Circuitos con Amplificador operacional </vt:lpstr>
      <vt:lpstr>Sumador Inversor</vt:lpstr>
      <vt:lpstr>Sumador no inversor</vt:lpstr>
      <vt:lpstr>Amplificador Restador</vt:lpstr>
      <vt:lpstr>Circuitos con amplificador operacional</vt:lpstr>
      <vt:lpstr>Amplificador integrador</vt:lpstr>
      <vt:lpstr>Amplificador Derivador</vt:lpstr>
      <vt:lpstr>Amplificador de instrumentación (AI)</vt:lpstr>
      <vt:lpstr>Requisitos (características) del AI</vt:lpstr>
      <vt:lpstr>Ecuaciones</vt:lpstr>
      <vt:lpstr>Excitación en Modo Común y diferencial</vt:lpstr>
      <vt:lpstr>Ejemplo</vt:lpstr>
      <vt:lpstr>Presentación de PowerPoint</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Amplificador Operacional</dc:title>
  <dc:creator>Salvador Vargas</dc:creator>
  <cp:lastModifiedBy>Salvador Vargas</cp:lastModifiedBy>
  <cp:revision>36</cp:revision>
  <dcterms:created xsi:type="dcterms:W3CDTF">2020-05-12T16:13:03Z</dcterms:created>
  <dcterms:modified xsi:type="dcterms:W3CDTF">2020-05-26T22:47:04Z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0x010100966F39DAB6865644A33AC05E1C7E4D65</vt:lpwstr>
  </property>
</Properties>
</file>