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8"/>
  </p:notesMasterIdLst>
  <p:sldIdLst>
    <p:sldId id="316" r:id="rId2"/>
    <p:sldId id="495" r:id="rId3"/>
    <p:sldId id="487" r:id="rId4"/>
    <p:sldId id="507" r:id="rId5"/>
    <p:sldId id="508" r:id="rId6"/>
    <p:sldId id="332" r:id="rId7"/>
    <p:sldId id="490" r:id="rId8"/>
    <p:sldId id="321" r:id="rId9"/>
    <p:sldId id="311" r:id="rId10"/>
    <p:sldId id="489" r:id="rId11"/>
    <p:sldId id="310" r:id="rId12"/>
    <p:sldId id="491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314" r:id="rId26"/>
    <p:sldId id="327" r:id="rId27"/>
    <p:sldId id="497" r:id="rId28"/>
    <p:sldId id="498" r:id="rId29"/>
    <p:sldId id="499" r:id="rId30"/>
    <p:sldId id="272" r:id="rId31"/>
    <p:sldId id="313" r:id="rId32"/>
    <p:sldId id="271" r:id="rId33"/>
    <p:sldId id="315" r:id="rId34"/>
    <p:sldId id="269" r:id="rId35"/>
    <p:sldId id="493" r:id="rId36"/>
    <p:sldId id="494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0000"/>
    <a:srgbClr val="CC0000"/>
    <a:srgbClr val="003399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>
        <p:scale>
          <a:sx n="70" d="100"/>
          <a:sy n="70" d="100"/>
        </p:scale>
        <p:origin x="-129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75607-989F-4726-90E7-FCBD6FEEF5C4}" type="datetimeFigureOut">
              <a:rPr lang="es-ES" smtClean="0"/>
              <a:pPr/>
              <a:t>14/04/2015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21196-1361-4670-8558-13F3F1B030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6283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29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30</a:t>
            </a:fld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31</a:t>
            </a:fld>
            <a:endParaRPr lang="es-E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32</a:t>
            </a:fld>
            <a:endParaRPr lang="es-E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33</a:t>
            </a:fld>
            <a:endParaRPr lang="es-E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34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1196-1361-4670-8558-13F3F1B03026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0D6D-FE7B-42F4-B807-B2F47F2D315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A6D2-E005-4F37-9C7E-29383AECFE3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000-A262-4C61-B09E-4C4F783D772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A7CE-5390-4FDE-84C9-17E17503F3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34FE-0500-4C37-BD16-EF40BD80EBB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4B69-EC4C-49CA-A069-7451E891D4B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987C-D58E-440D-AD15-F16EF1D3A2A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BC72-E030-4852-A977-46CC6DB71E8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F1CB-ED36-42C4-8567-6D03A5B6A82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BF81-47A4-42F8-90A6-115F5782AD8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D52B-7C2D-443A-9F3A-D335633502D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A9B53-0E9A-4BE7-92AD-1355517F0C8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spd="slow">
    <p:pull dir="r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16.png"/><Relationship Id="rId10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2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2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8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30225" y="3857628"/>
            <a:ext cx="4470403" cy="282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2138" y="3721100"/>
            <a:ext cx="3167062" cy="2643188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04825" y="1244596"/>
            <a:ext cx="8135938" cy="16843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426" tIns="45714" rIns="91426" bIns="45714" anchor="b"/>
          <a:lstStyle/>
          <a:p>
            <a:pPr algn="ctr" eaLnBrk="1" hangingPunct="1"/>
            <a:r>
              <a:rPr lang="es-ES_tradnl" sz="4000" b="1" dirty="0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DISPOSITIVOS DE ELECTRÓNICA DE POTENCIA</a:t>
            </a:r>
            <a:endParaRPr lang="es-ES_tradnl" sz="4000" b="1" dirty="0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3071802" y="6286520"/>
            <a:ext cx="5759450" cy="4730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426" tIns="45714" rIns="91426" bIns="45714" anchor="b"/>
          <a:lstStyle/>
          <a:p>
            <a:pPr algn="r" eaLnBrk="1" hangingPunct="1"/>
            <a:r>
              <a:rPr lang="es-ES_tradnl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_tradnl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Por: Ing. </a:t>
            </a:r>
            <a:r>
              <a:rPr lang="es-ES_tradnl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Luis E. </a:t>
            </a:r>
            <a:r>
              <a:rPr lang="es-ES_tradnl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Esquivel L.</a:t>
            </a:r>
            <a:endParaRPr lang="es-ES_tradn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5288" y="188913"/>
            <a:ext cx="8461375" cy="11366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426" tIns="45714" rIns="91426" bIns="45714" anchor="b"/>
          <a:lstStyle/>
          <a:p>
            <a:pPr algn="ctr" eaLnBrk="1" hangingPunct="1"/>
            <a:r>
              <a:rPr lang="es-ES_tradnl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Universidad</a:t>
            </a:r>
            <a:r>
              <a:rPr lang="es-ES_tradnl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s-ES_tradnl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Tecnológica de Panamá</a:t>
            </a:r>
            <a:br>
              <a:rPr lang="es-ES_tradnl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Facultad de Ingeniería Eléctrica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72" y="428604"/>
            <a:ext cx="6552728" cy="571504"/>
          </a:xfrm>
          <a:solidFill>
            <a:srgbClr val="009999"/>
          </a:solidFill>
        </p:spPr>
        <p:txBody>
          <a:bodyPr>
            <a:normAutofit fontScale="90000"/>
          </a:bodyPr>
          <a:lstStyle/>
          <a:p>
            <a:r>
              <a:rPr lang="es-E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Estructura Básica del Diodo de Potencia</a:t>
            </a:r>
            <a:endParaRPr lang="es-ES" sz="28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  <p:pic>
        <p:nvPicPr>
          <p:cNvPr id="396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485131"/>
            <a:ext cx="7712382" cy="446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214290"/>
            <a:ext cx="4471990" cy="571503"/>
          </a:xfrm>
          <a:solidFill>
            <a:srgbClr val="009999"/>
          </a:solidFill>
        </p:spPr>
        <p:txBody>
          <a:bodyPr>
            <a:normAutofit/>
          </a:bodyPr>
          <a:lstStyle/>
          <a:p>
            <a:pPr algn="ctr"/>
            <a:r>
              <a:rPr lang="es-PA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Principio de Operación</a:t>
            </a:r>
            <a:endParaRPr lang="en-US" sz="28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29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857232"/>
            <a:ext cx="4143404" cy="419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642910" y="5248833"/>
            <a:ext cx="8572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 </a:t>
            </a:r>
            <a:r>
              <a:rPr lang="es-ES" sz="1600" b="1" dirty="0"/>
              <a:t>“Modulación de conductividad” </a:t>
            </a:r>
            <a:r>
              <a:rPr lang="es-ES" sz="1600" dirty="0" smtClean="0"/>
              <a:t>se </a:t>
            </a:r>
            <a:r>
              <a:rPr lang="es-ES" sz="1600" dirty="0"/>
              <a:t>basa en que </a:t>
            </a:r>
            <a:r>
              <a:rPr lang="es-ES" sz="1600" dirty="0" smtClean="0"/>
              <a:t>al polarizar </a:t>
            </a:r>
            <a:r>
              <a:rPr lang="es-ES" sz="1600" dirty="0"/>
              <a:t>el diodo en directa estamos inyectando portadores a la zona n- que por lo tanto </a:t>
            </a:r>
            <a:r>
              <a:rPr lang="es-ES" sz="1600" dirty="0" smtClean="0"/>
              <a:t>harán que </a:t>
            </a:r>
            <a:r>
              <a:rPr lang="es-ES" sz="1600" dirty="0"/>
              <a:t>aumente la conductividad de esta zona, disminuyendo de esa manera la resistividad, </a:t>
            </a:r>
            <a:r>
              <a:rPr lang="es-ES" sz="1600" dirty="0" smtClean="0"/>
              <a:t>sin embargo </a:t>
            </a:r>
            <a:r>
              <a:rPr lang="es-ES" sz="1600" dirty="0"/>
              <a:t>al polarizar el diodo en inversa conseguimos lo contrario, sustraemos los portadores </a:t>
            </a:r>
            <a:r>
              <a:rPr lang="es-ES" sz="1600" dirty="0" smtClean="0"/>
              <a:t>de </a:t>
            </a:r>
            <a:r>
              <a:rPr lang="es-ES" sz="1600" dirty="0"/>
              <a:t>esa zona n-, aumentando de esa manera su resistividad.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857232"/>
            <a:ext cx="4221601" cy="242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14290"/>
            <a:ext cx="7992888" cy="571503"/>
          </a:xfrm>
          <a:solidFill>
            <a:srgbClr val="009999"/>
          </a:solidFill>
        </p:spPr>
        <p:txBody>
          <a:bodyPr>
            <a:normAutofit fontScale="90000"/>
          </a:bodyPr>
          <a:lstStyle/>
          <a:p>
            <a:pPr algn="ctr"/>
            <a:r>
              <a:rPr lang="es-PA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Control del limite de la región de Agotamiento</a:t>
            </a:r>
            <a:endParaRPr lang="en-US" sz="28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  <p:pic>
        <p:nvPicPr>
          <p:cNvPr id="3758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014413"/>
            <a:ext cx="3913806" cy="333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58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2458" y="3284984"/>
            <a:ext cx="3529982" cy="331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768350" y="152400"/>
            <a:ext cx="8089930" cy="461665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400" b="1" dirty="0">
                <a:solidFill>
                  <a:schemeClr val="bg1"/>
                </a:solidFill>
              </a:rPr>
              <a:t>Características fundamentales de cualquier diodo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139950" y="736600"/>
            <a:ext cx="4927600" cy="2178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120000"/>
              </a:lnSpc>
              <a:spcAft>
                <a:spcPct val="40000"/>
              </a:spcAft>
            </a:pPr>
            <a:r>
              <a:rPr lang="es-ES" dirty="0">
                <a:solidFill>
                  <a:srgbClr val="A50021"/>
                </a:solidFill>
              </a:rPr>
              <a:t>1ª -Máxima tensión inversa soportada</a:t>
            </a:r>
          </a:p>
          <a:p>
            <a:pPr algn="l" eaLnBrk="0" hangingPunct="0">
              <a:lnSpc>
                <a:spcPct val="120000"/>
              </a:lnSpc>
              <a:spcAft>
                <a:spcPct val="40000"/>
              </a:spcAft>
            </a:pPr>
            <a:r>
              <a:rPr lang="es-ES" dirty="0">
                <a:solidFill>
                  <a:srgbClr val="A50021"/>
                </a:solidFill>
              </a:rPr>
              <a:t>2ª -Máxima corriente directa conducida</a:t>
            </a:r>
          </a:p>
          <a:p>
            <a:pPr algn="l" eaLnBrk="0" hangingPunct="0">
              <a:lnSpc>
                <a:spcPct val="120000"/>
              </a:lnSpc>
              <a:spcAft>
                <a:spcPct val="40000"/>
              </a:spcAft>
            </a:pPr>
            <a:r>
              <a:rPr lang="es-ES" dirty="0">
                <a:solidFill>
                  <a:srgbClr val="A50021"/>
                </a:solidFill>
              </a:rPr>
              <a:t>3ª -Caída de tensión en conducción</a:t>
            </a:r>
          </a:p>
          <a:p>
            <a:pPr algn="l" eaLnBrk="0" hangingPunct="0">
              <a:lnSpc>
                <a:spcPct val="120000"/>
              </a:lnSpc>
              <a:spcAft>
                <a:spcPct val="40000"/>
              </a:spcAft>
            </a:pPr>
            <a:r>
              <a:rPr lang="es-ES" dirty="0">
                <a:solidFill>
                  <a:srgbClr val="A50021"/>
                </a:solidFill>
              </a:rPr>
              <a:t>4ª -</a:t>
            </a:r>
            <a:r>
              <a:rPr lang="es-ES" dirty="0" smtClean="0">
                <a:solidFill>
                  <a:srgbClr val="A50021"/>
                </a:solidFill>
              </a:rPr>
              <a:t>Corriente </a:t>
            </a:r>
            <a:r>
              <a:rPr lang="es-ES" dirty="0">
                <a:solidFill>
                  <a:srgbClr val="A50021"/>
                </a:solidFill>
              </a:rPr>
              <a:t>inversa en bloqueo </a:t>
            </a:r>
          </a:p>
          <a:p>
            <a:pPr algn="l" eaLnBrk="0" hangingPunct="0">
              <a:lnSpc>
                <a:spcPct val="120000"/>
              </a:lnSpc>
              <a:spcAft>
                <a:spcPct val="40000"/>
              </a:spcAft>
            </a:pPr>
            <a:r>
              <a:rPr lang="es-ES" dirty="0">
                <a:solidFill>
                  <a:srgbClr val="A50021"/>
                </a:solidFill>
              </a:rPr>
              <a:t>5ª -Velocidad de conmutación</a:t>
            </a:r>
          </a:p>
        </p:txBody>
      </p:sp>
      <p:grpSp>
        <p:nvGrpSpPr>
          <p:cNvPr id="20" name="Group 38"/>
          <p:cNvGrpSpPr>
            <a:grpSpLocks/>
          </p:cNvGrpSpPr>
          <p:nvPr/>
        </p:nvGrpSpPr>
        <p:grpSpPr bwMode="auto">
          <a:xfrm>
            <a:off x="2790825" y="3975100"/>
            <a:ext cx="1612900" cy="2792413"/>
            <a:chOff x="744" y="2354"/>
            <a:chExt cx="1016" cy="1759"/>
          </a:xfrm>
        </p:grpSpPr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744" y="2354"/>
              <a:ext cx="10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"/>
                <a:t>Baja tensión</a:t>
              </a: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983" y="2582"/>
              <a:ext cx="538" cy="1531"/>
            </a:xfrm>
            <a:prstGeom prst="rect">
              <a:avLst/>
            </a:prstGeom>
            <a:solidFill>
              <a:srgbClr val="FFCC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15 V</a:t>
              </a:r>
            </a:p>
            <a:p>
              <a:pPr>
                <a:spcBef>
                  <a:spcPct val="50000"/>
                </a:spcBef>
              </a:pPr>
              <a:r>
                <a:rPr lang="es-ES"/>
                <a:t>30 V</a:t>
              </a:r>
            </a:p>
            <a:p>
              <a:pPr>
                <a:spcBef>
                  <a:spcPct val="50000"/>
                </a:spcBef>
              </a:pPr>
              <a:r>
                <a:rPr lang="es-ES"/>
                <a:t>45 V</a:t>
              </a:r>
            </a:p>
            <a:p>
              <a:pPr>
                <a:spcBef>
                  <a:spcPct val="50000"/>
                </a:spcBef>
              </a:pPr>
              <a:r>
                <a:rPr lang="es-ES"/>
                <a:t>55 V</a:t>
              </a:r>
            </a:p>
            <a:p>
              <a:pPr>
                <a:spcBef>
                  <a:spcPct val="50000"/>
                </a:spcBef>
              </a:pPr>
              <a:r>
                <a:rPr lang="es-ES"/>
                <a:t>60 V</a:t>
              </a:r>
            </a:p>
            <a:p>
              <a:pPr>
                <a:spcBef>
                  <a:spcPct val="50000"/>
                </a:spcBef>
              </a:pPr>
              <a:r>
                <a:rPr lang="es-ES"/>
                <a:t>80 V</a:t>
              </a:r>
            </a:p>
          </p:txBody>
        </p:sp>
      </p:grp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6791325" y="3975100"/>
            <a:ext cx="1612900" cy="2379663"/>
            <a:chOff x="3720" y="2390"/>
            <a:chExt cx="1016" cy="1499"/>
          </a:xfrm>
        </p:grpSpPr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3720" y="2390"/>
              <a:ext cx="10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"/>
                <a:t>Alta tensión</a:t>
              </a: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3900" y="2618"/>
              <a:ext cx="656" cy="1271"/>
            </a:xfrm>
            <a:prstGeom prst="rect">
              <a:avLst/>
            </a:prstGeom>
            <a:solidFill>
              <a:srgbClr val="FFCC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500 V</a:t>
              </a:r>
            </a:p>
            <a:p>
              <a:pPr>
                <a:spcBef>
                  <a:spcPct val="50000"/>
                </a:spcBef>
              </a:pPr>
              <a:r>
                <a:rPr lang="es-ES"/>
                <a:t>600 V</a:t>
              </a:r>
            </a:p>
            <a:p>
              <a:pPr>
                <a:spcBef>
                  <a:spcPct val="50000"/>
                </a:spcBef>
              </a:pPr>
              <a:r>
                <a:rPr lang="es-ES"/>
                <a:t>800 V</a:t>
              </a:r>
            </a:p>
            <a:p>
              <a:pPr>
                <a:spcBef>
                  <a:spcPct val="50000"/>
                </a:spcBef>
              </a:pPr>
              <a:r>
                <a:rPr lang="es-ES"/>
                <a:t>1000 V</a:t>
              </a:r>
            </a:p>
            <a:p>
              <a:pPr>
                <a:spcBef>
                  <a:spcPct val="50000"/>
                </a:spcBef>
              </a:pPr>
              <a:r>
                <a:rPr lang="es-ES"/>
                <a:t>1200 V</a:t>
              </a:r>
            </a:p>
          </p:txBody>
        </p:sp>
      </p:grp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1031874" y="3038475"/>
            <a:ext cx="6111893" cy="461665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400" dirty="0">
                <a:solidFill>
                  <a:schemeClr val="bg1"/>
                </a:solidFill>
              </a:rPr>
              <a:t>1ª Máxima tensión inversa soportada</a:t>
            </a:r>
          </a:p>
        </p:txBody>
      </p:sp>
      <p:grpSp>
        <p:nvGrpSpPr>
          <p:cNvPr id="32" name="Group 37"/>
          <p:cNvGrpSpPr>
            <a:grpSpLocks/>
          </p:cNvGrpSpPr>
          <p:nvPr/>
        </p:nvGrpSpPr>
        <p:grpSpPr bwMode="auto">
          <a:xfrm>
            <a:off x="4575175" y="3975100"/>
            <a:ext cx="1993900" cy="1985963"/>
            <a:chOff x="2120" y="2360"/>
            <a:chExt cx="1256" cy="1251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120" y="2360"/>
              <a:ext cx="125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"/>
                <a:t>Media tensión</a:t>
              </a: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2456" y="2600"/>
              <a:ext cx="584" cy="1011"/>
            </a:xfrm>
            <a:prstGeom prst="rect">
              <a:avLst/>
            </a:prstGeom>
            <a:solidFill>
              <a:srgbClr val="FFCC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100 V</a:t>
              </a:r>
            </a:p>
            <a:p>
              <a:pPr>
                <a:spcBef>
                  <a:spcPct val="50000"/>
                </a:spcBef>
              </a:pPr>
              <a:r>
                <a:rPr lang="es-ES"/>
                <a:t>150 V</a:t>
              </a:r>
            </a:p>
            <a:p>
              <a:pPr>
                <a:spcBef>
                  <a:spcPct val="50000"/>
                </a:spcBef>
              </a:pPr>
              <a:r>
                <a:rPr lang="es-ES"/>
                <a:t>200 V</a:t>
              </a:r>
            </a:p>
            <a:p>
              <a:pPr>
                <a:spcBef>
                  <a:spcPct val="50000"/>
                </a:spcBef>
              </a:pPr>
              <a:r>
                <a:rPr lang="es-ES"/>
                <a:t>400 V</a:t>
              </a:r>
            </a:p>
          </p:txBody>
        </p:sp>
        <p:pic>
          <p:nvPicPr>
            <p:cNvPr id="35" name="Picture 22" descr="shi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8" y="2389"/>
              <a:ext cx="60" cy="60"/>
            </a:xfrm>
            <a:prstGeom prst="rect">
              <a:avLst/>
            </a:prstGeom>
            <a:noFill/>
          </p:spPr>
        </p:pic>
      </p:grpSp>
      <p:grpSp>
        <p:nvGrpSpPr>
          <p:cNvPr id="36" name="Group 43"/>
          <p:cNvGrpSpPr>
            <a:grpSpLocks/>
          </p:cNvGrpSpPr>
          <p:nvPr/>
        </p:nvGrpSpPr>
        <p:grpSpPr bwMode="auto">
          <a:xfrm>
            <a:off x="790575" y="4057650"/>
            <a:ext cx="1990725" cy="2667000"/>
            <a:chOff x="498" y="2412"/>
            <a:chExt cx="1254" cy="1680"/>
          </a:xfrm>
        </p:grpSpPr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498" y="3017"/>
              <a:ext cx="1200" cy="40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">
                  <a:solidFill>
                    <a:srgbClr val="008080"/>
                  </a:solidFill>
                </a:rPr>
                <a:t>Ejemplo de clasificación</a:t>
              </a:r>
            </a:p>
          </p:txBody>
        </p:sp>
        <p:sp>
          <p:nvSpPr>
            <p:cNvPr id="40" name="AutoShape 42"/>
            <p:cNvSpPr>
              <a:spLocks/>
            </p:cNvSpPr>
            <p:nvPr/>
          </p:nvSpPr>
          <p:spPr bwMode="auto">
            <a:xfrm>
              <a:off x="1578" y="2412"/>
              <a:ext cx="174" cy="1680"/>
            </a:xfrm>
            <a:prstGeom prst="leftBrace">
              <a:avLst>
                <a:gd name="adj1" fmla="val 35626"/>
                <a:gd name="adj2" fmla="val 50000"/>
              </a:avLst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1" name="Text Box 44"/>
          <p:cNvSpPr txBox="1">
            <a:spLocks noChangeArrowheads="1"/>
          </p:cNvSpPr>
          <p:nvPr/>
        </p:nvSpPr>
        <p:spPr bwMode="auto">
          <a:xfrm>
            <a:off x="828675" y="3473450"/>
            <a:ext cx="8096250" cy="330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eaLnBrk="0" hangingPunct="0">
              <a:lnSpc>
                <a:spcPct val="120000"/>
              </a:lnSpc>
              <a:spcAft>
                <a:spcPct val="40000"/>
              </a:spcAft>
              <a:buFontTx/>
              <a:buChar char="•"/>
            </a:pPr>
            <a:r>
              <a:rPr lang="es-ES">
                <a:solidFill>
                  <a:srgbClr val="A50021"/>
                </a:solidFill>
              </a:rPr>
              <a:t> Corresponde a la tensión de ruptura de la unión inversamente polarizada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  <p:pic>
        <p:nvPicPr>
          <p:cNvPr id="21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025" y="2478088"/>
            <a:ext cx="8134350" cy="34607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857250" y="271463"/>
            <a:ext cx="6929460" cy="523220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800" b="1" dirty="0">
                <a:solidFill>
                  <a:schemeClr val="bg1"/>
                </a:solidFill>
              </a:rPr>
              <a:t>1ª Máxima tensión inversa soportada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784350" y="877888"/>
            <a:ext cx="6521450" cy="12985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120000"/>
              </a:lnSpc>
              <a:spcAft>
                <a:spcPct val="40000"/>
              </a:spcAft>
              <a:buFontTx/>
              <a:buChar char="•"/>
            </a:pPr>
            <a:r>
              <a:rPr lang="es-ES">
                <a:solidFill>
                  <a:srgbClr val="A50021"/>
                </a:solidFill>
              </a:rPr>
              <a:t> El fabricante suministra (a veces) dos valores:</a:t>
            </a:r>
          </a:p>
          <a:p>
            <a:pPr algn="l" eaLnBrk="0" hangingPunct="0">
              <a:lnSpc>
                <a:spcPct val="120000"/>
              </a:lnSpc>
              <a:spcAft>
                <a:spcPct val="40000"/>
              </a:spcAft>
            </a:pPr>
            <a:r>
              <a:rPr lang="es-ES">
                <a:solidFill>
                  <a:srgbClr val="A50021"/>
                </a:solidFill>
              </a:rPr>
              <a:t>- Tensión inversa máxima de pico repetitivo V</a:t>
            </a:r>
            <a:r>
              <a:rPr lang="es-ES" baseline="-25000">
                <a:solidFill>
                  <a:srgbClr val="A50021"/>
                </a:solidFill>
              </a:rPr>
              <a:t>RRM</a:t>
            </a:r>
          </a:p>
          <a:p>
            <a:pPr algn="l" eaLnBrk="0" hangingPunct="0">
              <a:lnSpc>
                <a:spcPct val="120000"/>
              </a:lnSpc>
              <a:spcAft>
                <a:spcPct val="40000"/>
              </a:spcAft>
            </a:pPr>
            <a:r>
              <a:rPr lang="es-ES">
                <a:solidFill>
                  <a:srgbClr val="A50021"/>
                </a:solidFill>
              </a:rPr>
              <a:t>- Tensión inversa máxima de pico no repetitivo V</a:t>
            </a:r>
            <a:r>
              <a:rPr lang="es-ES" baseline="-25000">
                <a:solidFill>
                  <a:srgbClr val="A50021"/>
                </a:solidFill>
              </a:rPr>
              <a:t>RSM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825500" y="3067050"/>
            <a:ext cx="8166100" cy="531813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644650" y="6116638"/>
            <a:ext cx="6196013" cy="641350"/>
          </a:xfrm>
          <a:prstGeom prst="rect">
            <a:avLst/>
          </a:prstGeom>
          <a:solidFill>
            <a:srgbClr val="FFCC0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La tensión máxima es crítica. Superarla suele ser determinante del deterioro irreversible del componente</a:t>
            </a:r>
          </a:p>
        </p:txBody>
      </p: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5902325" y="2341563"/>
            <a:ext cx="2903538" cy="360362"/>
            <a:chOff x="3694" y="1787"/>
            <a:chExt cx="1829" cy="227"/>
          </a:xfrm>
        </p:grpSpPr>
        <p:pic>
          <p:nvPicPr>
            <p:cNvPr id="32" name="Picture 2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31" y="1798"/>
              <a:ext cx="1392" cy="21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36" name="Picture 3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94" y="1787"/>
              <a:ext cx="348" cy="2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025" y="2743200"/>
            <a:ext cx="8134350" cy="34607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57250" y="171450"/>
            <a:ext cx="7715278" cy="523220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800" b="1" dirty="0">
                <a:solidFill>
                  <a:schemeClr val="bg1"/>
                </a:solidFill>
              </a:rPr>
              <a:t>2ª Máxima corriente directa conducida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754188" y="720725"/>
            <a:ext cx="6521450" cy="17383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120000"/>
              </a:lnSpc>
              <a:spcAft>
                <a:spcPct val="40000"/>
              </a:spcAft>
              <a:buFontTx/>
              <a:buChar char="•"/>
            </a:pPr>
            <a:r>
              <a:rPr lang="es-ES">
                <a:solidFill>
                  <a:srgbClr val="A50021"/>
                </a:solidFill>
              </a:rPr>
              <a:t> El fabricante suministra dos (y a veces tres) valores:</a:t>
            </a:r>
          </a:p>
          <a:p>
            <a:pPr algn="l" eaLnBrk="0" hangingPunct="0">
              <a:lnSpc>
                <a:spcPct val="120000"/>
              </a:lnSpc>
              <a:spcAft>
                <a:spcPct val="40000"/>
              </a:spcAft>
            </a:pPr>
            <a:r>
              <a:rPr lang="es-ES">
                <a:solidFill>
                  <a:srgbClr val="A50021"/>
                </a:solidFill>
              </a:rPr>
              <a:t>- Corriente eficaz máxima I</a:t>
            </a:r>
            <a:r>
              <a:rPr lang="es-ES" baseline="-25000">
                <a:solidFill>
                  <a:srgbClr val="A50021"/>
                </a:solidFill>
              </a:rPr>
              <a:t>F(RMS)</a:t>
            </a:r>
          </a:p>
          <a:p>
            <a:pPr algn="l" eaLnBrk="0" hangingPunct="0">
              <a:lnSpc>
                <a:spcPct val="120000"/>
              </a:lnSpc>
              <a:spcAft>
                <a:spcPct val="40000"/>
              </a:spcAft>
            </a:pPr>
            <a:r>
              <a:rPr lang="es-ES">
                <a:solidFill>
                  <a:srgbClr val="A50021"/>
                </a:solidFill>
              </a:rPr>
              <a:t>- Corriente directa máxima de pico repetitivo I</a:t>
            </a:r>
            <a:r>
              <a:rPr lang="es-ES" baseline="-25000">
                <a:solidFill>
                  <a:srgbClr val="A50021"/>
                </a:solidFill>
              </a:rPr>
              <a:t>FRM</a:t>
            </a:r>
          </a:p>
          <a:p>
            <a:pPr algn="l" eaLnBrk="0" hangingPunct="0">
              <a:lnSpc>
                <a:spcPct val="120000"/>
              </a:lnSpc>
              <a:spcAft>
                <a:spcPct val="40000"/>
              </a:spcAft>
            </a:pPr>
            <a:r>
              <a:rPr lang="es-ES">
                <a:solidFill>
                  <a:srgbClr val="A50021"/>
                </a:solidFill>
              </a:rPr>
              <a:t>- Corriente directa máxima de pico no repetitivo I</a:t>
            </a:r>
            <a:r>
              <a:rPr lang="es-ES" baseline="-25000">
                <a:solidFill>
                  <a:srgbClr val="A50021"/>
                </a:solidFill>
              </a:rPr>
              <a:t>FSM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825500" y="3875088"/>
            <a:ext cx="8166100" cy="1271587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5864225" y="2593975"/>
            <a:ext cx="2903538" cy="360363"/>
            <a:chOff x="3694" y="1787"/>
            <a:chExt cx="1829" cy="227"/>
          </a:xfrm>
        </p:grpSpPr>
        <p:pic>
          <p:nvPicPr>
            <p:cNvPr id="17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31" y="1798"/>
              <a:ext cx="1392" cy="21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94" y="1787"/>
              <a:ext cx="348" cy="2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</p:grp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4932363" y="3843338"/>
            <a:ext cx="3943350" cy="763587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6013450" y="5854700"/>
            <a:ext cx="2800350" cy="366713"/>
          </a:xfrm>
          <a:prstGeom prst="rect">
            <a:avLst/>
          </a:prstGeom>
          <a:solidFill>
            <a:srgbClr val="FFCC0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Depende de la cápsula</a:t>
            </a:r>
          </a:p>
        </p:txBody>
      </p: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2085975" y="5842000"/>
            <a:ext cx="2254250" cy="963613"/>
            <a:chOff x="1377" y="3680"/>
            <a:chExt cx="1420" cy="607"/>
          </a:xfrm>
        </p:grpSpPr>
        <p:pic>
          <p:nvPicPr>
            <p:cNvPr id="23" name="Picture 1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77" y="3680"/>
              <a:ext cx="777" cy="6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1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28" y="3770"/>
              <a:ext cx="869" cy="13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4395788" y="5808663"/>
            <a:ext cx="1089025" cy="854075"/>
            <a:chOff x="2832" y="3659"/>
            <a:chExt cx="686" cy="538"/>
          </a:xfrm>
        </p:grpSpPr>
        <p:pic>
          <p:nvPicPr>
            <p:cNvPr id="30" name="Picture 1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04" y="3659"/>
              <a:ext cx="614" cy="53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31" name="Picture 2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32" y="4077"/>
              <a:ext cx="369" cy="1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676275" y="5770563"/>
            <a:ext cx="1408113" cy="1009650"/>
            <a:chOff x="489" y="3635"/>
            <a:chExt cx="887" cy="636"/>
          </a:xfrm>
        </p:grpSpPr>
        <p:pic>
          <p:nvPicPr>
            <p:cNvPr id="34" name="Picture 15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00" y="3635"/>
              <a:ext cx="776" cy="61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35" name="Picture 16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89" y="4147"/>
              <a:ext cx="587" cy="12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1155700" y="723900"/>
            <a:ext cx="74136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s-ES" dirty="0">
                <a:solidFill>
                  <a:srgbClr val="A50021"/>
                </a:solidFill>
              </a:rPr>
              <a:t> La caída de tensión en conducción </a:t>
            </a:r>
            <a:r>
              <a:rPr lang="es-ES" dirty="0" smtClean="0">
                <a:solidFill>
                  <a:srgbClr val="A50021"/>
                </a:solidFill>
              </a:rPr>
              <a:t>crece </a:t>
            </a:r>
            <a:r>
              <a:rPr lang="es-ES" dirty="0">
                <a:solidFill>
                  <a:srgbClr val="A50021"/>
                </a:solidFill>
              </a:rPr>
              <a:t>con la corriente directa conducida. A corrientes altas crece linealmente</a:t>
            </a:r>
          </a:p>
        </p:txBody>
      </p:sp>
      <p:sp>
        <p:nvSpPr>
          <p:cNvPr id="24" name="Text Box 61"/>
          <p:cNvSpPr txBox="1">
            <a:spLocks noChangeArrowheads="1"/>
          </p:cNvSpPr>
          <p:nvPr/>
        </p:nvSpPr>
        <p:spPr bwMode="auto">
          <a:xfrm>
            <a:off x="712788" y="142852"/>
            <a:ext cx="7002484" cy="523220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800" b="1" dirty="0">
                <a:solidFill>
                  <a:schemeClr val="bg1"/>
                </a:solidFill>
              </a:rPr>
              <a:t>3ª Caída de tensión en conducción</a:t>
            </a:r>
          </a:p>
        </p:txBody>
      </p:sp>
      <p:grpSp>
        <p:nvGrpSpPr>
          <p:cNvPr id="25" name="Group 113"/>
          <p:cNvGrpSpPr>
            <a:grpSpLocks/>
          </p:cNvGrpSpPr>
          <p:nvPr/>
        </p:nvGrpSpPr>
        <p:grpSpPr bwMode="auto">
          <a:xfrm>
            <a:off x="6611938" y="3546475"/>
            <a:ext cx="1966912" cy="2951163"/>
            <a:chOff x="3901" y="1432"/>
            <a:chExt cx="1239" cy="1859"/>
          </a:xfrm>
        </p:grpSpPr>
        <p:grpSp>
          <p:nvGrpSpPr>
            <p:cNvPr id="27" name="Group 83"/>
            <p:cNvGrpSpPr>
              <a:grpSpLocks/>
            </p:cNvGrpSpPr>
            <p:nvPr/>
          </p:nvGrpSpPr>
          <p:grpSpPr bwMode="auto">
            <a:xfrm>
              <a:off x="3901" y="1432"/>
              <a:ext cx="1239" cy="1859"/>
              <a:chOff x="4053" y="688"/>
              <a:chExt cx="1239" cy="1859"/>
            </a:xfrm>
          </p:grpSpPr>
          <p:sp>
            <p:nvSpPr>
              <p:cNvPr id="33" name="Line 12"/>
              <p:cNvSpPr>
                <a:spLocks noChangeShapeType="1"/>
              </p:cNvSpPr>
              <p:nvPr/>
            </p:nvSpPr>
            <p:spPr bwMode="auto">
              <a:xfrm>
                <a:off x="4700" y="688"/>
                <a:ext cx="0" cy="1859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>
                <a:off x="4053" y="2419"/>
                <a:ext cx="1038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7" name="Rectangle 14"/>
              <p:cNvSpPr>
                <a:spLocks noChangeArrowheads="1"/>
              </p:cNvSpPr>
              <p:nvPr/>
            </p:nvSpPr>
            <p:spPr bwMode="auto">
              <a:xfrm>
                <a:off x="4539" y="705"/>
                <a:ext cx="167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/>
                <a:r>
                  <a:rPr lang="es-ES" sz="2400" noProof="1"/>
                  <a:t>i</a:t>
                </a:r>
              </a:p>
            </p:txBody>
          </p:sp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5050" y="2158"/>
                <a:ext cx="242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s-ES" sz="2400" noProof="1"/>
                  <a:t>V</a:t>
                </a:r>
              </a:p>
            </p:txBody>
          </p:sp>
        </p:grpSp>
        <p:grpSp>
          <p:nvGrpSpPr>
            <p:cNvPr id="28" name="Group 66"/>
            <p:cNvGrpSpPr>
              <a:grpSpLocks/>
            </p:cNvGrpSpPr>
            <p:nvPr/>
          </p:nvGrpSpPr>
          <p:grpSpPr bwMode="auto">
            <a:xfrm>
              <a:off x="3950" y="1440"/>
              <a:ext cx="890" cy="1733"/>
              <a:chOff x="1672" y="358"/>
              <a:chExt cx="1244" cy="1733"/>
            </a:xfrm>
          </p:grpSpPr>
          <p:sp>
            <p:nvSpPr>
              <p:cNvPr id="29" name="Freeform 67"/>
              <p:cNvSpPr>
                <a:spLocks/>
              </p:cNvSpPr>
              <p:nvPr/>
            </p:nvSpPr>
            <p:spPr bwMode="auto">
              <a:xfrm>
                <a:off x="1672" y="1133"/>
                <a:ext cx="1200" cy="958"/>
              </a:xfrm>
              <a:custGeom>
                <a:avLst/>
                <a:gdLst/>
                <a:ahLst/>
                <a:cxnLst>
                  <a:cxn ang="0">
                    <a:pos x="27" y="629"/>
                  </a:cxn>
                  <a:cxn ang="0">
                    <a:pos x="72" y="629"/>
                  </a:cxn>
                  <a:cxn ang="0">
                    <a:pos x="117" y="629"/>
                  </a:cxn>
                  <a:cxn ang="0">
                    <a:pos x="162" y="629"/>
                  </a:cxn>
                  <a:cxn ang="0">
                    <a:pos x="207" y="629"/>
                  </a:cxn>
                  <a:cxn ang="0">
                    <a:pos x="252" y="629"/>
                  </a:cxn>
                  <a:cxn ang="0">
                    <a:pos x="297" y="629"/>
                  </a:cxn>
                  <a:cxn ang="0">
                    <a:pos x="342" y="629"/>
                  </a:cxn>
                  <a:cxn ang="0">
                    <a:pos x="387" y="629"/>
                  </a:cxn>
                  <a:cxn ang="0">
                    <a:pos x="432" y="629"/>
                  </a:cxn>
                  <a:cxn ang="0">
                    <a:pos x="477" y="629"/>
                  </a:cxn>
                  <a:cxn ang="0">
                    <a:pos x="522" y="629"/>
                  </a:cxn>
                  <a:cxn ang="0">
                    <a:pos x="567" y="629"/>
                  </a:cxn>
                  <a:cxn ang="0">
                    <a:pos x="613" y="629"/>
                  </a:cxn>
                  <a:cxn ang="0">
                    <a:pos x="658" y="629"/>
                  </a:cxn>
                  <a:cxn ang="0">
                    <a:pos x="701" y="629"/>
                  </a:cxn>
                  <a:cxn ang="0">
                    <a:pos x="746" y="629"/>
                  </a:cxn>
                  <a:cxn ang="0">
                    <a:pos x="791" y="629"/>
                  </a:cxn>
                  <a:cxn ang="0">
                    <a:pos x="836" y="629"/>
                  </a:cxn>
                  <a:cxn ang="0">
                    <a:pos x="881" y="629"/>
                  </a:cxn>
                  <a:cxn ang="0">
                    <a:pos x="926" y="629"/>
                  </a:cxn>
                  <a:cxn ang="0">
                    <a:pos x="971" y="629"/>
                  </a:cxn>
                  <a:cxn ang="0">
                    <a:pos x="1016" y="629"/>
                  </a:cxn>
                  <a:cxn ang="0">
                    <a:pos x="1061" y="629"/>
                  </a:cxn>
                  <a:cxn ang="0">
                    <a:pos x="1106" y="629"/>
                  </a:cxn>
                  <a:cxn ang="0">
                    <a:pos x="1151" y="629"/>
                  </a:cxn>
                  <a:cxn ang="0">
                    <a:pos x="1197" y="629"/>
                  </a:cxn>
                  <a:cxn ang="0">
                    <a:pos x="1242" y="629"/>
                  </a:cxn>
                  <a:cxn ang="0">
                    <a:pos x="1287" y="629"/>
                  </a:cxn>
                  <a:cxn ang="0">
                    <a:pos x="1323" y="619"/>
                  </a:cxn>
                  <a:cxn ang="0">
                    <a:pos x="1359" y="609"/>
                  </a:cxn>
                  <a:cxn ang="0">
                    <a:pos x="1404" y="609"/>
                  </a:cxn>
                  <a:cxn ang="0">
                    <a:pos x="1440" y="599"/>
                  </a:cxn>
                  <a:cxn ang="0">
                    <a:pos x="1467" y="579"/>
                  </a:cxn>
                  <a:cxn ang="0">
                    <a:pos x="1494" y="559"/>
                  </a:cxn>
                  <a:cxn ang="0">
                    <a:pos x="1521" y="539"/>
                  </a:cxn>
                  <a:cxn ang="0">
                    <a:pos x="1548" y="519"/>
                  </a:cxn>
                  <a:cxn ang="0">
                    <a:pos x="1566" y="489"/>
                  </a:cxn>
                  <a:cxn ang="0">
                    <a:pos x="1593" y="469"/>
                  </a:cxn>
                  <a:cxn ang="0">
                    <a:pos x="1611" y="439"/>
                  </a:cxn>
                  <a:cxn ang="0">
                    <a:pos x="1620" y="400"/>
                  </a:cxn>
                  <a:cxn ang="0">
                    <a:pos x="1638" y="370"/>
                  </a:cxn>
                  <a:cxn ang="0">
                    <a:pos x="1647" y="330"/>
                  </a:cxn>
                  <a:cxn ang="0">
                    <a:pos x="1665" y="300"/>
                  </a:cxn>
                  <a:cxn ang="0">
                    <a:pos x="1674" y="250"/>
                  </a:cxn>
                  <a:cxn ang="0">
                    <a:pos x="1683" y="210"/>
                  </a:cxn>
                  <a:cxn ang="0">
                    <a:pos x="1692" y="170"/>
                  </a:cxn>
                  <a:cxn ang="0">
                    <a:pos x="1701" y="130"/>
                  </a:cxn>
                  <a:cxn ang="0">
                    <a:pos x="1710" y="90"/>
                  </a:cxn>
                  <a:cxn ang="0">
                    <a:pos x="1719" y="50"/>
                  </a:cxn>
                  <a:cxn ang="0">
                    <a:pos x="1728" y="10"/>
                  </a:cxn>
                </a:cxnLst>
                <a:rect l="0" t="0" r="r" b="b"/>
                <a:pathLst>
                  <a:path w="1729" h="630">
                    <a:moveTo>
                      <a:pt x="0" y="629"/>
                    </a:moveTo>
                    <a:lnTo>
                      <a:pt x="0" y="629"/>
                    </a:lnTo>
                    <a:lnTo>
                      <a:pt x="9" y="629"/>
                    </a:lnTo>
                    <a:lnTo>
                      <a:pt x="18" y="629"/>
                    </a:lnTo>
                    <a:lnTo>
                      <a:pt x="27" y="629"/>
                    </a:lnTo>
                    <a:lnTo>
                      <a:pt x="36" y="629"/>
                    </a:lnTo>
                    <a:lnTo>
                      <a:pt x="45" y="629"/>
                    </a:lnTo>
                    <a:lnTo>
                      <a:pt x="54" y="629"/>
                    </a:lnTo>
                    <a:lnTo>
                      <a:pt x="63" y="629"/>
                    </a:lnTo>
                    <a:lnTo>
                      <a:pt x="72" y="629"/>
                    </a:lnTo>
                    <a:lnTo>
                      <a:pt x="81" y="629"/>
                    </a:lnTo>
                    <a:lnTo>
                      <a:pt x="90" y="629"/>
                    </a:lnTo>
                    <a:lnTo>
                      <a:pt x="99" y="629"/>
                    </a:lnTo>
                    <a:lnTo>
                      <a:pt x="108" y="629"/>
                    </a:lnTo>
                    <a:lnTo>
                      <a:pt x="117" y="629"/>
                    </a:lnTo>
                    <a:lnTo>
                      <a:pt x="126" y="629"/>
                    </a:lnTo>
                    <a:lnTo>
                      <a:pt x="135" y="629"/>
                    </a:lnTo>
                    <a:lnTo>
                      <a:pt x="144" y="629"/>
                    </a:lnTo>
                    <a:lnTo>
                      <a:pt x="153" y="629"/>
                    </a:lnTo>
                    <a:lnTo>
                      <a:pt x="162" y="629"/>
                    </a:lnTo>
                    <a:lnTo>
                      <a:pt x="171" y="629"/>
                    </a:lnTo>
                    <a:lnTo>
                      <a:pt x="180" y="629"/>
                    </a:lnTo>
                    <a:lnTo>
                      <a:pt x="189" y="629"/>
                    </a:lnTo>
                    <a:lnTo>
                      <a:pt x="198" y="629"/>
                    </a:lnTo>
                    <a:lnTo>
                      <a:pt x="207" y="629"/>
                    </a:lnTo>
                    <a:lnTo>
                      <a:pt x="216" y="629"/>
                    </a:lnTo>
                    <a:lnTo>
                      <a:pt x="225" y="629"/>
                    </a:lnTo>
                    <a:lnTo>
                      <a:pt x="234" y="629"/>
                    </a:lnTo>
                    <a:lnTo>
                      <a:pt x="243" y="629"/>
                    </a:lnTo>
                    <a:lnTo>
                      <a:pt x="252" y="629"/>
                    </a:lnTo>
                    <a:lnTo>
                      <a:pt x="261" y="629"/>
                    </a:lnTo>
                    <a:lnTo>
                      <a:pt x="270" y="629"/>
                    </a:lnTo>
                    <a:lnTo>
                      <a:pt x="279" y="629"/>
                    </a:lnTo>
                    <a:lnTo>
                      <a:pt x="288" y="629"/>
                    </a:lnTo>
                    <a:lnTo>
                      <a:pt x="297" y="629"/>
                    </a:lnTo>
                    <a:lnTo>
                      <a:pt x="306" y="629"/>
                    </a:lnTo>
                    <a:lnTo>
                      <a:pt x="315" y="629"/>
                    </a:lnTo>
                    <a:lnTo>
                      <a:pt x="324" y="629"/>
                    </a:lnTo>
                    <a:lnTo>
                      <a:pt x="333" y="629"/>
                    </a:lnTo>
                    <a:lnTo>
                      <a:pt x="342" y="629"/>
                    </a:lnTo>
                    <a:lnTo>
                      <a:pt x="351" y="629"/>
                    </a:lnTo>
                    <a:lnTo>
                      <a:pt x="360" y="629"/>
                    </a:lnTo>
                    <a:lnTo>
                      <a:pt x="369" y="629"/>
                    </a:lnTo>
                    <a:lnTo>
                      <a:pt x="378" y="629"/>
                    </a:lnTo>
                    <a:lnTo>
                      <a:pt x="387" y="629"/>
                    </a:lnTo>
                    <a:lnTo>
                      <a:pt x="396" y="629"/>
                    </a:lnTo>
                    <a:lnTo>
                      <a:pt x="405" y="629"/>
                    </a:lnTo>
                    <a:lnTo>
                      <a:pt x="414" y="629"/>
                    </a:lnTo>
                    <a:lnTo>
                      <a:pt x="423" y="629"/>
                    </a:lnTo>
                    <a:lnTo>
                      <a:pt x="432" y="629"/>
                    </a:lnTo>
                    <a:lnTo>
                      <a:pt x="441" y="629"/>
                    </a:lnTo>
                    <a:lnTo>
                      <a:pt x="450" y="629"/>
                    </a:lnTo>
                    <a:lnTo>
                      <a:pt x="459" y="629"/>
                    </a:lnTo>
                    <a:lnTo>
                      <a:pt x="468" y="629"/>
                    </a:lnTo>
                    <a:lnTo>
                      <a:pt x="477" y="629"/>
                    </a:lnTo>
                    <a:lnTo>
                      <a:pt x="486" y="629"/>
                    </a:lnTo>
                    <a:lnTo>
                      <a:pt x="495" y="629"/>
                    </a:lnTo>
                    <a:lnTo>
                      <a:pt x="504" y="629"/>
                    </a:lnTo>
                    <a:lnTo>
                      <a:pt x="513" y="629"/>
                    </a:lnTo>
                    <a:lnTo>
                      <a:pt x="522" y="629"/>
                    </a:lnTo>
                    <a:lnTo>
                      <a:pt x="531" y="629"/>
                    </a:lnTo>
                    <a:lnTo>
                      <a:pt x="540" y="629"/>
                    </a:lnTo>
                    <a:lnTo>
                      <a:pt x="549" y="629"/>
                    </a:lnTo>
                    <a:lnTo>
                      <a:pt x="558" y="629"/>
                    </a:lnTo>
                    <a:lnTo>
                      <a:pt x="567" y="629"/>
                    </a:lnTo>
                    <a:lnTo>
                      <a:pt x="577" y="629"/>
                    </a:lnTo>
                    <a:lnTo>
                      <a:pt x="586" y="629"/>
                    </a:lnTo>
                    <a:lnTo>
                      <a:pt x="595" y="629"/>
                    </a:lnTo>
                    <a:lnTo>
                      <a:pt x="604" y="629"/>
                    </a:lnTo>
                    <a:lnTo>
                      <a:pt x="613" y="629"/>
                    </a:lnTo>
                    <a:lnTo>
                      <a:pt x="622" y="629"/>
                    </a:lnTo>
                    <a:lnTo>
                      <a:pt x="631" y="629"/>
                    </a:lnTo>
                    <a:lnTo>
                      <a:pt x="640" y="629"/>
                    </a:lnTo>
                    <a:lnTo>
                      <a:pt x="649" y="629"/>
                    </a:lnTo>
                    <a:lnTo>
                      <a:pt x="658" y="629"/>
                    </a:lnTo>
                    <a:lnTo>
                      <a:pt x="665" y="629"/>
                    </a:lnTo>
                    <a:lnTo>
                      <a:pt x="674" y="629"/>
                    </a:lnTo>
                    <a:lnTo>
                      <a:pt x="683" y="629"/>
                    </a:lnTo>
                    <a:lnTo>
                      <a:pt x="692" y="629"/>
                    </a:lnTo>
                    <a:lnTo>
                      <a:pt x="701" y="629"/>
                    </a:lnTo>
                    <a:lnTo>
                      <a:pt x="710" y="629"/>
                    </a:lnTo>
                    <a:lnTo>
                      <a:pt x="719" y="629"/>
                    </a:lnTo>
                    <a:lnTo>
                      <a:pt x="728" y="629"/>
                    </a:lnTo>
                    <a:lnTo>
                      <a:pt x="737" y="629"/>
                    </a:lnTo>
                    <a:lnTo>
                      <a:pt x="746" y="629"/>
                    </a:lnTo>
                    <a:lnTo>
                      <a:pt x="755" y="629"/>
                    </a:lnTo>
                    <a:lnTo>
                      <a:pt x="764" y="629"/>
                    </a:lnTo>
                    <a:lnTo>
                      <a:pt x="773" y="629"/>
                    </a:lnTo>
                    <a:lnTo>
                      <a:pt x="782" y="629"/>
                    </a:lnTo>
                    <a:lnTo>
                      <a:pt x="791" y="629"/>
                    </a:lnTo>
                    <a:lnTo>
                      <a:pt x="800" y="629"/>
                    </a:lnTo>
                    <a:lnTo>
                      <a:pt x="809" y="629"/>
                    </a:lnTo>
                    <a:lnTo>
                      <a:pt x="818" y="629"/>
                    </a:lnTo>
                    <a:lnTo>
                      <a:pt x="827" y="629"/>
                    </a:lnTo>
                    <a:lnTo>
                      <a:pt x="836" y="629"/>
                    </a:lnTo>
                    <a:lnTo>
                      <a:pt x="845" y="629"/>
                    </a:lnTo>
                    <a:lnTo>
                      <a:pt x="854" y="629"/>
                    </a:lnTo>
                    <a:lnTo>
                      <a:pt x="863" y="629"/>
                    </a:lnTo>
                    <a:lnTo>
                      <a:pt x="872" y="629"/>
                    </a:lnTo>
                    <a:lnTo>
                      <a:pt x="881" y="629"/>
                    </a:lnTo>
                    <a:lnTo>
                      <a:pt x="890" y="629"/>
                    </a:lnTo>
                    <a:lnTo>
                      <a:pt x="899" y="629"/>
                    </a:lnTo>
                    <a:lnTo>
                      <a:pt x="908" y="629"/>
                    </a:lnTo>
                    <a:lnTo>
                      <a:pt x="917" y="629"/>
                    </a:lnTo>
                    <a:lnTo>
                      <a:pt x="926" y="629"/>
                    </a:lnTo>
                    <a:lnTo>
                      <a:pt x="935" y="629"/>
                    </a:lnTo>
                    <a:lnTo>
                      <a:pt x="944" y="629"/>
                    </a:lnTo>
                    <a:lnTo>
                      <a:pt x="953" y="629"/>
                    </a:lnTo>
                    <a:lnTo>
                      <a:pt x="962" y="629"/>
                    </a:lnTo>
                    <a:lnTo>
                      <a:pt x="971" y="629"/>
                    </a:lnTo>
                    <a:lnTo>
                      <a:pt x="980" y="629"/>
                    </a:lnTo>
                    <a:lnTo>
                      <a:pt x="989" y="629"/>
                    </a:lnTo>
                    <a:lnTo>
                      <a:pt x="998" y="629"/>
                    </a:lnTo>
                    <a:lnTo>
                      <a:pt x="1007" y="629"/>
                    </a:lnTo>
                    <a:lnTo>
                      <a:pt x="1016" y="629"/>
                    </a:lnTo>
                    <a:lnTo>
                      <a:pt x="1025" y="629"/>
                    </a:lnTo>
                    <a:lnTo>
                      <a:pt x="1034" y="629"/>
                    </a:lnTo>
                    <a:lnTo>
                      <a:pt x="1043" y="629"/>
                    </a:lnTo>
                    <a:lnTo>
                      <a:pt x="1052" y="629"/>
                    </a:lnTo>
                    <a:lnTo>
                      <a:pt x="1061" y="629"/>
                    </a:lnTo>
                    <a:lnTo>
                      <a:pt x="1070" y="629"/>
                    </a:lnTo>
                    <a:lnTo>
                      <a:pt x="1079" y="629"/>
                    </a:lnTo>
                    <a:lnTo>
                      <a:pt x="1088" y="629"/>
                    </a:lnTo>
                    <a:lnTo>
                      <a:pt x="1097" y="629"/>
                    </a:lnTo>
                    <a:lnTo>
                      <a:pt x="1106" y="629"/>
                    </a:lnTo>
                    <a:lnTo>
                      <a:pt x="1115" y="629"/>
                    </a:lnTo>
                    <a:lnTo>
                      <a:pt x="1124" y="629"/>
                    </a:lnTo>
                    <a:lnTo>
                      <a:pt x="1133" y="629"/>
                    </a:lnTo>
                    <a:lnTo>
                      <a:pt x="1142" y="629"/>
                    </a:lnTo>
                    <a:lnTo>
                      <a:pt x="1151" y="629"/>
                    </a:lnTo>
                    <a:lnTo>
                      <a:pt x="1161" y="629"/>
                    </a:lnTo>
                    <a:lnTo>
                      <a:pt x="1170" y="629"/>
                    </a:lnTo>
                    <a:lnTo>
                      <a:pt x="1179" y="629"/>
                    </a:lnTo>
                    <a:lnTo>
                      <a:pt x="1188" y="629"/>
                    </a:lnTo>
                    <a:lnTo>
                      <a:pt x="1197" y="629"/>
                    </a:lnTo>
                    <a:lnTo>
                      <a:pt x="1206" y="629"/>
                    </a:lnTo>
                    <a:lnTo>
                      <a:pt x="1215" y="629"/>
                    </a:lnTo>
                    <a:lnTo>
                      <a:pt x="1224" y="629"/>
                    </a:lnTo>
                    <a:lnTo>
                      <a:pt x="1233" y="629"/>
                    </a:lnTo>
                    <a:lnTo>
                      <a:pt x="1242" y="629"/>
                    </a:lnTo>
                    <a:lnTo>
                      <a:pt x="1251" y="629"/>
                    </a:lnTo>
                    <a:lnTo>
                      <a:pt x="1260" y="629"/>
                    </a:lnTo>
                    <a:lnTo>
                      <a:pt x="1269" y="629"/>
                    </a:lnTo>
                    <a:lnTo>
                      <a:pt x="1278" y="629"/>
                    </a:lnTo>
                    <a:lnTo>
                      <a:pt x="1287" y="629"/>
                    </a:lnTo>
                    <a:lnTo>
                      <a:pt x="1287" y="619"/>
                    </a:lnTo>
                    <a:lnTo>
                      <a:pt x="1296" y="619"/>
                    </a:lnTo>
                    <a:lnTo>
                      <a:pt x="1305" y="619"/>
                    </a:lnTo>
                    <a:lnTo>
                      <a:pt x="1314" y="619"/>
                    </a:lnTo>
                    <a:lnTo>
                      <a:pt x="1323" y="619"/>
                    </a:lnTo>
                    <a:lnTo>
                      <a:pt x="1332" y="619"/>
                    </a:lnTo>
                    <a:lnTo>
                      <a:pt x="1341" y="619"/>
                    </a:lnTo>
                    <a:lnTo>
                      <a:pt x="1350" y="619"/>
                    </a:lnTo>
                    <a:lnTo>
                      <a:pt x="1359" y="619"/>
                    </a:lnTo>
                    <a:lnTo>
                      <a:pt x="1359" y="609"/>
                    </a:lnTo>
                    <a:lnTo>
                      <a:pt x="1368" y="609"/>
                    </a:lnTo>
                    <a:lnTo>
                      <a:pt x="1377" y="609"/>
                    </a:lnTo>
                    <a:lnTo>
                      <a:pt x="1386" y="609"/>
                    </a:lnTo>
                    <a:lnTo>
                      <a:pt x="1395" y="609"/>
                    </a:lnTo>
                    <a:lnTo>
                      <a:pt x="1404" y="609"/>
                    </a:lnTo>
                    <a:lnTo>
                      <a:pt x="1404" y="599"/>
                    </a:lnTo>
                    <a:lnTo>
                      <a:pt x="1413" y="599"/>
                    </a:lnTo>
                    <a:lnTo>
                      <a:pt x="1422" y="599"/>
                    </a:lnTo>
                    <a:lnTo>
                      <a:pt x="1431" y="599"/>
                    </a:lnTo>
                    <a:lnTo>
                      <a:pt x="1440" y="599"/>
                    </a:lnTo>
                    <a:lnTo>
                      <a:pt x="1440" y="589"/>
                    </a:lnTo>
                    <a:lnTo>
                      <a:pt x="1449" y="589"/>
                    </a:lnTo>
                    <a:lnTo>
                      <a:pt x="1458" y="589"/>
                    </a:lnTo>
                    <a:lnTo>
                      <a:pt x="1458" y="579"/>
                    </a:lnTo>
                    <a:lnTo>
                      <a:pt x="1467" y="579"/>
                    </a:lnTo>
                    <a:lnTo>
                      <a:pt x="1476" y="579"/>
                    </a:lnTo>
                    <a:lnTo>
                      <a:pt x="1485" y="579"/>
                    </a:lnTo>
                    <a:lnTo>
                      <a:pt x="1485" y="569"/>
                    </a:lnTo>
                    <a:lnTo>
                      <a:pt x="1494" y="569"/>
                    </a:lnTo>
                    <a:lnTo>
                      <a:pt x="1494" y="559"/>
                    </a:lnTo>
                    <a:lnTo>
                      <a:pt x="1503" y="559"/>
                    </a:lnTo>
                    <a:lnTo>
                      <a:pt x="1512" y="559"/>
                    </a:lnTo>
                    <a:lnTo>
                      <a:pt x="1512" y="549"/>
                    </a:lnTo>
                    <a:lnTo>
                      <a:pt x="1521" y="549"/>
                    </a:lnTo>
                    <a:lnTo>
                      <a:pt x="1521" y="539"/>
                    </a:lnTo>
                    <a:lnTo>
                      <a:pt x="1530" y="539"/>
                    </a:lnTo>
                    <a:lnTo>
                      <a:pt x="1539" y="539"/>
                    </a:lnTo>
                    <a:lnTo>
                      <a:pt x="1539" y="529"/>
                    </a:lnTo>
                    <a:lnTo>
                      <a:pt x="1548" y="529"/>
                    </a:lnTo>
                    <a:lnTo>
                      <a:pt x="1548" y="519"/>
                    </a:lnTo>
                    <a:lnTo>
                      <a:pt x="1557" y="519"/>
                    </a:lnTo>
                    <a:lnTo>
                      <a:pt x="1557" y="509"/>
                    </a:lnTo>
                    <a:lnTo>
                      <a:pt x="1566" y="509"/>
                    </a:lnTo>
                    <a:lnTo>
                      <a:pt x="1566" y="499"/>
                    </a:lnTo>
                    <a:lnTo>
                      <a:pt x="1566" y="489"/>
                    </a:lnTo>
                    <a:lnTo>
                      <a:pt x="1575" y="489"/>
                    </a:lnTo>
                    <a:lnTo>
                      <a:pt x="1575" y="479"/>
                    </a:lnTo>
                    <a:lnTo>
                      <a:pt x="1584" y="479"/>
                    </a:lnTo>
                    <a:lnTo>
                      <a:pt x="1584" y="469"/>
                    </a:lnTo>
                    <a:lnTo>
                      <a:pt x="1593" y="469"/>
                    </a:lnTo>
                    <a:lnTo>
                      <a:pt x="1593" y="459"/>
                    </a:lnTo>
                    <a:lnTo>
                      <a:pt x="1593" y="449"/>
                    </a:lnTo>
                    <a:lnTo>
                      <a:pt x="1602" y="449"/>
                    </a:lnTo>
                    <a:lnTo>
                      <a:pt x="1602" y="439"/>
                    </a:lnTo>
                    <a:lnTo>
                      <a:pt x="1611" y="439"/>
                    </a:lnTo>
                    <a:lnTo>
                      <a:pt x="1611" y="429"/>
                    </a:lnTo>
                    <a:lnTo>
                      <a:pt x="1611" y="420"/>
                    </a:lnTo>
                    <a:lnTo>
                      <a:pt x="1620" y="420"/>
                    </a:lnTo>
                    <a:lnTo>
                      <a:pt x="1620" y="410"/>
                    </a:lnTo>
                    <a:lnTo>
                      <a:pt x="1620" y="400"/>
                    </a:lnTo>
                    <a:lnTo>
                      <a:pt x="1629" y="400"/>
                    </a:lnTo>
                    <a:lnTo>
                      <a:pt x="1629" y="390"/>
                    </a:lnTo>
                    <a:lnTo>
                      <a:pt x="1629" y="380"/>
                    </a:lnTo>
                    <a:lnTo>
                      <a:pt x="1638" y="380"/>
                    </a:lnTo>
                    <a:lnTo>
                      <a:pt x="1638" y="370"/>
                    </a:lnTo>
                    <a:lnTo>
                      <a:pt x="1638" y="360"/>
                    </a:lnTo>
                    <a:lnTo>
                      <a:pt x="1647" y="360"/>
                    </a:lnTo>
                    <a:lnTo>
                      <a:pt x="1647" y="350"/>
                    </a:lnTo>
                    <a:lnTo>
                      <a:pt x="1647" y="340"/>
                    </a:lnTo>
                    <a:lnTo>
                      <a:pt x="1647" y="330"/>
                    </a:lnTo>
                    <a:lnTo>
                      <a:pt x="1656" y="330"/>
                    </a:lnTo>
                    <a:lnTo>
                      <a:pt x="1656" y="320"/>
                    </a:lnTo>
                    <a:lnTo>
                      <a:pt x="1656" y="310"/>
                    </a:lnTo>
                    <a:lnTo>
                      <a:pt x="1656" y="300"/>
                    </a:lnTo>
                    <a:lnTo>
                      <a:pt x="1665" y="300"/>
                    </a:lnTo>
                    <a:lnTo>
                      <a:pt x="1665" y="290"/>
                    </a:lnTo>
                    <a:lnTo>
                      <a:pt x="1665" y="280"/>
                    </a:lnTo>
                    <a:lnTo>
                      <a:pt x="1674" y="270"/>
                    </a:lnTo>
                    <a:lnTo>
                      <a:pt x="1674" y="260"/>
                    </a:lnTo>
                    <a:lnTo>
                      <a:pt x="1674" y="250"/>
                    </a:lnTo>
                    <a:lnTo>
                      <a:pt x="1674" y="240"/>
                    </a:lnTo>
                    <a:lnTo>
                      <a:pt x="1683" y="240"/>
                    </a:lnTo>
                    <a:lnTo>
                      <a:pt x="1683" y="230"/>
                    </a:lnTo>
                    <a:lnTo>
                      <a:pt x="1683" y="220"/>
                    </a:lnTo>
                    <a:lnTo>
                      <a:pt x="1683" y="210"/>
                    </a:lnTo>
                    <a:lnTo>
                      <a:pt x="1692" y="210"/>
                    </a:lnTo>
                    <a:lnTo>
                      <a:pt x="1692" y="200"/>
                    </a:lnTo>
                    <a:lnTo>
                      <a:pt x="1692" y="190"/>
                    </a:lnTo>
                    <a:lnTo>
                      <a:pt x="1692" y="180"/>
                    </a:lnTo>
                    <a:lnTo>
                      <a:pt x="1692" y="170"/>
                    </a:lnTo>
                    <a:lnTo>
                      <a:pt x="1701" y="170"/>
                    </a:lnTo>
                    <a:lnTo>
                      <a:pt x="1701" y="160"/>
                    </a:lnTo>
                    <a:lnTo>
                      <a:pt x="1701" y="150"/>
                    </a:lnTo>
                    <a:lnTo>
                      <a:pt x="1701" y="140"/>
                    </a:lnTo>
                    <a:lnTo>
                      <a:pt x="1701" y="130"/>
                    </a:lnTo>
                    <a:lnTo>
                      <a:pt x="1710" y="130"/>
                    </a:lnTo>
                    <a:lnTo>
                      <a:pt x="1710" y="120"/>
                    </a:lnTo>
                    <a:lnTo>
                      <a:pt x="1710" y="110"/>
                    </a:lnTo>
                    <a:lnTo>
                      <a:pt x="1710" y="100"/>
                    </a:lnTo>
                    <a:lnTo>
                      <a:pt x="1710" y="90"/>
                    </a:lnTo>
                    <a:lnTo>
                      <a:pt x="1710" y="80"/>
                    </a:lnTo>
                    <a:lnTo>
                      <a:pt x="1719" y="80"/>
                    </a:lnTo>
                    <a:lnTo>
                      <a:pt x="1719" y="70"/>
                    </a:lnTo>
                    <a:lnTo>
                      <a:pt x="1719" y="60"/>
                    </a:lnTo>
                    <a:lnTo>
                      <a:pt x="1719" y="50"/>
                    </a:lnTo>
                    <a:lnTo>
                      <a:pt x="1719" y="40"/>
                    </a:lnTo>
                    <a:lnTo>
                      <a:pt x="1719" y="30"/>
                    </a:lnTo>
                    <a:lnTo>
                      <a:pt x="1728" y="30"/>
                    </a:lnTo>
                    <a:lnTo>
                      <a:pt x="1728" y="20"/>
                    </a:lnTo>
                    <a:lnTo>
                      <a:pt x="1728" y="10"/>
                    </a:lnTo>
                    <a:lnTo>
                      <a:pt x="1728" y="0"/>
                    </a:ln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68"/>
              <p:cNvSpPr>
                <a:spLocks/>
              </p:cNvSpPr>
              <p:nvPr/>
            </p:nvSpPr>
            <p:spPr bwMode="auto">
              <a:xfrm>
                <a:off x="2872" y="358"/>
                <a:ext cx="44" cy="777"/>
              </a:xfrm>
              <a:custGeom>
                <a:avLst/>
                <a:gdLst/>
                <a:ahLst/>
                <a:cxnLst>
                  <a:cxn ang="0">
                    <a:pos x="0" y="510"/>
                  </a:cxn>
                  <a:cxn ang="0">
                    <a:pos x="0" y="500"/>
                  </a:cxn>
                  <a:cxn ang="0">
                    <a:pos x="0" y="490"/>
                  </a:cxn>
                  <a:cxn ang="0">
                    <a:pos x="9" y="490"/>
                  </a:cxn>
                  <a:cxn ang="0">
                    <a:pos x="9" y="480"/>
                  </a:cxn>
                  <a:cxn ang="0">
                    <a:pos x="9" y="470"/>
                  </a:cxn>
                  <a:cxn ang="0">
                    <a:pos x="9" y="460"/>
                  </a:cxn>
                  <a:cxn ang="0">
                    <a:pos x="9" y="450"/>
                  </a:cxn>
                  <a:cxn ang="0">
                    <a:pos x="9" y="440"/>
                  </a:cxn>
                  <a:cxn ang="0">
                    <a:pos x="9" y="430"/>
                  </a:cxn>
                  <a:cxn ang="0">
                    <a:pos x="18" y="430"/>
                  </a:cxn>
                  <a:cxn ang="0">
                    <a:pos x="18" y="420"/>
                  </a:cxn>
                  <a:cxn ang="0">
                    <a:pos x="18" y="410"/>
                  </a:cxn>
                  <a:cxn ang="0">
                    <a:pos x="18" y="400"/>
                  </a:cxn>
                  <a:cxn ang="0">
                    <a:pos x="18" y="390"/>
                  </a:cxn>
                  <a:cxn ang="0">
                    <a:pos x="18" y="380"/>
                  </a:cxn>
                  <a:cxn ang="0">
                    <a:pos x="18" y="370"/>
                  </a:cxn>
                  <a:cxn ang="0">
                    <a:pos x="18" y="360"/>
                  </a:cxn>
                  <a:cxn ang="0">
                    <a:pos x="27" y="360"/>
                  </a:cxn>
                  <a:cxn ang="0">
                    <a:pos x="27" y="350"/>
                  </a:cxn>
                  <a:cxn ang="0">
                    <a:pos x="27" y="340"/>
                  </a:cxn>
                  <a:cxn ang="0">
                    <a:pos x="27" y="330"/>
                  </a:cxn>
                  <a:cxn ang="0">
                    <a:pos x="27" y="320"/>
                  </a:cxn>
                  <a:cxn ang="0">
                    <a:pos x="27" y="310"/>
                  </a:cxn>
                  <a:cxn ang="0">
                    <a:pos x="27" y="300"/>
                  </a:cxn>
                  <a:cxn ang="0">
                    <a:pos x="36" y="290"/>
                  </a:cxn>
                  <a:cxn ang="0">
                    <a:pos x="36" y="280"/>
                  </a:cxn>
                  <a:cxn ang="0">
                    <a:pos x="36" y="270"/>
                  </a:cxn>
                  <a:cxn ang="0">
                    <a:pos x="36" y="260"/>
                  </a:cxn>
                  <a:cxn ang="0">
                    <a:pos x="36" y="250"/>
                  </a:cxn>
                  <a:cxn ang="0">
                    <a:pos x="36" y="240"/>
                  </a:cxn>
                  <a:cxn ang="0">
                    <a:pos x="36" y="230"/>
                  </a:cxn>
                  <a:cxn ang="0">
                    <a:pos x="36" y="220"/>
                  </a:cxn>
                  <a:cxn ang="0">
                    <a:pos x="45" y="210"/>
                  </a:cxn>
                  <a:cxn ang="0">
                    <a:pos x="45" y="200"/>
                  </a:cxn>
                  <a:cxn ang="0">
                    <a:pos x="45" y="190"/>
                  </a:cxn>
                  <a:cxn ang="0">
                    <a:pos x="45" y="180"/>
                  </a:cxn>
                  <a:cxn ang="0">
                    <a:pos x="45" y="170"/>
                  </a:cxn>
                  <a:cxn ang="0">
                    <a:pos x="45" y="160"/>
                  </a:cxn>
                  <a:cxn ang="0">
                    <a:pos x="45" y="150"/>
                  </a:cxn>
                  <a:cxn ang="0">
                    <a:pos x="45" y="140"/>
                  </a:cxn>
                  <a:cxn ang="0">
                    <a:pos x="45" y="130"/>
                  </a:cxn>
                  <a:cxn ang="0">
                    <a:pos x="54" y="130"/>
                  </a:cxn>
                  <a:cxn ang="0">
                    <a:pos x="54" y="120"/>
                  </a:cxn>
                  <a:cxn ang="0">
                    <a:pos x="54" y="110"/>
                  </a:cxn>
                  <a:cxn ang="0">
                    <a:pos x="54" y="100"/>
                  </a:cxn>
                  <a:cxn ang="0">
                    <a:pos x="54" y="90"/>
                  </a:cxn>
                  <a:cxn ang="0">
                    <a:pos x="54" y="80"/>
                  </a:cxn>
                  <a:cxn ang="0">
                    <a:pos x="54" y="70"/>
                  </a:cxn>
                  <a:cxn ang="0">
                    <a:pos x="54" y="60"/>
                  </a:cxn>
                  <a:cxn ang="0">
                    <a:pos x="54" y="50"/>
                  </a:cxn>
                  <a:cxn ang="0">
                    <a:pos x="54" y="40"/>
                  </a:cxn>
                  <a:cxn ang="0">
                    <a:pos x="63" y="40"/>
                  </a:cxn>
                  <a:cxn ang="0">
                    <a:pos x="63" y="30"/>
                  </a:cxn>
                  <a:cxn ang="0">
                    <a:pos x="63" y="20"/>
                  </a:cxn>
                  <a:cxn ang="0">
                    <a:pos x="63" y="10"/>
                  </a:cxn>
                  <a:cxn ang="0">
                    <a:pos x="63" y="0"/>
                  </a:cxn>
                </a:cxnLst>
                <a:rect l="0" t="0" r="r" b="b"/>
                <a:pathLst>
                  <a:path w="64" h="511">
                    <a:moveTo>
                      <a:pt x="0" y="510"/>
                    </a:moveTo>
                    <a:lnTo>
                      <a:pt x="0" y="500"/>
                    </a:lnTo>
                    <a:lnTo>
                      <a:pt x="0" y="490"/>
                    </a:lnTo>
                    <a:lnTo>
                      <a:pt x="9" y="490"/>
                    </a:lnTo>
                    <a:lnTo>
                      <a:pt x="9" y="480"/>
                    </a:lnTo>
                    <a:lnTo>
                      <a:pt x="9" y="470"/>
                    </a:lnTo>
                    <a:lnTo>
                      <a:pt x="9" y="460"/>
                    </a:lnTo>
                    <a:lnTo>
                      <a:pt x="9" y="450"/>
                    </a:lnTo>
                    <a:lnTo>
                      <a:pt x="9" y="440"/>
                    </a:lnTo>
                    <a:lnTo>
                      <a:pt x="9" y="430"/>
                    </a:lnTo>
                    <a:lnTo>
                      <a:pt x="18" y="430"/>
                    </a:lnTo>
                    <a:lnTo>
                      <a:pt x="18" y="420"/>
                    </a:lnTo>
                    <a:lnTo>
                      <a:pt x="18" y="410"/>
                    </a:lnTo>
                    <a:lnTo>
                      <a:pt x="18" y="400"/>
                    </a:lnTo>
                    <a:lnTo>
                      <a:pt x="18" y="390"/>
                    </a:lnTo>
                    <a:lnTo>
                      <a:pt x="18" y="380"/>
                    </a:lnTo>
                    <a:lnTo>
                      <a:pt x="18" y="370"/>
                    </a:lnTo>
                    <a:lnTo>
                      <a:pt x="18" y="360"/>
                    </a:lnTo>
                    <a:lnTo>
                      <a:pt x="27" y="360"/>
                    </a:lnTo>
                    <a:lnTo>
                      <a:pt x="27" y="350"/>
                    </a:lnTo>
                    <a:lnTo>
                      <a:pt x="27" y="340"/>
                    </a:lnTo>
                    <a:lnTo>
                      <a:pt x="27" y="330"/>
                    </a:lnTo>
                    <a:lnTo>
                      <a:pt x="27" y="320"/>
                    </a:lnTo>
                    <a:lnTo>
                      <a:pt x="27" y="310"/>
                    </a:lnTo>
                    <a:lnTo>
                      <a:pt x="27" y="300"/>
                    </a:lnTo>
                    <a:lnTo>
                      <a:pt x="36" y="290"/>
                    </a:lnTo>
                    <a:lnTo>
                      <a:pt x="36" y="280"/>
                    </a:lnTo>
                    <a:lnTo>
                      <a:pt x="36" y="270"/>
                    </a:lnTo>
                    <a:lnTo>
                      <a:pt x="36" y="260"/>
                    </a:lnTo>
                    <a:lnTo>
                      <a:pt x="36" y="250"/>
                    </a:lnTo>
                    <a:lnTo>
                      <a:pt x="36" y="240"/>
                    </a:lnTo>
                    <a:lnTo>
                      <a:pt x="36" y="230"/>
                    </a:lnTo>
                    <a:lnTo>
                      <a:pt x="36" y="220"/>
                    </a:lnTo>
                    <a:lnTo>
                      <a:pt x="45" y="210"/>
                    </a:lnTo>
                    <a:lnTo>
                      <a:pt x="45" y="200"/>
                    </a:lnTo>
                    <a:lnTo>
                      <a:pt x="45" y="190"/>
                    </a:lnTo>
                    <a:lnTo>
                      <a:pt x="45" y="180"/>
                    </a:lnTo>
                    <a:lnTo>
                      <a:pt x="45" y="170"/>
                    </a:lnTo>
                    <a:lnTo>
                      <a:pt x="45" y="160"/>
                    </a:lnTo>
                    <a:lnTo>
                      <a:pt x="45" y="150"/>
                    </a:lnTo>
                    <a:lnTo>
                      <a:pt x="45" y="140"/>
                    </a:lnTo>
                    <a:lnTo>
                      <a:pt x="45" y="130"/>
                    </a:lnTo>
                    <a:lnTo>
                      <a:pt x="54" y="130"/>
                    </a:lnTo>
                    <a:lnTo>
                      <a:pt x="54" y="120"/>
                    </a:lnTo>
                    <a:lnTo>
                      <a:pt x="54" y="110"/>
                    </a:lnTo>
                    <a:lnTo>
                      <a:pt x="54" y="100"/>
                    </a:lnTo>
                    <a:lnTo>
                      <a:pt x="54" y="90"/>
                    </a:lnTo>
                    <a:lnTo>
                      <a:pt x="54" y="80"/>
                    </a:lnTo>
                    <a:lnTo>
                      <a:pt x="54" y="70"/>
                    </a:lnTo>
                    <a:lnTo>
                      <a:pt x="54" y="60"/>
                    </a:lnTo>
                    <a:lnTo>
                      <a:pt x="54" y="50"/>
                    </a:lnTo>
                    <a:lnTo>
                      <a:pt x="54" y="40"/>
                    </a:lnTo>
                    <a:lnTo>
                      <a:pt x="63" y="40"/>
                    </a:lnTo>
                    <a:lnTo>
                      <a:pt x="63" y="30"/>
                    </a:lnTo>
                    <a:lnTo>
                      <a:pt x="63" y="20"/>
                    </a:lnTo>
                    <a:lnTo>
                      <a:pt x="63" y="10"/>
                    </a:lnTo>
                    <a:lnTo>
                      <a:pt x="63" y="0"/>
                    </a:ln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41" name="Group 112"/>
          <p:cNvGrpSpPr>
            <a:grpSpLocks/>
          </p:cNvGrpSpPr>
          <p:nvPr/>
        </p:nvGrpSpPr>
        <p:grpSpPr bwMode="auto">
          <a:xfrm>
            <a:off x="7270750" y="1441450"/>
            <a:ext cx="1414463" cy="1746250"/>
            <a:chOff x="4572" y="3007"/>
            <a:chExt cx="891" cy="1100"/>
          </a:xfrm>
        </p:grpSpPr>
        <p:grpSp>
          <p:nvGrpSpPr>
            <p:cNvPr id="42" name="Group 84"/>
            <p:cNvGrpSpPr>
              <a:grpSpLocks/>
            </p:cNvGrpSpPr>
            <p:nvPr/>
          </p:nvGrpSpPr>
          <p:grpSpPr bwMode="auto">
            <a:xfrm>
              <a:off x="4572" y="3782"/>
              <a:ext cx="740" cy="325"/>
              <a:chOff x="3096" y="3890"/>
              <a:chExt cx="740" cy="325"/>
            </a:xfrm>
          </p:grpSpPr>
          <p:grpSp>
            <p:nvGrpSpPr>
              <p:cNvPr id="64" name="Group 85"/>
              <p:cNvGrpSpPr>
                <a:grpSpLocks/>
              </p:cNvGrpSpPr>
              <p:nvPr/>
            </p:nvGrpSpPr>
            <p:grpSpPr bwMode="auto">
              <a:xfrm>
                <a:off x="3096" y="3897"/>
                <a:ext cx="415" cy="250"/>
                <a:chOff x="3096" y="3897"/>
                <a:chExt cx="415" cy="250"/>
              </a:xfrm>
            </p:grpSpPr>
            <p:sp>
              <p:nvSpPr>
                <p:cNvPr id="66" name="Rectangle 86"/>
                <p:cNvSpPr>
                  <a:spLocks noChangeArrowheads="1"/>
                </p:cNvSpPr>
                <p:nvPr/>
              </p:nvSpPr>
              <p:spPr bwMode="auto">
                <a:xfrm>
                  <a:off x="3096" y="3949"/>
                  <a:ext cx="415" cy="32"/>
                </a:xfrm>
                <a:prstGeom prst="rect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7" name="Rectangle 87"/>
                <p:cNvSpPr>
                  <a:spLocks noChangeArrowheads="1"/>
                </p:cNvSpPr>
                <p:nvPr/>
              </p:nvSpPr>
              <p:spPr bwMode="auto">
                <a:xfrm>
                  <a:off x="3216" y="4030"/>
                  <a:ext cx="192" cy="59"/>
                </a:xfrm>
                <a:prstGeom prst="rect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8" name="Line 88"/>
                <p:cNvSpPr>
                  <a:spLocks noChangeShapeType="1"/>
                </p:cNvSpPr>
                <p:nvPr/>
              </p:nvSpPr>
              <p:spPr bwMode="auto">
                <a:xfrm>
                  <a:off x="3304" y="3897"/>
                  <a:ext cx="0" cy="6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9" name="Line 89"/>
                <p:cNvSpPr>
                  <a:spLocks noChangeShapeType="1"/>
                </p:cNvSpPr>
                <p:nvPr/>
              </p:nvSpPr>
              <p:spPr bwMode="auto">
                <a:xfrm>
                  <a:off x="3312" y="4091"/>
                  <a:ext cx="0" cy="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sp>
            <p:nvSpPr>
              <p:cNvPr id="65" name="Rectangle 90"/>
              <p:cNvSpPr>
                <a:spLocks noChangeArrowheads="1"/>
              </p:cNvSpPr>
              <p:nvPr/>
            </p:nvSpPr>
            <p:spPr bwMode="auto">
              <a:xfrm>
                <a:off x="3510" y="3890"/>
                <a:ext cx="3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s-ES" sz="2800" noProof="1"/>
                  <a:t>V</a:t>
                </a:r>
                <a:r>
                  <a:rPr lang="es-ES" sz="2800" baseline="-25000" noProof="1">
                    <a:latin typeface="Symbol" pitchFamily="18" charset="2"/>
                  </a:rPr>
                  <a:t></a:t>
                </a:r>
              </a:p>
            </p:txBody>
          </p:sp>
        </p:grpSp>
        <p:grpSp>
          <p:nvGrpSpPr>
            <p:cNvPr id="43" name="Group 91"/>
            <p:cNvGrpSpPr>
              <a:grpSpLocks/>
            </p:cNvGrpSpPr>
            <p:nvPr/>
          </p:nvGrpSpPr>
          <p:grpSpPr bwMode="auto">
            <a:xfrm>
              <a:off x="4684" y="3369"/>
              <a:ext cx="512" cy="443"/>
              <a:chOff x="3208" y="3477"/>
              <a:chExt cx="512" cy="443"/>
            </a:xfrm>
          </p:grpSpPr>
          <p:grpSp>
            <p:nvGrpSpPr>
              <p:cNvPr id="52" name="Group 92"/>
              <p:cNvGrpSpPr>
                <a:grpSpLocks/>
              </p:cNvGrpSpPr>
              <p:nvPr/>
            </p:nvGrpSpPr>
            <p:grpSpPr bwMode="auto">
              <a:xfrm>
                <a:off x="3208" y="3477"/>
                <a:ext cx="182" cy="443"/>
                <a:chOff x="2990" y="5288"/>
                <a:chExt cx="182" cy="443"/>
              </a:xfrm>
            </p:grpSpPr>
            <p:sp>
              <p:nvSpPr>
                <p:cNvPr id="54" name="Line 93"/>
                <p:cNvSpPr>
                  <a:spLocks noChangeShapeType="1"/>
                </p:cNvSpPr>
                <p:nvPr/>
              </p:nvSpPr>
              <p:spPr bwMode="auto">
                <a:xfrm>
                  <a:off x="3087" y="5399"/>
                  <a:ext cx="85" cy="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5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2994" y="5405"/>
                  <a:ext cx="175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6" name="Line 95"/>
                <p:cNvSpPr>
                  <a:spLocks noChangeShapeType="1"/>
                </p:cNvSpPr>
                <p:nvPr/>
              </p:nvSpPr>
              <p:spPr bwMode="auto">
                <a:xfrm>
                  <a:off x="2990" y="5464"/>
                  <a:ext cx="174" cy="2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grpSp>
              <p:nvGrpSpPr>
                <p:cNvPr id="57" name="Group 96"/>
                <p:cNvGrpSpPr>
                  <a:grpSpLocks/>
                </p:cNvGrpSpPr>
                <p:nvPr/>
              </p:nvGrpSpPr>
              <p:grpSpPr bwMode="auto">
                <a:xfrm>
                  <a:off x="2994" y="5551"/>
                  <a:ext cx="178" cy="87"/>
                  <a:chOff x="2994" y="5551"/>
                  <a:chExt cx="178" cy="87"/>
                </a:xfrm>
              </p:grpSpPr>
              <p:sp>
                <p:nvSpPr>
                  <p:cNvPr id="62" name="Line 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98" y="5579"/>
                    <a:ext cx="174" cy="59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63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2994" y="5551"/>
                    <a:ext cx="175" cy="29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sp>
              <p:nvSpPr>
                <p:cNvPr id="58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990" y="5492"/>
                  <a:ext cx="174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9" name="Line 100"/>
                <p:cNvSpPr>
                  <a:spLocks noChangeShapeType="1"/>
                </p:cNvSpPr>
                <p:nvPr/>
              </p:nvSpPr>
              <p:spPr bwMode="auto">
                <a:xfrm>
                  <a:off x="2995" y="5639"/>
                  <a:ext cx="84" cy="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0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3080" y="5288"/>
                  <a:ext cx="0" cy="11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1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3085" y="5642"/>
                  <a:ext cx="0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sp>
            <p:nvSpPr>
              <p:cNvPr id="53" name="Rectangle 103"/>
              <p:cNvSpPr>
                <a:spLocks noChangeArrowheads="1"/>
              </p:cNvSpPr>
              <p:nvPr/>
            </p:nvSpPr>
            <p:spPr bwMode="auto">
              <a:xfrm>
                <a:off x="3426" y="3545"/>
                <a:ext cx="294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s-ES" sz="2800" noProof="1"/>
                  <a:t>r</a:t>
                </a:r>
                <a:r>
                  <a:rPr lang="es-ES" sz="2800" baseline="-25000" noProof="1"/>
                  <a:t>d</a:t>
                </a:r>
              </a:p>
            </p:txBody>
          </p:sp>
        </p:grpSp>
        <p:grpSp>
          <p:nvGrpSpPr>
            <p:cNvPr id="44" name="Group 104"/>
            <p:cNvGrpSpPr>
              <a:grpSpLocks/>
            </p:cNvGrpSpPr>
            <p:nvPr/>
          </p:nvGrpSpPr>
          <p:grpSpPr bwMode="auto">
            <a:xfrm>
              <a:off x="4648" y="3007"/>
              <a:ext cx="815" cy="394"/>
              <a:chOff x="4648" y="3007"/>
              <a:chExt cx="815" cy="394"/>
            </a:xfrm>
          </p:grpSpPr>
          <p:sp>
            <p:nvSpPr>
              <p:cNvPr id="45" name="Rectangle 105"/>
              <p:cNvSpPr>
                <a:spLocks noChangeArrowheads="1"/>
              </p:cNvSpPr>
              <p:nvPr/>
            </p:nvSpPr>
            <p:spPr bwMode="auto">
              <a:xfrm>
                <a:off x="4648" y="3282"/>
                <a:ext cx="256" cy="39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6" name="Line 106"/>
              <p:cNvSpPr>
                <a:spLocks noChangeShapeType="1"/>
              </p:cNvSpPr>
              <p:nvPr/>
            </p:nvSpPr>
            <p:spPr bwMode="auto">
              <a:xfrm>
                <a:off x="4774" y="3311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grpSp>
            <p:nvGrpSpPr>
              <p:cNvPr id="47" name="Group 107"/>
              <p:cNvGrpSpPr>
                <a:grpSpLocks/>
              </p:cNvGrpSpPr>
              <p:nvPr/>
            </p:nvGrpSpPr>
            <p:grpSpPr bwMode="auto">
              <a:xfrm>
                <a:off x="4652" y="3007"/>
                <a:ext cx="811" cy="382"/>
                <a:chOff x="4004" y="3007"/>
                <a:chExt cx="811" cy="382"/>
              </a:xfrm>
            </p:grpSpPr>
            <p:sp>
              <p:nvSpPr>
                <p:cNvPr id="48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4128" y="3007"/>
                  <a:ext cx="0" cy="93"/>
                </a:xfrm>
                <a:prstGeom prst="line">
                  <a:avLst/>
                </a:prstGeom>
                <a:noFill/>
                <a:ln w="25400">
                  <a:solidFill>
                    <a:srgbClr val="00808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grpSp>
              <p:nvGrpSpPr>
                <p:cNvPr id="49" name="Group 109"/>
                <p:cNvGrpSpPr>
                  <a:grpSpLocks/>
                </p:cNvGrpSpPr>
                <p:nvPr/>
              </p:nvGrpSpPr>
              <p:grpSpPr bwMode="auto">
                <a:xfrm>
                  <a:off x="4004" y="3102"/>
                  <a:ext cx="811" cy="287"/>
                  <a:chOff x="3176" y="3210"/>
                  <a:chExt cx="811" cy="287"/>
                </a:xfrm>
              </p:grpSpPr>
              <p:sp>
                <p:nvSpPr>
                  <p:cNvPr id="50" name="AutoShape 110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176" y="3210"/>
                    <a:ext cx="248" cy="164"/>
                  </a:xfrm>
                  <a:prstGeom prst="triangle">
                    <a:avLst>
                      <a:gd name="adj" fmla="val 49995"/>
                    </a:avLst>
                  </a:prstGeom>
                  <a:noFill/>
                  <a:ln w="25400">
                    <a:solidFill>
                      <a:srgbClr val="00808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51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3509" y="3249"/>
                    <a:ext cx="478" cy="24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l" eaLnBrk="0" hangingPunct="0"/>
                    <a:r>
                      <a:rPr lang="es-ES" sz="2000" noProof="1">
                        <a:solidFill>
                          <a:srgbClr val="008080"/>
                        </a:solidFill>
                      </a:rPr>
                      <a:t>ideal</a:t>
                    </a:r>
                  </a:p>
                </p:txBody>
              </p:sp>
            </p:grpSp>
          </p:grpSp>
        </p:grpSp>
      </p:grpSp>
      <p:grpSp>
        <p:nvGrpSpPr>
          <p:cNvPr id="70" name="Group 129"/>
          <p:cNvGrpSpPr>
            <a:grpSpLocks/>
          </p:cNvGrpSpPr>
          <p:nvPr/>
        </p:nvGrpSpPr>
        <p:grpSpPr bwMode="auto">
          <a:xfrm>
            <a:off x="915988" y="1820863"/>
            <a:ext cx="5338762" cy="3948112"/>
            <a:chOff x="577" y="1147"/>
            <a:chExt cx="3363" cy="2487"/>
          </a:xfrm>
        </p:grpSpPr>
        <p:pic>
          <p:nvPicPr>
            <p:cNvPr id="71" name="Picture 7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7" y="1302"/>
              <a:ext cx="3363" cy="2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  <p:grpSp>
          <p:nvGrpSpPr>
            <p:cNvPr id="72" name="Group 75"/>
            <p:cNvGrpSpPr>
              <a:grpSpLocks/>
            </p:cNvGrpSpPr>
            <p:nvPr/>
          </p:nvGrpSpPr>
          <p:grpSpPr bwMode="auto">
            <a:xfrm>
              <a:off x="1574" y="1147"/>
              <a:ext cx="1829" cy="227"/>
              <a:chOff x="3694" y="1787"/>
              <a:chExt cx="1829" cy="227"/>
            </a:xfrm>
          </p:grpSpPr>
          <p:pic>
            <p:nvPicPr>
              <p:cNvPr id="73" name="Picture 7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31" y="1798"/>
                <a:ext cx="1392" cy="216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4" name="Picture 7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94" y="1787"/>
                <a:ext cx="348" cy="227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75" name="Line 114"/>
          <p:cNvSpPr>
            <a:spLocks noChangeShapeType="1"/>
          </p:cNvSpPr>
          <p:nvPr/>
        </p:nvSpPr>
        <p:spPr bwMode="auto">
          <a:xfrm>
            <a:off x="7137400" y="4479925"/>
            <a:ext cx="1816100" cy="2540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76" name="Group 121"/>
          <p:cNvGrpSpPr>
            <a:grpSpLocks/>
          </p:cNvGrpSpPr>
          <p:nvPr/>
        </p:nvGrpSpPr>
        <p:grpSpPr bwMode="auto">
          <a:xfrm>
            <a:off x="7318375" y="4483100"/>
            <a:ext cx="752475" cy="366713"/>
            <a:chOff x="4610" y="1546"/>
            <a:chExt cx="474" cy="231"/>
          </a:xfrm>
        </p:grpSpPr>
        <p:sp>
          <p:nvSpPr>
            <p:cNvPr id="77" name="Line 116"/>
            <p:cNvSpPr>
              <a:spLocks noChangeShapeType="1"/>
            </p:cNvSpPr>
            <p:nvPr/>
          </p:nvSpPr>
          <p:spPr bwMode="auto">
            <a:xfrm rot="5400000" flipH="1">
              <a:off x="4950" y="1492"/>
              <a:ext cx="0" cy="268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8" name="Text Box 119"/>
            <p:cNvSpPr txBox="1">
              <a:spLocks noChangeArrowheads="1"/>
            </p:cNvSpPr>
            <p:nvPr/>
          </p:nvSpPr>
          <p:spPr bwMode="auto">
            <a:xfrm>
              <a:off x="4610" y="1546"/>
              <a:ext cx="225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>
                  <a:solidFill>
                    <a:srgbClr val="A50021"/>
                  </a:solidFill>
                </a:rPr>
                <a:t>I</a:t>
              </a:r>
              <a:r>
                <a:rPr lang="es-ES" baseline="-25000">
                  <a:solidFill>
                    <a:srgbClr val="A50021"/>
                  </a:solidFill>
                </a:rPr>
                <a:t>D</a:t>
              </a:r>
              <a:endParaRPr lang="es-ES">
                <a:solidFill>
                  <a:srgbClr val="A50021"/>
                </a:solidFill>
              </a:endParaRPr>
            </a:p>
          </p:txBody>
        </p:sp>
      </p:grpSp>
      <p:grpSp>
        <p:nvGrpSpPr>
          <p:cNvPr id="79" name="Group 122"/>
          <p:cNvGrpSpPr>
            <a:grpSpLocks/>
          </p:cNvGrpSpPr>
          <p:nvPr/>
        </p:nvGrpSpPr>
        <p:grpSpPr bwMode="auto">
          <a:xfrm>
            <a:off x="7899400" y="4594225"/>
            <a:ext cx="446088" cy="2046288"/>
            <a:chOff x="4976" y="1616"/>
            <a:chExt cx="281" cy="1289"/>
          </a:xfrm>
        </p:grpSpPr>
        <p:sp>
          <p:nvSpPr>
            <p:cNvPr id="80" name="Line 115"/>
            <p:cNvSpPr>
              <a:spLocks noChangeShapeType="1"/>
            </p:cNvSpPr>
            <p:nvPr/>
          </p:nvSpPr>
          <p:spPr bwMode="auto">
            <a:xfrm>
              <a:off x="5080" y="1616"/>
              <a:ext cx="0" cy="106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1" name="Text Box 120"/>
            <p:cNvSpPr txBox="1">
              <a:spLocks noChangeArrowheads="1"/>
            </p:cNvSpPr>
            <p:nvPr/>
          </p:nvSpPr>
          <p:spPr bwMode="auto">
            <a:xfrm>
              <a:off x="4976" y="2674"/>
              <a:ext cx="28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">
                  <a:solidFill>
                    <a:srgbClr val="A50021"/>
                  </a:solidFill>
                </a:rPr>
                <a:t>V</a:t>
              </a:r>
              <a:r>
                <a:rPr lang="es-ES" baseline="-25000">
                  <a:solidFill>
                    <a:srgbClr val="A50021"/>
                  </a:solidFill>
                </a:rPr>
                <a:t>D</a:t>
              </a:r>
              <a:endParaRPr lang="es-ES">
                <a:solidFill>
                  <a:srgbClr val="A50021"/>
                </a:solidFill>
              </a:endParaRPr>
            </a:p>
          </p:txBody>
        </p:sp>
      </p:grpSp>
      <p:grpSp>
        <p:nvGrpSpPr>
          <p:cNvPr id="82" name="Group 130"/>
          <p:cNvGrpSpPr>
            <a:grpSpLocks/>
          </p:cNvGrpSpPr>
          <p:nvPr/>
        </p:nvGrpSpPr>
        <p:grpSpPr bwMode="auto">
          <a:xfrm>
            <a:off x="3733800" y="3878263"/>
            <a:ext cx="623888" cy="1952625"/>
            <a:chOff x="2352" y="2443"/>
            <a:chExt cx="393" cy="1230"/>
          </a:xfrm>
        </p:grpSpPr>
        <p:sp>
          <p:nvSpPr>
            <p:cNvPr id="83" name="Line 117"/>
            <p:cNvSpPr>
              <a:spLocks noChangeShapeType="1"/>
            </p:cNvSpPr>
            <p:nvPr/>
          </p:nvSpPr>
          <p:spPr bwMode="auto">
            <a:xfrm>
              <a:off x="2560" y="2443"/>
              <a:ext cx="0" cy="977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4" name="Text Box 125"/>
            <p:cNvSpPr txBox="1">
              <a:spLocks noChangeArrowheads="1"/>
            </p:cNvSpPr>
            <p:nvPr/>
          </p:nvSpPr>
          <p:spPr bwMode="auto">
            <a:xfrm>
              <a:off x="2352" y="3442"/>
              <a:ext cx="393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">
                  <a:solidFill>
                    <a:srgbClr val="A50021"/>
                  </a:solidFill>
                </a:rPr>
                <a:t>5 A</a:t>
              </a:r>
            </a:p>
          </p:txBody>
        </p:sp>
      </p:grpSp>
      <p:grpSp>
        <p:nvGrpSpPr>
          <p:cNvPr id="85" name="Group 131"/>
          <p:cNvGrpSpPr>
            <a:grpSpLocks/>
          </p:cNvGrpSpPr>
          <p:nvPr/>
        </p:nvGrpSpPr>
        <p:grpSpPr bwMode="auto">
          <a:xfrm>
            <a:off x="990600" y="3746500"/>
            <a:ext cx="3070225" cy="233363"/>
            <a:chOff x="624" y="2360"/>
            <a:chExt cx="1934" cy="147"/>
          </a:xfrm>
        </p:grpSpPr>
        <p:sp>
          <p:nvSpPr>
            <p:cNvPr id="86" name="Line 118"/>
            <p:cNvSpPr>
              <a:spLocks noChangeShapeType="1"/>
            </p:cNvSpPr>
            <p:nvPr/>
          </p:nvSpPr>
          <p:spPr bwMode="auto">
            <a:xfrm rot="5400000" flipH="1">
              <a:off x="1751" y="1633"/>
              <a:ext cx="0" cy="1615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7" name="Rectangle 126"/>
            <p:cNvSpPr>
              <a:spLocks noChangeArrowheads="1"/>
            </p:cNvSpPr>
            <p:nvPr/>
          </p:nvSpPr>
          <p:spPr bwMode="auto">
            <a:xfrm>
              <a:off x="624" y="2360"/>
              <a:ext cx="297" cy="147"/>
            </a:xfrm>
            <a:prstGeom prst="rect">
              <a:avLst/>
            </a:prstGeom>
            <a:noFill/>
            <a:ln w="19050" algn="ctr">
              <a:solidFill>
                <a:srgbClr val="A5002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88" name="Freeform 128"/>
          <p:cNvSpPr>
            <a:spLocks/>
          </p:cNvSpPr>
          <p:nvPr/>
        </p:nvSpPr>
        <p:spPr bwMode="auto">
          <a:xfrm>
            <a:off x="7023100" y="1336675"/>
            <a:ext cx="379413" cy="10160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20" y="283"/>
              </a:cxn>
              <a:cxn ang="0">
                <a:pos x="239" y="640"/>
              </a:cxn>
            </a:cxnLst>
            <a:rect l="0" t="0" r="r" b="b"/>
            <a:pathLst>
              <a:path w="239" h="640">
                <a:moveTo>
                  <a:pt x="120" y="0"/>
                </a:moveTo>
                <a:cubicBezTo>
                  <a:pt x="60" y="88"/>
                  <a:pt x="0" y="176"/>
                  <a:pt x="20" y="283"/>
                </a:cubicBezTo>
                <a:cubicBezTo>
                  <a:pt x="40" y="390"/>
                  <a:pt x="204" y="580"/>
                  <a:pt x="239" y="640"/>
                </a:cubicBezTo>
              </a:path>
            </a:pathLst>
          </a:custGeom>
          <a:noFill/>
          <a:ln w="76200" cap="flat" cmpd="sng">
            <a:solidFill>
              <a:srgbClr val="CC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712788" y="214313"/>
            <a:ext cx="7216798" cy="523220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800" b="1" dirty="0">
                <a:solidFill>
                  <a:schemeClr val="bg1"/>
                </a:solidFill>
              </a:rPr>
              <a:t>3ª Caída de tensión en conducción</a:t>
            </a:r>
          </a:p>
        </p:txBody>
      </p:sp>
      <p:sp>
        <p:nvSpPr>
          <p:cNvPr id="70" name="Text Box 63"/>
          <p:cNvSpPr txBox="1">
            <a:spLocks noChangeArrowheads="1"/>
          </p:cNvSpPr>
          <p:nvPr/>
        </p:nvSpPr>
        <p:spPr bwMode="auto">
          <a:xfrm>
            <a:off x="884238" y="857250"/>
            <a:ext cx="77914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A50021"/>
                </a:solidFill>
              </a:rPr>
              <a:t> La caída de tensión en conducción crece con la máxima tensión soportable por el diodo</a:t>
            </a:r>
          </a:p>
        </p:txBody>
      </p:sp>
      <p:grpSp>
        <p:nvGrpSpPr>
          <p:cNvPr id="72" name="Group 102"/>
          <p:cNvGrpSpPr>
            <a:grpSpLocks/>
          </p:cNvGrpSpPr>
          <p:nvPr/>
        </p:nvGrpSpPr>
        <p:grpSpPr bwMode="auto">
          <a:xfrm>
            <a:off x="950913" y="2032000"/>
            <a:ext cx="7523162" cy="4259263"/>
            <a:chOff x="599" y="1280"/>
            <a:chExt cx="4739" cy="2683"/>
          </a:xfrm>
        </p:grpSpPr>
        <p:grpSp>
          <p:nvGrpSpPr>
            <p:cNvPr id="76" name="Group 80"/>
            <p:cNvGrpSpPr>
              <a:grpSpLocks/>
            </p:cNvGrpSpPr>
            <p:nvPr/>
          </p:nvGrpSpPr>
          <p:grpSpPr bwMode="auto">
            <a:xfrm>
              <a:off x="599" y="1280"/>
              <a:ext cx="2268" cy="1075"/>
              <a:chOff x="599" y="1280"/>
              <a:chExt cx="2268" cy="1075"/>
            </a:xfrm>
          </p:grpSpPr>
          <p:pic>
            <p:nvPicPr>
              <p:cNvPr id="98" name="Picture 6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99" y="1480"/>
                <a:ext cx="2268" cy="87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9" name="Picture 6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69" y="1280"/>
                <a:ext cx="1127" cy="17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0" name="Picture 6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36" y="1282"/>
                <a:ext cx="293" cy="191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79" name="Group 81"/>
            <p:cNvGrpSpPr>
              <a:grpSpLocks/>
            </p:cNvGrpSpPr>
            <p:nvPr/>
          </p:nvGrpSpPr>
          <p:grpSpPr bwMode="auto">
            <a:xfrm>
              <a:off x="2973" y="1291"/>
              <a:ext cx="2227" cy="1093"/>
              <a:chOff x="2973" y="1291"/>
              <a:chExt cx="2227" cy="1093"/>
            </a:xfrm>
          </p:grpSpPr>
          <p:pic>
            <p:nvPicPr>
              <p:cNvPr id="95" name="Picture 69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973" y="1495"/>
                <a:ext cx="2227" cy="889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6" name="Picture 70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679" y="1298"/>
                <a:ext cx="816" cy="159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7" name="Picture 7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994" y="1291"/>
                <a:ext cx="293" cy="191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82" name="Group 83"/>
            <p:cNvGrpSpPr>
              <a:grpSpLocks/>
            </p:cNvGrpSpPr>
            <p:nvPr/>
          </p:nvGrpSpPr>
          <p:grpSpPr bwMode="auto">
            <a:xfrm>
              <a:off x="653" y="2835"/>
              <a:ext cx="2242" cy="1128"/>
              <a:chOff x="653" y="2835"/>
              <a:chExt cx="2242" cy="1128"/>
            </a:xfrm>
          </p:grpSpPr>
          <p:pic>
            <p:nvPicPr>
              <p:cNvPr id="92" name="Picture 73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653" y="3035"/>
                <a:ext cx="2242" cy="928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3" name="Picture 74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1413" y="2848"/>
                <a:ext cx="722" cy="18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4" name="Picture 7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89" y="2835"/>
                <a:ext cx="293" cy="191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146" y="2852"/>
              <a:ext cx="2192" cy="1097"/>
              <a:chOff x="3146" y="2852"/>
              <a:chExt cx="2192" cy="1097"/>
            </a:xfrm>
          </p:grpSpPr>
          <p:pic>
            <p:nvPicPr>
              <p:cNvPr id="89" name="Picture 77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146" y="3066"/>
                <a:ext cx="2192" cy="883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0" name="Picture 78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3859" y="2856"/>
                <a:ext cx="766" cy="178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1" name="Picture 79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5" y="2852"/>
                <a:ext cx="293" cy="191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101" name="Group 98"/>
          <p:cNvGrpSpPr>
            <a:grpSpLocks/>
          </p:cNvGrpSpPr>
          <p:nvPr/>
        </p:nvGrpSpPr>
        <p:grpSpPr bwMode="auto">
          <a:xfrm>
            <a:off x="3371850" y="2759075"/>
            <a:ext cx="752475" cy="882650"/>
            <a:chOff x="2124" y="1738"/>
            <a:chExt cx="474" cy="556"/>
          </a:xfrm>
        </p:grpSpPr>
        <p:sp>
          <p:nvSpPr>
            <p:cNvPr id="102" name="Rectangle 86"/>
            <p:cNvSpPr>
              <a:spLocks noChangeArrowheads="1"/>
            </p:cNvSpPr>
            <p:nvPr/>
          </p:nvSpPr>
          <p:spPr bwMode="auto">
            <a:xfrm>
              <a:off x="2124" y="1738"/>
              <a:ext cx="297" cy="147"/>
            </a:xfrm>
            <a:prstGeom prst="rect">
              <a:avLst/>
            </a:prstGeom>
            <a:noFill/>
            <a:ln w="28575" algn="ctr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3" name="Rectangle 87"/>
            <p:cNvSpPr>
              <a:spLocks noChangeArrowheads="1"/>
            </p:cNvSpPr>
            <p:nvPr/>
          </p:nvSpPr>
          <p:spPr bwMode="auto">
            <a:xfrm>
              <a:off x="2137" y="2147"/>
              <a:ext cx="297" cy="147"/>
            </a:xfrm>
            <a:prstGeom prst="rect">
              <a:avLst/>
            </a:prstGeom>
            <a:noFill/>
            <a:ln w="28575" algn="ctr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4" name="Freeform 94"/>
            <p:cNvSpPr>
              <a:spLocks/>
            </p:cNvSpPr>
            <p:nvPr/>
          </p:nvSpPr>
          <p:spPr bwMode="auto">
            <a:xfrm>
              <a:off x="2430" y="1800"/>
              <a:ext cx="168" cy="44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8" y="0"/>
                </a:cxn>
                <a:cxn ang="0">
                  <a:pos x="168" y="444"/>
                </a:cxn>
                <a:cxn ang="0">
                  <a:pos x="0" y="444"/>
                </a:cxn>
              </a:cxnLst>
              <a:rect l="0" t="0" r="r" b="b"/>
              <a:pathLst>
                <a:path w="168" h="444">
                  <a:moveTo>
                    <a:pt x="6" y="0"/>
                  </a:moveTo>
                  <a:lnTo>
                    <a:pt x="168" y="0"/>
                  </a:lnTo>
                  <a:lnTo>
                    <a:pt x="168" y="444"/>
                  </a:lnTo>
                  <a:lnTo>
                    <a:pt x="0" y="444"/>
                  </a:lnTo>
                </a:path>
              </a:pathLst>
            </a:custGeom>
            <a:noFill/>
            <a:ln w="28575" cap="flat" cmpd="sng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05" name="Group 99"/>
          <p:cNvGrpSpPr>
            <a:grpSpLocks/>
          </p:cNvGrpSpPr>
          <p:nvPr/>
        </p:nvGrpSpPr>
        <p:grpSpPr bwMode="auto">
          <a:xfrm>
            <a:off x="3387725" y="5154613"/>
            <a:ext cx="752475" cy="735012"/>
            <a:chOff x="2134" y="3247"/>
            <a:chExt cx="474" cy="463"/>
          </a:xfrm>
        </p:grpSpPr>
        <p:sp>
          <p:nvSpPr>
            <p:cNvPr id="106" name="Rectangle 92"/>
            <p:cNvSpPr>
              <a:spLocks noChangeArrowheads="1"/>
            </p:cNvSpPr>
            <p:nvPr/>
          </p:nvSpPr>
          <p:spPr bwMode="auto">
            <a:xfrm>
              <a:off x="2136" y="3247"/>
              <a:ext cx="297" cy="129"/>
            </a:xfrm>
            <a:prstGeom prst="rect">
              <a:avLst/>
            </a:prstGeom>
            <a:noFill/>
            <a:ln w="28575" algn="ctr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" name="Rectangle 93"/>
            <p:cNvSpPr>
              <a:spLocks noChangeArrowheads="1"/>
            </p:cNvSpPr>
            <p:nvPr/>
          </p:nvSpPr>
          <p:spPr bwMode="auto">
            <a:xfrm>
              <a:off x="2134" y="3581"/>
              <a:ext cx="297" cy="129"/>
            </a:xfrm>
            <a:prstGeom prst="rect">
              <a:avLst/>
            </a:prstGeom>
            <a:noFill/>
            <a:ln w="28575" algn="ctr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8" name="Freeform 95"/>
            <p:cNvSpPr>
              <a:spLocks/>
            </p:cNvSpPr>
            <p:nvPr/>
          </p:nvSpPr>
          <p:spPr bwMode="auto">
            <a:xfrm>
              <a:off x="2440" y="3322"/>
              <a:ext cx="168" cy="33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8" y="0"/>
                </a:cxn>
                <a:cxn ang="0">
                  <a:pos x="168" y="444"/>
                </a:cxn>
                <a:cxn ang="0">
                  <a:pos x="0" y="444"/>
                </a:cxn>
              </a:cxnLst>
              <a:rect l="0" t="0" r="r" b="b"/>
              <a:pathLst>
                <a:path w="168" h="444">
                  <a:moveTo>
                    <a:pt x="6" y="0"/>
                  </a:moveTo>
                  <a:lnTo>
                    <a:pt x="168" y="0"/>
                  </a:lnTo>
                  <a:lnTo>
                    <a:pt x="168" y="444"/>
                  </a:lnTo>
                  <a:lnTo>
                    <a:pt x="0" y="444"/>
                  </a:lnTo>
                </a:path>
              </a:pathLst>
            </a:custGeom>
            <a:noFill/>
            <a:ln w="28575" cap="flat" cmpd="sng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09" name="Group 101"/>
          <p:cNvGrpSpPr>
            <a:grpSpLocks/>
          </p:cNvGrpSpPr>
          <p:nvPr/>
        </p:nvGrpSpPr>
        <p:grpSpPr bwMode="auto">
          <a:xfrm>
            <a:off x="7075488" y="2684463"/>
            <a:ext cx="757237" cy="739775"/>
            <a:chOff x="4457" y="1691"/>
            <a:chExt cx="477" cy="466"/>
          </a:xfrm>
        </p:grpSpPr>
        <p:sp>
          <p:nvSpPr>
            <p:cNvPr id="110" name="Rectangle 88"/>
            <p:cNvSpPr>
              <a:spLocks noChangeArrowheads="1"/>
            </p:cNvSpPr>
            <p:nvPr/>
          </p:nvSpPr>
          <p:spPr bwMode="auto">
            <a:xfrm>
              <a:off x="4468" y="1691"/>
              <a:ext cx="297" cy="129"/>
            </a:xfrm>
            <a:prstGeom prst="rect">
              <a:avLst/>
            </a:prstGeom>
            <a:noFill/>
            <a:ln w="28575" algn="ctr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1" name="Rectangle 89"/>
            <p:cNvSpPr>
              <a:spLocks noChangeArrowheads="1"/>
            </p:cNvSpPr>
            <p:nvPr/>
          </p:nvSpPr>
          <p:spPr bwMode="auto">
            <a:xfrm>
              <a:off x="4457" y="2028"/>
              <a:ext cx="297" cy="129"/>
            </a:xfrm>
            <a:prstGeom prst="rect">
              <a:avLst/>
            </a:prstGeom>
            <a:noFill/>
            <a:ln w="28575" algn="ctr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2" name="Freeform 96"/>
            <p:cNvSpPr>
              <a:spLocks/>
            </p:cNvSpPr>
            <p:nvPr/>
          </p:nvSpPr>
          <p:spPr bwMode="auto">
            <a:xfrm>
              <a:off x="4766" y="1766"/>
              <a:ext cx="168" cy="33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8" y="0"/>
                </a:cxn>
                <a:cxn ang="0">
                  <a:pos x="168" y="444"/>
                </a:cxn>
                <a:cxn ang="0">
                  <a:pos x="0" y="444"/>
                </a:cxn>
              </a:cxnLst>
              <a:rect l="0" t="0" r="r" b="b"/>
              <a:pathLst>
                <a:path w="168" h="444">
                  <a:moveTo>
                    <a:pt x="6" y="0"/>
                  </a:moveTo>
                  <a:lnTo>
                    <a:pt x="168" y="0"/>
                  </a:lnTo>
                  <a:lnTo>
                    <a:pt x="168" y="444"/>
                  </a:lnTo>
                  <a:lnTo>
                    <a:pt x="0" y="444"/>
                  </a:lnTo>
                </a:path>
              </a:pathLst>
            </a:custGeom>
            <a:noFill/>
            <a:ln w="28575" cap="flat" cmpd="sng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13" name="Group 100"/>
          <p:cNvGrpSpPr>
            <a:grpSpLocks/>
          </p:cNvGrpSpPr>
          <p:nvPr/>
        </p:nvGrpSpPr>
        <p:grpSpPr bwMode="auto">
          <a:xfrm>
            <a:off x="7334250" y="5191125"/>
            <a:ext cx="742950" cy="735013"/>
            <a:chOff x="4620" y="3270"/>
            <a:chExt cx="468" cy="463"/>
          </a:xfrm>
        </p:grpSpPr>
        <p:sp>
          <p:nvSpPr>
            <p:cNvPr id="114" name="Rectangle 90"/>
            <p:cNvSpPr>
              <a:spLocks noChangeArrowheads="1"/>
            </p:cNvSpPr>
            <p:nvPr/>
          </p:nvSpPr>
          <p:spPr bwMode="auto">
            <a:xfrm>
              <a:off x="4622" y="3270"/>
              <a:ext cx="297" cy="129"/>
            </a:xfrm>
            <a:prstGeom prst="rect">
              <a:avLst/>
            </a:prstGeom>
            <a:noFill/>
            <a:ln w="28575" algn="ctr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5" name="Rectangle 91"/>
            <p:cNvSpPr>
              <a:spLocks noChangeArrowheads="1"/>
            </p:cNvSpPr>
            <p:nvPr/>
          </p:nvSpPr>
          <p:spPr bwMode="auto">
            <a:xfrm>
              <a:off x="4620" y="3604"/>
              <a:ext cx="297" cy="129"/>
            </a:xfrm>
            <a:prstGeom prst="rect">
              <a:avLst/>
            </a:prstGeom>
            <a:noFill/>
            <a:ln w="28575" algn="ctr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6" name="Freeform 97"/>
            <p:cNvSpPr>
              <a:spLocks/>
            </p:cNvSpPr>
            <p:nvPr/>
          </p:nvSpPr>
          <p:spPr bwMode="auto">
            <a:xfrm>
              <a:off x="4920" y="3348"/>
              <a:ext cx="168" cy="33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8" y="0"/>
                </a:cxn>
                <a:cxn ang="0">
                  <a:pos x="168" y="444"/>
                </a:cxn>
                <a:cxn ang="0">
                  <a:pos x="0" y="444"/>
                </a:cxn>
              </a:cxnLst>
              <a:rect l="0" t="0" r="r" b="b"/>
              <a:pathLst>
                <a:path w="168" h="444">
                  <a:moveTo>
                    <a:pt x="6" y="0"/>
                  </a:moveTo>
                  <a:lnTo>
                    <a:pt x="168" y="0"/>
                  </a:lnTo>
                  <a:lnTo>
                    <a:pt x="168" y="444"/>
                  </a:lnTo>
                  <a:lnTo>
                    <a:pt x="0" y="444"/>
                  </a:lnTo>
                </a:path>
              </a:pathLst>
            </a:custGeom>
            <a:noFill/>
            <a:ln w="28575" cap="flat" cmpd="sng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712788" y="142852"/>
            <a:ext cx="7359674" cy="523220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800" b="1" dirty="0">
                <a:solidFill>
                  <a:schemeClr val="bg1"/>
                </a:solidFill>
              </a:rPr>
              <a:t>3ª Caída de tensión en conducción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884238" y="692150"/>
            <a:ext cx="7791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s-ES" dirty="0">
                <a:solidFill>
                  <a:srgbClr val="A50021"/>
                </a:solidFill>
              </a:rPr>
              <a:t> Se obtiene directamente de las curvas </a:t>
            </a:r>
            <a:r>
              <a:rPr lang="es-ES" dirty="0" smtClean="0">
                <a:solidFill>
                  <a:srgbClr val="A50021"/>
                </a:solidFill>
              </a:rPr>
              <a:t>tensión - </a:t>
            </a:r>
            <a:r>
              <a:rPr lang="es-ES" dirty="0">
                <a:solidFill>
                  <a:srgbClr val="A50021"/>
                </a:solidFill>
              </a:rPr>
              <a:t>corriente</a:t>
            </a:r>
          </a:p>
        </p:txBody>
      </p:sp>
      <p:grpSp>
        <p:nvGrpSpPr>
          <p:cNvPr id="42" name="Group 45"/>
          <p:cNvGrpSpPr>
            <a:grpSpLocks/>
          </p:cNvGrpSpPr>
          <p:nvPr/>
        </p:nvGrpSpPr>
        <p:grpSpPr bwMode="auto">
          <a:xfrm>
            <a:off x="5040313" y="1325563"/>
            <a:ext cx="1722437" cy="303212"/>
            <a:chOff x="3418" y="835"/>
            <a:chExt cx="1085" cy="191"/>
          </a:xfrm>
        </p:grpSpPr>
        <p:pic>
          <p:nvPicPr>
            <p:cNvPr id="43" name="Picture 4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43" y="845"/>
              <a:ext cx="760" cy="14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44" name="Picture 4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8" y="835"/>
              <a:ext cx="293" cy="19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</p:grp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5167313" y="1712913"/>
            <a:ext cx="1384300" cy="5810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" sz="1600" i="1">
                <a:solidFill>
                  <a:srgbClr val="008080"/>
                </a:solidFill>
              </a:rPr>
              <a:t>I</a:t>
            </a:r>
            <a:r>
              <a:rPr lang="es-ES" sz="1600" i="1" baseline="-25000">
                <a:solidFill>
                  <a:srgbClr val="008080"/>
                </a:solidFill>
              </a:rPr>
              <a:t>F(AV)</a:t>
            </a:r>
            <a:r>
              <a:rPr lang="es-ES" sz="1600" i="1">
                <a:solidFill>
                  <a:srgbClr val="008080"/>
                </a:solidFill>
              </a:rPr>
              <a:t> = 4A, V</a:t>
            </a:r>
            <a:r>
              <a:rPr lang="es-ES" sz="1600" i="1" baseline="-25000">
                <a:solidFill>
                  <a:srgbClr val="008080"/>
                </a:solidFill>
              </a:rPr>
              <a:t>RRM</a:t>
            </a:r>
            <a:r>
              <a:rPr lang="es-ES" sz="1600" i="1">
                <a:solidFill>
                  <a:srgbClr val="008080"/>
                </a:solidFill>
              </a:rPr>
              <a:t> = 200V</a:t>
            </a:r>
          </a:p>
        </p:txBody>
      </p:sp>
      <p:grpSp>
        <p:nvGrpSpPr>
          <p:cNvPr id="46" name="Group 62"/>
          <p:cNvGrpSpPr>
            <a:grpSpLocks/>
          </p:cNvGrpSpPr>
          <p:nvPr/>
        </p:nvGrpSpPr>
        <p:grpSpPr bwMode="auto">
          <a:xfrm>
            <a:off x="5021263" y="4183063"/>
            <a:ext cx="1790700" cy="307975"/>
            <a:chOff x="3163" y="2635"/>
            <a:chExt cx="1128" cy="194"/>
          </a:xfrm>
        </p:grpSpPr>
        <p:pic>
          <p:nvPicPr>
            <p:cNvPr id="47" name="Picture 4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98" y="2635"/>
              <a:ext cx="793" cy="18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48" name="Picture 4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63" y="2636"/>
              <a:ext cx="297" cy="19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</p:grp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5180013" y="4570413"/>
            <a:ext cx="1663700" cy="5810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" sz="1600" i="1">
                <a:solidFill>
                  <a:srgbClr val="008080"/>
                </a:solidFill>
              </a:rPr>
              <a:t>I</a:t>
            </a:r>
            <a:r>
              <a:rPr lang="es-ES" sz="1600" i="1" baseline="-25000">
                <a:solidFill>
                  <a:srgbClr val="008080"/>
                </a:solidFill>
              </a:rPr>
              <a:t>F(AV)</a:t>
            </a:r>
            <a:r>
              <a:rPr lang="es-ES" sz="1600" i="1">
                <a:solidFill>
                  <a:srgbClr val="008080"/>
                </a:solidFill>
              </a:rPr>
              <a:t> = 5A, </a:t>
            </a:r>
          </a:p>
          <a:p>
            <a:pPr algn="l"/>
            <a:r>
              <a:rPr lang="es-ES" sz="1600" i="1">
                <a:solidFill>
                  <a:srgbClr val="008080"/>
                </a:solidFill>
              </a:rPr>
              <a:t>V</a:t>
            </a:r>
            <a:r>
              <a:rPr lang="es-ES" sz="1600" i="1" baseline="-25000">
                <a:solidFill>
                  <a:srgbClr val="008080"/>
                </a:solidFill>
              </a:rPr>
              <a:t>RRM</a:t>
            </a:r>
            <a:r>
              <a:rPr lang="es-ES" sz="1600" i="1">
                <a:solidFill>
                  <a:srgbClr val="008080"/>
                </a:solidFill>
              </a:rPr>
              <a:t> = 1200V</a:t>
            </a:r>
          </a:p>
        </p:txBody>
      </p:sp>
      <p:pic>
        <p:nvPicPr>
          <p:cNvPr id="50" name="Picture 4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50938" y="3856038"/>
            <a:ext cx="3910012" cy="25193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pic>
        <p:nvPicPr>
          <p:cNvPr id="51" name="Picture 4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46188" y="1114425"/>
            <a:ext cx="3776662" cy="25336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52" name="Line 50"/>
          <p:cNvSpPr>
            <a:spLocks noChangeShapeType="1"/>
          </p:cNvSpPr>
          <p:nvPr/>
        </p:nvSpPr>
        <p:spPr bwMode="auto">
          <a:xfrm>
            <a:off x="1509713" y="2825750"/>
            <a:ext cx="1223962" cy="0"/>
          </a:xfrm>
          <a:prstGeom prst="line">
            <a:avLst/>
          </a:prstGeom>
          <a:noFill/>
          <a:ln w="38100">
            <a:solidFill>
              <a:srgbClr val="A5002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 rot="5400000">
            <a:off x="2450306" y="3091657"/>
            <a:ext cx="554037" cy="0"/>
          </a:xfrm>
          <a:prstGeom prst="line">
            <a:avLst/>
          </a:prstGeom>
          <a:noFill/>
          <a:ln w="38100">
            <a:solidFill>
              <a:srgbClr val="A5002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2354263" y="3509963"/>
            <a:ext cx="12446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400">
                <a:solidFill>
                  <a:srgbClr val="A50021"/>
                </a:solidFill>
              </a:rPr>
              <a:t>1,25V @ 25A</a:t>
            </a:r>
          </a:p>
        </p:txBody>
      </p:sp>
      <p:sp>
        <p:nvSpPr>
          <p:cNvPr id="55" name="Line 51"/>
          <p:cNvSpPr>
            <a:spLocks noChangeShapeType="1"/>
          </p:cNvSpPr>
          <p:nvPr/>
        </p:nvSpPr>
        <p:spPr bwMode="auto">
          <a:xfrm>
            <a:off x="1401763" y="5094288"/>
            <a:ext cx="1557337" cy="0"/>
          </a:xfrm>
          <a:prstGeom prst="line">
            <a:avLst/>
          </a:prstGeom>
          <a:noFill/>
          <a:ln w="38100">
            <a:solidFill>
              <a:srgbClr val="A5002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 rot="5400000">
            <a:off x="2393950" y="5627688"/>
            <a:ext cx="1082675" cy="0"/>
          </a:xfrm>
          <a:prstGeom prst="line">
            <a:avLst/>
          </a:prstGeom>
          <a:noFill/>
          <a:ln w="38100">
            <a:solidFill>
              <a:srgbClr val="A5002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2628900" y="6367463"/>
            <a:ext cx="114617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400" dirty="0">
                <a:solidFill>
                  <a:srgbClr val="A50021"/>
                </a:solidFill>
              </a:rPr>
              <a:t>2,2V @ 25A</a:t>
            </a:r>
          </a:p>
        </p:txBody>
      </p:sp>
      <p:sp>
        <p:nvSpPr>
          <p:cNvPr id="58" name="Text Box 63"/>
          <p:cNvSpPr txBox="1">
            <a:spLocks noChangeArrowheads="1"/>
          </p:cNvSpPr>
          <p:nvPr/>
        </p:nvSpPr>
        <p:spPr bwMode="auto">
          <a:xfrm>
            <a:off x="5162550" y="5478463"/>
            <a:ext cx="3852863" cy="974725"/>
          </a:xfrm>
          <a:prstGeom prst="rect">
            <a:avLst/>
          </a:prstGeom>
          <a:solidFill>
            <a:srgbClr val="FFCC00"/>
          </a:solidFill>
          <a:ln w="28575" algn="ctr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Aft>
                <a:spcPct val="20000"/>
              </a:spcAft>
              <a:buFontTx/>
              <a:buChar char="•"/>
            </a:pPr>
            <a:r>
              <a:rPr lang="es-ES" sz="1600" dirty="0"/>
              <a:t> En escala lineal no son muy útiles</a:t>
            </a:r>
          </a:p>
          <a:p>
            <a:pPr algn="l">
              <a:lnSpc>
                <a:spcPct val="110000"/>
              </a:lnSpc>
              <a:spcAft>
                <a:spcPct val="20000"/>
              </a:spcAft>
              <a:buFontTx/>
              <a:buChar char="•"/>
            </a:pPr>
            <a:r>
              <a:rPr lang="es-ES" sz="1600" dirty="0"/>
              <a:t> Frecuentemente se representan en escala logarítmica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9" grpId="0"/>
      <p:bldP spid="52" grpId="0" animBg="1"/>
      <p:bldP spid="53" grpId="0" animBg="1"/>
      <p:bldP spid="54" grpId="0" build="allAtOnce"/>
      <p:bldP spid="55" grpId="0" animBg="1"/>
      <p:bldP spid="56" grpId="0" animBg="1"/>
      <p:bldP spid="57" grpId="0" build="allAtOnce"/>
      <p:bldP spid="58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  <p:grpSp>
        <p:nvGrpSpPr>
          <p:cNvPr id="23" name="Group 29"/>
          <p:cNvGrpSpPr>
            <a:grpSpLocks/>
          </p:cNvGrpSpPr>
          <p:nvPr/>
        </p:nvGrpSpPr>
        <p:grpSpPr bwMode="auto">
          <a:xfrm>
            <a:off x="5335588" y="1079500"/>
            <a:ext cx="3197225" cy="5487988"/>
            <a:chOff x="2200" y="752"/>
            <a:chExt cx="2014" cy="3457"/>
          </a:xfrm>
        </p:grpSpPr>
        <p:pic>
          <p:nvPicPr>
            <p:cNvPr id="24" name="Picture 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0" y="752"/>
              <a:ext cx="2014" cy="345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68" y="897"/>
              <a:ext cx="940" cy="15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1319213" y="1136650"/>
            <a:ext cx="2703512" cy="5340350"/>
            <a:chOff x="1037" y="302"/>
            <a:chExt cx="1885" cy="3724"/>
          </a:xfrm>
        </p:grpSpPr>
        <p:pic>
          <p:nvPicPr>
            <p:cNvPr id="27" name="Picture 2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37" y="302"/>
              <a:ext cx="1885" cy="372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2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08" y="438"/>
              <a:ext cx="876" cy="19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</p:grp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712788" y="142852"/>
            <a:ext cx="7359674" cy="523220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800" b="1" dirty="0">
                <a:solidFill>
                  <a:schemeClr val="bg1"/>
                </a:solidFill>
              </a:rPr>
              <a:t>3ª Caída de tensión en conducción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884238" y="692150"/>
            <a:ext cx="510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A50021"/>
                </a:solidFill>
              </a:rPr>
              <a:t> Curva característica en escala logarítmica</a:t>
            </a:r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1828800" y="3282950"/>
            <a:ext cx="1065213" cy="0"/>
          </a:xfrm>
          <a:prstGeom prst="line">
            <a:avLst/>
          </a:prstGeom>
          <a:noFill/>
          <a:ln w="38100">
            <a:solidFill>
              <a:srgbClr val="A5002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249488" y="6438900"/>
            <a:ext cx="12446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400" dirty="0">
                <a:solidFill>
                  <a:srgbClr val="A50021"/>
                </a:solidFill>
              </a:rPr>
              <a:t>0,84V @ 20A</a:t>
            </a: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>
            <a:off x="5984875" y="3244850"/>
            <a:ext cx="919163" cy="0"/>
          </a:xfrm>
          <a:prstGeom prst="line">
            <a:avLst/>
          </a:prstGeom>
          <a:noFill/>
          <a:ln w="38100">
            <a:solidFill>
              <a:srgbClr val="A5002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4" name="Line 20"/>
          <p:cNvSpPr>
            <a:spLocks noChangeShapeType="1"/>
          </p:cNvSpPr>
          <p:nvPr/>
        </p:nvSpPr>
        <p:spPr bwMode="auto">
          <a:xfrm rot="5400000">
            <a:off x="5519737" y="4646613"/>
            <a:ext cx="2784475" cy="0"/>
          </a:xfrm>
          <a:prstGeom prst="line">
            <a:avLst/>
          </a:prstGeom>
          <a:noFill/>
          <a:ln w="38100">
            <a:solidFill>
              <a:srgbClr val="A5002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557963" y="6553200"/>
            <a:ext cx="114617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400" dirty="0">
                <a:solidFill>
                  <a:srgbClr val="A50021"/>
                </a:solidFill>
              </a:rPr>
              <a:t>1,6V @ 20A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1866900" y="1876425"/>
            <a:ext cx="1223963" cy="48895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s-ES" sz="1600" i="1">
                <a:solidFill>
                  <a:srgbClr val="008080"/>
                </a:solidFill>
              </a:rPr>
              <a:t>I</a:t>
            </a:r>
            <a:r>
              <a:rPr lang="es-ES" sz="1600" i="1" baseline="-25000">
                <a:solidFill>
                  <a:srgbClr val="008080"/>
                </a:solidFill>
              </a:rPr>
              <a:t>F(AV)</a:t>
            </a:r>
            <a:r>
              <a:rPr lang="es-ES" sz="1600" i="1">
                <a:solidFill>
                  <a:srgbClr val="008080"/>
                </a:solidFill>
              </a:rPr>
              <a:t> = 25A, V</a:t>
            </a:r>
            <a:r>
              <a:rPr lang="es-ES" sz="1600" i="1" baseline="-25000">
                <a:solidFill>
                  <a:srgbClr val="008080"/>
                </a:solidFill>
              </a:rPr>
              <a:t>RRM</a:t>
            </a:r>
            <a:r>
              <a:rPr lang="es-ES" sz="1600" i="1">
                <a:solidFill>
                  <a:srgbClr val="008080"/>
                </a:solidFill>
              </a:rPr>
              <a:t> = 200V</a:t>
            </a: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6069013" y="1846263"/>
            <a:ext cx="1223962" cy="48895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s-ES" sz="1600" i="1" dirty="0">
                <a:solidFill>
                  <a:srgbClr val="008080"/>
                </a:solidFill>
              </a:rPr>
              <a:t>I</a:t>
            </a:r>
            <a:r>
              <a:rPr lang="es-ES" sz="1600" i="1" baseline="-25000" dirty="0">
                <a:solidFill>
                  <a:srgbClr val="008080"/>
                </a:solidFill>
              </a:rPr>
              <a:t>F(AV)</a:t>
            </a:r>
            <a:r>
              <a:rPr lang="es-ES" sz="1600" i="1" dirty="0">
                <a:solidFill>
                  <a:srgbClr val="008080"/>
                </a:solidFill>
              </a:rPr>
              <a:t> = 22A, V</a:t>
            </a:r>
            <a:r>
              <a:rPr lang="es-ES" sz="1600" i="1" baseline="-25000" dirty="0">
                <a:solidFill>
                  <a:srgbClr val="008080"/>
                </a:solidFill>
              </a:rPr>
              <a:t>RRM</a:t>
            </a:r>
            <a:r>
              <a:rPr lang="es-ES" sz="1600" i="1" dirty="0">
                <a:solidFill>
                  <a:srgbClr val="008080"/>
                </a:solidFill>
              </a:rPr>
              <a:t> = 600V</a:t>
            </a:r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 rot="5400000">
            <a:off x="1534318" y="4663282"/>
            <a:ext cx="2747963" cy="0"/>
          </a:xfrm>
          <a:prstGeom prst="line">
            <a:avLst/>
          </a:prstGeom>
          <a:noFill/>
          <a:ln w="38100">
            <a:solidFill>
              <a:srgbClr val="A5002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build="allAtOnce"/>
      <p:bldP spid="33" grpId="0" animBg="1"/>
      <p:bldP spid="34" grpId="0" animBg="1"/>
      <p:bldP spid="35" grpId="0" build="allAtOnce"/>
      <p:bldP spid="36" grpId="0" animBg="1"/>
      <p:bldP spid="37" grpId="0" build="allAtOnce" animBg="1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115888"/>
            <a:ext cx="7515220" cy="884220"/>
          </a:xfrm>
          <a:solidFill>
            <a:srgbClr val="009999"/>
          </a:solidFill>
        </p:spPr>
        <p:txBody>
          <a:bodyPr>
            <a:normAutofit/>
          </a:bodyPr>
          <a:lstStyle/>
          <a:p>
            <a:pPr algn="ctr"/>
            <a:r>
              <a:rPr lang="es-PA" sz="28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Dispositivos de Electrónica de Potencia</a:t>
            </a:r>
            <a:endParaRPr lang="en-US" sz="28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71556" y="1143554"/>
            <a:ext cx="8229600" cy="773278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3"/>
              </a:buClr>
              <a:buSzPct val="101000"/>
              <a:buBlip>
                <a:blip r:embed="rId3"/>
              </a:buBlip>
            </a:pPr>
            <a:r>
              <a:rPr lang="es-PA" sz="2000" dirty="0"/>
              <a:t>Los dispositivos de electrónica de potencia se pueden clasificar </a:t>
            </a:r>
            <a:r>
              <a:rPr lang="es-PA" sz="2000" dirty="0" smtClean="0"/>
              <a:t>en </a:t>
            </a:r>
            <a:r>
              <a:rPr lang="es-PA" sz="2000" dirty="0"/>
              <a:t>tres grandes grupos de acuerdo a su </a:t>
            </a:r>
            <a:r>
              <a:rPr lang="es-PA" sz="2000" dirty="0" err="1"/>
              <a:t>controlabilidad</a:t>
            </a:r>
            <a:r>
              <a:rPr lang="es-PA" sz="2000" dirty="0"/>
              <a:t>:</a:t>
            </a:r>
          </a:p>
          <a:p>
            <a:pPr lvl="1">
              <a:lnSpc>
                <a:spcPct val="90000"/>
              </a:lnSpc>
            </a:pPr>
            <a:endParaRPr lang="es-PA" sz="1600" dirty="0"/>
          </a:p>
        </p:txBody>
      </p:sp>
      <p:sp>
        <p:nvSpPr>
          <p:cNvPr id="4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83568" y="1957248"/>
            <a:ext cx="7992888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r>
              <a:rPr lang="es-PA" sz="2400" dirty="0" smtClean="0">
                <a:latin typeface="+mn-lt"/>
              </a:rPr>
              <a:t>Diodos</a:t>
            </a:r>
          </a:p>
          <a:p>
            <a:pPr lvl="2">
              <a:lnSpc>
                <a:spcPct val="90000"/>
              </a:lnSpc>
              <a:buSzPct val="90000"/>
              <a:buFont typeface="Wingdings" pitchFamily="2" charset="2"/>
              <a:buChar char="Ø"/>
            </a:pPr>
            <a:r>
              <a:rPr lang="es-PA" sz="2000" dirty="0" smtClean="0">
                <a:latin typeface="+mn-lt"/>
              </a:rPr>
              <a:t>Los estados de encendido y apagado son controlados por la potencia del circuito.</a:t>
            </a:r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683568" y="3140968"/>
            <a:ext cx="8064896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s-PA" sz="2400" dirty="0" smtClean="0">
                <a:latin typeface="+mn-lt"/>
              </a:rPr>
              <a:t>Tiristores</a:t>
            </a:r>
          </a:p>
          <a:p>
            <a:pPr lvl="2">
              <a:buSzPct val="90000"/>
              <a:buFont typeface="Wingdings" pitchFamily="2" charset="2"/>
              <a:buChar char="Ø"/>
            </a:pPr>
            <a:r>
              <a:rPr lang="es-ES" sz="2000" dirty="0" smtClean="0">
                <a:latin typeface="+mn-lt"/>
              </a:rPr>
              <a:t>El instante de encendido puede ser controlado, pero el apagado se realiza por los valores de potencia presentes en el circuito.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83568" y="4500174"/>
            <a:ext cx="8064896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s-PA" sz="2400" dirty="0" smtClean="0">
                <a:latin typeface="+mn-lt"/>
              </a:rPr>
              <a:t>Interruptores Controlables</a:t>
            </a:r>
          </a:p>
          <a:p>
            <a:pPr lvl="2">
              <a:buSzPct val="90000"/>
              <a:buFont typeface="Wingdings" pitchFamily="2" charset="2"/>
              <a:buChar char="Ø"/>
            </a:pPr>
            <a:r>
              <a:rPr lang="es-ES" sz="2000" dirty="0" smtClean="0">
                <a:latin typeface="+mn-lt"/>
              </a:rPr>
              <a:t>Tanto el encendido como el apagado son controlables mediante señales de control.</a:t>
            </a:r>
          </a:p>
          <a:p>
            <a:pPr lvl="3"/>
            <a:r>
              <a:rPr lang="es-ES" sz="1600" dirty="0" smtClean="0">
                <a:latin typeface="+mn-lt"/>
              </a:rPr>
              <a:t>- Transistores Bipolares</a:t>
            </a:r>
          </a:p>
          <a:p>
            <a:pPr lvl="3"/>
            <a:r>
              <a:rPr lang="es-ES" sz="1600" dirty="0" smtClean="0">
                <a:latin typeface="+mn-lt"/>
              </a:rPr>
              <a:t>- Transistores MOSFET</a:t>
            </a:r>
          </a:p>
          <a:p>
            <a:pPr lvl="3"/>
            <a:r>
              <a:rPr lang="es-ES" sz="1600" dirty="0" smtClean="0">
                <a:latin typeface="+mn-lt"/>
              </a:rPr>
              <a:t>- Tiristores de apagado por puerta (</a:t>
            </a:r>
            <a:r>
              <a:rPr lang="es-ES" sz="1600" dirty="0" err="1" smtClean="0">
                <a:latin typeface="+mn-lt"/>
              </a:rPr>
              <a:t>GTOs</a:t>
            </a:r>
            <a:r>
              <a:rPr lang="es-ES" sz="1600" dirty="0" smtClean="0">
                <a:latin typeface="+mn-lt"/>
              </a:rPr>
              <a:t>)</a:t>
            </a:r>
          </a:p>
          <a:p>
            <a:pPr lvl="3"/>
            <a:r>
              <a:rPr lang="es-ES" sz="1600" dirty="0" smtClean="0">
                <a:latin typeface="+mn-lt"/>
              </a:rPr>
              <a:t>- Transistores bipolares de compuerta aislada (</a:t>
            </a:r>
            <a:r>
              <a:rPr lang="es-ES" sz="1600" dirty="0" err="1" smtClean="0">
                <a:latin typeface="+mn-lt"/>
              </a:rPr>
              <a:t>IGBTs</a:t>
            </a:r>
            <a:r>
              <a:rPr lang="es-ES" sz="1600" dirty="0" smtClean="0">
                <a:latin typeface="+mn-lt"/>
              </a:rPr>
              <a:t>)</a:t>
            </a:r>
            <a:endParaRPr lang="es-PA" sz="1600" dirty="0">
              <a:latin typeface="+mn-lt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  <p:bldP spid="8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  <p:sp>
        <p:nvSpPr>
          <p:cNvPr id="20" name="Text Box 52"/>
          <p:cNvSpPr txBox="1">
            <a:spLocks noChangeArrowheads="1"/>
          </p:cNvSpPr>
          <p:nvPr/>
        </p:nvSpPr>
        <p:spPr bwMode="auto">
          <a:xfrm>
            <a:off x="996950" y="733425"/>
            <a:ext cx="7769225" cy="1054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A50021"/>
                </a:solidFill>
              </a:rPr>
              <a:t> Depende de los valores de I</a:t>
            </a:r>
            <a:r>
              <a:rPr lang="es-ES" baseline="-25000">
                <a:solidFill>
                  <a:srgbClr val="A50021"/>
                </a:solidFill>
              </a:rPr>
              <a:t>F(AV)</a:t>
            </a:r>
            <a:r>
              <a:rPr lang="es-ES">
                <a:solidFill>
                  <a:srgbClr val="A50021"/>
                </a:solidFill>
              </a:rPr>
              <a:t> y V</a:t>
            </a:r>
            <a:r>
              <a:rPr lang="es-ES" baseline="-25000">
                <a:solidFill>
                  <a:srgbClr val="A50021"/>
                </a:solidFill>
              </a:rPr>
              <a:t>RRM</a:t>
            </a:r>
            <a:r>
              <a:rPr lang="es-ES">
                <a:solidFill>
                  <a:srgbClr val="A50021"/>
                </a:solidFill>
              </a:rPr>
              <a:t>, de la tensión inversa (poco) y de la temperatura (mucho) 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A50021"/>
                </a:solidFill>
              </a:rPr>
              <a:t> Algunos ejemplos de diodos PN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712788" y="214313"/>
            <a:ext cx="7502550" cy="523220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800" b="1" dirty="0">
                <a:solidFill>
                  <a:schemeClr val="bg1"/>
                </a:solidFill>
              </a:rPr>
              <a:t>4ª Corriente de inversa en bloqueo </a:t>
            </a:r>
          </a:p>
        </p:txBody>
      </p:sp>
      <p:grpSp>
        <p:nvGrpSpPr>
          <p:cNvPr id="22" name="Group 55"/>
          <p:cNvGrpSpPr>
            <a:grpSpLocks/>
          </p:cNvGrpSpPr>
          <p:nvPr/>
        </p:nvGrpSpPr>
        <p:grpSpPr bwMode="auto">
          <a:xfrm>
            <a:off x="796925" y="3643313"/>
            <a:ext cx="8194675" cy="1370012"/>
            <a:chOff x="460" y="2191"/>
            <a:chExt cx="5162" cy="863"/>
          </a:xfrm>
        </p:grpSpPr>
        <p:pic>
          <p:nvPicPr>
            <p:cNvPr id="23" name="Picture 3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0" y="2411"/>
              <a:ext cx="5162" cy="6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3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04" y="2274"/>
              <a:ext cx="816" cy="15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40" name="Picture 3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8" y="2243"/>
              <a:ext cx="293" cy="19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  <p:sp>
          <p:nvSpPr>
            <p:cNvPr id="41" name="Text Box 46"/>
            <p:cNvSpPr txBox="1">
              <a:spLocks noChangeArrowheads="1"/>
            </p:cNvSpPr>
            <p:nvPr/>
          </p:nvSpPr>
          <p:spPr bwMode="auto">
            <a:xfrm>
              <a:off x="2173" y="2191"/>
              <a:ext cx="1736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s-ES" i="1">
                  <a:solidFill>
                    <a:srgbClr val="008080"/>
                  </a:solidFill>
                </a:rPr>
                <a:t>I</a:t>
              </a:r>
              <a:r>
                <a:rPr lang="es-ES" i="1" baseline="-25000">
                  <a:solidFill>
                    <a:srgbClr val="008080"/>
                  </a:solidFill>
                </a:rPr>
                <a:t>F(AV)</a:t>
              </a:r>
              <a:r>
                <a:rPr lang="es-ES" i="1">
                  <a:solidFill>
                    <a:srgbClr val="008080"/>
                  </a:solidFill>
                </a:rPr>
                <a:t> = 4A, V</a:t>
              </a:r>
              <a:r>
                <a:rPr lang="es-ES" i="1" baseline="-25000">
                  <a:solidFill>
                    <a:srgbClr val="008080"/>
                  </a:solidFill>
                </a:rPr>
                <a:t>RRM</a:t>
              </a:r>
              <a:r>
                <a:rPr lang="es-ES" i="1">
                  <a:solidFill>
                    <a:srgbClr val="008080"/>
                  </a:solidFill>
                </a:rPr>
                <a:t> = 200V</a:t>
              </a:r>
            </a:p>
          </p:txBody>
        </p:sp>
      </p:grpSp>
      <p:grpSp>
        <p:nvGrpSpPr>
          <p:cNvPr id="43" name="Group 54"/>
          <p:cNvGrpSpPr>
            <a:grpSpLocks/>
          </p:cNvGrpSpPr>
          <p:nvPr/>
        </p:nvGrpSpPr>
        <p:grpSpPr bwMode="auto">
          <a:xfrm>
            <a:off x="796925" y="5243513"/>
            <a:ext cx="8053388" cy="1377950"/>
            <a:chOff x="462" y="3415"/>
            <a:chExt cx="5073" cy="868"/>
          </a:xfrm>
        </p:grpSpPr>
        <p:grpSp>
          <p:nvGrpSpPr>
            <p:cNvPr id="44" name="Group 53"/>
            <p:cNvGrpSpPr>
              <a:grpSpLocks/>
            </p:cNvGrpSpPr>
            <p:nvPr/>
          </p:nvGrpSpPr>
          <p:grpSpPr bwMode="auto">
            <a:xfrm>
              <a:off x="462" y="3476"/>
              <a:ext cx="5073" cy="807"/>
              <a:chOff x="462" y="3476"/>
              <a:chExt cx="5073" cy="807"/>
            </a:xfrm>
          </p:grpSpPr>
          <p:pic>
            <p:nvPicPr>
              <p:cNvPr id="46" name="Picture 40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62" y="3657"/>
                <a:ext cx="5073" cy="626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7" name="Picture 4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922" y="3488"/>
                <a:ext cx="766" cy="178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8" name="Picture 4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0" y="3476"/>
                <a:ext cx="293" cy="191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45" name="Text Box 50"/>
            <p:cNvSpPr txBox="1">
              <a:spLocks noChangeArrowheads="1"/>
            </p:cNvSpPr>
            <p:nvPr/>
          </p:nvSpPr>
          <p:spPr bwMode="auto">
            <a:xfrm>
              <a:off x="2083" y="3415"/>
              <a:ext cx="1832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s-ES" i="1">
                  <a:solidFill>
                    <a:srgbClr val="008080"/>
                  </a:solidFill>
                </a:rPr>
                <a:t>I</a:t>
              </a:r>
              <a:r>
                <a:rPr lang="es-ES" i="1" baseline="-25000">
                  <a:solidFill>
                    <a:srgbClr val="008080"/>
                  </a:solidFill>
                </a:rPr>
                <a:t>F(AV)</a:t>
              </a:r>
              <a:r>
                <a:rPr lang="es-ES" i="1">
                  <a:solidFill>
                    <a:srgbClr val="008080"/>
                  </a:solidFill>
                </a:rPr>
                <a:t> = 5A, V</a:t>
              </a:r>
              <a:r>
                <a:rPr lang="es-ES" i="1" baseline="-25000">
                  <a:solidFill>
                    <a:srgbClr val="008080"/>
                  </a:solidFill>
                </a:rPr>
                <a:t>RRM</a:t>
              </a:r>
              <a:r>
                <a:rPr lang="es-ES" i="1">
                  <a:solidFill>
                    <a:srgbClr val="008080"/>
                  </a:solidFill>
                </a:rPr>
                <a:t> = 1200V</a:t>
              </a:r>
            </a:p>
          </p:txBody>
        </p:sp>
      </p:grpSp>
      <p:grpSp>
        <p:nvGrpSpPr>
          <p:cNvPr id="49" name="Group 56"/>
          <p:cNvGrpSpPr>
            <a:grpSpLocks/>
          </p:cNvGrpSpPr>
          <p:nvPr/>
        </p:nvGrpSpPr>
        <p:grpSpPr bwMode="auto">
          <a:xfrm>
            <a:off x="796925" y="1954213"/>
            <a:ext cx="8089900" cy="1368425"/>
            <a:chOff x="496" y="1431"/>
            <a:chExt cx="5096" cy="862"/>
          </a:xfrm>
        </p:grpSpPr>
        <p:pic>
          <p:nvPicPr>
            <p:cNvPr id="50" name="Picture 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96" y="1667"/>
              <a:ext cx="5096" cy="62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51" name="Picture 3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85" y="1496"/>
              <a:ext cx="722" cy="18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52" name="Picture 3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1" y="1483"/>
              <a:ext cx="293" cy="19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  <p:sp>
          <p:nvSpPr>
            <p:cNvPr id="53" name="Text Box 51"/>
            <p:cNvSpPr txBox="1">
              <a:spLocks noChangeArrowheads="1"/>
            </p:cNvSpPr>
            <p:nvPr/>
          </p:nvSpPr>
          <p:spPr bwMode="auto">
            <a:xfrm>
              <a:off x="2140" y="1431"/>
              <a:ext cx="1808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s-ES" i="1">
                  <a:solidFill>
                    <a:srgbClr val="008080"/>
                  </a:solidFill>
                </a:rPr>
                <a:t>I</a:t>
              </a:r>
              <a:r>
                <a:rPr lang="es-ES" i="1" baseline="-25000">
                  <a:solidFill>
                    <a:srgbClr val="008080"/>
                  </a:solidFill>
                </a:rPr>
                <a:t>F(AV)</a:t>
              </a:r>
              <a:r>
                <a:rPr lang="es-ES" i="1">
                  <a:solidFill>
                    <a:srgbClr val="008080"/>
                  </a:solidFill>
                </a:rPr>
                <a:t> = 8A, V</a:t>
              </a:r>
              <a:r>
                <a:rPr lang="es-ES" i="1" baseline="-25000">
                  <a:solidFill>
                    <a:srgbClr val="008080"/>
                  </a:solidFill>
                </a:rPr>
                <a:t>RRM</a:t>
              </a:r>
              <a:r>
                <a:rPr lang="es-ES" i="1">
                  <a:solidFill>
                    <a:srgbClr val="008080"/>
                  </a:solidFill>
                </a:rPr>
                <a:t> = 200V</a:t>
              </a:r>
            </a:p>
          </p:txBody>
        </p:sp>
      </p:grp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6940550" y="1179513"/>
            <a:ext cx="1822450" cy="366712"/>
          </a:xfrm>
          <a:prstGeom prst="rect">
            <a:avLst/>
          </a:prstGeom>
          <a:solidFill>
            <a:srgbClr val="FFCC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Crece con I</a:t>
            </a:r>
            <a:r>
              <a:rPr lang="es-ES" baseline="-25000"/>
              <a:t>F(AV)</a:t>
            </a: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6940550" y="1725613"/>
            <a:ext cx="1535113" cy="366712"/>
          </a:xfrm>
          <a:prstGeom prst="rect">
            <a:avLst/>
          </a:prstGeom>
          <a:solidFill>
            <a:srgbClr val="FFCC00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Crece con T</a:t>
            </a:r>
            <a:r>
              <a:rPr lang="es-ES" baseline="-25000"/>
              <a:t>j</a:t>
            </a:r>
          </a:p>
        </p:txBody>
      </p:sp>
      <p:sp>
        <p:nvSpPr>
          <p:cNvPr id="56" name="Rectangle 59"/>
          <p:cNvSpPr>
            <a:spLocks noChangeArrowheads="1"/>
          </p:cNvSpPr>
          <p:nvPr/>
        </p:nvSpPr>
        <p:spPr bwMode="auto">
          <a:xfrm>
            <a:off x="7875588" y="2768600"/>
            <a:ext cx="214312" cy="184150"/>
          </a:xfrm>
          <a:prstGeom prst="rect">
            <a:avLst/>
          </a:prstGeom>
          <a:noFill/>
          <a:ln w="28575" algn="ctr">
            <a:solidFill>
              <a:srgbClr val="A5002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7972425" y="4456113"/>
            <a:ext cx="214313" cy="184150"/>
          </a:xfrm>
          <a:prstGeom prst="rect">
            <a:avLst/>
          </a:prstGeom>
          <a:noFill/>
          <a:ln w="28575" algn="ctr">
            <a:solidFill>
              <a:srgbClr val="A5002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8" name="Rectangle 61"/>
          <p:cNvSpPr>
            <a:spLocks noChangeArrowheads="1"/>
          </p:cNvSpPr>
          <p:nvPr/>
        </p:nvSpPr>
        <p:spPr bwMode="auto">
          <a:xfrm>
            <a:off x="7858125" y="3065463"/>
            <a:ext cx="261938" cy="184150"/>
          </a:xfrm>
          <a:prstGeom prst="rect">
            <a:avLst/>
          </a:prstGeom>
          <a:noFill/>
          <a:ln w="28575" algn="ctr">
            <a:solidFill>
              <a:srgbClr val="A5002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6" grpId="1" animBg="1"/>
      <p:bldP spid="56" grpId="2" animBg="1"/>
      <p:bldP spid="57" grpId="0" animBg="1"/>
      <p:bldP spid="57" grpId="1" animBg="1"/>
      <p:bldP spid="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5629275" y="1758950"/>
            <a:ext cx="3186113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s-ES" sz="2000" noProof="1"/>
              <a:t>Transición de “a” a “b”</a:t>
            </a:r>
            <a:r>
              <a:rPr lang="es-ES" sz="2000"/>
              <a:t>, es decir, de conducción a bloqueo (apagado)</a:t>
            </a:r>
            <a:endParaRPr lang="es-ES" sz="2000" noProof="1"/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1177925" y="1190625"/>
            <a:ext cx="3978275" cy="2395538"/>
            <a:chOff x="262" y="518"/>
            <a:chExt cx="2506" cy="1509"/>
          </a:xfrm>
        </p:grpSpPr>
        <p:sp>
          <p:nvSpPr>
            <p:cNvPr id="29" name="Line 5"/>
            <p:cNvSpPr>
              <a:spLocks noChangeShapeType="1"/>
            </p:cNvSpPr>
            <p:nvPr/>
          </p:nvSpPr>
          <p:spPr bwMode="auto">
            <a:xfrm flipV="1">
              <a:off x="785" y="858"/>
              <a:ext cx="218" cy="22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 flipV="1">
              <a:off x="710" y="1086"/>
              <a:ext cx="0" cy="3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V="1">
              <a:off x="1251" y="1084"/>
              <a:ext cx="0" cy="3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32" name="Group 8"/>
            <p:cNvGrpSpPr>
              <a:grpSpLocks/>
            </p:cNvGrpSpPr>
            <p:nvPr/>
          </p:nvGrpSpPr>
          <p:grpSpPr bwMode="auto">
            <a:xfrm>
              <a:off x="503" y="1392"/>
              <a:ext cx="415" cy="140"/>
              <a:chOff x="1265" y="2488"/>
              <a:chExt cx="415" cy="140"/>
            </a:xfrm>
          </p:grpSpPr>
          <p:sp>
            <p:nvSpPr>
              <p:cNvPr id="85" name="Rectangle 9"/>
              <p:cNvSpPr>
                <a:spLocks noChangeArrowheads="1"/>
              </p:cNvSpPr>
              <p:nvPr/>
            </p:nvSpPr>
            <p:spPr bwMode="auto">
              <a:xfrm>
                <a:off x="1265" y="2488"/>
                <a:ext cx="415" cy="32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6" name="Rectangle 10"/>
              <p:cNvSpPr>
                <a:spLocks noChangeArrowheads="1"/>
              </p:cNvSpPr>
              <p:nvPr/>
            </p:nvSpPr>
            <p:spPr bwMode="auto">
              <a:xfrm>
                <a:off x="1385" y="2569"/>
                <a:ext cx="192" cy="59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33" name="Group 11"/>
            <p:cNvGrpSpPr>
              <a:grpSpLocks/>
            </p:cNvGrpSpPr>
            <p:nvPr/>
          </p:nvGrpSpPr>
          <p:grpSpPr bwMode="auto">
            <a:xfrm>
              <a:off x="1043" y="1448"/>
              <a:ext cx="415" cy="140"/>
              <a:chOff x="1811" y="2544"/>
              <a:chExt cx="415" cy="140"/>
            </a:xfrm>
          </p:grpSpPr>
          <p:sp>
            <p:nvSpPr>
              <p:cNvPr id="83" name="Rectangle 12"/>
              <p:cNvSpPr>
                <a:spLocks noChangeArrowheads="1"/>
              </p:cNvSpPr>
              <p:nvPr/>
            </p:nvSpPr>
            <p:spPr bwMode="auto">
              <a:xfrm>
                <a:off x="1811" y="2652"/>
                <a:ext cx="415" cy="32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4" name="Rectangle 13"/>
              <p:cNvSpPr>
                <a:spLocks noChangeArrowheads="1"/>
              </p:cNvSpPr>
              <p:nvPr/>
            </p:nvSpPr>
            <p:spPr bwMode="auto">
              <a:xfrm>
                <a:off x="1931" y="2544"/>
                <a:ext cx="192" cy="59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 flipV="1">
              <a:off x="710" y="1528"/>
              <a:ext cx="0" cy="2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 flipV="1">
              <a:off x="1251" y="1567"/>
              <a:ext cx="0" cy="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705" y="1800"/>
              <a:ext cx="14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" name="Oval 17"/>
            <p:cNvSpPr>
              <a:spLocks noChangeArrowheads="1"/>
            </p:cNvSpPr>
            <p:nvPr/>
          </p:nvSpPr>
          <p:spPr bwMode="auto">
            <a:xfrm>
              <a:off x="664" y="1004"/>
              <a:ext cx="92" cy="9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2" name="Oval 18"/>
            <p:cNvSpPr>
              <a:spLocks noChangeArrowheads="1"/>
            </p:cNvSpPr>
            <p:nvPr/>
          </p:nvSpPr>
          <p:spPr bwMode="auto">
            <a:xfrm>
              <a:off x="1203" y="1024"/>
              <a:ext cx="92" cy="9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auto">
            <a:xfrm rot="10800000" flipH="1">
              <a:off x="2034" y="1318"/>
              <a:ext cx="248" cy="164"/>
            </a:xfrm>
            <a:prstGeom prst="triangle">
              <a:avLst>
                <a:gd name="adj" fmla="val 49995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" name="Rectangle 20"/>
            <p:cNvSpPr>
              <a:spLocks noChangeArrowheads="1"/>
            </p:cNvSpPr>
            <p:nvPr/>
          </p:nvSpPr>
          <p:spPr bwMode="auto">
            <a:xfrm>
              <a:off x="2030" y="1499"/>
              <a:ext cx="256" cy="39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 flipV="1">
              <a:off x="2160" y="859"/>
              <a:ext cx="0" cy="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>
              <a:off x="2158" y="1528"/>
              <a:ext cx="0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 flipH="1">
              <a:off x="1670" y="860"/>
              <a:ext cx="42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>
              <a:off x="1643" y="773"/>
              <a:ext cx="28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 flipH="1">
              <a:off x="1583" y="769"/>
              <a:ext cx="61" cy="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63" name="Group 26"/>
            <p:cNvGrpSpPr>
              <a:grpSpLocks/>
            </p:cNvGrpSpPr>
            <p:nvPr/>
          </p:nvGrpSpPr>
          <p:grpSpPr bwMode="auto">
            <a:xfrm>
              <a:off x="1470" y="773"/>
              <a:ext cx="87" cy="178"/>
              <a:chOff x="2250" y="1869"/>
              <a:chExt cx="87" cy="178"/>
            </a:xfrm>
          </p:grpSpPr>
          <p:sp>
            <p:nvSpPr>
              <p:cNvPr id="81" name="Line 27"/>
              <p:cNvSpPr>
                <a:spLocks noChangeShapeType="1"/>
              </p:cNvSpPr>
              <p:nvPr/>
            </p:nvSpPr>
            <p:spPr bwMode="auto">
              <a:xfrm>
                <a:off x="2250" y="1873"/>
                <a:ext cx="27" cy="1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2" name="Line 28"/>
              <p:cNvSpPr>
                <a:spLocks noChangeShapeType="1"/>
              </p:cNvSpPr>
              <p:nvPr/>
            </p:nvSpPr>
            <p:spPr bwMode="auto">
              <a:xfrm flipH="1">
                <a:off x="2276" y="1869"/>
                <a:ext cx="61" cy="1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64" name="Line 29"/>
            <p:cNvSpPr>
              <a:spLocks noChangeShapeType="1"/>
            </p:cNvSpPr>
            <p:nvPr/>
          </p:nvSpPr>
          <p:spPr bwMode="auto">
            <a:xfrm>
              <a:off x="1556" y="769"/>
              <a:ext cx="28" cy="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5" name="Line 30"/>
            <p:cNvSpPr>
              <a:spLocks noChangeShapeType="1"/>
            </p:cNvSpPr>
            <p:nvPr/>
          </p:nvSpPr>
          <p:spPr bwMode="auto">
            <a:xfrm flipH="1">
              <a:off x="1427" y="774"/>
              <a:ext cx="42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" name="Line 31"/>
            <p:cNvSpPr>
              <a:spLocks noChangeShapeType="1"/>
            </p:cNvSpPr>
            <p:nvPr/>
          </p:nvSpPr>
          <p:spPr bwMode="auto">
            <a:xfrm>
              <a:off x="1377" y="864"/>
              <a:ext cx="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7" name="Line 32"/>
            <p:cNvSpPr>
              <a:spLocks noChangeShapeType="1"/>
            </p:cNvSpPr>
            <p:nvPr/>
          </p:nvSpPr>
          <p:spPr bwMode="auto">
            <a:xfrm>
              <a:off x="1015" y="864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" name="Line 33"/>
            <p:cNvSpPr>
              <a:spLocks noChangeShapeType="1"/>
            </p:cNvSpPr>
            <p:nvPr/>
          </p:nvSpPr>
          <p:spPr bwMode="auto">
            <a:xfrm>
              <a:off x="1717" y="860"/>
              <a:ext cx="4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9" name="Rectangle 34"/>
            <p:cNvSpPr>
              <a:spLocks noChangeArrowheads="1"/>
            </p:cNvSpPr>
            <p:nvPr/>
          </p:nvSpPr>
          <p:spPr bwMode="auto">
            <a:xfrm>
              <a:off x="369" y="824"/>
              <a:ext cx="256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/>
                <a:t>a</a:t>
              </a:r>
            </a:p>
          </p:txBody>
        </p:sp>
        <p:sp>
          <p:nvSpPr>
            <p:cNvPr id="70" name="Rectangle 35"/>
            <p:cNvSpPr>
              <a:spLocks noChangeArrowheads="1"/>
            </p:cNvSpPr>
            <p:nvPr/>
          </p:nvSpPr>
          <p:spPr bwMode="auto">
            <a:xfrm>
              <a:off x="1275" y="920"/>
              <a:ext cx="270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/>
                <a:t>b</a:t>
              </a:r>
            </a:p>
          </p:txBody>
        </p:sp>
        <p:sp>
          <p:nvSpPr>
            <p:cNvPr id="71" name="Rectangle 36"/>
            <p:cNvSpPr>
              <a:spLocks noChangeArrowheads="1"/>
            </p:cNvSpPr>
            <p:nvPr/>
          </p:nvSpPr>
          <p:spPr bwMode="auto">
            <a:xfrm>
              <a:off x="262" y="1396"/>
              <a:ext cx="378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/>
                <a:t>V</a:t>
              </a:r>
              <a:r>
                <a:rPr lang="es-ES" sz="3200" baseline="-25000" noProof="1"/>
                <a:t>1</a:t>
              </a:r>
            </a:p>
          </p:txBody>
        </p:sp>
        <p:sp>
          <p:nvSpPr>
            <p:cNvPr id="72" name="Rectangle 37"/>
            <p:cNvSpPr>
              <a:spLocks noChangeArrowheads="1"/>
            </p:cNvSpPr>
            <p:nvPr/>
          </p:nvSpPr>
          <p:spPr bwMode="auto">
            <a:xfrm>
              <a:off x="1401" y="1190"/>
              <a:ext cx="378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/>
                <a:t>V</a:t>
              </a:r>
              <a:r>
                <a:rPr lang="es-ES" sz="3200" baseline="-25000" noProof="1"/>
                <a:t>2</a:t>
              </a:r>
            </a:p>
          </p:txBody>
        </p:sp>
        <p:sp>
          <p:nvSpPr>
            <p:cNvPr id="73" name="Rectangle 38"/>
            <p:cNvSpPr>
              <a:spLocks noChangeArrowheads="1"/>
            </p:cNvSpPr>
            <p:nvPr/>
          </p:nvSpPr>
          <p:spPr bwMode="auto">
            <a:xfrm>
              <a:off x="1647" y="518"/>
              <a:ext cx="299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/>
                <a:t>R</a:t>
              </a:r>
            </a:p>
          </p:txBody>
        </p:sp>
        <p:sp>
          <p:nvSpPr>
            <p:cNvPr id="74" name="Freeform 39"/>
            <p:cNvSpPr>
              <a:spLocks/>
            </p:cNvSpPr>
            <p:nvPr/>
          </p:nvSpPr>
          <p:spPr bwMode="auto">
            <a:xfrm>
              <a:off x="2028" y="758"/>
              <a:ext cx="271" cy="3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0" y="0"/>
                </a:cxn>
                <a:cxn ang="0">
                  <a:pos x="270" y="396"/>
                </a:cxn>
              </a:cxnLst>
              <a:rect l="0" t="0" r="r" b="b"/>
              <a:pathLst>
                <a:path w="271" h="397">
                  <a:moveTo>
                    <a:pt x="0" y="0"/>
                  </a:moveTo>
                  <a:lnTo>
                    <a:pt x="270" y="0"/>
                  </a:lnTo>
                  <a:lnTo>
                    <a:pt x="270" y="396"/>
                  </a:lnTo>
                </a:path>
              </a:pathLst>
            </a:custGeom>
            <a:noFill/>
            <a:ln w="38100" cap="rnd" cmpd="sng">
              <a:solidFill>
                <a:srgbClr val="A5002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Rectangle 40"/>
            <p:cNvSpPr>
              <a:spLocks noChangeArrowheads="1"/>
            </p:cNvSpPr>
            <p:nvPr/>
          </p:nvSpPr>
          <p:spPr bwMode="auto">
            <a:xfrm>
              <a:off x="2313" y="680"/>
              <a:ext cx="185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>
                  <a:solidFill>
                    <a:srgbClr val="A50021"/>
                  </a:solidFill>
                </a:rPr>
                <a:t>i</a:t>
              </a:r>
            </a:p>
          </p:txBody>
        </p:sp>
        <p:sp>
          <p:nvSpPr>
            <p:cNvPr id="76" name="Rectangle 41"/>
            <p:cNvSpPr>
              <a:spLocks noChangeArrowheads="1"/>
            </p:cNvSpPr>
            <p:nvPr/>
          </p:nvSpPr>
          <p:spPr bwMode="auto">
            <a:xfrm>
              <a:off x="2483" y="1280"/>
              <a:ext cx="285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>
                  <a:solidFill>
                    <a:srgbClr val="008080"/>
                  </a:solidFill>
                </a:rPr>
                <a:t>V</a:t>
              </a:r>
            </a:p>
          </p:txBody>
        </p:sp>
        <p:sp>
          <p:nvSpPr>
            <p:cNvPr id="77" name="Line 42"/>
            <p:cNvSpPr>
              <a:spLocks noChangeShapeType="1"/>
            </p:cNvSpPr>
            <p:nvPr/>
          </p:nvSpPr>
          <p:spPr bwMode="auto">
            <a:xfrm>
              <a:off x="2452" y="1258"/>
              <a:ext cx="0" cy="504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2323" y="984"/>
              <a:ext cx="264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>
                  <a:solidFill>
                    <a:srgbClr val="008080"/>
                  </a:solidFill>
                </a:rPr>
                <a:t>+</a:t>
              </a:r>
            </a:p>
          </p:txBody>
        </p:sp>
        <p:sp>
          <p:nvSpPr>
            <p:cNvPr id="79" name="Rectangle 44"/>
            <p:cNvSpPr>
              <a:spLocks noChangeArrowheads="1"/>
            </p:cNvSpPr>
            <p:nvPr/>
          </p:nvSpPr>
          <p:spPr bwMode="auto">
            <a:xfrm>
              <a:off x="2347" y="1664"/>
              <a:ext cx="199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>
                  <a:solidFill>
                    <a:srgbClr val="008080"/>
                  </a:solidFill>
                </a:rPr>
                <a:t>-</a:t>
              </a:r>
            </a:p>
          </p:txBody>
        </p:sp>
        <p:sp>
          <p:nvSpPr>
            <p:cNvPr id="80" name="Oval 45"/>
            <p:cNvSpPr>
              <a:spLocks noChangeArrowheads="1"/>
            </p:cNvSpPr>
            <p:nvPr/>
          </p:nvSpPr>
          <p:spPr bwMode="auto">
            <a:xfrm>
              <a:off x="945" y="814"/>
              <a:ext cx="92" cy="9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87" name="Group 46"/>
          <p:cNvGrpSpPr>
            <a:grpSpLocks/>
          </p:cNvGrpSpPr>
          <p:nvPr/>
        </p:nvGrpSpPr>
        <p:grpSpPr bwMode="auto">
          <a:xfrm>
            <a:off x="1228725" y="3325813"/>
            <a:ext cx="3844925" cy="3228975"/>
            <a:chOff x="294" y="1863"/>
            <a:chExt cx="2422" cy="2034"/>
          </a:xfrm>
        </p:grpSpPr>
        <p:sp>
          <p:nvSpPr>
            <p:cNvPr id="88" name="Line 47"/>
            <p:cNvSpPr>
              <a:spLocks noChangeShapeType="1"/>
            </p:cNvSpPr>
            <p:nvPr/>
          </p:nvSpPr>
          <p:spPr bwMode="auto">
            <a:xfrm>
              <a:off x="426" y="2175"/>
              <a:ext cx="1056" cy="0"/>
            </a:xfrm>
            <a:prstGeom prst="line">
              <a:avLst/>
            </a:prstGeom>
            <a:noFill/>
            <a:ln w="50800" cap="rnd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grpSp>
          <p:nvGrpSpPr>
            <p:cNvPr id="89" name="Group 48"/>
            <p:cNvGrpSpPr>
              <a:grpSpLocks/>
            </p:cNvGrpSpPr>
            <p:nvPr/>
          </p:nvGrpSpPr>
          <p:grpSpPr bwMode="auto">
            <a:xfrm>
              <a:off x="294" y="1863"/>
              <a:ext cx="2422" cy="2034"/>
              <a:chOff x="440" y="1863"/>
              <a:chExt cx="2422" cy="2034"/>
            </a:xfrm>
          </p:grpSpPr>
          <p:grpSp>
            <p:nvGrpSpPr>
              <p:cNvPr id="90" name="Group 49"/>
              <p:cNvGrpSpPr>
                <a:grpSpLocks/>
              </p:cNvGrpSpPr>
              <p:nvPr/>
            </p:nvGrpSpPr>
            <p:grpSpPr bwMode="auto">
              <a:xfrm>
                <a:off x="440" y="1863"/>
                <a:ext cx="2422" cy="2034"/>
                <a:chOff x="930" y="1953"/>
                <a:chExt cx="2422" cy="2034"/>
              </a:xfrm>
            </p:grpSpPr>
            <p:sp>
              <p:nvSpPr>
                <p:cNvPr id="92" name="Line 50"/>
                <p:cNvSpPr>
                  <a:spLocks noChangeShapeType="1"/>
                </p:cNvSpPr>
                <p:nvPr/>
              </p:nvSpPr>
              <p:spPr bwMode="auto">
                <a:xfrm>
                  <a:off x="932" y="2741"/>
                  <a:ext cx="24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93" name="Line 51"/>
                <p:cNvSpPr>
                  <a:spLocks noChangeShapeType="1"/>
                </p:cNvSpPr>
                <p:nvPr/>
              </p:nvSpPr>
              <p:spPr bwMode="auto">
                <a:xfrm>
                  <a:off x="2124" y="2029"/>
                  <a:ext cx="0" cy="88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94" name="Rectangle 52"/>
                <p:cNvSpPr>
                  <a:spLocks noChangeArrowheads="1"/>
                </p:cNvSpPr>
                <p:nvPr/>
              </p:nvSpPr>
              <p:spPr bwMode="auto">
                <a:xfrm>
                  <a:off x="2131" y="1953"/>
                  <a:ext cx="185" cy="36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s-ES" sz="3200" noProof="1">
                      <a:solidFill>
                        <a:srgbClr val="A50021"/>
                      </a:solidFill>
                    </a:rPr>
                    <a:t>i</a:t>
                  </a:r>
                </a:p>
              </p:txBody>
            </p:sp>
            <p:sp>
              <p:nvSpPr>
                <p:cNvPr id="95" name="Line 53"/>
                <p:cNvSpPr>
                  <a:spLocks noChangeShapeType="1"/>
                </p:cNvSpPr>
                <p:nvPr/>
              </p:nvSpPr>
              <p:spPr bwMode="auto">
                <a:xfrm>
                  <a:off x="930" y="3355"/>
                  <a:ext cx="24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96" name="Line 54"/>
                <p:cNvSpPr>
                  <a:spLocks noChangeShapeType="1"/>
                </p:cNvSpPr>
                <p:nvPr/>
              </p:nvSpPr>
              <p:spPr bwMode="auto">
                <a:xfrm>
                  <a:off x="2122" y="3051"/>
                  <a:ext cx="0" cy="9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97" name="Rectangle 55"/>
                <p:cNvSpPr>
                  <a:spLocks noChangeArrowheads="1"/>
                </p:cNvSpPr>
                <p:nvPr/>
              </p:nvSpPr>
              <p:spPr bwMode="auto">
                <a:xfrm>
                  <a:off x="2133" y="3009"/>
                  <a:ext cx="285" cy="36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s-ES" sz="3200" noProof="1">
                      <a:solidFill>
                        <a:srgbClr val="008080"/>
                      </a:solidFill>
                    </a:rPr>
                    <a:t>V</a:t>
                  </a:r>
                </a:p>
              </p:txBody>
            </p:sp>
            <p:sp>
              <p:nvSpPr>
                <p:cNvPr id="98" name="Rectangle 56"/>
                <p:cNvSpPr>
                  <a:spLocks noChangeArrowheads="1"/>
                </p:cNvSpPr>
                <p:nvPr/>
              </p:nvSpPr>
              <p:spPr bwMode="auto">
                <a:xfrm>
                  <a:off x="3075" y="2333"/>
                  <a:ext cx="199" cy="36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s-ES" sz="3200" noProof="1"/>
                    <a:t>t</a:t>
                  </a:r>
                </a:p>
              </p:txBody>
            </p:sp>
            <p:sp>
              <p:nvSpPr>
                <p:cNvPr id="99" name="Rectangle 57"/>
                <p:cNvSpPr>
                  <a:spLocks noChangeArrowheads="1"/>
                </p:cNvSpPr>
                <p:nvPr/>
              </p:nvSpPr>
              <p:spPr bwMode="auto">
                <a:xfrm>
                  <a:off x="3063" y="3005"/>
                  <a:ext cx="199" cy="36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s-ES" sz="3200" noProof="1"/>
                    <a:t>t</a:t>
                  </a:r>
                </a:p>
              </p:txBody>
            </p:sp>
            <p:sp>
              <p:nvSpPr>
                <p:cNvPr id="100" name="Rectangle 58"/>
                <p:cNvSpPr>
                  <a:spLocks noChangeArrowheads="1"/>
                </p:cNvSpPr>
                <p:nvPr/>
              </p:nvSpPr>
              <p:spPr bwMode="auto">
                <a:xfrm>
                  <a:off x="2151" y="2222"/>
                  <a:ext cx="505" cy="28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s-ES" sz="2400" noProof="1"/>
                    <a:t>V</a:t>
                  </a:r>
                  <a:r>
                    <a:rPr lang="es-ES" sz="2400" baseline="-25000" noProof="1"/>
                    <a:t>1</a:t>
                  </a:r>
                  <a:r>
                    <a:rPr lang="es-ES" sz="2400" noProof="1"/>
                    <a:t>/R</a:t>
                  </a:r>
                </a:p>
              </p:txBody>
            </p:sp>
            <p:sp>
              <p:nvSpPr>
                <p:cNvPr id="101" name="Rectangle 59"/>
                <p:cNvSpPr>
                  <a:spLocks noChangeArrowheads="1"/>
                </p:cNvSpPr>
                <p:nvPr/>
              </p:nvSpPr>
              <p:spPr bwMode="auto">
                <a:xfrm>
                  <a:off x="1743" y="3698"/>
                  <a:ext cx="377" cy="28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s-ES" sz="2400" noProof="1"/>
                    <a:t>-V</a:t>
                  </a:r>
                  <a:r>
                    <a:rPr lang="es-ES" sz="2400" baseline="-25000" noProof="1"/>
                    <a:t>2</a:t>
                  </a:r>
                </a:p>
              </p:txBody>
            </p:sp>
          </p:grpSp>
          <p:sp>
            <p:nvSpPr>
              <p:cNvPr id="91" name="Line 60"/>
              <p:cNvSpPr>
                <a:spLocks noChangeShapeType="1"/>
              </p:cNvSpPr>
              <p:nvPr/>
            </p:nvSpPr>
            <p:spPr bwMode="auto">
              <a:xfrm>
                <a:off x="449" y="3231"/>
                <a:ext cx="1173" cy="0"/>
              </a:xfrm>
              <a:prstGeom prst="line">
                <a:avLst/>
              </a:prstGeom>
              <a:noFill/>
              <a:ln w="50800" cap="rnd">
                <a:solidFill>
                  <a:srgbClr val="0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02" name="Group 61"/>
          <p:cNvGrpSpPr>
            <a:grpSpLocks/>
          </p:cNvGrpSpPr>
          <p:nvPr/>
        </p:nvGrpSpPr>
        <p:grpSpPr bwMode="auto">
          <a:xfrm>
            <a:off x="3105150" y="3821113"/>
            <a:ext cx="1647825" cy="2598737"/>
            <a:chOff x="1622" y="2175"/>
            <a:chExt cx="1038" cy="1637"/>
          </a:xfrm>
        </p:grpSpPr>
        <p:sp>
          <p:nvSpPr>
            <p:cNvPr id="103" name="Freeform 62"/>
            <p:cNvSpPr>
              <a:spLocks/>
            </p:cNvSpPr>
            <p:nvPr/>
          </p:nvSpPr>
          <p:spPr bwMode="auto">
            <a:xfrm>
              <a:off x="1622" y="2175"/>
              <a:ext cx="1012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480"/>
                </a:cxn>
                <a:cxn ang="0">
                  <a:pos x="1012" y="480"/>
                </a:cxn>
              </a:cxnLst>
              <a:rect l="0" t="0" r="r" b="b"/>
              <a:pathLst>
                <a:path w="1012" h="480">
                  <a:moveTo>
                    <a:pt x="0" y="0"/>
                  </a:moveTo>
                  <a:lnTo>
                    <a:pt x="8" y="0"/>
                  </a:lnTo>
                  <a:lnTo>
                    <a:pt x="8" y="480"/>
                  </a:lnTo>
                  <a:lnTo>
                    <a:pt x="1012" y="480"/>
                  </a:lnTo>
                </a:path>
              </a:pathLst>
            </a:custGeom>
            <a:noFill/>
            <a:ln w="50800" cap="rnd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04" name="Freeform 63"/>
            <p:cNvSpPr>
              <a:spLocks/>
            </p:cNvSpPr>
            <p:nvPr/>
          </p:nvSpPr>
          <p:spPr bwMode="auto">
            <a:xfrm>
              <a:off x="1628" y="3232"/>
              <a:ext cx="1032" cy="5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3" y="74"/>
                </a:cxn>
                <a:cxn ang="0">
                  <a:pos x="4" y="580"/>
                </a:cxn>
                <a:cxn ang="0">
                  <a:pos x="1032" y="580"/>
                </a:cxn>
              </a:cxnLst>
              <a:rect l="0" t="0" r="r" b="b"/>
              <a:pathLst>
                <a:path w="1032" h="580">
                  <a:moveTo>
                    <a:pt x="0" y="0"/>
                  </a:moveTo>
                  <a:lnTo>
                    <a:pt x="4" y="0"/>
                  </a:lnTo>
                  <a:lnTo>
                    <a:pt x="3" y="74"/>
                  </a:lnTo>
                  <a:lnTo>
                    <a:pt x="4" y="580"/>
                  </a:lnTo>
                  <a:lnTo>
                    <a:pt x="1032" y="580"/>
                  </a:lnTo>
                </a:path>
              </a:pathLst>
            </a:custGeom>
            <a:noFill/>
            <a:ln w="50800" cap="rnd" cmpd="sng">
              <a:solidFill>
                <a:srgbClr val="0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5" name="Group 67"/>
          <p:cNvGrpSpPr>
            <a:grpSpLocks/>
          </p:cNvGrpSpPr>
          <p:nvPr/>
        </p:nvGrpSpPr>
        <p:grpSpPr bwMode="auto">
          <a:xfrm>
            <a:off x="2063750" y="1730375"/>
            <a:ext cx="568325" cy="477838"/>
            <a:chOff x="1456" y="948"/>
            <a:chExt cx="358" cy="301"/>
          </a:xfrm>
        </p:grpSpPr>
        <p:sp>
          <p:nvSpPr>
            <p:cNvPr id="106" name="Line 68"/>
            <p:cNvSpPr>
              <a:spLocks noChangeShapeType="1"/>
            </p:cNvSpPr>
            <p:nvPr/>
          </p:nvSpPr>
          <p:spPr bwMode="auto">
            <a:xfrm flipH="1" flipV="1">
              <a:off x="1618" y="951"/>
              <a:ext cx="196" cy="2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" name="Arc 69"/>
            <p:cNvSpPr>
              <a:spLocks/>
            </p:cNvSpPr>
            <p:nvPr/>
          </p:nvSpPr>
          <p:spPr bwMode="auto">
            <a:xfrm flipH="1" flipV="1">
              <a:off x="1456" y="1147"/>
              <a:ext cx="291" cy="102"/>
            </a:xfrm>
            <a:custGeom>
              <a:avLst/>
              <a:gdLst>
                <a:gd name="G0" fmla="+- 20429 0 0"/>
                <a:gd name="G1" fmla="+- 21600 0 0"/>
                <a:gd name="G2" fmla="+- 21600 0 0"/>
                <a:gd name="T0" fmla="*/ 0 w 42029"/>
                <a:gd name="T1" fmla="*/ 14584 h 21600"/>
                <a:gd name="T2" fmla="*/ 42029 w 42029"/>
                <a:gd name="T3" fmla="*/ 21600 h 21600"/>
                <a:gd name="T4" fmla="*/ 20429 w 4202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29" h="21600" fill="none" extrusionOk="0">
                  <a:moveTo>
                    <a:pt x="0" y="14584"/>
                  </a:moveTo>
                  <a:cubicBezTo>
                    <a:pt x="2996" y="5858"/>
                    <a:pt x="11203" y="-1"/>
                    <a:pt x="20429" y="0"/>
                  </a:cubicBezTo>
                  <a:cubicBezTo>
                    <a:pt x="32358" y="0"/>
                    <a:pt x="42029" y="9670"/>
                    <a:pt x="42029" y="21600"/>
                  </a:cubicBezTo>
                </a:path>
                <a:path w="42029" h="21600" stroke="0" extrusionOk="0">
                  <a:moveTo>
                    <a:pt x="0" y="14584"/>
                  </a:moveTo>
                  <a:cubicBezTo>
                    <a:pt x="2996" y="5858"/>
                    <a:pt x="11203" y="-1"/>
                    <a:pt x="20429" y="0"/>
                  </a:cubicBezTo>
                  <a:cubicBezTo>
                    <a:pt x="32358" y="0"/>
                    <a:pt x="42029" y="9670"/>
                    <a:pt x="42029" y="21600"/>
                  </a:cubicBezTo>
                  <a:lnTo>
                    <a:pt x="20429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8" name="Rectangle 70"/>
            <p:cNvSpPr>
              <a:spLocks noChangeArrowheads="1"/>
            </p:cNvSpPr>
            <p:nvPr/>
          </p:nvSpPr>
          <p:spPr bwMode="auto">
            <a:xfrm rot="2650282">
              <a:off x="1474" y="948"/>
              <a:ext cx="60" cy="2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9" name="Text Box 74"/>
          <p:cNvSpPr txBox="1">
            <a:spLocks noChangeArrowheads="1"/>
          </p:cNvSpPr>
          <p:nvPr/>
        </p:nvSpPr>
        <p:spPr bwMode="auto">
          <a:xfrm>
            <a:off x="752475" y="188913"/>
            <a:ext cx="5748351" cy="523220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800" b="1" dirty="0">
                <a:solidFill>
                  <a:schemeClr val="bg1"/>
                </a:solidFill>
              </a:rPr>
              <a:t>5ª Velocidad de conmutación</a:t>
            </a:r>
          </a:p>
        </p:txBody>
      </p:sp>
      <p:sp>
        <p:nvSpPr>
          <p:cNvPr id="110" name="Text Box 76"/>
          <p:cNvSpPr txBox="1">
            <a:spLocks noChangeArrowheads="1"/>
          </p:cNvSpPr>
          <p:nvPr/>
        </p:nvSpPr>
        <p:spPr bwMode="auto">
          <a:xfrm>
            <a:off x="1309688" y="684213"/>
            <a:ext cx="59150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s-ES">
                <a:solidFill>
                  <a:srgbClr val="A50021"/>
                </a:solidFill>
              </a:rPr>
              <a:t> Comportamiento ideal de un diodo en conmutación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1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  <p:grpSp>
        <p:nvGrpSpPr>
          <p:cNvPr id="87" name="Group 2"/>
          <p:cNvGrpSpPr>
            <a:grpSpLocks/>
          </p:cNvGrpSpPr>
          <p:nvPr/>
        </p:nvGrpSpPr>
        <p:grpSpPr bwMode="auto">
          <a:xfrm>
            <a:off x="792163" y="1519238"/>
            <a:ext cx="3978275" cy="2395537"/>
            <a:chOff x="262" y="518"/>
            <a:chExt cx="2506" cy="1509"/>
          </a:xfrm>
        </p:grpSpPr>
        <p:sp>
          <p:nvSpPr>
            <p:cNvPr id="89" name="Line 3"/>
            <p:cNvSpPr>
              <a:spLocks noChangeShapeType="1"/>
            </p:cNvSpPr>
            <p:nvPr/>
          </p:nvSpPr>
          <p:spPr bwMode="auto">
            <a:xfrm flipV="1">
              <a:off x="785" y="858"/>
              <a:ext cx="218" cy="22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0" name="Line 4"/>
            <p:cNvSpPr>
              <a:spLocks noChangeShapeType="1"/>
            </p:cNvSpPr>
            <p:nvPr/>
          </p:nvSpPr>
          <p:spPr bwMode="auto">
            <a:xfrm flipV="1">
              <a:off x="710" y="1086"/>
              <a:ext cx="0" cy="3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" name="Line 5"/>
            <p:cNvSpPr>
              <a:spLocks noChangeShapeType="1"/>
            </p:cNvSpPr>
            <p:nvPr/>
          </p:nvSpPr>
          <p:spPr bwMode="auto">
            <a:xfrm flipV="1">
              <a:off x="1251" y="1084"/>
              <a:ext cx="0" cy="3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05" name="Group 6"/>
            <p:cNvGrpSpPr>
              <a:grpSpLocks/>
            </p:cNvGrpSpPr>
            <p:nvPr/>
          </p:nvGrpSpPr>
          <p:grpSpPr bwMode="auto">
            <a:xfrm>
              <a:off x="503" y="1392"/>
              <a:ext cx="415" cy="140"/>
              <a:chOff x="1265" y="2488"/>
              <a:chExt cx="415" cy="140"/>
            </a:xfrm>
          </p:grpSpPr>
          <p:sp>
            <p:nvSpPr>
              <p:cNvPr id="146" name="Rectangle 7"/>
              <p:cNvSpPr>
                <a:spLocks noChangeArrowheads="1"/>
              </p:cNvSpPr>
              <p:nvPr/>
            </p:nvSpPr>
            <p:spPr bwMode="auto">
              <a:xfrm>
                <a:off x="1265" y="2488"/>
                <a:ext cx="415" cy="32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7" name="Rectangle 8"/>
              <p:cNvSpPr>
                <a:spLocks noChangeArrowheads="1"/>
              </p:cNvSpPr>
              <p:nvPr/>
            </p:nvSpPr>
            <p:spPr bwMode="auto">
              <a:xfrm>
                <a:off x="1385" y="2569"/>
                <a:ext cx="192" cy="59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11" name="Group 9"/>
            <p:cNvGrpSpPr>
              <a:grpSpLocks/>
            </p:cNvGrpSpPr>
            <p:nvPr/>
          </p:nvGrpSpPr>
          <p:grpSpPr bwMode="auto">
            <a:xfrm>
              <a:off x="1043" y="1448"/>
              <a:ext cx="415" cy="140"/>
              <a:chOff x="1811" y="2544"/>
              <a:chExt cx="415" cy="140"/>
            </a:xfrm>
          </p:grpSpPr>
          <p:sp>
            <p:nvSpPr>
              <p:cNvPr id="144" name="Rectangle 10"/>
              <p:cNvSpPr>
                <a:spLocks noChangeArrowheads="1"/>
              </p:cNvSpPr>
              <p:nvPr/>
            </p:nvSpPr>
            <p:spPr bwMode="auto">
              <a:xfrm>
                <a:off x="1811" y="2652"/>
                <a:ext cx="415" cy="32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5" name="Rectangle 11"/>
              <p:cNvSpPr>
                <a:spLocks noChangeArrowheads="1"/>
              </p:cNvSpPr>
              <p:nvPr/>
            </p:nvSpPr>
            <p:spPr bwMode="auto">
              <a:xfrm>
                <a:off x="1931" y="2544"/>
                <a:ext cx="192" cy="59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12" name="Line 12"/>
            <p:cNvSpPr>
              <a:spLocks noChangeShapeType="1"/>
            </p:cNvSpPr>
            <p:nvPr/>
          </p:nvSpPr>
          <p:spPr bwMode="auto">
            <a:xfrm flipV="1">
              <a:off x="710" y="1528"/>
              <a:ext cx="0" cy="2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 flipV="1">
              <a:off x="1251" y="1567"/>
              <a:ext cx="0" cy="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4" name="Line 14"/>
            <p:cNvSpPr>
              <a:spLocks noChangeShapeType="1"/>
            </p:cNvSpPr>
            <p:nvPr/>
          </p:nvSpPr>
          <p:spPr bwMode="auto">
            <a:xfrm>
              <a:off x="705" y="1800"/>
              <a:ext cx="14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5" name="Oval 15"/>
            <p:cNvSpPr>
              <a:spLocks noChangeArrowheads="1"/>
            </p:cNvSpPr>
            <p:nvPr/>
          </p:nvSpPr>
          <p:spPr bwMode="auto">
            <a:xfrm>
              <a:off x="664" y="1004"/>
              <a:ext cx="92" cy="9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6" name="Oval 16"/>
            <p:cNvSpPr>
              <a:spLocks noChangeArrowheads="1"/>
            </p:cNvSpPr>
            <p:nvPr/>
          </p:nvSpPr>
          <p:spPr bwMode="auto">
            <a:xfrm>
              <a:off x="1203" y="1024"/>
              <a:ext cx="92" cy="9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7" name="AutoShape 17"/>
            <p:cNvSpPr>
              <a:spLocks noChangeArrowheads="1"/>
            </p:cNvSpPr>
            <p:nvPr/>
          </p:nvSpPr>
          <p:spPr bwMode="auto">
            <a:xfrm rot="10800000" flipH="1">
              <a:off x="2034" y="1318"/>
              <a:ext cx="248" cy="164"/>
            </a:xfrm>
            <a:prstGeom prst="triangle">
              <a:avLst>
                <a:gd name="adj" fmla="val 49995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8" name="Rectangle 18"/>
            <p:cNvSpPr>
              <a:spLocks noChangeArrowheads="1"/>
            </p:cNvSpPr>
            <p:nvPr/>
          </p:nvSpPr>
          <p:spPr bwMode="auto">
            <a:xfrm>
              <a:off x="2030" y="1499"/>
              <a:ext cx="256" cy="39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9" name="Line 19"/>
            <p:cNvSpPr>
              <a:spLocks noChangeShapeType="1"/>
            </p:cNvSpPr>
            <p:nvPr/>
          </p:nvSpPr>
          <p:spPr bwMode="auto">
            <a:xfrm flipV="1">
              <a:off x="2160" y="859"/>
              <a:ext cx="0" cy="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" name="Line 20"/>
            <p:cNvSpPr>
              <a:spLocks noChangeShapeType="1"/>
            </p:cNvSpPr>
            <p:nvPr/>
          </p:nvSpPr>
          <p:spPr bwMode="auto">
            <a:xfrm>
              <a:off x="2158" y="1528"/>
              <a:ext cx="0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1" name="Line 21"/>
            <p:cNvSpPr>
              <a:spLocks noChangeShapeType="1"/>
            </p:cNvSpPr>
            <p:nvPr/>
          </p:nvSpPr>
          <p:spPr bwMode="auto">
            <a:xfrm flipH="1">
              <a:off x="1670" y="860"/>
              <a:ext cx="42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" name="Line 22"/>
            <p:cNvSpPr>
              <a:spLocks noChangeShapeType="1"/>
            </p:cNvSpPr>
            <p:nvPr/>
          </p:nvSpPr>
          <p:spPr bwMode="auto">
            <a:xfrm>
              <a:off x="1643" y="773"/>
              <a:ext cx="28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" name="Line 23"/>
            <p:cNvSpPr>
              <a:spLocks noChangeShapeType="1"/>
            </p:cNvSpPr>
            <p:nvPr/>
          </p:nvSpPr>
          <p:spPr bwMode="auto">
            <a:xfrm flipH="1">
              <a:off x="1583" y="769"/>
              <a:ext cx="61" cy="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4" name="Group 24"/>
            <p:cNvGrpSpPr>
              <a:grpSpLocks/>
            </p:cNvGrpSpPr>
            <p:nvPr/>
          </p:nvGrpSpPr>
          <p:grpSpPr bwMode="auto">
            <a:xfrm>
              <a:off x="1470" y="773"/>
              <a:ext cx="87" cy="178"/>
              <a:chOff x="2250" y="1869"/>
              <a:chExt cx="87" cy="178"/>
            </a:xfrm>
          </p:grpSpPr>
          <p:sp>
            <p:nvSpPr>
              <p:cNvPr id="142" name="Line 25"/>
              <p:cNvSpPr>
                <a:spLocks noChangeShapeType="1"/>
              </p:cNvSpPr>
              <p:nvPr/>
            </p:nvSpPr>
            <p:spPr bwMode="auto">
              <a:xfrm>
                <a:off x="2250" y="1873"/>
                <a:ext cx="27" cy="1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3" name="Line 26"/>
              <p:cNvSpPr>
                <a:spLocks noChangeShapeType="1"/>
              </p:cNvSpPr>
              <p:nvPr/>
            </p:nvSpPr>
            <p:spPr bwMode="auto">
              <a:xfrm flipH="1">
                <a:off x="2276" y="1869"/>
                <a:ext cx="61" cy="1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5" name="Line 27"/>
            <p:cNvSpPr>
              <a:spLocks noChangeShapeType="1"/>
            </p:cNvSpPr>
            <p:nvPr/>
          </p:nvSpPr>
          <p:spPr bwMode="auto">
            <a:xfrm>
              <a:off x="1556" y="769"/>
              <a:ext cx="28" cy="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" name="Line 28"/>
            <p:cNvSpPr>
              <a:spLocks noChangeShapeType="1"/>
            </p:cNvSpPr>
            <p:nvPr/>
          </p:nvSpPr>
          <p:spPr bwMode="auto">
            <a:xfrm flipH="1">
              <a:off x="1427" y="774"/>
              <a:ext cx="42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7" name="Line 29"/>
            <p:cNvSpPr>
              <a:spLocks noChangeShapeType="1"/>
            </p:cNvSpPr>
            <p:nvPr/>
          </p:nvSpPr>
          <p:spPr bwMode="auto">
            <a:xfrm>
              <a:off x="1377" y="864"/>
              <a:ext cx="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8" name="Line 30"/>
            <p:cNvSpPr>
              <a:spLocks noChangeShapeType="1"/>
            </p:cNvSpPr>
            <p:nvPr/>
          </p:nvSpPr>
          <p:spPr bwMode="auto">
            <a:xfrm>
              <a:off x="1015" y="864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9" name="Line 31"/>
            <p:cNvSpPr>
              <a:spLocks noChangeShapeType="1"/>
            </p:cNvSpPr>
            <p:nvPr/>
          </p:nvSpPr>
          <p:spPr bwMode="auto">
            <a:xfrm>
              <a:off x="1717" y="860"/>
              <a:ext cx="4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0" name="Rectangle 32"/>
            <p:cNvSpPr>
              <a:spLocks noChangeArrowheads="1"/>
            </p:cNvSpPr>
            <p:nvPr/>
          </p:nvSpPr>
          <p:spPr bwMode="auto">
            <a:xfrm>
              <a:off x="369" y="824"/>
              <a:ext cx="256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/>
                <a:t>a</a:t>
              </a:r>
            </a:p>
          </p:txBody>
        </p:sp>
        <p:sp>
          <p:nvSpPr>
            <p:cNvPr id="131" name="Rectangle 33"/>
            <p:cNvSpPr>
              <a:spLocks noChangeArrowheads="1"/>
            </p:cNvSpPr>
            <p:nvPr/>
          </p:nvSpPr>
          <p:spPr bwMode="auto">
            <a:xfrm>
              <a:off x="1275" y="920"/>
              <a:ext cx="270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/>
                <a:t>b</a:t>
              </a:r>
            </a:p>
          </p:txBody>
        </p:sp>
        <p:sp>
          <p:nvSpPr>
            <p:cNvPr id="132" name="Rectangle 34"/>
            <p:cNvSpPr>
              <a:spLocks noChangeArrowheads="1"/>
            </p:cNvSpPr>
            <p:nvPr/>
          </p:nvSpPr>
          <p:spPr bwMode="auto">
            <a:xfrm>
              <a:off x="262" y="1396"/>
              <a:ext cx="378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/>
                <a:t>V</a:t>
              </a:r>
              <a:r>
                <a:rPr lang="es-ES" sz="3200" baseline="-25000" noProof="1"/>
                <a:t>1</a:t>
              </a:r>
            </a:p>
          </p:txBody>
        </p:sp>
        <p:sp>
          <p:nvSpPr>
            <p:cNvPr id="133" name="Rectangle 35"/>
            <p:cNvSpPr>
              <a:spLocks noChangeArrowheads="1"/>
            </p:cNvSpPr>
            <p:nvPr/>
          </p:nvSpPr>
          <p:spPr bwMode="auto">
            <a:xfrm>
              <a:off x="1401" y="1190"/>
              <a:ext cx="378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/>
                <a:t>V</a:t>
              </a:r>
              <a:r>
                <a:rPr lang="es-ES" sz="3200" baseline="-25000" noProof="1"/>
                <a:t>2</a:t>
              </a:r>
            </a:p>
          </p:txBody>
        </p:sp>
        <p:sp>
          <p:nvSpPr>
            <p:cNvPr id="134" name="Rectangle 36"/>
            <p:cNvSpPr>
              <a:spLocks noChangeArrowheads="1"/>
            </p:cNvSpPr>
            <p:nvPr/>
          </p:nvSpPr>
          <p:spPr bwMode="auto">
            <a:xfrm>
              <a:off x="1647" y="518"/>
              <a:ext cx="299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/>
                <a:t>R</a:t>
              </a:r>
            </a:p>
          </p:txBody>
        </p:sp>
        <p:sp>
          <p:nvSpPr>
            <p:cNvPr id="135" name="Freeform 37"/>
            <p:cNvSpPr>
              <a:spLocks/>
            </p:cNvSpPr>
            <p:nvPr/>
          </p:nvSpPr>
          <p:spPr bwMode="auto">
            <a:xfrm>
              <a:off x="2028" y="758"/>
              <a:ext cx="271" cy="3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0" y="0"/>
                </a:cxn>
                <a:cxn ang="0">
                  <a:pos x="270" y="396"/>
                </a:cxn>
              </a:cxnLst>
              <a:rect l="0" t="0" r="r" b="b"/>
              <a:pathLst>
                <a:path w="271" h="397">
                  <a:moveTo>
                    <a:pt x="0" y="0"/>
                  </a:moveTo>
                  <a:lnTo>
                    <a:pt x="270" y="0"/>
                  </a:lnTo>
                  <a:lnTo>
                    <a:pt x="270" y="396"/>
                  </a:lnTo>
                </a:path>
              </a:pathLst>
            </a:custGeom>
            <a:noFill/>
            <a:ln w="38100" cap="rnd" cmpd="sng">
              <a:solidFill>
                <a:srgbClr val="A5002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6" name="Rectangle 38"/>
            <p:cNvSpPr>
              <a:spLocks noChangeArrowheads="1"/>
            </p:cNvSpPr>
            <p:nvPr/>
          </p:nvSpPr>
          <p:spPr bwMode="auto">
            <a:xfrm>
              <a:off x="2313" y="680"/>
              <a:ext cx="185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>
                  <a:solidFill>
                    <a:srgbClr val="A50021"/>
                  </a:solidFill>
                </a:rPr>
                <a:t>i</a:t>
              </a:r>
            </a:p>
          </p:txBody>
        </p:sp>
        <p:sp>
          <p:nvSpPr>
            <p:cNvPr id="137" name="Rectangle 39"/>
            <p:cNvSpPr>
              <a:spLocks noChangeArrowheads="1"/>
            </p:cNvSpPr>
            <p:nvPr/>
          </p:nvSpPr>
          <p:spPr bwMode="auto">
            <a:xfrm>
              <a:off x="2483" y="1280"/>
              <a:ext cx="285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>
                  <a:solidFill>
                    <a:srgbClr val="008080"/>
                  </a:solidFill>
                </a:rPr>
                <a:t>V</a:t>
              </a:r>
            </a:p>
          </p:txBody>
        </p:sp>
        <p:sp>
          <p:nvSpPr>
            <p:cNvPr id="138" name="Line 40"/>
            <p:cNvSpPr>
              <a:spLocks noChangeShapeType="1"/>
            </p:cNvSpPr>
            <p:nvPr/>
          </p:nvSpPr>
          <p:spPr bwMode="auto">
            <a:xfrm>
              <a:off x="2452" y="1258"/>
              <a:ext cx="0" cy="504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9" name="Rectangle 41"/>
            <p:cNvSpPr>
              <a:spLocks noChangeArrowheads="1"/>
            </p:cNvSpPr>
            <p:nvPr/>
          </p:nvSpPr>
          <p:spPr bwMode="auto">
            <a:xfrm>
              <a:off x="2323" y="984"/>
              <a:ext cx="264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>
                  <a:solidFill>
                    <a:srgbClr val="008080"/>
                  </a:solidFill>
                </a:rPr>
                <a:t>+</a:t>
              </a:r>
            </a:p>
          </p:txBody>
        </p:sp>
        <p:sp>
          <p:nvSpPr>
            <p:cNvPr id="140" name="Rectangle 42"/>
            <p:cNvSpPr>
              <a:spLocks noChangeArrowheads="1"/>
            </p:cNvSpPr>
            <p:nvPr/>
          </p:nvSpPr>
          <p:spPr bwMode="auto">
            <a:xfrm>
              <a:off x="2347" y="1664"/>
              <a:ext cx="199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>
                  <a:solidFill>
                    <a:srgbClr val="008080"/>
                  </a:solidFill>
                </a:rPr>
                <a:t>-</a:t>
              </a:r>
            </a:p>
          </p:txBody>
        </p:sp>
        <p:sp>
          <p:nvSpPr>
            <p:cNvPr id="141" name="Oval 43"/>
            <p:cNvSpPr>
              <a:spLocks noChangeArrowheads="1"/>
            </p:cNvSpPr>
            <p:nvPr/>
          </p:nvSpPr>
          <p:spPr bwMode="auto">
            <a:xfrm>
              <a:off x="945" y="814"/>
              <a:ext cx="92" cy="9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48" name="Group 47"/>
          <p:cNvGrpSpPr>
            <a:grpSpLocks/>
          </p:cNvGrpSpPr>
          <p:nvPr/>
        </p:nvGrpSpPr>
        <p:grpSpPr bwMode="auto">
          <a:xfrm>
            <a:off x="1677988" y="2058988"/>
            <a:ext cx="568325" cy="477837"/>
            <a:chOff x="1456" y="948"/>
            <a:chExt cx="358" cy="301"/>
          </a:xfrm>
        </p:grpSpPr>
        <p:sp>
          <p:nvSpPr>
            <p:cNvPr id="149" name="Line 48"/>
            <p:cNvSpPr>
              <a:spLocks noChangeShapeType="1"/>
            </p:cNvSpPr>
            <p:nvPr/>
          </p:nvSpPr>
          <p:spPr bwMode="auto">
            <a:xfrm flipH="1" flipV="1">
              <a:off x="1618" y="951"/>
              <a:ext cx="196" cy="2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0" name="Arc 49"/>
            <p:cNvSpPr>
              <a:spLocks/>
            </p:cNvSpPr>
            <p:nvPr/>
          </p:nvSpPr>
          <p:spPr bwMode="auto">
            <a:xfrm flipH="1" flipV="1">
              <a:off x="1456" y="1147"/>
              <a:ext cx="291" cy="102"/>
            </a:xfrm>
            <a:custGeom>
              <a:avLst/>
              <a:gdLst>
                <a:gd name="G0" fmla="+- 20429 0 0"/>
                <a:gd name="G1" fmla="+- 21600 0 0"/>
                <a:gd name="G2" fmla="+- 21600 0 0"/>
                <a:gd name="T0" fmla="*/ 0 w 42029"/>
                <a:gd name="T1" fmla="*/ 14584 h 21600"/>
                <a:gd name="T2" fmla="*/ 42029 w 42029"/>
                <a:gd name="T3" fmla="*/ 21600 h 21600"/>
                <a:gd name="T4" fmla="*/ 20429 w 4202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29" h="21600" fill="none" extrusionOk="0">
                  <a:moveTo>
                    <a:pt x="0" y="14584"/>
                  </a:moveTo>
                  <a:cubicBezTo>
                    <a:pt x="2996" y="5858"/>
                    <a:pt x="11203" y="-1"/>
                    <a:pt x="20429" y="0"/>
                  </a:cubicBezTo>
                  <a:cubicBezTo>
                    <a:pt x="32358" y="0"/>
                    <a:pt x="42029" y="9670"/>
                    <a:pt x="42029" y="21600"/>
                  </a:cubicBezTo>
                </a:path>
                <a:path w="42029" h="21600" stroke="0" extrusionOk="0">
                  <a:moveTo>
                    <a:pt x="0" y="14584"/>
                  </a:moveTo>
                  <a:cubicBezTo>
                    <a:pt x="2996" y="5858"/>
                    <a:pt x="11203" y="-1"/>
                    <a:pt x="20429" y="0"/>
                  </a:cubicBezTo>
                  <a:cubicBezTo>
                    <a:pt x="32358" y="0"/>
                    <a:pt x="42029" y="9670"/>
                    <a:pt x="42029" y="21600"/>
                  </a:cubicBezTo>
                  <a:lnTo>
                    <a:pt x="20429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1" name="Rectangle 50"/>
            <p:cNvSpPr>
              <a:spLocks noChangeArrowheads="1"/>
            </p:cNvSpPr>
            <p:nvPr/>
          </p:nvSpPr>
          <p:spPr bwMode="auto">
            <a:xfrm rot="2650282">
              <a:off x="1474" y="948"/>
              <a:ext cx="60" cy="2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52" name="Rectangle 51"/>
          <p:cNvSpPr>
            <a:spLocks noChangeArrowheads="1"/>
          </p:cNvSpPr>
          <p:nvPr/>
        </p:nvSpPr>
        <p:spPr bwMode="auto">
          <a:xfrm>
            <a:off x="820738" y="1173163"/>
            <a:ext cx="82216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s-ES" sz="2000" noProof="1"/>
              <a:t>Transición de “a” a “b”</a:t>
            </a:r>
            <a:r>
              <a:rPr lang="es-ES"/>
              <a:t>, es decir, de conducción a bloqueo (apagado)</a:t>
            </a:r>
            <a:endParaRPr lang="es-ES" noProof="1"/>
          </a:p>
        </p:txBody>
      </p:sp>
      <p:grpSp>
        <p:nvGrpSpPr>
          <p:cNvPr id="153" name="Group 52"/>
          <p:cNvGrpSpPr>
            <a:grpSpLocks/>
          </p:cNvGrpSpPr>
          <p:nvPr/>
        </p:nvGrpSpPr>
        <p:grpSpPr bwMode="auto">
          <a:xfrm>
            <a:off x="4665663" y="1941513"/>
            <a:ext cx="4122737" cy="4200525"/>
            <a:chOff x="2793" y="1223"/>
            <a:chExt cx="2597" cy="2646"/>
          </a:xfrm>
        </p:grpSpPr>
        <p:sp>
          <p:nvSpPr>
            <p:cNvPr id="154" name="Line 53"/>
            <p:cNvSpPr>
              <a:spLocks noChangeShapeType="1"/>
            </p:cNvSpPr>
            <p:nvPr/>
          </p:nvSpPr>
          <p:spPr bwMode="auto">
            <a:xfrm>
              <a:off x="3696" y="3669"/>
              <a:ext cx="0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55" name="Group 54"/>
            <p:cNvGrpSpPr>
              <a:grpSpLocks/>
            </p:cNvGrpSpPr>
            <p:nvPr/>
          </p:nvGrpSpPr>
          <p:grpSpPr bwMode="auto">
            <a:xfrm>
              <a:off x="2793" y="1223"/>
              <a:ext cx="2597" cy="2450"/>
              <a:chOff x="502" y="1641"/>
              <a:chExt cx="2597" cy="2450"/>
            </a:xfrm>
          </p:grpSpPr>
          <p:sp>
            <p:nvSpPr>
              <p:cNvPr id="156" name="Line 55"/>
              <p:cNvSpPr>
                <a:spLocks noChangeShapeType="1"/>
              </p:cNvSpPr>
              <p:nvPr/>
            </p:nvSpPr>
            <p:spPr bwMode="auto">
              <a:xfrm>
                <a:off x="1403" y="3238"/>
                <a:ext cx="0" cy="8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grpSp>
            <p:nvGrpSpPr>
              <p:cNvPr id="157" name="Group 56"/>
              <p:cNvGrpSpPr>
                <a:grpSpLocks/>
              </p:cNvGrpSpPr>
              <p:nvPr/>
            </p:nvGrpSpPr>
            <p:grpSpPr bwMode="auto">
              <a:xfrm>
                <a:off x="502" y="1641"/>
                <a:ext cx="2597" cy="2047"/>
                <a:chOff x="502" y="1641"/>
                <a:chExt cx="2597" cy="2047"/>
              </a:xfrm>
            </p:grpSpPr>
            <p:sp>
              <p:nvSpPr>
                <p:cNvPr id="158" name="Line 57"/>
                <p:cNvSpPr>
                  <a:spLocks noChangeShapeType="1"/>
                </p:cNvSpPr>
                <p:nvPr/>
              </p:nvSpPr>
              <p:spPr bwMode="auto">
                <a:xfrm>
                  <a:off x="527" y="2470"/>
                  <a:ext cx="257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59" name="Line 58"/>
                <p:cNvSpPr>
                  <a:spLocks noChangeShapeType="1"/>
                </p:cNvSpPr>
                <p:nvPr/>
              </p:nvSpPr>
              <p:spPr bwMode="auto">
                <a:xfrm>
                  <a:off x="1419" y="1758"/>
                  <a:ext cx="0" cy="13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60" name="Line 59"/>
                <p:cNvSpPr>
                  <a:spLocks noChangeShapeType="1"/>
                </p:cNvSpPr>
                <p:nvPr/>
              </p:nvSpPr>
              <p:spPr bwMode="auto">
                <a:xfrm>
                  <a:off x="502" y="3688"/>
                  <a:ext cx="212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61" name="Rectangle 60"/>
                <p:cNvSpPr>
                  <a:spLocks noChangeArrowheads="1"/>
                </p:cNvSpPr>
                <p:nvPr/>
              </p:nvSpPr>
              <p:spPr bwMode="auto">
                <a:xfrm>
                  <a:off x="1153" y="1641"/>
                  <a:ext cx="185" cy="36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s-ES" sz="3200" noProof="1">
                      <a:solidFill>
                        <a:srgbClr val="A50021"/>
                      </a:solidFill>
                    </a:rPr>
                    <a:t>i</a:t>
                  </a:r>
                </a:p>
              </p:txBody>
            </p:sp>
            <p:sp>
              <p:nvSpPr>
                <p:cNvPr id="162" name="Rectangle 61"/>
                <p:cNvSpPr>
                  <a:spLocks noChangeArrowheads="1"/>
                </p:cNvSpPr>
                <p:nvPr/>
              </p:nvSpPr>
              <p:spPr bwMode="auto">
                <a:xfrm>
                  <a:off x="1420" y="3150"/>
                  <a:ext cx="285" cy="36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s-ES" sz="3200" noProof="1">
                      <a:solidFill>
                        <a:srgbClr val="008080"/>
                      </a:solidFill>
                    </a:rPr>
                    <a:t>V</a:t>
                  </a:r>
                </a:p>
              </p:txBody>
            </p:sp>
            <p:sp>
              <p:nvSpPr>
                <p:cNvPr id="163" name="Rectangle 62"/>
                <p:cNvSpPr>
                  <a:spLocks noChangeArrowheads="1"/>
                </p:cNvSpPr>
                <p:nvPr/>
              </p:nvSpPr>
              <p:spPr bwMode="auto">
                <a:xfrm>
                  <a:off x="2824" y="2102"/>
                  <a:ext cx="199" cy="36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s-ES" sz="3200" noProof="1"/>
                    <a:t>t</a:t>
                  </a:r>
                </a:p>
              </p:txBody>
            </p:sp>
            <p:sp>
              <p:nvSpPr>
                <p:cNvPr id="164" name="Rectangle 63"/>
                <p:cNvSpPr>
                  <a:spLocks noChangeArrowheads="1"/>
                </p:cNvSpPr>
                <p:nvPr/>
              </p:nvSpPr>
              <p:spPr bwMode="auto">
                <a:xfrm>
                  <a:off x="2416" y="3302"/>
                  <a:ext cx="199" cy="36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s-ES" sz="3200" noProof="1"/>
                    <a:t>t</a:t>
                  </a:r>
                </a:p>
              </p:txBody>
            </p:sp>
          </p:grpSp>
        </p:grpSp>
      </p:grpSp>
      <p:grpSp>
        <p:nvGrpSpPr>
          <p:cNvPr id="165" name="Group 64"/>
          <p:cNvGrpSpPr>
            <a:grpSpLocks/>
          </p:cNvGrpSpPr>
          <p:nvPr/>
        </p:nvGrpSpPr>
        <p:grpSpPr bwMode="auto">
          <a:xfrm>
            <a:off x="6169025" y="2546350"/>
            <a:ext cx="1193800" cy="517525"/>
            <a:chOff x="1449" y="2022"/>
            <a:chExt cx="752" cy="326"/>
          </a:xfrm>
        </p:grpSpPr>
        <p:sp>
          <p:nvSpPr>
            <p:cNvPr id="166" name="Line 65"/>
            <p:cNvSpPr>
              <a:spLocks noChangeShapeType="1"/>
            </p:cNvSpPr>
            <p:nvPr/>
          </p:nvSpPr>
          <p:spPr bwMode="auto">
            <a:xfrm>
              <a:off x="1449" y="2348"/>
              <a:ext cx="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7" name="Rectangle 66"/>
            <p:cNvSpPr>
              <a:spLocks noChangeArrowheads="1"/>
            </p:cNvSpPr>
            <p:nvPr/>
          </p:nvSpPr>
          <p:spPr bwMode="auto">
            <a:xfrm>
              <a:off x="1696" y="2022"/>
              <a:ext cx="307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2800" noProof="1"/>
                <a:t>t</a:t>
              </a:r>
              <a:r>
                <a:rPr lang="es-ES" sz="2800" baseline="-25000" noProof="1"/>
                <a:t>rr</a:t>
              </a:r>
            </a:p>
          </p:txBody>
        </p:sp>
      </p:grpSp>
      <p:grpSp>
        <p:nvGrpSpPr>
          <p:cNvPr id="168" name="Group 67"/>
          <p:cNvGrpSpPr>
            <a:grpSpLocks/>
          </p:cNvGrpSpPr>
          <p:nvPr/>
        </p:nvGrpSpPr>
        <p:grpSpPr bwMode="auto">
          <a:xfrm>
            <a:off x="4691063" y="2154238"/>
            <a:ext cx="2233612" cy="2922587"/>
            <a:chOff x="2809" y="1357"/>
            <a:chExt cx="1407" cy="1841"/>
          </a:xfrm>
        </p:grpSpPr>
        <p:sp>
          <p:nvSpPr>
            <p:cNvPr id="169" name="Rectangle 68"/>
            <p:cNvSpPr>
              <a:spLocks noChangeArrowheads="1"/>
            </p:cNvSpPr>
            <p:nvPr/>
          </p:nvSpPr>
          <p:spPr bwMode="auto">
            <a:xfrm>
              <a:off x="3711" y="1357"/>
              <a:ext cx="50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2400" noProof="1"/>
                <a:t>V</a:t>
              </a:r>
              <a:r>
                <a:rPr lang="es-ES" sz="2400" baseline="-25000" noProof="1"/>
                <a:t>1</a:t>
              </a:r>
              <a:r>
                <a:rPr lang="es-ES" sz="2400" noProof="1"/>
                <a:t>/R</a:t>
              </a:r>
            </a:p>
          </p:txBody>
        </p:sp>
        <p:sp>
          <p:nvSpPr>
            <p:cNvPr id="170" name="Line 69"/>
            <p:cNvSpPr>
              <a:spLocks noChangeShapeType="1"/>
            </p:cNvSpPr>
            <p:nvPr/>
          </p:nvSpPr>
          <p:spPr bwMode="auto">
            <a:xfrm>
              <a:off x="2809" y="3198"/>
              <a:ext cx="881" cy="0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1" name="Line 70"/>
            <p:cNvSpPr>
              <a:spLocks noChangeShapeType="1"/>
            </p:cNvSpPr>
            <p:nvPr/>
          </p:nvSpPr>
          <p:spPr bwMode="auto">
            <a:xfrm flipH="1">
              <a:off x="2895" y="1574"/>
              <a:ext cx="804" cy="0"/>
            </a:xfrm>
            <a:prstGeom prst="line">
              <a:avLst/>
            </a:prstGeom>
            <a:noFill/>
            <a:ln w="50800" cap="rnd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2" name="Group 71"/>
          <p:cNvGrpSpPr>
            <a:grpSpLocks/>
          </p:cNvGrpSpPr>
          <p:nvPr/>
        </p:nvGrpSpPr>
        <p:grpSpPr bwMode="auto">
          <a:xfrm>
            <a:off x="5132388" y="2501900"/>
            <a:ext cx="1817687" cy="2725738"/>
            <a:chOff x="3087" y="1576"/>
            <a:chExt cx="1145" cy="1717"/>
          </a:xfrm>
        </p:grpSpPr>
        <p:sp>
          <p:nvSpPr>
            <p:cNvPr id="173" name="Rectangle 72"/>
            <p:cNvSpPr>
              <a:spLocks noChangeArrowheads="1"/>
            </p:cNvSpPr>
            <p:nvPr/>
          </p:nvSpPr>
          <p:spPr bwMode="auto">
            <a:xfrm>
              <a:off x="3087" y="2389"/>
              <a:ext cx="56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2400" noProof="1"/>
                <a:t>-V</a:t>
              </a:r>
              <a:r>
                <a:rPr lang="es-ES" sz="2400" baseline="-25000" noProof="1"/>
                <a:t>2</a:t>
              </a:r>
              <a:r>
                <a:rPr lang="es-ES" sz="2400" noProof="1"/>
                <a:t>/R</a:t>
              </a:r>
            </a:p>
          </p:txBody>
        </p:sp>
        <p:grpSp>
          <p:nvGrpSpPr>
            <p:cNvPr id="174" name="Group 73"/>
            <p:cNvGrpSpPr>
              <a:grpSpLocks/>
            </p:cNvGrpSpPr>
            <p:nvPr/>
          </p:nvGrpSpPr>
          <p:grpSpPr bwMode="auto">
            <a:xfrm>
              <a:off x="3696" y="1576"/>
              <a:ext cx="536" cy="1717"/>
              <a:chOff x="1405" y="1994"/>
              <a:chExt cx="536" cy="1717"/>
            </a:xfrm>
          </p:grpSpPr>
          <p:sp>
            <p:nvSpPr>
              <p:cNvPr id="175" name="Line 74"/>
              <p:cNvSpPr>
                <a:spLocks noChangeShapeType="1"/>
              </p:cNvSpPr>
              <p:nvPr/>
            </p:nvSpPr>
            <p:spPr bwMode="auto">
              <a:xfrm>
                <a:off x="1939" y="2632"/>
                <a:ext cx="0" cy="10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grpSp>
            <p:nvGrpSpPr>
              <p:cNvPr id="176" name="Group 75"/>
              <p:cNvGrpSpPr>
                <a:grpSpLocks/>
              </p:cNvGrpSpPr>
              <p:nvPr/>
            </p:nvGrpSpPr>
            <p:grpSpPr bwMode="auto">
              <a:xfrm>
                <a:off x="1405" y="1994"/>
                <a:ext cx="536" cy="1717"/>
                <a:chOff x="1405" y="1994"/>
                <a:chExt cx="536" cy="1717"/>
              </a:xfrm>
            </p:grpSpPr>
            <p:sp>
              <p:nvSpPr>
                <p:cNvPr id="177" name="Freeform 76"/>
                <p:cNvSpPr>
                  <a:spLocks/>
                </p:cNvSpPr>
                <p:nvPr/>
              </p:nvSpPr>
              <p:spPr bwMode="auto">
                <a:xfrm>
                  <a:off x="1407" y="1994"/>
                  <a:ext cx="532" cy="95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8" y="952"/>
                    </a:cxn>
                    <a:cxn ang="0">
                      <a:pos x="532" y="952"/>
                    </a:cxn>
                  </a:cxnLst>
                  <a:rect l="0" t="0" r="r" b="b"/>
                  <a:pathLst>
                    <a:path w="532" h="952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8" y="952"/>
                      </a:lnTo>
                      <a:lnTo>
                        <a:pt x="532" y="952"/>
                      </a:lnTo>
                    </a:path>
                  </a:pathLst>
                </a:custGeom>
                <a:noFill/>
                <a:ln w="50800" cap="rnd" cmpd="sng">
                  <a:solidFill>
                    <a:srgbClr val="A5002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78" name="Arc 77"/>
                <p:cNvSpPr>
                  <a:spLocks/>
                </p:cNvSpPr>
                <p:nvPr/>
              </p:nvSpPr>
              <p:spPr bwMode="auto">
                <a:xfrm>
                  <a:off x="1405" y="3617"/>
                  <a:ext cx="530" cy="9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0800" cap="rnd">
                  <a:solidFill>
                    <a:srgbClr val="00808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9" name="Rectangle 78"/>
                <p:cNvSpPr>
                  <a:spLocks noChangeArrowheads="1"/>
                </p:cNvSpPr>
                <p:nvPr/>
              </p:nvSpPr>
              <p:spPr bwMode="auto">
                <a:xfrm>
                  <a:off x="1570" y="2543"/>
                  <a:ext cx="249" cy="28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s-ES" sz="2400" noProof="1"/>
                    <a:t>t</a:t>
                  </a:r>
                  <a:r>
                    <a:rPr lang="es-ES" sz="2400" baseline="-25000" noProof="1"/>
                    <a:t>s</a:t>
                  </a:r>
                </a:p>
              </p:txBody>
            </p:sp>
            <p:sp>
              <p:nvSpPr>
                <p:cNvPr id="180" name="Line 79"/>
                <p:cNvSpPr>
                  <a:spLocks noChangeShapeType="1"/>
                </p:cNvSpPr>
                <p:nvPr/>
              </p:nvSpPr>
              <p:spPr bwMode="auto">
                <a:xfrm>
                  <a:off x="1439" y="2828"/>
                  <a:ext cx="50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181" name="Group 80"/>
          <p:cNvGrpSpPr>
            <a:grpSpLocks/>
          </p:cNvGrpSpPr>
          <p:nvPr/>
        </p:nvGrpSpPr>
        <p:grpSpPr bwMode="auto">
          <a:xfrm>
            <a:off x="6953250" y="2857500"/>
            <a:ext cx="2127250" cy="3103563"/>
            <a:chOff x="1943" y="2218"/>
            <a:chExt cx="1340" cy="1955"/>
          </a:xfrm>
        </p:grpSpPr>
        <p:sp>
          <p:nvSpPr>
            <p:cNvPr id="182" name="Arc 81"/>
            <p:cNvSpPr>
              <a:spLocks/>
            </p:cNvSpPr>
            <p:nvPr/>
          </p:nvSpPr>
          <p:spPr bwMode="auto">
            <a:xfrm rot="10800000">
              <a:off x="1943" y="2452"/>
              <a:ext cx="460" cy="47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50800" cap="rnd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3" name="Rectangle 82"/>
            <p:cNvSpPr>
              <a:spLocks noChangeArrowheads="1"/>
            </p:cNvSpPr>
            <p:nvPr/>
          </p:nvSpPr>
          <p:spPr bwMode="auto">
            <a:xfrm>
              <a:off x="1972" y="2729"/>
              <a:ext cx="131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2400" noProof="1"/>
                <a:t>t</a:t>
              </a:r>
              <a:r>
                <a:rPr lang="es-ES" sz="2400" baseline="-25000" noProof="1"/>
                <a:t>f</a:t>
              </a:r>
              <a:r>
                <a:rPr lang="es-ES" sz="2400" noProof="1"/>
                <a:t>   </a:t>
              </a:r>
              <a:r>
                <a:rPr lang="es-ES" sz="2000" noProof="1"/>
                <a:t>(i= -0</a:t>
              </a:r>
              <a:r>
                <a:rPr lang="es-ES_tradnl" sz="2000"/>
                <a:t>,</a:t>
              </a:r>
              <a:r>
                <a:rPr lang="es-ES_tradnl" sz="2000" noProof="1"/>
                <a:t>1·V</a:t>
              </a:r>
              <a:r>
                <a:rPr lang="es-ES_tradnl" sz="2000" baseline="-25000" noProof="1"/>
                <a:t>2</a:t>
              </a:r>
              <a:r>
                <a:rPr lang="es-ES_tradnl" sz="2000" noProof="1"/>
                <a:t>/R)</a:t>
              </a:r>
            </a:p>
          </p:txBody>
        </p:sp>
        <p:sp>
          <p:nvSpPr>
            <p:cNvPr id="184" name="Line 83"/>
            <p:cNvSpPr>
              <a:spLocks noChangeShapeType="1"/>
            </p:cNvSpPr>
            <p:nvPr/>
          </p:nvSpPr>
          <p:spPr bwMode="auto">
            <a:xfrm>
              <a:off x="2179" y="2218"/>
              <a:ext cx="0" cy="9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" name="Line 84"/>
            <p:cNvSpPr>
              <a:spLocks noChangeShapeType="1"/>
            </p:cNvSpPr>
            <p:nvPr/>
          </p:nvSpPr>
          <p:spPr bwMode="auto">
            <a:xfrm>
              <a:off x="1955" y="3044"/>
              <a:ext cx="1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6" name="Arc 85"/>
            <p:cNvSpPr>
              <a:spLocks/>
            </p:cNvSpPr>
            <p:nvPr/>
          </p:nvSpPr>
          <p:spPr bwMode="auto">
            <a:xfrm rot="10800000" flipV="1">
              <a:off x="1948" y="3721"/>
              <a:ext cx="223" cy="4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508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87" name="Group 86"/>
          <p:cNvGrpSpPr>
            <a:grpSpLocks/>
          </p:cNvGrpSpPr>
          <p:nvPr/>
        </p:nvGrpSpPr>
        <p:grpSpPr bwMode="auto">
          <a:xfrm>
            <a:off x="5508625" y="2482850"/>
            <a:ext cx="2819400" cy="3635375"/>
            <a:chOff x="3324" y="1564"/>
            <a:chExt cx="1776" cy="2290"/>
          </a:xfrm>
        </p:grpSpPr>
        <p:sp>
          <p:nvSpPr>
            <p:cNvPr id="188" name="Freeform 87"/>
            <p:cNvSpPr>
              <a:spLocks/>
            </p:cNvSpPr>
            <p:nvPr/>
          </p:nvSpPr>
          <p:spPr bwMode="auto">
            <a:xfrm>
              <a:off x="3709" y="1564"/>
              <a:ext cx="1391" cy="4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2"/>
                </a:cxn>
                <a:cxn ang="0">
                  <a:pos x="1391" y="482"/>
                </a:cxn>
              </a:cxnLst>
              <a:rect l="0" t="0" r="r" b="b"/>
              <a:pathLst>
                <a:path w="1391" h="482">
                  <a:moveTo>
                    <a:pt x="0" y="0"/>
                  </a:moveTo>
                  <a:lnTo>
                    <a:pt x="0" y="482"/>
                  </a:lnTo>
                  <a:lnTo>
                    <a:pt x="1391" y="482"/>
                  </a:lnTo>
                </a:path>
              </a:pathLst>
            </a:custGeom>
            <a:noFill/>
            <a:ln w="38100" cap="flat" cmpd="sng">
              <a:solidFill>
                <a:srgbClr val="A5002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9" name="Freeform 88"/>
            <p:cNvSpPr>
              <a:spLocks/>
            </p:cNvSpPr>
            <p:nvPr/>
          </p:nvSpPr>
          <p:spPr bwMode="auto">
            <a:xfrm>
              <a:off x="3696" y="3196"/>
              <a:ext cx="1136" cy="5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2"/>
                </a:cxn>
                <a:cxn ang="0">
                  <a:pos x="1391" y="482"/>
                </a:cxn>
              </a:cxnLst>
              <a:rect l="0" t="0" r="r" b="b"/>
              <a:pathLst>
                <a:path w="1391" h="482">
                  <a:moveTo>
                    <a:pt x="0" y="0"/>
                  </a:moveTo>
                  <a:lnTo>
                    <a:pt x="0" y="482"/>
                  </a:lnTo>
                  <a:lnTo>
                    <a:pt x="1391" y="482"/>
                  </a:lnTo>
                </a:path>
              </a:pathLst>
            </a:custGeom>
            <a:noFill/>
            <a:ln w="38100" cap="flat" cmpd="sng">
              <a:solidFill>
                <a:srgbClr val="008080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0" name="Text Box 89"/>
            <p:cNvSpPr txBox="1">
              <a:spLocks noChangeArrowheads="1"/>
            </p:cNvSpPr>
            <p:nvPr/>
          </p:nvSpPr>
          <p:spPr bwMode="auto">
            <a:xfrm>
              <a:off x="3324" y="3566"/>
              <a:ext cx="379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s-ES" sz="2400" noProof="1"/>
                <a:t>-V</a:t>
              </a:r>
              <a:r>
                <a:rPr lang="es-ES" sz="2400" baseline="-25000" noProof="1"/>
                <a:t>2</a:t>
              </a:r>
              <a:endParaRPr lang="es-ES_tradnl" sz="2400"/>
            </a:p>
          </p:txBody>
        </p:sp>
      </p:grpSp>
      <p:grpSp>
        <p:nvGrpSpPr>
          <p:cNvPr id="191" name="Group 90"/>
          <p:cNvGrpSpPr>
            <a:grpSpLocks/>
          </p:cNvGrpSpPr>
          <p:nvPr/>
        </p:nvGrpSpPr>
        <p:grpSpPr bwMode="auto">
          <a:xfrm>
            <a:off x="7315200" y="3232150"/>
            <a:ext cx="1028700" cy="2728913"/>
            <a:chOff x="4462" y="2036"/>
            <a:chExt cx="648" cy="1719"/>
          </a:xfrm>
        </p:grpSpPr>
        <p:sp>
          <p:nvSpPr>
            <p:cNvPr id="192" name="Line 91"/>
            <p:cNvSpPr>
              <a:spLocks noChangeShapeType="1"/>
            </p:cNvSpPr>
            <p:nvPr/>
          </p:nvSpPr>
          <p:spPr bwMode="auto">
            <a:xfrm>
              <a:off x="4702" y="2036"/>
              <a:ext cx="408" cy="0"/>
            </a:xfrm>
            <a:prstGeom prst="line">
              <a:avLst/>
            </a:prstGeom>
            <a:noFill/>
            <a:ln w="50800" cap="rnd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93" name="Line 92"/>
            <p:cNvSpPr>
              <a:spLocks noChangeShapeType="1"/>
            </p:cNvSpPr>
            <p:nvPr/>
          </p:nvSpPr>
          <p:spPr bwMode="auto">
            <a:xfrm>
              <a:off x="4462" y="3755"/>
              <a:ext cx="408" cy="0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94" name="Text Box 93"/>
          <p:cNvSpPr txBox="1">
            <a:spLocks noChangeArrowheads="1"/>
          </p:cNvSpPr>
          <p:nvPr/>
        </p:nvSpPr>
        <p:spPr bwMode="auto">
          <a:xfrm>
            <a:off x="946150" y="3997325"/>
            <a:ext cx="39243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s-ES_tradnl" dirty="0" err="1">
                <a:solidFill>
                  <a:schemeClr val="tx2"/>
                </a:solidFill>
              </a:rPr>
              <a:t>t</a:t>
            </a:r>
            <a:r>
              <a:rPr lang="es-ES_tradnl" baseline="-25000" dirty="0" err="1">
                <a:solidFill>
                  <a:schemeClr val="tx2"/>
                </a:solidFill>
              </a:rPr>
              <a:t>s</a:t>
            </a:r>
            <a:r>
              <a:rPr lang="es-ES_tradnl" dirty="0">
                <a:solidFill>
                  <a:schemeClr val="tx2"/>
                </a:solidFill>
              </a:rPr>
              <a:t> =</a:t>
            </a:r>
            <a:r>
              <a:rPr lang="es-ES_tradnl" dirty="0">
                <a:solidFill>
                  <a:srgbClr val="008080"/>
                </a:solidFill>
              </a:rPr>
              <a:t> tiempo de almacenamiento (</a:t>
            </a:r>
            <a:r>
              <a:rPr lang="es-ES_tradnl" dirty="0" err="1">
                <a:solidFill>
                  <a:srgbClr val="008080"/>
                </a:solidFill>
              </a:rPr>
              <a:t>storage</a:t>
            </a:r>
            <a:r>
              <a:rPr lang="es-ES_tradnl" dirty="0">
                <a:solidFill>
                  <a:srgbClr val="008080"/>
                </a:solidFill>
              </a:rPr>
              <a:t> time )</a:t>
            </a:r>
          </a:p>
        </p:txBody>
      </p:sp>
      <p:sp>
        <p:nvSpPr>
          <p:cNvPr id="195" name="Text Box 94"/>
          <p:cNvSpPr txBox="1">
            <a:spLocks noChangeArrowheads="1"/>
          </p:cNvSpPr>
          <p:nvPr/>
        </p:nvSpPr>
        <p:spPr bwMode="auto">
          <a:xfrm>
            <a:off x="946150" y="4851400"/>
            <a:ext cx="39243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s-ES_tradnl">
                <a:solidFill>
                  <a:schemeClr val="tx2"/>
                </a:solidFill>
              </a:rPr>
              <a:t>t</a:t>
            </a:r>
            <a:r>
              <a:rPr lang="es-ES_tradnl" baseline="-25000">
                <a:solidFill>
                  <a:schemeClr val="tx2"/>
                </a:solidFill>
              </a:rPr>
              <a:t>f</a:t>
            </a:r>
            <a:r>
              <a:rPr lang="es-ES_tradnl">
                <a:solidFill>
                  <a:schemeClr val="tx2"/>
                </a:solidFill>
              </a:rPr>
              <a:t> =</a:t>
            </a:r>
            <a:r>
              <a:rPr lang="es-ES_tradnl">
                <a:solidFill>
                  <a:srgbClr val="008080"/>
                </a:solidFill>
              </a:rPr>
              <a:t> tiempo de caída (fall time )</a:t>
            </a:r>
          </a:p>
        </p:txBody>
      </p:sp>
      <p:sp>
        <p:nvSpPr>
          <p:cNvPr id="196" name="Text Box 95"/>
          <p:cNvSpPr txBox="1">
            <a:spLocks noChangeArrowheads="1"/>
          </p:cNvSpPr>
          <p:nvPr/>
        </p:nvSpPr>
        <p:spPr bwMode="auto">
          <a:xfrm>
            <a:off x="946150" y="5457825"/>
            <a:ext cx="39243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s-ES_tradnl">
                <a:solidFill>
                  <a:schemeClr val="tx2"/>
                </a:solidFill>
              </a:rPr>
              <a:t>t</a:t>
            </a:r>
            <a:r>
              <a:rPr lang="es-ES_tradnl" baseline="-25000">
                <a:solidFill>
                  <a:schemeClr val="tx2"/>
                </a:solidFill>
              </a:rPr>
              <a:t>rr</a:t>
            </a:r>
            <a:r>
              <a:rPr lang="es-ES_tradnl">
                <a:solidFill>
                  <a:schemeClr val="tx2"/>
                </a:solidFill>
              </a:rPr>
              <a:t> =</a:t>
            </a:r>
            <a:r>
              <a:rPr lang="es-ES_tradnl">
                <a:solidFill>
                  <a:srgbClr val="008080"/>
                </a:solidFill>
              </a:rPr>
              <a:t> tiempo de recuperación inversa (reverse recovery time )</a:t>
            </a:r>
          </a:p>
        </p:txBody>
      </p:sp>
      <p:sp>
        <p:nvSpPr>
          <p:cNvPr id="197" name="Text Box 100"/>
          <p:cNvSpPr txBox="1">
            <a:spLocks noChangeArrowheads="1"/>
          </p:cNvSpPr>
          <p:nvPr/>
        </p:nvSpPr>
        <p:spPr bwMode="auto">
          <a:xfrm>
            <a:off x="752475" y="188913"/>
            <a:ext cx="6248417" cy="523220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800" b="1" dirty="0">
                <a:solidFill>
                  <a:schemeClr val="bg1"/>
                </a:solidFill>
              </a:rPr>
              <a:t>5ª Velocidad de conmutación</a:t>
            </a:r>
          </a:p>
        </p:txBody>
      </p:sp>
      <p:sp>
        <p:nvSpPr>
          <p:cNvPr id="198" name="Text Box 101"/>
          <p:cNvSpPr txBox="1">
            <a:spLocks noChangeArrowheads="1"/>
          </p:cNvSpPr>
          <p:nvPr/>
        </p:nvSpPr>
        <p:spPr bwMode="auto">
          <a:xfrm>
            <a:off x="1366838" y="684213"/>
            <a:ext cx="58007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s-ES">
                <a:solidFill>
                  <a:srgbClr val="A50021"/>
                </a:solidFill>
              </a:rPr>
              <a:t> Comportamiento real de un diodo en conmutación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utoUpdateAnimBg="0"/>
      <p:bldP spid="194" grpId="0" autoUpdateAnimBg="0"/>
      <p:bldP spid="195" grpId="0" autoUpdateAnimBg="0"/>
      <p:bldP spid="196" grpId="0" autoUpdateAnimBg="0"/>
      <p:bldP spid="1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  <p:grpSp>
        <p:nvGrpSpPr>
          <p:cNvPr id="97" name="Group 2"/>
          <p:cNvGrpSpPr>
            <a:grpSpLocks/>
          </p:cNvGrpSpPr>
          <p:nvPr/>
        </p:nvGrpSpPr>
        <p:grpSpPr bwMode="auto">
          <a:xfrm>
            <a:off x="723900" y="1643063"/>
            <a:ext cx="3978275" cy="2395537"/>
            <a:chOff x="0" y="0"/>
            <a:chExt cx="2506" cy="1509"/>
          </a:xfrm>
        </p:grpSpPr>
        <p:sp>
          <p:nvSpPr>
            <p:cNvPr id="98" name="Line 3"/>
            <p:cNvSpPr>
              <a:spLocks noChangeShapeType="1"/>
            </p:cNvSpPr>
            <p:nvPr/>
          </p:nvSpPr>
          <p:spPr bwMode="auto">
            <a:xfrm flipH="1" flipV="1">
              <a:off x="747" y="388"/>
              <a:ext cx="196" cy="2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9" name="Line 4"/>
            <p:cNvSpPr>
              <a:spLocks noChangeShapeType="1"/>
            </p:cNvSpPr>
            <p:nvPr/>
          </p:nvSpPr>
          <p:spPr bwMode="auto">
            <a:xfrm flipV="1">
              <a:off x="448" y="568"/>
              <a:ext cx="0" cy="3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0" name="Line 5"/>
            <p:cNvSpPr>
              <a:spLocks noChangeShapeType="1"/>
            </p:cNvSpPr>
            <p:nvPr/>
          </p:nvSpPr>
          <p:spPr bwMode="auto">
            <a:xfrm flipV="1">
              <a:off x="989" y="566"/>
              <a:ext cx="0" cy="3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01" name="Group 6"/>
            <p:cNvGrpSpPr>
              <a:grpSpLocks/>
            </p:cNvGrpSpPr>
            <p:nvPr/>
          </p:nvGrpSpPr>
          <p:grpSpPr bwMode="auto">
            <a:xfrm>
              <a:off x="241" y="874"/>
              <a:ext cx="415" cy="140"/>
              <a:chOff x="1265" y="2488"/>
              <a:chExt cx="415" cy="140"/>
            </a:xfrm>
          </p:grpSpPr>
          <p:sp>
            <p:nvSpPr>
              <p:cNvPr id="212" name="Rectangle 7"/>
              <p:cNvSpPr>
                <a:spLocks noChangeArrowheads="1"/>
              </p:cNvSpPr>
              <p:nvPr/>
            </p:nvSpPr>
            <p:spPr bwMode="auto">
              <a:xfrm>
                <a:off x="1265" y="2488"/>
                <a:ext cx="415" cy="32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13" name="Rectangle 8"/>
              <p:cNvSpPr>
                <a:spLocks noChangeArrowheads="1"/>
              </p:cNvSpPr>
              <p:nvPr/>
            </p:nvSpPr>
            <p:spPr bwMode="auto">
              <a:xfrm>
                <a:off x="1385" y="2569"/>
                <a:ext cx="192" cy="59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03" name="Group 9"/>
            <p:cNvGrpSpPr>
              <a:grpSpLocks/>
            </p:cNvGrpSpPr>
            <p:nvPr/>
          </p:nvGrpSpPr>
          <p:grpSpPr bwMode="auto">
            <a:xfrm>
              <a:off x="781" y="930"/>
              <a:ext cx="415" cy="140"/>
              <a:chOff x="1811" y="2544"/>
              <a:chExt cx="415" cy="140"/>
            </a:xfrm>
          </p:grpSpPr>
          <p:sp>
            <p:nvSpPr>
              <p:cNvPr id="210" name="Rectangle 10"/>
              <p:cNvSpPr>
                <a:spLocks noChangeArrowheads="1"/>
              </p:cNvSpPr>
              <p:nvPr/>
            </p:nvSpPr>
            <p:spPr bwMode="auto">
              <a:xfrm>
                <a:off x="1811" y="2652"/>
                <a:ext cx="415" cy="32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11" name="Rectangle 11"/>
              <p:cNvSpPr>
                <a:spLocks noChangeArrowheads="1"/>
              </p:cNvSpPr>
              <p:nvPr/>
            </p:nvSpPr>
            <p:spPr bwMode="auto">
              <a:xfrm>
                <a:off x="1931" y="2544"/>
                <a:ext cx="192" cy="59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04" name="Line 12"/>
            <p:cNvSpPr>
              <a:spLocks noChangeShapeType="1"/>
            </p:cNvSpPr>
            <p:nvPr/>
          </p:nvSpPr>
          <p:spPr bwMode="auto">
            <a:xfrm flipV="1">
              <a:off x="448" y="1010"/>
              <a:ext cx="0" cy="2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5" name="Line 13"/>
            <p:cNvSpPr>
              <a:spLocks noChangeShapeType="1"/>
            </p:cNvSpPr>
            <p:nvPr/>
          </p:nvSpPr>
          <p:spPr bwMode="auto">
            <a:xfrm flipV="1">
              <a:off x="989" y="1049"/>
              <a:ext cx="0" cy="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6" name="Line 14"/>
            <p:cNvSpPr>
              <a:spLocks noChangeShapeType="1"/>
            </p:cNvSpPr>
            <p:nvPr/>
          </p:nvSpPr>
          <p:spPr bwMode="auto">
            <a:xfrm>
              <a:off x="443" y="1282"/>
              <a:ext cx="14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" name="Oval 15"/>
            <p:cNvSpPr>
              <a:spLocks noChangeArrowheads="1"/>
            </p:cNvSpPr>
            <p:nvPr/>
          </p:nvSpPr>
          <p:spPr bwMode="auto">
            <a:xfrm>
              <a:off x="402" y="486"/>
              <a:ext cx="92" cy="9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8" name="Oval 16"/>
            <p:cNvSpPr>
              <a:spLocks noChangeArrowheads="1"/>
            </p:cNvSpPr>
            <p:nvPr/>
          </p:nvSpPr>
          <p:spPr bwMode="auto">
            <a:xfrm>
              <a:off x="941" y="506"/>
              <a:ext cx="92" cy="9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9" name="AutoShape 17"/>
            <p:cNvSpPr>
              <a:spLocks noChangeArrowheads="1"/>
            </p:cNvSpPr>
            <p:nvPr/>
          </p:nvSpPr>
          <p:spPr bwMode="auto">
            <a:xfrm rot="10800000" flipH="1">
              <a:off x="1772" y="800"/>
              <a:ext cx="248" cy="164"/>
            </a:xfrm>
            <a:prstGeom prst="triangle">
              <a:avLst>
                <a:gd name="adj" fmla="val 49995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0" name="Rectangle 18"/>
            <p:cNvSpPr>
              <a:spLocks noChangeArrowheads="1"/>
            </p:cNvSpPr>
            <p:nvPr/>
          </p:nvSpPr>
          <p:spPr bwMode="auto">
            <a:xfrm>
              <a:off x="1768" y="981"/>
              <a:ext cx="256" cy="39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1" name="Line 19"/>
            <p:cNvSpPr>
              <a:spLocks noChangeShapeType="1"/>
            </p:cNvSpPr>
            <p:nvPr/>
          </p:nvSpPr>
          <p:spPr bwMode="auto">
            <a:xfrm flipV="1">
              <a:off x="1898" y="341"/>
              <a:ext cx="0" cy="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" name="Line 20"/>
            <p:cNvSpPr>
              <a:spLocks noChangeShapeType="1"/>
            </p:cNvSpPr>
            <p:nvPr/>
          </p:nvSpPr>
          <p:spPr bwMode="auto">
            <a:xfrm>
              <a:off x="1896" y="1010"/>
              <a:ext cx="0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8" name="Line 21"/>
            <p:cNvSpPr>
              <a:spLocks noChangeShapeType="1"/>
            </p:cNvSpPr>
            <p:nvPr/>
          </p:nvSpPr>
          <p:spPr bwMode="auto">
            <a:xfrm flipH="1">
              <a:off x="1408" y="342"/>
              <a:ext cx="42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3" name="Line 22"/>
            <p:cNvSpPr>
              <a:spLocks noChangeShapeType="1"/>
            </p:cNvSpPr>
            <p:nvPr/>
          </p:nvSpPr>
          <p:spPr bwMode="auto">
            <a:xfrm>
              <a:off x="1381" y="255"/>
              <a:ext cx="28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5" name="Line 23"/>
            <p:cNvSpPr>
              <a:spLocks noChangeShapeType="1"/>
            </p:cNvSpPr>
            <p:nvPr/>
          </p:nvSpPr>
          <p:spPr bwMode="auto">
            <a:xfrm flipH="1">
              <a:off x="1321" y="251"/>
              <a:ext cx="61" cy="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57" name="Group 24"/>
            <p:cNvGrpSpPr>
              <a:grpSpLocks/>
            </p:cNvGrpSpPr>
            <p:nvPr/>
          </p:nvGrpSpPr>
          <p:grpSpPr bwMode="auto">
            <a:xfrm>
              <a:off x="1208" y="255"/>
              <a:ext cx="87" cy="178"/>
              <a:chOff x="2250" y="1869"/>
              <a:chExt cx="87" cy="178"/>
            </a:xfrm>
          </p:grpSpPr>
          <p:sp>
            <p:nvSpPr>
              <p:cNvPr id="208" name="Line 25"/>
              <p:cNvSpPr>
                <a:spLocks noChangeShapeType="1"/>
              </p:cNvSpPr>
              <p:nvPr/>
            </p:nvSpPr>
            <p:spPr bwMode="auto">
              <a:xfrm>
                <a:off x="2250" y="1873"/>
                <a:ext cx="27" cy="1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09" name="Line 26"/>
              <p:cNvSpPr>
                <a:spLocks noChangeShapeType="1"/>
              </p:cNvSpPr>
              <p:nvPr/>
            </p:nvSpPr>
            <p:spPr bwMode="auto">
              <a:xfrm flipH="1">
                <a:off x="2276" y="1869"/>
                <a:ext cx="61" cy="1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65" name="Line 27"/>
            <p:cNvSpPr>
              <a:spLocks noChangeShapeType="1"/>
            </p:cNvSpPr>
            <p:nvPr/>
          </p:nvSpPr>
          <p:spPr bwMode="auto">
            <a:xfrm>
              <a:off x="1294" y="251"/>
              <a:ext cx="28" cy="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8" name="Line 28"/>
            <p:cNvSpPr>
              <a:spLocks noChangeShapeType="1"/>
            </p:cNvSpPr>
            <p:nvPr/>
          </p:nvSpPr>
          <p:spPr bwMode="auto">
            <a:xfrm flipH="1">
              <a:off x="1165" y="256"/>
              <a:ext cx="42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2" name="Line 29"/>
            <p:cNvSpPr>
              <a:spLocks noChangeShapeType="1"/>
            </p:cNvSpPr>
            <p:nvPr/>
          </p:nvSpPr>
          <p:spPr bwMode="auto">
            <a:xfrm>
              <a:off x="1115" y="346"/>
              <a:ext cx="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" name="Line 30"/>
            <p:cNvSpPr>
              <a:spLocks noChangeShapeType="1"/>
            </p:cNvSpPr>
            <p:nvPr/>
          </p:nvSpPr>
          <p:spPr bwMode="auto">
            <a:xfrm>
              <a:off x="753" y="346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6" name="Line 31"/>
            <p:cNvSpPr>
              <a:spLocks noChangeShapeType="1"/>
            </p:cNvSpPr>
            <p:nvPr/>
          </p:nvSpPr>
          <p:spPr bwMode="auto">
            <a:xfrm>
              <a:off x="1455" y="342"/>
              <a:ext cx="4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1" name="Rectangle 32"/>
            <p:cNvSpPr>
              <a:spLocks noChangeArrowheads="1"/>
            </p:cNvSpPr>
            <p:nvPr/>
          </p:nvSpPr>
          <p:spPr bwMode="auto">
            <a:xfrm>
              <a:off x="107" y="306"/>
              <a:ext cx="256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/>
                <a:t>a</a:t>
              </a:r>
            </a:p>
          </p:txBody>
        </p:sp>
        <p:sp>
          <p:nvSpPr>
            <p:cNvPr id="187" name="Rectangle 33"/>
            <p:cNvSpPr>
              <a:spLocks noChangeArrowheads="1"/>
            </p:cNvSpPr>
            <p:nvPr/>
          </p:nvSpPr>
          <p:spPr bwMode="auto">
            <a:xfrm>
              <a:off x="1013" y="402"/>
              <a:ext cx="270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/>
                <a:t>b</a:t>
              </a:r>
            </a:p>
          </p:txBody>
        </p:sp>
        <p:sp>
          <p:nvSpPr>
            <p:cNvPr id="191" name="Rectangle 34"/>
            <p:cNvSpPr>
              <a:spLocks noChangeArrowheads="1"/>
            </p:cNvSpPr>
            <p:nvPr/>
          </p:nvSpPr>
          <p:spPr bwMode="auto">
            <a:xfrm>
              <a:off x="0" y="878"/>
              <a:ext cx="378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/>
                <a:t>V</a:t>
              </a:r>
              <a:r>
                <a:rPr lang="es-ES" sz="3200" baseline="-25000" noProof="1"/>
                <a:t>1</a:t>
              </a:r>
            </a:p>
          </p:txBody>
        </p:sp>
        <p:sp>
          <p:nvSpPr>
            <p:cNvPr id="199" name="Rectangle 35"/>
            <p:cNvSpPr>
              <a:spLocks noChangeArrowheads="1"/>
            </p:cNvSpPr>
            <p:nvPr/>
          </p:nvSpPr>
          <p:spPr bwMode="auto">
            <a:xfrm>
              <a:off x="1139" y="672"/>
              <a:ext cx="378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/>
                <a:t>V</a:t>
              </a:r>
              <a:r>
                <a:rPr lang="es-ES" sz="3200" baseline="-25000" noProof="1"/>
                <a:t>2</a:t>
              </a:r>
            </a:p>
          </p:txBody>
        </p:sp>
        <p:sp>
          <p:nvSpPr>
            <p:cNvPr id="200" name="Rectangle 36"/>
            <p:cNvSpPr>
              <a:spLocks noChangeArrowheads="1"/>
            </p:cNvSpPr>
            <p:nvPr/>
          </p:nvSpPr>
          <p:spPr bwMode="auto">
            <a:xfrm>
              <a:off x="1385" y="0"/>
              <a:ext cx="299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/>
                <a:t>R</a:t>
              </a:r>
            </a:p>
          </p:txBody>
        </p:sp>
        <p:sp>
          <p:nvSpPr>
            <p:cNvPr id="201" name="Freeform 37"/>
            <p:cNvSpPr>
              <a:spLocks/>
            </p:cNvSpPr>
            <p:nvPr/>
          </p:nvSpPr>
          <p:spPr bwMode="auto">
            <a:xfrm>
              <a:off x="1766" y="240"/>
              <a:ext cx="271" cy="3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0" y="0"/>
                </a:cxn>
                <a:cxn ang="0">
                  <a:pos x="270" y="396"/>
                </a:cxn>
              </a:cxnLst>
              <a:rect l="0" t="0" r="r" b="b"/>
              <a:pathLst>
                <a:path w="271" h="397">
                  <a:moveTo>
                    <a:pt x="0" y="0"/>
                  </a:moveTo>
                  <a:lnTo>
                    <a:pt x="270" y="0"/>
                  </a:lnTo>
                  <a:lnTo>
                    <a:pt x="270" y="396"/>
                  </a:lnTo>
                </a:path>
              </a:pathLst>
            </a:custGeom>
            <a:noFill/>
            <a:ln w="38100" cap="rnd" cmpd="sng">
              <a:solidFill>
                <a:srgbClr val="A5002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2" name="Rectangle 38"/>
            <p:cNvSpPr>
              <a:spLocks noChangeArrowheads="1"/>
            </p:cNvSpPr>
            <p:nvPr/>
          </p:nvSpPr>
          <p:spPr bwMode="auto">
            <a:xfrm>
              <a:off x="2051" y="162"/>
              <a:ext cx="185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>
                  <a:solidFill>
                    <a:srgbClr val="A50021"/>
                  </a:solidFill>
                </a:rPr>
                <a:t>i</a:t>
              </a:r>
            </a:p>
          </p:txBody>
        </p:sp>
        <p:sp>
          <p:nvSpPr>
            <p:cNvPr id="203" name="Rectangle 39"/>
            <p:cNvSpPr>
              <a:spLocks noChangeArrowheads="1"/>
            </p:cNvSpPr>
            <p:nvPr/>
          </p:nvSpPr>
          <p:spPr bwMode="auto">
            <a:xfrm>
              <a:off x="2221" y="762"/>
              <a:ext cx="285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>
                  <a:solidFill>
                    <a:srgbClr val="008080"/>
                  </a:solidFill>
                </a:rPr>
                <a:t>V</a:t>
              </a:r>
            </a:p>
          </p:txBody>
        </p:sp>
        <p:sp>
          <p:nvSpPr>
            <p:cNvPr id="204" name="Line 40"/>
            <p:cNvSpPr>
              <a:spLocks noChangeShapeType="1"/>
            </p:cNvSpPr>
            <p:nvPr/>
          </p:nvSpPr>
          <p:spPr bwMode="auto">
            <a:xfrm>
              <a:off x="2190" y="740"/>
              <a:ext cx="0" cy="504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" name="Rectangle 41"/>
            <p:cNvSpPr>
              <a:spLocks noChangeArrowheads="1"/>
            </p:cNvSpPr>
            <p:nvPr/>
          </p:nvSpPr>
          <p:spPr bwMode="auto">
            <a:xfrm>
              <a:off x="2061" y="466"/>
              <a:ext cx="264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>
                  <a:solidFill>
                    <a:srgbClr val="008080"/>
                  </a:solidFill>
                </a:rPr>
                <a:t>+</a:t>
              </a:r>
            </a:p>
          </p:txBody>
        </p:sp>
        <p:sp>
          <p:nvSpPr>
            <p:cNvPr id="206" name="Rectangle 42"/>
            <p:cNvSpPr>
              <a:spLocks noChangeArrowheads="1"/>
            </p:cNvSpPr>
            <p:nvPr/>
          </p:nvSpPr>
          <p:spPr bwMode="auto">
            <a:xfrm>
              <a:off x="2085" y="1146"/>
              <a:ext cx="199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>
                  <a:solidFill>
                    <a:srgbClr val="008080"/>
                  </a:solidFill>
                </a:rPr>
                <a:t>-</a:t>
              </a:r>
            </a:p>
          </p:txBody>
        </p:sp>
        <p:sp>
          <p:nvSpPr>
            <p:cNvPr id="207" name="Oval 43"/>
            <p:cNvSpPr>
              <a:spLocks noChangeArrowheads="1"/>
            </p:cNvSpPr>
            <p:nvPr/>
          </p:nvSpPr>
          <p:spPr bwMode="auto">
            <a:xfrm>
              <a:off x="683" y="296"/>
              <a:ext cx="92" cy="9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14" name="Group 182"/>
          <p:cNvGrpSpPr>
            <a:grpSpLocks/>
          </p:cNvGrpSpPr>
          <p:nvPr/>
        </p:nvGrpSpPr>
        <p:grpSpPr bwMode="auto">
          <a:xfrm>
            <a:off x="5167313" y="1504950"/>
            <a:ext cx="3721100" cy="2522538"/>
            <a:chOff x="527" y="1924"/>
            <a:chExt cx="2344" cy="1589"/>
          </a:xfrm>
        </p:grpSpPr>
        <p:grpSp>
          <p:nvGrpSpPr>
            <p:cNvPr id="215" name="Group 181"/>
            <p:cNvGrpSpPr>
              <a:grpSpLocks/>
            </p:cNvGrpSpPr>
            <p:nvPr/>
          </p:nvGrpSpPr>
          <p:grpSpPr bwMode="auto">
            <a:xfrm>
              <a:off x="527" y="1989"/>
              <a:ext cx="2344" cy="1524"/>
              <a:chOff x="527" y="1989"/>
              <a:chExt cx="2344" cy="1524"/>
            </a:xfrm>
          </p:grpSpPr>
          <p:sp>
            <p:nvSpPr>
              <p:cNvPr id="217" name="Line 94"/>
              <p:cNvSpPr>
                <a:spLocks noChangeShapeType="1"/>
              </p:cNvSpPr>
              <p:nvPr/>
            </p:nvSpPr>
            <p:spPr bwMode="auto">
              <a:xfrm flipV="1">
                <a:off x="1407" y="1989"/>
                <a:ext cx="0" cy="15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18" name="Line 96"/>
              <p:cNvSpPr>
                <a:spLocks noChangeShapeType="1"/>
              </p:cNvSpPr>
              <p:nvPr/>
            </p:nvSpPr>
            <p:spPr bwMode="auto">
              <a:xfrm>
                <a:off x="527" y="2977"/>
                <a:ext cx="23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216" name="Rectangle 97"/>
            <p:cNvSpPr>
              <a:spLocks noChangeArrowheads="1"/>
            </p:cNvSpPr>
            <p:nvPr/>
          </p:nvSpPr>
          <p:spPr bwMode="auto">
            <a:xfrm>
              <a:off x="1394" y="1924"/>
              <a:ext cx="185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3200" noProof="1">
                  <a:solidFill>
                    <a:srgbClr val="A50021"/>
                  </a:solidFill>
                </a:rPr>
                <a:t>i</a:t>
              </a:r>
            </a:p>
          </p:txBody>
        </p:sp>
      </p:grpSp>
      <p:sp>
        <p:nvSpPr>
          <p:cNvPr id="219" name="Freeform 98"/>
          <p:cNvSpPr>
            <a:spLocks/>
          </p:cNvSpPr>
          <p:nvPr/>
        </p:nvSpPr>
        <p:spPr bwMode="auto">
          <a:xfrm>
            <a:off x="5532438" y="2166938"/>
            <a:ext cx="3192462" cy="1027112"/>
          </a:xfrm>
          <a:custGeom>
            <a:avLst/>
            <a:gdLst/>
            <a:ahLst/>
            <a:cxnLst>
              <a:cxn ang="0">
                <a:pos x="0" y="646"/>
              </a:cxn>
              <a:cxn ang="0">
                <a:pos x="837" y="646"/>
              </a:cxn>
              <a:cxn ang="0">
                <a:pos x="898" y="640"/>
              </a:cxn>
              <a:cxn ang="0">
                <a:pos x="933" y="630"/>
              </a:cxn>
              <a:cxn ang="0">
                <a:pos x="958" y="616"/>
              </a:cxn>
              <a:cxn ang="0">
                <a:pos x="975" y="584"/>
              </a:cxn>
              <a:cxn ang="0">
                <a:pos x="1112" y="24"/>
              </a:cxn>
              <a:cxn ang="0">
                <a:pos x="1134" y="8"/>
              </a:cxn>
              <a:cxn ang="0">
                <a:pos x="1184" y="0"/>
              </a:cxn>
              <a:cxn ang="0">
                <a:pos x="2010" y="0"/>
              </a:cxn>
            </a:cxnLst>
            <a:rect l="0" t="0" r="r" b="b"/>
            <a:pathLst>
              <a:path w="2011" h="647">
                <a:moveTo>
                  <a:pt x="0" y="646"/>
                </a:moveTo>
                <a:lnTo>
                  <a:pt x="837" y="646"/>
                </a:lnTo>
                <a:lnTo>
                  <a:pt x="898" y="640"/>
                </a:lnTo>
                <a:lnTo>
                  <a:pt x="933" y="630"/>
                </a:lnTo>
                <a:lnTo>
                  <a:pt x="958" y="616"/>
                </a:lnTo>
                <a:lnTo>
                  <a:pt x="975" y="584"/>
                </a:lnTo>
                <a:lnTo>
                  <a:pt x="1112" y="24"/>
                </a:lnTo>
                <a:lnTo>
                  <a:pt x="1134" y="8"/>
                </a:lnTo>
                <a:lnTo>
                  <a:pt x="1184" y="0"/>
                </a:lnTo>
                <a:lnTo>
                  <a:pt x="2010" y="0"/>
                </a:lnTo>
              </a:path>
            </a:pathLst>
          </a:custGeom>
          <a:noFill/>
          <a:ln w="50800" cap="rnd" cmpd="sng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20" name="Text Box 99"/>
          <p:cNvSpPr txBox="1">
            <a:spLocks noChangeArrowheads="1"/>
          </p:cNvSpPr>
          <p:nvPr/>
        </p:nvSpPr>
        <p:spPr bwMode="auto">
          <a:xfrm>
            <a:off x="865188" y="4448175"/>
            <a:ext cx="7770812" cy="1095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5000"/>
              </a:lnSpc>
              <a:spcAft>
                <a:spcPct val="25000"/>
              </a:spcAft>
            </a:pPr>
            <a:r>
              <a:rPr lang="es-ES_tradnl">
                <a:solidFill>
                  <a:schemeClr val="tx2"/>
                </a:solidFill>
              </a:rPr>
              <a:t>t</a:t>
            </a:r>
            <a:r>
              <a:rPr lang="es-ES_tradnl" baseline="-25000">
                <a:solidFill>
                  <a:schemeClr val="tx2"/>
                </a:solidFill>
              </a:rPr>
              <a:t>d</a:t>
            </a:r>
            <a:r>
              <a:rPr lang="es-ES_tradnl">
                <a:solidFill>
                  <a:schemeClr val="tx2"/>
                </a:solidFill>
              </a:rPr>
              <a:t> =</a:t>
            </a:r>
            <a:r>
              <a:rPr lang="es-ES_tradnl">
                <a:solidFill>
                  <a:srgbClr val="008080"/>
                </a:solidFill>
              </a:rPr>
              <a:t> tiempo de retraso (delay time )</a:t>
            </a:r>
          </a:p>
          <a:p>
            <a:pPr algn="l" eaLnBrk="0" hangingPunct="0">
              <a:lnSpc>
                <a:spcPct val="105000"/>
              </a:lnSpc>
              <a:spcAft>
                <a:spcPct val="25000"/>
              </a:spcAft>
            </a:pPr>
            <a:r>
              <a:rPr lang="es-ES_tradnl">
                <a:solidFill>
                  <a:schemeClr val="tx2"/>
                </a:solidFill>
              </a:rPr>
              <a:t>t</a:t>
            </a:r>
            <a:r>
              <a:rPr lang="es-ES_tradnl" baseline="-25000">
                <a:solidFill>
                  <a:schemeClr val="tx2"/>
                </a:solidFill>
              </a:rPr>
              <a:t>r</a:t>
            </a:r>
            <a:r>
              <a:rPr lang="es-ES_tradnl">
                <a:solidFill>
                  <a:schemeClr val="tx2"/>
                </a:solidFill>
              </a:rPr>
              <a:t> =</a:t>
            </a:r>
            <a:r>
              <a:rPr lang="es-ES_tradnl">
                <a:solidFill>
                  <a:srgbClr val="008080"/>
                </a:solidFill>
              </a:rPr>
              <a:t> tiempo de subida (rise time )</a:t>
            </a:r>
          </a:p>
          <a:p>
            <a:pPr algn="l" eaLnBrk="0" hangingPunct="0">
              <a:lnSpc>
                <a:spcPct val="105000"/>
              </a:lnSpc>
              <a:spcAft>
                <a:spcPct val="25000"/>
              </a:spcAft>
            </a:pPr>
            <a:r>
              <a:rPr lang="es-ES_tradnl">
                <a:solidFill>
                  <a:schemeClr val="tx2"/>
                </a:solidFill>
              </a:rPr>
              <a:t>t</a:t>
            </a:r>
            <a:r>
              <a:rPr lang="es-ES_tradnl" baseline="-25000">
                <a:solidFill>
                  <a:schemeClr val="tx2"/>
                </a:solidFill>
              </a:rPr>
              <a:t>fr</a:t>
            </a:r>
            <a:r>
              <a:rPr lang="es-ES_tradnl">
                <a:solidFill>
                  <a:schemeClr val="tx2"/>
                </a:solidFill>
              </a:rPr>
              <a:t> =</a:t>
            </a:r>
            <a:r>
              <a:rPr lang="es-ES_tradnl">
                <a:solidFill>
                  <a:srgbClr val="008080"/>
                </a:solidFill>
              </a:rPr>
              <a:t> t</a:t>
            </a:r>
            <a:r>
              <a:rPr lang="es-ES_tradnl" baseline="-25000">
                <a:solidFill>
                  <a:srgbClr val="008080"/>
                </a:solidFill>
              </a:rPr>
              <a:t>d</a:t>
            </a:r>
            <a:r>
              <a:rPr lang="es-ES_tradnl">
                <a:solidFill>
                  <a:srgbClr val="008080"/>
                </a:solidFill>
              </a:rPr>
              <a:t> + t</a:t>
            </a:r>
            <a:r>
              <a:rPr lang="es-ES_tradnl" baseline="-25000">
                <a:solidFill>
                  <a:srgbClr val="008080"/>
                </a:solidFill>
              </a:rPr>
              <a:t>r</a:t>
            </a:r>
            <a:r>
              <a:rPr lang="es-ES_tradnl">
                <a:solidFill>
                  <a:srgbClr val="008080"/>
                </a:solidFill>
              </a:rPr>
              <a:t> = tiempo de recuperación directa (forward recovery time )</a:t>
            </a:r>
          </a:p>
        </p:txBody>
      </p:sp>
      <p:grpSp>
        <p:nvGrpSpPr>
          <p:cNvPr id="221" name="Group 184"/>
          <p:cNvGrpSpPr>
            <a:grpSpLocks/>
          </p:cNvGrpSpPr>
          <p:nvPr/>
        </p:nvGrpSpPr>
        <p:grpSpPr bwMode="auto">
          <a:xfrm>
            <a:off x="5407025" y="2122488"/>
            <a:ext cx="1949450" cy="2293937"/>
            <a:chOff x="678" y="2313"/>
            <a:chExt cx="1228" cy="1445"/>
          </a:xfrm>
        </p:grpSpPr>
        <p:sp>
          <p:nvSpPr>
            <p:cNvPr id="222" name="Line 114"/>
            <p:cNvSpPr>
              <a:spLocks noChangeShapeType="1"/>
            </p:cNvSpPr>
            <p:nvPr/>
          </p:nvSpPr>
          <p:spPr bwMode="auto">
            <a:xfrm>
              <a:off x="1418" y="3517"/>
              <a:ext cx="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223" name="Group 183"/>
            <p:cNvGrpSpPr>
              <a:grpSpLocks/>
            </p:cNvGrpSpPr>
            <p:nvPr/>
          </p:nvGrpSpPr>
          <p:grpSpPr bwMode="auto">
            <a:xfrm>
              <a:off x="678" y="2313"/>
              <a:ext cx="1228" cy="1445"/>
              <a:chOff x="678" y="2313"/>
              <a:chExt cx="1228" cy="1445"/>
            </a:xfrm>
          </p:grpSpPr>
          <p:grpSp>
            <p:nvGrpSpPr>
              <p:cNvPr id="224" name="Group 101"/>
              <p:cNvGrpSpPr>
                <a:grpSpLocks/>
              </p:cNvGrpSpPr>
              <p:nvPr/>
            </p:nvGrpSpPr>
            <p:grpSpPr bwMode="auto">
              <a:xfrm>
                <a:off x="678" y="2313"/>
                <a:ext cx="1228" cy="1244"/>
                <a:chOff x="400" y="1832"/>
                <a:chExt cx="1228" cy="1244"/>
              </a:xfrm>
            </p:grpSpPr>
            <p:sp>
              <p:nvSpPr>
                <p:cNvPr id="226" name="Line 102"/>
                <p:cNvSpPr>
                  <a:spLocks noChangeShapeType="1"/>
                </p:cNvSpPr>
                <p:nvPr/>
              </p:nvSpPr>
              <p:spPr bwMode="auto">
                <a:xfrm>
                  <a:off x="1601" y="1980"/>
                  <a:ext cx="0" cy="10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227" name="Rectangle 103"/>
                <p:cNvSpPr>
                  <a:spLocks noChangeArrowheads="1"/>
                </p:cNvSpPr>
                <p:nvPr/>
              </p:nvSpPr>
              <p:spPr bwMode="auto">
                <a:xfrm>
                  <a:off x="1400" y="2727"/>
                  <a:ext cx="228" cy="28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s-ES" sz="2400" noProof="1"/>
                    <a:t>t</a:t>
                  </a:r>
                  <a:r>
                    <a:rPr lang="es-ES" sz="2400" baseline="-25000" noProof="1"/>
                    <a:t>r</a:t>
                  </a:r>
                </a:p>
              </p:txBody>
            </p:sp>
            <p:grpSp>
              <p:nvGrpSpPr>
                <p:cNvPr id="228" name="Group 104"/>
                <p:cNvGrpSpPr>
                  <a:grpSpLocks/>
                </p:cNvGrpSpPr>
                <p:nvPr/>
              </p:nvGrpSpPr>
              <p:grpSpPr bwMode="auto">
                <a:xfrm>
                  <a:off x="400" y="1832"/>
                  <a:ext cx="1225" cy="1017"/>
                  <a:chOff x="400" y="1832"/>
                  <a:chExt cx="1225" cy="1017"/>
                </a:xfrm>
              </p:grpSpPr>
              <p:sp>
                <p:nvSpPr>
                  <p:cNvPr id="229" name="Line 10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65" y="1940"/>
                    <a:ext cx="56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230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400" y="1832"/>
                    <a:ext cx="705" cy="24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l" eaLnBrk="0" hangingPunct="0"/>
                    <a:r>
                      <a:rPr lang="es-ES" sz="2000" noProof="1"/>
                      <a:t>0</a:t>
                    </a:r>
                    <a:r>
                      <a:rPr lang="es-ES_tradnl" sz="2000"/>
                      <a:t>,</a:t>
                    </a:r>
                    <a:r>
                      <a:rPr lang="es-ES_tradnl" sz="2000" noProof="1"/>
                      <a:t>9·V</a:t>
                    </a:r>
                    <a:r>
                      <a:rPr lang="es-ES_tradnl" sz="2000" baseline="-25000" noProof="1"/>
                      <a:t>1</a:t>
                    </a:r>
                    <a:r>
                      <a:rPr lang="es-ES_tradnl" sz="2000" noProof="1"/>
                      <a:t>/R</a:t>
                    </a:r>
                  </a:p>
                </p:txBody>
              </p:sp>
              <p:grpSp>
                <p:nvGrpSpPr>
                  <p:cNvPr id="231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408" y="2216"/>
                    <a:ext cx="1057" cy="633"/>
                    <a:chOff x="408" y="2216"/>
                    <a:chExt cx="1057" cy="633"/>
                  </a:xfrm>
                </p:grpSpPr>
                <p:sp>
                  <p:nvSpPr>
                    <p:cNvPr id="233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84" y="2563"/>
                      <a:ext cx="256" cy="286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l" eaLnBrk="0" hangingPunct="0"/>
                      <a:r>
                        <a:rPr lang="es-ES" sz="2400" noProof="1"/>
                        <a:t>t</a:t>
                      </a:r>
                      <a:r>
                        <a:rPr lang="es-ES" sz="2400" baseline="-25000" noProof="1"/>
                        <a:t>d</a:t>
                      </a:r>
                    </a:p>
                  </p:txBody>
                </p:sp>
                <p:sp>
                  <p:nvSpPr>
                    <p:cNvPr id="234" name="Line 10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065" y="2428"/>
                      <a:ext cx="40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235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8" y="2216"/>
                      <a:ext cx="705" cy="24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l" eaLnBrk="0" hangingPunct="0"/>
                      <a:r>
                        <a:rPr lang="es-ES" sz="2000" noProof="1"/>
                        <a:t>0</a:t>
                      </a:r>
                      <a:r>
                        <a:rPr lang="es-ES_tradnl" sz="2000"/>
                        <a:t>,</a:t>
                      </a:r>
                      <a:r>
                        <a:rPr lang="es-ES_tradnl" sz="2000" noProof="1"/>
                        <a:t>1·V</a:t>
                      </a:r>
                      <a:r>
                        <a:rPr lang="es-ES_tradnl" sz="2000" baseline="-25000" noProof="1"/>
                        <a:t>1</a:t>
                      </a:r>
                      <a:r>
                        <a:rPr lang="es-ES_tradnl" sz="2000" noProof="1"/>
                        <a:t>/R</a:t>
                      </a:r>
                    </a:p>
                  </p:txBody>
                </p:sp>
                <p:sp>
                  <p:nvSpPr>
                    <p:cNvPr id="236" name="Line 1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57" y="2428"/>
                      <a:ext cx="0" cy="384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237" name="Line 1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49" y="2612"/>
                      <a:ext cx="27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232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1469" y="2764"/>
                    <a:ext cx="12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225" name="Text Box 115"/>
              <p:cNvSpPr txBox="1">
                <a:spLocks noChangeArrowheads="1"/>
              </p:cNvSpPr>
              <p:nvPr/>
            </p:nvSpPr>
            <p:spPr bwMode="auto">
              <a:xfrm>
                <a:off x="1540" y="3470"/>
                <a:ext cx="273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s-ES" sz="2400" noProof="1"/>
                  <a:t>t</a:t>
                </a:r>
                <a:r>
                  <a:rPr lang="es-ES" sz="2400" baseline="-25000" noProof="1"/>
                  <a:t>fr</a:t>
                </a:r>
                <a:endParaRPr lang="es-ES_tradnl" sz="2400" baseline="-25000"/>
              </a:p>
            </p:txBody>
          </p:sp>
        </p:grpSp>
      </p:grpSp>
      <p:grpSp>
        <p:nvGrpSpPr>
          <p:cNvPr id="238" name="Group 117"/>
          <p:cNvGrpSpPr>
            <a:grpSpLocks/>
          </p:cNvGrpSpPr>
          <p:nvPr/>
        </p:nvGrpSpPr>
        <p:grpSpPr bwMode="auto">
          <a:xfrm>
            <a:off x="1533525" y="2197100"/>
            <a:ext cx="627063" cy="519113"/>
            <a:chOff x="510" y="349"/>
            <a:chExt cx="395" cy="327"/>
          </a:xfrm>
        </p:grpSpPr>
        <p:sp>
          <p:nvSpPr>
            <p:cNvPr id="239" name="Line 118"/>
            <p:cNvSpPr>
              <a:spLocks noChangeShapeType="1"/>
            </p:cNvSpPr>
            <p:nvPr/>
          </p:nvSpPr>
          <p:spPr bwMode="auto">
            <a:xfrm flipV="1">
              <a:off x="510" y="349"/>
              <a:ext cx="211" cy="2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0" name="Rectangle 119"/>
            <p:cNvSpPr>
              <a:spLocks noChangeArrowheads="1"/>
            </p:cNvSpPr>
            <p:nvPr/>
          </p:nvSpPr>
          <p:spPr bwMode="auto">
            <a:xfrm rot="19158811" flipH="1">
              <a:off x="811" y="354"/>
              <a:ext cx="69" cy="32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1" name="Arc 120"/>
            <p:cNvSpPr>
              <a:spLocks/>
            </p:cNvSpPr>
            <p:nvPr/>
          </p:nvSpPr>
          <p:spPr bwMode="auto">
            <a:xfrm flipH="1" flipV="1">
              <a:off x="614" y="531"/>
              <a:ext cx="291" cy="102"/>
            </a:xfrm>
            <a:custGeom>
              <a:avLst/>
              <a:gdLst>
                <a:gd name="G0" fmla="+- 20429 0 0"/>
                <a:gd name="G1" fmla="+- 21600 0 0"/>
                <a:gd name="G2" fmla="+- 21600 0 0"/>
                <a:gd name="T0" fmla="*/ 0 w 42029"/>
                <a:gd name="T1" fmla="*/ 14584 h 21600"/>
                <a:gd name="T2" fmla="*/ 42029 w 42029"/>
                <a:gd name="T3" fmla="*/ 21600 h 21600"/>
                <a:gd name="T4" fmla="*/ 20429 w 4202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29" h="21600" fill="none" extrusionOk="0">
                  <a:moveTo>
                    <a:pt x="0" y="14584"/>
                  </a:moveTo>
                  <a:cubicBezTo>
                    <a:pt x="2996" y="5858"/>
                    <a:pt x="11203" y="-1"/>
                    <a:pt x="20429" y="0"/>
                  </a:cubicBezTo>
                  <a:cubicBezTo>
                    <a:pt x="32358" y="0"/>
                    <a:pt x="42029" y="9670"/>
                    <a:pt x="42029" y="21600"/>
                  </a:cubicBezTo>
                </a:path>
                <a:path w="42029" h="21600" stroke="0" extrusionOk="0">
                  <a:moveTo>
                    <a:pt x="0" y="14584"/>
                  </a:moveTo>
                  <a:cubicBezTo>
                    <a:pt x="2996" y="5858"/>
                    <a:pt x="11203" y="-1"/>
                    <a:pt x="20429" y="0"/>
                  </a:cubicBezTo>
                  <a:cubicBezTo>
                    <a:pt x="32358" y="0"/>
                    <a:pt x="42029" y="9670"/>
                    <a:pt x="42029" y="21600"/>
                  </a:cubicBezTo>
                  <a:lnTo>
                    <a:pt x="20429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42" name="Rectangle 177"/>
          <p:cNvSpPr>
            <a:spLocks noChangeArrowheads="1"/>
          </p:cNvSpPr>
          <p:nvPr/>
        </p:nvSpPr>
        <p:spPr bwMode="auto">
          <a:xfrm>
            <a:off x="1903413" y="5884863"/>
            <a:ext cx="5500687" cy="638175"/>
          </a:xfrm>
          <a:prstGeom prst="rect">
            <a:avLst/>
          </a:prstGeom>
          <a:solidFill>
            <a:srgbClr val="FFCC0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s-ES"/>
              <a:t>El tiempo de recuperación directa genera menos problemas reales que el de recuperación inversa</a:t>
            </a:r>
            <a:endParaRPr lang="es-ES" sz="2000" noProof="1"/>
          </a:p>
        </p:txBody>
      </p:sp>
      <p:sp>
        <p:nvSpPr>
          <p:cNvPr id="243" name="Rectangle 185"/>
          <p:cNvSpPr>
            <a:spLocks noChangeArrowheads="1"/>
          </p:cNvSpPr>
          <p:nvPr/>
        </p:nvSpPr>
        <p:spPr bwMode="auto">
          <a:xfrm>
            <a:off x="769938" y="984250"/>
            <a:ext cx="82216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s-ES" sz="2000" noProof="1"/>
              <a:t>Transición de “</a:t>
            </a:r>
            <a:r>
              <a:rPr lang="es-ES" sz="2000" dirty="0"/>
              <a:t>b</a:t>
            </a:r>
            <a:r>
              <a:rPr lang="es-ES" sz="2000" noProof="1"/>
              <a:t>” a “</a:t>
            </a:r>
            <a:r>
              <a:rPr lang="es-ES" sz="2000" dirty="0"/>
              <a:t>a</a:t>
            </a:r>
            <a:r>
              <a:rPr lang="es-ES" sz="2000" noProof="1"/>
              <a:t>”</a:t>
            </a:r>
            <a:r>
              <a:rPr lang="es-ES" dirty="0"/>
              <a:t>, es decir, de bloqueo </a:t>
            </a:r>
            <a:r>
              <a:rPr lang="es-ES" dirty="0" smtClean="0"/>
              <a:t>a conducción </a:t>
            </a:r>
            <a:r>
              <a:rPr lang="es-ES" dirty="0"/>
              <a:t>(encendido)</a:t>
            </a:r>
            <a:endParaRPr lang="es-ES" noProof="1"/>
          </a:p>
        </p:txBody>
      </p:sp>
      <p:sp>
        <p:nvSpPr>
          <p:cNvPr id="244" name="Text Box 186"/>
          <p:cNvSpPr txBox="1">
            <a:spLocks noChangeArrowheads="1"/>
          </p:cNvSpPr>
          <p:nvPr/>
        </p:nvSpPr>
        <p:spPr bwMode="auto">
          <a:xfrm>
            <a:off x="879475" y="596900"/>
            <a:ext cx="58007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s-ES">
                <a:solidFill>
                  <a:srgbClr val="A50021"/>
                </a:solidFill>
              </a:rPr>
              <a:t> Comportamiento real de un diodo en conmutación</a:t>
            </a:r>
          </a:p>
        </p:txBody>
      </p:sp>
      <p:sp>
        <p:nvSpPr>
          <p:cNvPr id="245" name="Text Box 187"/>
          <p:cNvSpPr txBox="1">
            <a:spLocks noChangeArrowheads="1"/>
          </p:cNvSpPr>
          <p:nvPr/>
        </p:nvSpPr>
        <p:spPr bwMode="auto">
          <a:xfrm>
            <a:off x="752475" y="71414"/>
            <a:ext cx="6176979" cy="523220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800" b="1" dirty="0">
                <a:solidFill>
                  <a:schemeClr val="bg1"/>
                </a:solidFill>
              </a:rPr>
              <a:t>5ª Velocidad de conmutación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20" grpId="0" build="p" autoUpdateAnimBg="0"/>
      <p:bldP spid="242" grpId="0" animBg="1"/>
      <p:bldP spid="24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752475" y="71414"/>
            <a:ext cx="5462599" cy="523220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800" b="1" dirty="0">
                <a:solidFill>
                  <a:schemeClr val="bg1"/>
                </a:solidFill>
              </a:rPr>
              <a:t>5ª Velocidad de conmutación</a:t>
            </a:r>
          </a:p>
        </p:txBody>
      </p:sp>
      <p:grpSp>
        <p:nvGrpSpPr>
          <p:cNvPr id="79" name="Group 12"/>
          <p:cNvGrpSpPr>
            <a:grpSpLocks/>
          </p:cNvGrpSpPr>
          <p:nvPr/>
        </p:nvGrpSpPr>
        <p:grpSpPr bwMode="auto">
          <a:xfrm>
            <a:off x="1127125" y="3783013"/>
            <a:ext cx="7326313" cy="3000375"/>
            <a:chOff x="462" y="695"/>
            <a:chExt cx="4460" cy="1826"/>
          </a:xfrm>
        </p:grpSpPr>
        <p:pic>
          <p:nvPicPr>
            <p:cNvPr id="80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2" y="917"/>
              <a:ext cx="4460" cy="160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5" y="751"/>
              <a:ext cx="622" cy="15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1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2" y="740"/>
              <a:ext cx="252" cy="16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  <p:sp>
          <p:nvSpPr>
            <p:cNvPr id="83" name="Text Box 16"/>
            <p:cNvSpPr txBox="1">
              <a:spLocks noChangeArrowheads="1"/>
            </p:cNvSpPr>
            <p:nvPr/>
          </p:nvSpPr>
          <p:spPr bwMode="auto">
            <a:xfrm>
              <a:off x="1886" y="695"/>
              <a:ext cx="1941" cy="22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s-ES" i="1">
                  <a:solidFill>
                    <a:srgbClr val="008080"/>
                  </a:solidFill>
                </a:rPr>
                <a:t>I</a:t>
              </a:r>
              <a:r>
                <a:rPr lang="es-ES" i="1" baseline="-25000">
                  <a:solidFill>
                    <a:srgbClr val="008080"/>
                  </a:solidFill>
                </a:rPr>
                <a:t>F(AV)</a:t>
              </a:r>
              <a:r>
                <a:rPr lang="es-ES" i="1">
                  <a:solidFill>
                    <a:srgbClr val="008080"/>
                  </a:solidFill>
                </a:rPr>
                <a:t> = 8A, V</a:t>
              </a:r>
              <a:r>
                <a:rPr lang="es-ES" i="1" baseline="-25000">
                  <a:solidFill>
                    <a:srgbClr val="008080"/>
                  </a:solidFill>
                </a:rPr>
                <a:t>RRM</a:t>
              </a:r>
              <a:r>
                <a:rPr lang="es-ES" i="1">
                  <a:solidFill>
                    <a:srgbClr val="008080"/>
                  </a:solidFill>
                </a:rPr>
                <a:t> = 200V</a:t>
              </a:r>
            </a:p>
          </p:txBody>
        </p:sp>
      </p:grpSp>
      <p:pic>
        <p:nvPicPr>
          <p:cNvPr id="84" name="Picture 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08750" y="300038"/>
            <a:ext cx="2419350" cy="33543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pic>
        <p:nvPicPr>
          <p:cNvPr id="85" name="Picture 1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76650" y="1125538"/>
            <a:ext cx="2854325" cy="2586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835025" y="711200"/>
            <a:ext cx="3159125" cy="16589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Aft>
                <a:spcPct val="40000"/>
              </a:spcAft>
              <a:buFontTx/>
              <a:buChar char="•"/>
            </a:pPr>
            <a:r>
              <a:rPr lang="es-ES" sz="1600">
                <a:solidFill>
                  <a:srgbClr val="A50021"/>
                </a:solidFill>
              </a:rPr>
              <a:t> Información suministrada por los fabricantes</a:t>
            </a:r>
          </a:p>
          <a:p>
            <a:pPr algn="l">
              <a:lnSpc>
                <a:spcPct val="120000"/>
              </a:lnSpc>
              <a:spcAft>
                <a:spcPct val="40000"/>
              </a:spcAft>
              <a:buFontTx/>
              <a:buChar char="•"/>
            </a:pPr>
            <a:r>
              <a:rPr lang="es-ES" sz="1600">
                <a:solidFill>
                  <a:srgbClr val="A50021"/>
                </a:solidFill>
              </a:rPr>
              <a:t> Corresponde a conmutaciones con cargas con comportamiento inductivo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346076"/>
            <a:ext cx="6758006" cy="654032"/>
          </a:xfrm>
          <a:solidFill>
            <a:srgbClr val="009999"/>
          </a:solidFill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TIPOS DE DIODOS DE POTENCIA</a:t>
            </a:r>
            <a:endParaRPr lang="es-ES" sz="28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7210" y="1268760"/>
            <a:ext cx="6586558" cy="716746"/>
          </a:xfrm>
        </p:spPr>
        <p:txBody>
          <a:bodyPr>
            <a:normAutofit/>
          </a:bodyPr>
          <a:lstStyle/>
          <a:p>
            <a:pPr marL="582930" indent="-514350">
              <a:buBlip>
                <a:blip r:embed="rId3"/>
              </a:buBlip>
            </a:pPr>
            <a:r>
              <a:rPr lang="es-ES" sz="3400" b="1" dirty="0" smtClean="0"/>
              <a:t>Diodo </a:t>
            </a:r>
            <a:r>
              <a:rPr lang="es-ES" sz="3400" b="1" dirty="0" err="1" smtClean="0"/>
              <a:t>Schottky</a:t>
            </a:r>
            <a:endParaRPr lang="es-ES" sz="3400" b="1" dirty="0" smtClean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928662" y="2780928"/>
            <a:ext cx="7929618" cy="79208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Blip>
                <a:blip r:embed="rId3"/>
              </a:buBlip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estructura es una unión metal-semiconductor =&gt; Tiene propiedades rectificadoras (es un diodo).</a:t>
            </a:r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709610" y="2136190"/>
            <a:ext cx="3142310" cy="57273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58293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3400" b="1" u="sng" dirty="0" smtClean="0">
                <a:latin typeface="+mn-lt"/>
              </a:rPr>
              <a:t>Características:</a:t>
            </a:r>
            <a:endParaRPr kumimoji="0" lang="es-ES" sz="3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953520" y="3441774"/>
            <a:ext cx="8190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480" lvl="0" indent="-342900" eaLnBrk="1" fontAlgn="auto" hangingPunct="1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Blip>
                <a:blip r:embed="rId3"/>
              </a:buBlip>
              <a:defRPr/>
            </a:pPr>
            <a:r>
              <a:rPr lang="es-ES" sz="2000" dirty="0" smtClean="0">
                <a:latin typeface="+mn-lt"/>
              </a:rPr>
              <a:t>Al no haber inyección de portadores minoritarios =&gt; No hay recuperación inversa =&gt; la conmutación es muy rápida. Son ideales para muy altas frecuencias.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44304" y="4365104"/>
            <a:ext cx="8199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480" lvl="0" indent="-342900" eaLnBrk="1" fontAlgn="auto" hangingPunct="1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Blip>
                <a:blip r:embed="rId3"/>
              </a:buBlip>
              <a:defRPr/>
            </a:pPr>
            <a:r>
              <a:rPr lang="es-ES" sz="2000" dirty="0" smtClean="0">
                <a:latin typeface="+mn-lt"/>
              </a:rPr>
              <a:t>Caídas de tensión reducidas (0,4 a </a:t>
            </a:r>
            <a:r>
              <a:rPr lang="es-ES" sz="2000" i="1" dirty="0" smtClean="0">
                <a:latin typeface="+mn-lt"/>
              </a:rPr>
              <a:t>0,5) =&gt; menos pérdidas.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944304" y="4859868"/>
            <a:ext cx="8199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480" lvl="0" indent="-342900" eaLnBrk="1" fontAlgn="auto" hangingPunct="1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Blip>
                <a:blip r:embed="rId3"/>
              </a:buBlip>
              <a:defRPr/>
            </a:pPr>
            <a:r>
              <a:rPr lang="es-ES" sz="2000" dirty="0" smtClean="0">
                <a:latin typeface="+mn-lt"/>
              </a:rPr>
              <a:t>A menor caída de tensión las corrientes inversas son mayores.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944304" y="5302949"/>
            <a:ext cx="8199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480" lvl="0" indent="-342900" eaLnBrk="1" fontAlgn="auto" hangingPunct="1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Blip>
                <a:blip r:embed="rId3"/>
              </a:buBlip>
              <a:defRPr/>
            </a:pPr>
            <a:r>
              <a:rPr lang="es-ES" sz="2000" dirty="0" smtClean="0">
                <a:latin typeface="+mn-lt"/>
              </a:rPr>
              <a:t>Debido a la forma de construcción no se pueden tener diodos </a:t>
            </a:r>
            <a:r>
              <a:rPr lang="es-ES" sz="2000" dirty="0" err="1" smtClean="0">
                <a:latin typeface="+mn-lt"/>
              </a:rPr>
              <a:t>schottky</a:t>
            </a:r>
            <a:r>
              <a:rPr lang="es-ES" sz="2000" dirty="0" smtClean="0">
                <a:latin typeface="+mn-lt"/>
              </a:rPr>
              <a:t> de altas tensiones.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953520" y="6011996"/>
            <a:ext cx="8190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480" lvl="0" indent="-342900" eaLnBrk="1" fontAlgn="auto" hangingPunct="1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Blip>
                <a:blip r:embed="rId3"/>
              </a:buBlip>
              <a:defRPr/>
            </a:pPr>
            <a:r>
              <a:rPr lang="es-ES" sz="2000" dirty="0" smtClean="0">
                <a:latin typeface="+mn-lt"/>
              </a:rPr>
              <a:t>La tensión de ruptura &lt; 100V ó &lt; 200V a lo sumo.</a:t>
            </a:r>
            <a:endParaRPr lang="es-ES" sz="2000" dirty="0">
              <a:latin typeface="+mn-lt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 build="allAtOnce"/>
      <p:bldP spid="8" grpId="0" build="allAtOnce" animBg="1"/>
      <p:bldP spid="9" grpId="0" build="allAtOnce"/>
      <p:bldP spid="10" grpId="0" build="allAtOnce"/>
      <p:bldP spid="11" grpId="0" build="allAtOnce"/>
      <p:bldP spid="12" grpId="0" build="allAtOnce"/>
      <p:bldP spid="13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5786" y="274638"/>
            <a:ext cx="6800840" cy="654032"/>
          </a:xfrm>
          <a:solidFill>
            <a:srgbClr val="009999"/>
          </a:solidFill>
        </p:spPr>
        <p:txBody>
          <a:bodyPr>
            <a:norm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TIPOS DE DIODOS DE POTENCIA</a:t>
            </a:r>
            <a:endParaRPr lang="es-ES" sz="28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9169" y="2000240"/>
            <a:ext cx="45434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3571876"/>
            <a:ext cx="3143272" cy="2541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7692" y="6215082"/>
            <a:ext cx="377430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928662" y="1928802"/>
            <a:ext cx="2612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6"/>
              </a:buBlip>
            </a:pPr>
            <a:r>
              <a:rPr lang="es-ES" dirty="0" smtClean="0"/>
              <a:t> </a:t>
            </a:r>
            <a:r>
              <a:rPr lang="es-ES" sz="2400" b="1" dirty="0" smtClean="0"/>
              <a:t>Diodo </a:t>
            </a:r>
            <a:r>
              <a:rPr lang="es-ES" sz="2400" b="1" dirty="0" err="1" smtClean="0"/>
              <a:t>Shottky</a:t>
            </a:r>
            <a:endParaRPr lang="es-ES" sz="2400" b="1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57290" y="2571744"/>
            <a:ext cx="1857388" cy="80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5786" y="274638"/>
            <a:ext cx="6800840" cy="654032"/>
          </a:xfrm>
          <a:solidFill>
            <a:srgbClr val="009999"/>
          </a:solidFill>
        </p:spPr>
        <p:txBody>
          <a:bodyPr>
            <a:norm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TIPOS DE DIODOS DE POTENCIA</a:t>
            </a:r>
            <a:endParaRPr lang="es-ES" sz="28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928662" y="1052736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Diodo </a:t>
            </a:r>
            <a:r>
              <a:rPr lang="es-ES" sz="2400" b="1" dirty="0" err="1" smtClean="0"/>
              <a:t>Shottky</a:t>
            </a:r>
            <a:endParaRPr lang="es-ES" sz="2400" b="1" dirty="0"/>
          </a:p>
        </p:txBody>
      </p:sp>
      <p:sp>
        <p:nvSpPr>
          <p:cNvPr id="8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899592" y="1556792"/>
            <a:ext cx="555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Otras Características de la Data del Fabricante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971600" y="2250738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Esta curva muestra la temperatura permitida en el encapsulado en función de la corriente que maneja el dispositivo. 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8565" y="2164804"/>
            <a:ext cx="43338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CuadroTexto"/>
          <p:cNvSpPr txBox="1"/>
          <p:nvPr/>
        </p:nvSpPr>
        <p:spPr>
          <a:xfrm>
            <a:off x="971600" y="419495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s-ES" b="1" dirty="0" smtClean="0">
                <a:solidFill>
                  <a:srgbClr val="FF0000"/>
                </a:solidFill>
              </a:rPr>
              <a:t>Nótese que: </a:t>
            </a:r>
          </a:p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A mayor temperatura se reduce la capacidad de corriente que puede manejar el dispositivo.</a:t>
            </a:r>
            <a:r>
              <a:rPr lang="es-ES" b="1" dirty="0" smtClean="0"/>
              <a:t>	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5786" y="274638"/>
            <a:ext cx="6800840" cy="654032"/>
          </a:xfrm>
          <a:solidFill>
            <a:srgbClr val="009999"/>
          </a:solidFill>
        </p:spPr>
        <p:txBody>
          <a:bodyPr>
            <a:norm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TIPOS DE DIODOS DE POTENCIA</a:t>
            </a:r>
            <a:endParaRPr lang="es-ES" sz="28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928662" y="1052736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Diodo </a:t>
            </a:r>
            <a:r>
              <a:rPr lang="es-ES" sz="2400" b="1" dirty="0" err="1" smtClean="0"/>
              <a:t>Shottky</a:t>
            </a:r>
            <a:endParaRPr lang="es-ES" sz="2400" b="1" dirty="0"/>
          </a:p>
        </p:txBody>
      </p:sp>
      <p:sp>
        <p:nvSpPr>
          <p:cNvPr id="8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899592" y="1556792"/>
            <a:ext cx="555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Otras Características de la Data del Fabricante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99592" y="198884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Potencia promedio disipada por el dispositivo en función de la corriente promedio manejada por el mismo. 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899592" y="2780928"/>
            <a:ext cx="2448272" cy="1512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s-ES" b="1" dirty="0" smtClean="0">
                <a:solidFill>
                  <a:srgbClr val="FF0000"/>
                </a:solidFill>
                <a:latin typeface="+mn-lt"/>
              </a:rPr>
              <a:t>Nótese que: </a:t>
            </a:r>
          </a:p>
          <a:p>
            <a:pPr algn="just"/>
            <a:r>
              <a:rPr lang="es-ES" b="1" dirty="0" smtClean="0">
                <a:solidFill>
                  <a:srgbClr val="FF0000"/>
                </a:solidFill>
                <a:latin typeface="+mn-lt"/>
              </a:rPr>
              <a:t>A mayor corriente,  mayor es la potencia que debe disipar el dispositivo.  </a:t>
            </a:r>
            <a:endParaRPr lang="es-ES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924" y="2649810"/>
            <a:ext cx="43815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899592" y="4300061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b="1" dirty="0" smtClean="0">
                <a:solidFill>
                  <a:srgbClr val="FF0000"/>
                </a:solidFill>
                <a:latin typeface="+mn-lt"/>
              </a:rPr>
              <a:t>A mayor ciclo de trabajo, mayor es la corriente que pasa por el dispositivo y por ende mayor es la potencia que debe disipar. </a:t>
            </a:r>
            <a:endParaRPr lang="es-ES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3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5786" y="274638"/>
            <a:ext cx="6800840" cy="654032"/>
          </a:xfrm>
          <a:solidFill>
            <a:srgbClr val="009999"/>
          </a:solidFill>
        </p:spPr>
        <p:txBody>
          <a:bodyPr>
            <a:norm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TIPOS DE DIODOS DE POTENCIA</a:t>
            </a:r>
            <a:endParaRPr lang="es-ES" sz="28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928662" y="1052736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Diodo </a:t>
            </a:r>
            <a:r>
              <a:rPr lang="es-ES" sz="2400" b="1" dirty="0" err="1" smtClean="0"/>
              <a:t>Shottky</a:t>
            </a:r>
            <a:endParaRPr lang="es-ES" sz="2400" b="1" dirty="0"/>
          </a:p>
        </p:txBody>
      </p:sp>
      <p:sp>
        <p:nvSpPr>
          <p:cNvPr id="8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899592" y="1556792"/>
            <a:ext cx="555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Otras Características de la Data del Fabricante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99592" y="198884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Variación de la corriente inversa del diodo en función de la temperatura de la juntura. 	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971600" y="3068960"/>
            <a:ext cx="25922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b="1" dirty="0" smtClean="0">
                <a:solidFill>
                  <a:srgbClr val="FF0000"/>
                </a:solidFill>
                <a:latin typeface="+mn-lt"/>
              </a:rPr>
              <a:t>Observe que para un voltaje inverso de 20V y una temperatura de juntura de 25°C la corriente inversa es de aproximadamente 1µA, pero para una temperatura de juntura de 175°C la corriente ya es de 50mA. </a:t>
            </a:r>
            <a:r>
              <a:rPr lang="es-ES" dirty="0" smtClean="0">
                <a:solidFill>
                  <a:srgbClr val="FF0000"/>
                </a:solidFill>
                <a:latin typeface="+mn-lt"/>
              </a:rPr>
              <a:t>	</a:t>
            </a:r>
          </a:p>
          <a:p>
            <a:r>
              <a:rPr lang="es-ES" dirty="0" smtClean="0">
                <a:latin typeface="+mn-lt"/>
              </a:rPr>
              <a:t>	</a:t>
            </a:r>
            <a:endParaRPr lang="es-ES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557611"/>
            <a:ext cx="41529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85786" y="130175"/>
            <a:ext cx="5298382" cy="523220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800" b="1" dirty="0" smtClean="0">
                <a:solidFill>
                  <a:schemeClr val="bg1"/>
                </a:solidFill>
              </a:rPr>
              <a:t>Modelos Estáticos del Diodo</a:t>
            </a:r>
            <a:endParaRPr lang="es-ES" sz="2800" b="1" noProof="1">
              <a:solidFill>
                <a:schemeClr val="bg1"/>
              </a:solidFill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248345" y="6003925"/>
            <a:ext cx="1174750" cy="515938"/>
            <a:chOff x="3096" y="3890"/>
            <a:chExt cx="740" cy="325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3096" y="3897"/>
              <a:ext cx="415" cy="250"/>
              <a:chOff x="3096" y="3897"/>
              <a:chExt cx="415" cy="250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3096" y="3949"/>
                <a:ext cx="415" cy="32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3216" y="4030"/>
                <a:ext cx="192" cy="59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3304" y="3897"/>
                <a:ext cx="0" cy="6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3312" y="4091"/>
                <a:ext cx="0" cy="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3510" y="3890"/>
              <a:ext cx="32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2800" noProof="1"/>
                <a:t>V</a:t>
              </a:r>
              <a:r>
                <a:rPr lang="es-ES" sz="2800" baseline="-25000" noProof="1">
                  <a:latin typeface="Symbol" pitchFamily="18" charset="2"/>
                </a:rPr>
                <a:t>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7435850" y="5348288"/>
            <a:ext cx="812800" cy="703262"/>
            <a:chOff x="3208" y="3477"/>
            <a:chExt cx="512" cy="443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208" y="3477"/>
              <a:ext cx="182" cy="443"/>
              <a:chOff x="2990" y="5288"/>
              <a:chExt cx="182" cy="443"/>
            </a:xfrm>
          </p:grpSpPr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3087" y="5399"/>
                <a:ext cx="85" cy="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 flipV="1">
                <a:off x="2994" y="5405"/>
                <a:ext cx="175" cy="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2990" y="5464"/>
                <a:ext cx="174" cy="2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grpSp>
            <p:nvGrpSpPr>
              <p:cNvPr id="18" name="Group 17"/>
              <p:cNvGrpSpPr>
                <a:grpSpLocks/>
              </p:cNvGrpSpPr>
              <p:nvPr/>
            </p:nvGrpSpPr>
            <p:grpSpPr bwMode="auto">
              <a:xfrm>
                <a:off x="2994" y="5551"/>
                <a:ext cx="178" cy="87"/>
                <a:chOff x="2994" y="5551"/>
                <a:chExt cx="178" cy="87"/>
              </a:xfrm>
            </p:grpSpPr>
            <p:sp>
              <p:nvSpPr>
                <p:cNvPr id="2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998" y="5579"/>
                  <a:ext cx="174" cy="5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24" name="Line 19"/>
                <p:cNvSpPr>
                  <a:spLocks noChangeShapeType="1"/>
                </p:cNvSpPr>
                <p:nvPr/>
              </p:nvSpPr>
              <p:spPr bwMode="auto">
                <a:xfrm>
                  <a:off x="2994" y="5551"/>
                  <a:ext cx="175" cy="2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 flipV="1">
                <a:off x="2990" y="5492"/>
                <a:ext cx="174" cy="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2995" y="5639"/>
                <a:ext cx="84" cy="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 flipV="1">
                <a:off x="3080" y="5288"/>
                <a:ext cx="0" cy="1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 flipV="1">
                <a:off x="3085" y="5642"/>
                <a:ext cx="0" cy="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3426" y="3545"/>
              <a:ext cx="294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2800" noProof="1"/>
                <a:t>r</a:t>
              </a:r>
              <a:r>
                <a:rPr lang="es-ES" sz="2800" baseline="-25000" noProof="1"/>
                <a:t>d</a:t>
              </a:r>
            </a:p>
          </p:txBody>
        </p:sp>
      </p:grpSp>
      <p:grpSp>
        <p:nvGrpSpPr>
          <p:cNvPr id="26" name="Group 84"/>
          <p:cNvGrpSpPr>
            <a:grpSpLocks/>
          </p:cNvGrpSpPr>
          <p:nvPr/>
        </p:nvGrpSpPr>
        <p:grpSpPr bwMode="auto">
          <a:xfrm>
            <a:off x="1164136" y="4951413"/>
            <a:ext cx="1463676" cy="1477962"/>
            <a:chOff x="3157" y="3119"/>
            <a:chExt cx="922" cy="931"/>
          </a:xfrm>
        </p:grpSpPr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3481" y="3119"/>
              <a:ext cx="256" cy="708"/>
              <a:chOff x="2125" y="3221"/>
              <a:chExt cx="256" cy="708"/>
            </a:xfrm>
          </p:grpSpPr>
          <p:sp>
            <p:nvSpPr>
              <p:cNvPr id="29" name="AutoShape 28"/>
              <p:cNvSpPr>
                <a:spLocks noChangeArrowheads="1"/>
              </p:cNvSpPr>
              <p:nvPr/>
            </p:nvSpPr>
            <p:spPr bwMode="auto">
              <a:xfrm rot="10800000" flipH="1">
                <a:off x="2129" y="3467"/>
                <a:ext cx="248" cy="164"/>
              </a:xfrm>
              <a:prstGeom prst="triangle">
                <a:avLst>
                  <a:gd name="adj" fmla="val 49995"/>
                </a:avLst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2125" y="3648"/>
                <a:ext cx="256" cy="39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 flipV="1">
                <a:off x="2255" y="3221"/>
                <a:ext cx="0" cy="249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2251" y="3677"/>
                <a:ext cx="0" cy="25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28" name="Rectangle 32"/>
            <p:cNvSpPr>
              <a:spLocks noChangeArrowheads="1"/>
            </p:cNvSpPr>
            <p:nvPr/>
          </p:nvSpPr>
          <p:spPr bwMode="auto">
            <a:xfrm>
              <a:off x="3157" y="3819"/>
              <a:ext cx="92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dirty="0">
                  <a:solidFill>
                    <a:schemeClr val="accent2"/>
                  </a:solidFill>
                </a:rPr>
                <a:t>Modelo </a:t>
              </a:r>
              <a:r>
                <a:rPr lang="es-ES" noProof="1" smtClean="0">
                  <a:solidFill>
                    <a:schemeClr val="accent2"/>
                  </a:solidFill>
                </a:rPr>
                <a:t>ideal</a:t>
              </a:r>
              <a:endParaRPr lang="es-ES" noProof="1">
                <a:solidFill>
                  <a:schemeClr val="accent2"/>
                </a:solidFill>
              </a:endParaRPr>
            </a:p>
          </p:txBody>
        </p:sp>
      </p:grpSp>
      <p:grpSp>
        <p:nvGrpSpPr>
          <p:cNvPr id="33" name="Group 85"/>
          <p:cNvGrpSpPr>
            <a:grpSpLocks/>
          </p:cNvGrpSpPr>
          <p:nvPr/>
        </p:nvGrpSpPr>
        <p:grpSpPr bwMode="auto">
          <a:xfrm>
            <a:off x="7368995" y="4773613"/>
            <a:ext cx="1293813" cy="625475"/>
            <a:chOff x="4648" y="3007"/>
            <a:chExt cx="815" cy="394"/>
          </a:xfrm>
        </p:grpSpPr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4648" y="3282"/>
              <a:ext cx="256" cy="39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4774" y="3311"/>
              <a:ext cx="0" cy="9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36" name="Group 36"/>
            <p:cNvGrpSpPr>
              <a:grpSpLocks/>
            </p:cNvGrpSpPr>
            <p:nvPr/>
          </p:nvGrpSpPr>
          <p:grpSpPr bwMode="auto">
            <a:xfrm>
              <a:off x="4652" y="3007"/>
              <a:ext cx="811" cy="382"/>
              <a:chOff x="4004" y="3007"/>
              <a:chExt cx="811" cy="382"/>
            </a:xfrm>
          </p:grpSpPr>
          <p:sp>
            <p:nvSpPr>
              <p:cNvPr id="37" name="Line 37"/>
              <p:cNvSpPr>
                <a:spLocks noChangeShapeType="1"/>
              </p:cNvSpPr>
              <p:nvPr/>
            </p:nvSpPr>
            <p:spPr bwMode="auto">
              <a:xfrm flipV="1">
                <a:off x="4128" y="3007"/>
                <a:ext cx="0" cy="93"/>
              </a:xfrm>
              <a:prstGeom prst="line">
                <a:avLst/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grpSp>
            <p:nvGrpSpPr>
              <p:cNvPr id="38" name="Group 38"/>
              <p:cNvGrpSpPr>
                <a:grpSpLocks/>
              </p:cNvGrpSpPr>
              <p:nvPr/>
            </p:nvGrpSpPr>
            <p:grpSpPr bwMode="auto">
              <a:xfrm>
                <a:off x="4004" y="3102"/>
                <a:ext cx="811" cy="287"/>
                <a:chOff x="3176" y="3210"/>
                <a:chExt cx="811" cy="287"/>
              </a:xfrm>
            </p:grpSpPr>
            <p:sp>
              <p:nvSpPr>
                <p:cNvPr id="39" name="AutoShape 39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176" y="3210"/>
                  <a:ext cx="248" cy="164"/>
                </a:xfrm>
                <a:prstGeom prst="triangle">
                  <a:avLst>
                    <a:gd name="adj" fmla="val 49995"/>
                  </a:avLst>
                </a:prstGeom>
                <a:noFill/>
                <a:ln w="25400">
                  <a:solidFill>
                    <a:srgbClr val="00808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4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09" y="3249"/>
                  <a:ext cx="478" cy="24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s-ES" sz="2000" noProof="1">
                      <a:solidFill>
                        <a:srgbClr val="008080"/>
                      </a:solidFill>
                    </a:rPr>
                    <a:t>ideal</a:t>
                  </a:r>
                </a:p>
              </p:txBody>
            </p:sp>
          </p:grpSp>
        </p:grpSp>
      </p:grp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1947863" y="808038"/>
            <a:ext cx="3471862" cy="3790950"/>
            <a:chOff x="500" y="617"/>
            <a:chExt cx="2187" cy="2388"/>
          </a:xfrm>
        </p:grpSpPr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1581" y="2594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2400" noProof="1">
                  <a:solidFill>
                    <a:srgbClr val="000000"/>
                  </a:solidFill>
                </a:rPr>
                <a:t>0</a:t>
              </a:r>
            </a:p>
          </p:txBody>
        </p:sp>
        <p:grpSp>
          <p:nvGrpSpPr>
            <p:cNvPr id="43" name="Group 43"/>
            <p:cNvGrpSpPr>
              <a:grpSpLocks/>
            </p:cNvGrpSpPr>
            <p:nvPr/>
          </p:nvGrpSpPr>
          <p:grpSpPr bwMode="auto">
            <a:xfrm>
              <a:off x="500" y="617"/>
              <a:ext cx="2187" cy="2388"/>
              <a:chOff x="500" y="617"/>
              <a:chExt cx="2187" cy="2388"/>
            </a:xfrm>
          </p:grpSpPr>
          <p:grpSp>
            <p:nvGrpSpPr>
              <p:cNvPr id="44" name="Group 44"/>
              <p:cNvGrpSpPr>
                <a:grpSpLocks/>
              </p:cNvGrpSpPr>
              <p:nvPr/>
            </p:nvGrpSpPr>
            <p:grpSpPr bwMode="auto">
              <a:xfrm>
                <a:off x="500" y="617"/>
                <a:ext cx="2124" cy="2388"/>
                <a:chOff x="500" y="617"/>
                <a:chExt cx="2124" cy="2388"/>
              </a:xfrm>
            </p:grpSpPr>
            <p:grpSp>
              <p:nvGrpSpPr>
                <p:cNvPr id="46" name="Group 45"/>
                <p:cNvGrpSpPr>
                  <a:grpSpLocks/>
                </p:cNvGrpSpPr>
                <p:nvPr/>
              </p:nvGrpSpPr>
              <p:grpSpPr bwMode="auto">
                <a:xfrm>
                  <a:off x="500" y="617"/>
                  <a:ext cx="2124" cy="2388"/>
                  <a:chOff x="500" y="617"/>
                  <a:chExt cx="2124" cy="2388"/>
                </a:xfrm>
              </p:grpSpPr>
              <p:sp>
                <p:nvSpPr>
                  <p:cNvPr id="48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582" y="617"/>
                    <a:ext cx="0" cy="23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2"/>
                    </a:solidFill>
                    <a:round/>
                    <a:headEnd type="triangle" w="med" len="med"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49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500" y="2612"/>
                    <a:ext cx="2124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sp>
              <p:nvSpPr>
                <p:cNvPr id="47" name="Rectangle 48"/>
                <p:cNvSpPr>
                  <a:spLocks noChangeArrowheads="1"/>
                </p:cNvSpPr>
                <p:nvPr/>
              </p:nvSpPr>
              <p:spPr bwMode="auto">
                <a:xfrm>
                  <a:off x="1634" y="650"/>
                  <a:ext cx="167" cy="28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s-ES" sz="2400" noProof="1"/>
                    <a:t>i</a:t>
                  </a:r>
                </a:p>
              </p:txBody>
            </p:sp>
          </p:grpSp>
          <p:sp>
            <p:nvSpPr>
              <p:cNvPr id="45" name="Rectangle 49"/>
              <p:cNvSpPr>
                <a:spLocks noChangeArrowheads="1"/>
              </p:cNvSpPr>
              <p:nvPr/>
            </p:nvSpPr>
            <p:spPr bwMode="auto">
              <a:xfrm>
                <a:off x="2445" y="2314"/>
                <a:ext cx="242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s-ES" sz="2400" noProof="1"/>
                  <a:t>V</a:t>
                </a:r>
              </a:p>
            </p:txBody>
          </p:sp>
        </p:grpSp>
      </p:grpSp>
      <p:grpSp>
        <p:nvGrpSpPr>
          <p:cNvPr id="50" name="Group 83"/>
          <p:cNvGrpSpPr>
            <a:grpSpLocks/>
          </p:cNvGrpSpPr>
          <p:nvPr/>
        </p:nvGrpSpPr>
        <p:grpSpPr bwMode="auto">
          <a:xfrm>
            <a:off x="3690938" y="3981450"/>
            <a:ext cx="1057275" cy="904875"/>
            <a:chOff x="2325" y="2508"/>
            <a:chExt cx="666" cy="570"/>
          </a:xfrm>
        </p:grpSpPr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542" y="2792"/>
              <a:ext cx="29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2400" noProof="1"/>
                <a:t>V</a:t>
              </a:r>
              <a:r>
                <a:rPr lang="es-ES" sz="2400" baseline="-25000" noProof="1">
                  <a:latin typeface="Symbol" pitchFamily="18" charset="2"/>
                </a:rPr>
                <a:t></a:t>
              </a:r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2991" y="2508"/>
              <a:ext cx="0" cy="3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2325" y="2783"/>
              <a:ext cx="6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5" name="Group 59"/>
          <p:cNvGrpSpPr>
            <a:grpSpLocks/>
          </p:cNvGrpSpPr>
          <p:nvPr/>
        </p:nvGrpSpPr>
        <p:grpSpPr bwMode="auto">
          <a:xfrm>
            <a:off x="2066925" y="1228725"/>
            <a:ext cx="2844800" cy="2751138"/>
            <a:chOff x="575" y="882"/>
            <a:chExt cx="1792" cy="1733"/>
          </a:xfrm>
        </p:grpSpPr>
        <p:sp>
          <p:nvSpPr>
            <p:cNvPr id="56" name="Freeform 60"/>
            <p:cNvSpPr>
              <a:spLocks/>
            </p:cNvSpPr>
            <p:nvPr/>
          </p:nvSpPr>
          <p:spPr bwMode="auto">
            <a:xfrm>
              <a:off x="575" y="1657"/>
              <a:ext cx="1729" cy="958"/>
            </a:xfrm>
            <a:custGeom>
              <a:avLst/>
              <a:gdLst/>
              <a:ahLst/>
              <a:cxnLst>
                <a:cxn ang="0">
                  <a:pos x="27" y="629"/>
                </a:cxn>
                <a:cxn ang="0">
                  <a:pos x="72" y="629"/>
                </a:cxn>
                <a:cxn ang="0">
                  <a:pos x="117" y="629"/>
                </a:cxn>
                <a:cxn ang="0">
                  <a:pos x="162" y="629"/>
                </a:cxn>
                <a:cxn ang="0">
                  <a:pos x="207" y="629"/>
                </a:cxn>
                <a:cxn ang="0">
                  <a:pos x="252" y="629"/>
                </a:cxn>
                <a:cxn ang="0">
                  <a:pos x="297" y="629"/>
                </a:cxn>
                <a:cxn ang="0">
                  <a:pos x="342" y="629"/>
                </a:cxn>
                <a:cxn ang="0">
                  <a:pos x="387" y="629"/>
                </a:cxn>
                <a:cxn ang="0">
                  <a:pos x="432" y="629"/>
                </a:cxn>
                <a:cxn ang="0">
                  <a:pos x="477" y="629"/>
                </a:cxn>
                <a:cxn ang="0">
                  <a:pos x="522" y="629"/>
                </a:cxn>
                <a:cxn ang="0">
                  <a:pos x="567" y="629"/>
                </a:cxn>
                <a:cxn ang="0">
                  <a:pos x="613" y="629"/>
                </a:cxn>
                <a:cxn ang="0">
                  <a:pos x="658" y="629"/>
                </a:cxn>
                <a:cxn ang="0">
                  <a:pos x="701" y="629"/>
                </a:cxn>
                <a:cxn ang="0">
                  <a:pos x="746" y="629"/>
                </a:cxn>
                <a:cxn ang="0">
                  <a:pos x="791" y="629"/>
                </a:cxn>
                <a:cxn ang="0">
                  <a:pos x="836" y="629"/>
                </a:cxn>
                <a:cxn ang="0">
                  <a:pos x="881" y="629"/>
                </a:cxn>
                <a:cxn ang="0">
                  <a:pos x="926" y="629"/>
                </a:cxn>
                <a:cxn ang="0">
                  <a:pos x="971" y="629"/>
                </a:cxn>
                <a:cxn ang="0">
                  <a:pos x="1016" y="629"/>
                </a:cxn>
                <a:cxn ang="0">
                  <a:pos x="1061" y="629"/>
                </a:cxn>
                <a:cxn ang="0">
                  <a:pos x="1106" y="629"/>
                </a:cxn>
                <a:cxn ang="0">
                  <a:pos x="1151" y="629"/>
                </a:cxn>
                <a:cxn ang="0">
                  <a:pos x="1197" y="629"/>
                </a:cxn>
                <a:cxn ang="0">
                  <a:pos x="1242" y="629"/>
                </a:cxn>
                <a:cxn ang="0">
                  <a:pos x="1287" y="629"/>
                </a:cxn>
                <a:cxn ang="0">
                  <a:pos x="1323" y="619"/>
                </a:cxn>
                <a:cxn ang="0">
                  <a:pos x="1359" y="609"/>
                </a:cxn>
                <a:cxn ang="0">
                  <a:pos x="1404" y="609"/>
                </a:cxn>
                <a:cxn ang="0">
                  <a:pos x="1440" y="599"/>
                </a:cxn>
                <a:cxn ang="0">
                  <a:pos x="1467" y="579"/>
                </a:cxn>
                <a:cxn ang="0">
                  <a:pos x="1494" y="559"/>
                </a:cxn>
                <a:cxn ang="0">
                  <a:pos x="1521" y="539"/>
                </a:cxn>
                <a:cxn ang="0">
                  <a:pos x="1548" y="519"/>
                </a:cxn>
                <a:cxn ang="0">
                  <a:pos x="1566" y="489"/>
                </a:cxn>
                <a:cxn ang="0">
                  <a:pos x="1593" y="469"/>
                </a:cxn>
                <a:cxn ang="0">
                  <a:pos x="1611" y="439"/>
                </a:cxn>
                <a:cxn ang="0">
                  <a:pos x="1620" y="400"/>
                </a:cxn>
                <a:cxn ang="0">
                  <a:pos x="1638" y="370"/>
                </a:cxn>
                <a:cxn ang="0">
                  <a:pos x="1647" y="330"/>
                </a:cxn>
                <a:cxn ang="0">
                  <a:pos x="1665" y="300"/>
                </a:cxn>
                <a:cxn ang="0">
                  <a:pos x="1674" y="250"/>
                </a:cxn>
                <a:cxn ang="0">
                  <a:pos x="1683" y="210"/>
                </a:cxn>
                <a:cxn ang="0">
                  <a:pos x="1692" y="170"/>
                </a:cxn>
                <a:cxn ang="0">
                  <a:pos x="1701" y="130"/>
                </a:cxn>
                <a:cxn ang="0">
                  <a:pos x="1710" y="90"/>
                </a:cxn>
                <a:cxn ang="0">
                  <a:pos x="1719" y="50"/>
                </a:cxn>
                <a:cxn ang="0">
                  <a:pos x="1728" y="10"/>
                </a:cxn>
              </a:cxnLst>
              <a:rect l="0" t="0" r="r" b="b"/>
              <a:pathLst>
                <a:path w="1729" h="630">
                  <a:moveTo>
                    <a:pt x="0" y="629"/>
                  </a:moveTo>
                  <a:lnTo>
                    <a:pt x="0" y="629"/>
                  </a:lnTo>
                  <a:lnTo>
                    <a:pt x="9" y="629"/>
                  </a:lnTo>
                  <a:lnTo>
                    <a:pt x="18" y="629"/>
                  </a:lnTo>
                  <a:lnTo>
                    <a:pt x="27" y="629"/>
                  </a:lnTo>
                  <a:lnTo>
                    <a:pt x="36" y="629"/>
                  </a:lnTo>
                  <a:lnTo>
                    <a:pt x="45" y="629"/>
                  </a:lnTo>
                  <a:lnTo>
                    <a:pt x="54" y="629"/>
                  </a:lnTo>
                  <a:lnTo>
                    <a:pt x="63" y="629"/>
                  </a:lnTo>
                  <a:lnTo>
                    <a:pt x="72" y="629"/>
                  </a:lnTo>
                  <a:lnTo>
                    <a:pt x="81" y="629"/>
                  </a:lnTo>
                  <a:lnTo>
                    <a:pt x="90" y="629"/>
                  </a:lnTo>
                  <a:lnTo>
                    <a:pt x="99" y="629"/>
                  </a:lnTo>
                  <a:lnTo>
                    <a:pt x="108" y="629"/>
                  </a:lnTo>
                  <a:lnTo>
                    <a:pt x="117" y="629"/>
                  </a:lnTo>
                  <a:lnTo>
                    <a:pt x="126" y="629"/>
                  </a:lnTo>
                  <a:lnTo>
                    <a:pt x="135" y="629"/>
                  </a:lnTo>
                  <a:lnTo>
                    <a:pt x="144" y="629"/>
                  </a:lnTo>
                  <a:lnTo>
                    <a:pt x="153" y="629"/>
                  </a:lnTo>
                  <a:lnTo>
                    <a:pt x="162" y="629"/>
                  </a:lnTo>
                  <a:lnTo>
                    <a:pt x="171" y="629"/>
                  </a:lnTo>
                  <a:lnTo>
                    <a:pt x="180" y="629"/>
                  </a:lnTo>
                  <a:lnTo>
                    <a:pt x="189" y="629"/>
                  </a:lnTo>
                  <a:lnTo>
                    <a:pt x="198" y="629"/>
                  </a:lnTo>
                  <a:lnTo>
                    <a:pt x="207" y="629"/>
                  </a:lnTo>
                  <a:lnTo>
                    <a:pt x="216" y="629"/>
                  </a:lnTo>
                  <a:lnTo>
                    <a:pt x="225" y="629"/>
                  </a:lnTo>
                  <a:lnTo>
                    <a:pt x="234" y="629"/>
                  </a:lnTo>
                  <a:lnTo>
                    <a:pt x="243" y="629"/>
                  </a:lnTo>
                  <a:lnTo>
                    <a:pt x="252" y="629"/>
                  </a:lnTo>
                  <a:lnTo>
                    <a:pt x="261" y="629"/>
                  </a:lnTo>
                  <a:lnTo>
                    <a:pt x="270" y="629"/>
                  </a:lnTo>
                  <a:lnTo>
                    <a:pt x="279" y="629"/>
                  </a:lnTo>
                  <a:lnTo>
                    <a:pt x="288" y="629"/>
                  </a:lnTo>
                  <a:lnTo>
                    <a:pt x="297" y="629"/>
                  </a:lnTo>
                  <a:lnTo>
                    <a:pt x="306" y="629"/>
                  </a:lnTo>
                  <a:lnTo>
                    <a:pt x="315" y="629"/>
                  </a:lnTo>
                  <a:lnTo>
                    <a:pt x="324" y="629"/>
                  </a:lnTo>
                  <a:lnTo>
                    <a:pt x="333" y="629"/>
                  </a:lnTo>
                  <a:lnTo>
                    <a:pt x="342" y="629"/>
                  </a:lnTo>
                  <a:lnTo>
                    <a:pt x="351" y="629"/>
                  </a:lnTo>
                  <a:lnTo>
                    <a:pt x="360" y="629"/>
                  </a:lnTo>
                  <a:lnTo>
                    <a:pt x="369" y="629"/>
                  </a:lnTo>
                  <a:lnTo>
                    <a:pt x="378" y="629"/>
                  </a:lnTo>
                  <a:lnTo>
                    <a:pt x="387" y="629"/>
                  </a:lnTo>
                  <a:lnTo>
                    <a:pt x="396" y="629"/>
                  </a:lnTo>
                  <a:lnTo>
                    <a:pt x="405" y="629"/>
                  </a:lnTo>
                  <a:lnTo>
                    <a:pt x="414" y="629"/>
                  </a:lnTo>
                  <a:lnTo>
                    <a:pt x="423" y="629"/>
                  </a:lnTo>
                  <a:lnTo>
                    <a:pt x="432" y="629"/>
                  </a:lnTo>
                  <a:lnTo>
                    <a:pt x="441" y="629"/>
                  </a:lnTo>
                  <a:lnTo>
                    <a:pt x="450" y="629"/>
                  </a:lnTo>
                  <a:lnTo>
                    <a:pt x="459" y="629"/>
                  </a:lnTo>
                  <a:lnTo>
                    <a:pt x="468" y="629"/>
                  </a:lnTo>
                  <a:lnTo>
                    <a:pt x="477" y="629"/>
                  </a:lnTo>
                  <a:lnTo>
                    <a:pt x="486" y="629"/>
                  </a:lnTo>
                  <a:lnTo>
                    <a:pt x="495" y="629"/>
                  </a:lnTo>
                  <a:lnTo>
                    <a:pt x="504" y="629"/>
                  </a:lnTo>
                  <a:lnTo>
                    <a:pt x="513" y="629"/>
                  </a:lnTo>
                  <a:lnTo>
                    <a:pt x="522" y="629"/>
                  </a:lnTo>
                  <a:lnTo>
                    <a:pt x="531" y="629"/>
                  </a:lnTo>
                  <a:lnTo>
                    <a:pt x="540" y="629"/>
                  </a:lnTo>
                  <a:lnTo>
                    <a:pt x="549" y="629"/>
                  </a:lnTo>
                  <a:lnTo>
                    <a:pt x="558" y="629"/>
                  </a:lnTo>
                  <a:lnTo>
                    <a:pt x="567" y="629"/>
                  </a:lnTo>
                  <a:lnTo>
                    <a:pt x="577" y="629"/>
                  </a:lnTo>
                  <a:lnTo>
                    <a:pt x="586" y="629"/>
                  </a:lnTo>
                  <a:lnTo>
                    <a:pt x="595" y="629"/>
                  </a:lnTo>
                  <a:lnTo>
                    <a:pt x="604" y="629"/>
                  </a:lnTo>
                  <a:lnTo>
                    <a:pt x="613" y="629"/>
                  </a:lnTo>
                  <a:lnTo>
                    <a:pt x="622" y="629"/>
                  </a:lnTo>
                  <a:lnTo>
                    <a:pt x="631" y="629"/>
                  </a:lnTo>
                  <a:lnTo>
                    <a:pt x="640" y="629"/>
                  </a:lnTo>
                  <a:lnTo>
                    <a:pt x="649" y="629"/>
                  </a:lnTo>
                  <a:lnTo>
                    <a:pt x="658" y="629"/>
                  </a:lnTo>
                  <a:lnTo>
                    <a:pt x="665" y="629"/>
                  </a:lnTo>
                  <a:lnTo>
                    <a:pt x="674" y="629"/>
                  </a:lnTo>
                  <a:lnTo>
                    <a:pt x="683" y="629"/>
                  </a:lnTo>
                  <a:lnTo>
                    <a:pt x="692" y="629"/>
                  </a:lnTo>
                  <a:lnTo>
                    <a:pt x="701" y="629"/>
                  </a:lnTo>
                  <a:lnTo>
                    <a:pt x="710" y="629"/>
                  </a:lnTo>
                  <a:lnTo>
                    <a:pt x="719" y="629"/>
                  </a:lnTo>
                  <a:lnTo>
                    <a:pt x="728" y="629"/>
                  </a:lnTo>
                  <a:lnTo>
                    <a:pt x="737" y="629"/>
                  </a:lnTo>
                  <a:lnTo>
                    <a:pt x="746" y="629"/>
                  </a:lnTo>
                  <a:lnTo>
                    <a:pt x="755" y="629"/>
                  </a:lnTo>
                  <a:lnTo>
                    <a:pt x="764" y="629"/>
                  </a:lnTo>
                  <a:lnTo>
                    <a:pt x="773" y="629"/>
                  </a:lnTo>
                  <a:lnTo>
                    <a:pt x="782" y="629"/>
                  </a:lnTo>
                  <a:lnTo>
                    <a:pt x="791" y="629"/>
                  </a:lnTo>
                  <a:lnTo>
                    <a:pt x="800" y="629"/>
                  </a:lnTo>
                  <a:lnTo>
                    <a:pt x="809" y="629"/>
                  </a:lnTo>
                  <a:lnTo>
                    <a:pt x="818" y="629"/>
                  </a:lnTo>
                  <a:lnTo>
                    <a:pt x="827" y="629"/>
                  </a:lnTo>
                  <a:lnTo>
                    <a:pt x="836" y="629"/>
                  </a:lnTo>
                  <a:lnTo>
                    <a:pt x="845" y="629"/>
                  </a:lnTo>
                  <a:lnTo>
                    <a:pt x="854" y="629"/>
                  </a:lnTo>
                  <a:lnTo>
                    <a:pt x="863" y="629"/>
                  </a:lnTo>
                  <a:lnTo>
                    <a:pt x="872" y="629"/>
                  </a:lnTo>
                  <a:lnTo>
                    <a:pt x="881" y="629"/>
                  </a:lnTo>
                  <a:lnTo>
                    <a:pt x="890" y="629"/>
                  </a:lnTo>
                  <a:lnTo>
                    <a:pt x="899" y="629"/>
                  </a:lnTo>
                  <a:lnTo>
                    <a:pt x="908" y="629"/>
                  </a:lnTo>
                  <a:lnTo>
                    <a:pt x="917" y="629"/>
                  </a:lnTo>
                  <a:lnTo>
                    <a:pt x="926" y="629"/>
                  </a:lnTo>
                  <a:lnTo>
                    <a:pt x="935" y="629"/>
                  </a:lnTo>
                  <a:lnTo>
                    <a:pt x="944" y="629"/>
                  </a:lnTo>
                  <a:lnTo>
                    <a:pt x="953" y="629"/>
                  </a:lnTo>
                  <a:lnTo>
                    <a:pt x="962" y="629"/>
                  </a:lnTo>
                  <a:lnTo>
                    <a:pt x="971" y="629"/>
                  </a:lnTo>
                  <a:lnTo>
                    <a:pt x="980" y="629"/>
                  </a:lnTo>
                  <a:lnTo>
                    <a:pt x="989" y="629"/>
                  </a:lnTo>
                  <a:lnTo>
                    <a:pt x="998" y="629"/>
                  </a:lnTo>
                  <a:lnTo>
                    <a:pt x="1007" y="629"/>
                  </a:lnTo>
                  <a:lnTo>
                    <a:pt x="1016" y="629"/>
                  </a:lnTo>
                  <a:lnTo>
                    <a:pt x="1025" y="629"/>
                  </a:lnTo>
                  <a:lnTo>
                    <a:pt x="1034" y="629"/>
                  </a:lnTo>
                  <a:lnTo>
                    <a:pt x="1043" y="629"/>
                  </a:lnTo>
                  <a:lnTo>
                    <a:pt x="1052" y="629"/>
                  </a:lnTo>
                  <a:lnTo>
                    <a:pt x="1061" y="629"/>
                  </a:lnTo>
                  <a:lnTo>
                    <a:pt x="1070" y="629"/>
                  </a:lnTo>
                  <a:lnTo>
                    <a:pt x="1079" y="629"/>
                  </a:lnTo>
                  <a:lnTo>
                    <a:pt x="1088" y="629"/>
                  </a:lnTo>
                  <a:lnTo>
                    <a:pt x="1097" y="629"/>
                  </a:lnTo>
                  <a:lnTo>
                    <a:pt x="1106" y="629"/>
                  </a:lnTo>
                  <a:lnTo>
                    <a:pt x="1115" y="629"/>
                  </a:lnTo>
                  <a:lnTo>
                    <a:pt x="1124" y="629"/>
                  </a:lnTo>
                  <a:lnTo>
                    <a:pt x="1133" y="629"/>
                  </a:lnTo>
                  <a:lnTo>
                    <a:pt x="1142" y="629"/>
                  </a:lnTo>
                  <a:lnTo>
                    <a:pt x="1151" y="629"/>
                  </a:lnTo>
                  <a:lnTo>
                    <a:pt x="1161" y="629"/>
                  </a:lnTo>
                  <a:lnTo>
                    <a:pt x="1170" y="629"/>
                  </a:lnTo>
                  <a:lnTo>
                    <a:pt x="1179" y="629"/>
                  </a:lnTo>
                  <a:lnTo>
                    <a:pt x="1188" y="629"/>
                  </a:lnTo>
                  <a:lnTo>
                    <a:pt x="1197" y="629"/>
                  </a:lnTo>
                  <a:lnTo>
                    <a:pt x="1206" y="629"/>
                  </a:lnTo>
                  <a:lnTo>
                    <a:pt x="1215" y="629"/>
                  </a:lnTo>
                  <a:lnTo>
                    <a:pt x="1224" y="629"/>
                  </a:lnTo>
                  <a:lnTo>
                    <a:pt x="1233" y="629"/>
                  </a:lnTo>
                  <a:lnTo>
                    <a:pt x="1242" y="629"/>
                  </a:lnTo>
                  <a:lnTo>
                    <a:pt x="1251" y="629"/>
                  </a:lnTo>
                  <a:lnTo>
                    <a:pt x="1260" y="629"/>
                  </a:lnTo>
                  <a:lnTo>
                    <a:pt x="1269" y="629"/>
                  </a:lnTo>
                  <a:lnTo>
                    <a:pt x="1278" y="629"/>
                  </a:lnTo>
                  <a:lnTo>
                    <a:pt x="1287" y="629"/>
                  </a:lnTo>
                  <a:lnTo>
                    <a:pt x="1287" y="619"/>
                  </a:lnTo>
                  <a:lnTo>
                    <a:pt x="1296" y="619"/>
                  </a:lnTo>
                  <a:lnTo>
                    <a:pt x="1305" y="619"/>
                  </a:lnTo>
                  <a:lnTo>
                    <a:pt x="1314" y="619"/>
                  </a:lnTo>
                  <a:lnTo>
                    <a:pt x="1323" y="619"/>
                  </a:lnTo>
                  <a:lnTo>
                    <a:pt x="1332" y="619"/>
                  </a:lnTo>
                  <a:lnTo>
                    <a:pt x="1341" y="619"/>
                  </a:lnTo>
                  <a:lnTo>
                    <a:pt x="1350" y="619"/>
                  </a:lnTo>
                  <a:lnTo>
                    <a:pt x="1359" y="619"/>
                  </a:lnTo>
                  <a:lnTo>
                    <a:pt x="1359" y="609"/>
                  </a:lnTo>
                  <a:lnTo>
                    <a:pt x="1368" y="609"/>
                  </a:lnTo>
                  <a:lnTo>
                    <a:pt x="1377" y="609"/>
                  </a:lnTo>
                  <a:lnTo>
                    <a:pt x="1386" y="609"/>
                  </a:lnTo>
                  <a:lnTo>
                    <a:pt x="1395" y="609"/>
                  </a:lnTo>
                  <a:lnTo>
                    <a:pt x="1404" y="609"/>
                  </a:lnTo>
                  <a:lnTo>
                    <a:pt x="1404" y="599"/>
                  </a:lnTo>
                  <a:lnTo>
                    <a:pt x="1413" y="599"/>
                  </a:lnTo>
                  <a:lnTo>
                    <a:pt x="1422" y="599"/>
                  </a:lnTo>
                  <a:lnTo>
                    <a:pt x="1431" y="599"/>
                  </a:lnTo>
                  <a:lnTo>
                    <a:pt x="1440" y="599"/>
                  </a:lnTo>
                  <a:lnTo>
                    <a:pt x="1440" y="589"/>
                  </a:lnTo>
                  <a:lnTo>
                    <a:pt x="1449" y="589"/>
                  </a:lnTo>
                  <a:lnTo>
                    <a:pt x="1458" y="589"/>
                  </a:lnTo>
                  <a:lnTo>
                    <a:pt x="1458" y="579"/>
                  </a:lnTo>
                  <a:lnTo>
                    <a:pt x="1467" y="579"/>
                  </a:lnTo>
                  <a:lnTo>
                    <a:pt x="1476" y="579"/>
                  </a:lnTo>
                  <a:lnTo>
                    <a:pt x="1485" y="579"/>
                  </a:lnTo>
                  <a:lnTo>
                    <a:pt x="1485" y="569"/>
                  </a:lnTo>
                  <a:lnTo>
                    <a:pt x="1494" y="569"/>
                  </a:lnTo>
                  <a:lnTo>
                    <a:pt x="1494" y="559"/>
                  </a:lnTo>
                  <a:lnTo>
                    <a:pt x="1503" y="559"/>
                  </a:lnTo>
                  <a:lnTo>
                    <a:pt x="1512" y="559"/>
                  </a:lnTo>
                  <a:lnTo>
                    <a:pt x="1512" y="549"/>
                  </a:lnTo>
                  <a:lnTo>
                    <a:pt x="1521" y="549"/>
                  </a:lnTo>
                  <a:lnTo>
                    <a:pt x="1521" y="539"/>
                  </a:lnTo>
                  <a:lnTo>
                    <a:pt x="1530" y="539"/>
                  </a:lnTo>
                  <a:lnTo>
                    <a:pt x="1539" y="539"/>
                  </a:lnTo>
                  <a:lnTo>
                    <a:pt x="1539" y="529"/>
                  </a:lnTo>
                  <a:lnTo>
                    <a:pt x="1548" y="529"/>
                  </a:lnTo>
                  <a:lnTo>
                    <a:pt x="1548" y="519"/>
                  </a:lnTo>
                  <a:lnTo>
                    <a:pt x="1557" y="519"/>
                  </a:lnTo>
                  <a:lnTo>
                    <a:pt x="1557" y="509"/>
                  </a:lnTo>
                  <a:lnTo>
                    <a:pt x="1566" y="509"/>
                  </a:lnTo>
                  <a:lnTo>
                    <a:pt x="1566" y="499"/>
                  </a:lnTo>
                  <a:lnTo>
                    <a:pt x="1566" y="489"/>
                  </a:lnTo>
                  <a:lnTo>
                    <a:pt x="1575" y="489"/>
                  </a:lnTo>
                  <a:lnTo>
                    <a:pt x="1575" y="479"/>
                  </a:lnTo>
                  <a:lnTo>
                    <a:pt x="1584" y="479"/>
                  </a:lnTo>
                  <a:lnTo>
                    <a:pt x="1584" y="469"/>
                  </a:lnTo>
                  <a:lnTo>
                    <a:pt x="1593" y="469"/>
                  </a:lnTo>
                  <a:lnTo>
                    <a:pt x="1593" y="459"/>
                  </a:lnTo>
                  <a:lnTo>
                    <a:pt x="1593" y="449"/>
                  </a:lnTo>
                  <a:lnTo>
                    <a:pt x="1602" y="449"/>
                  </a:lnTo>
                  <a:lnTo>
                    <a:pt x="1602" y="439"/>
                  </a:lnTo>
                  <a:lnTo>
                    <a:pt x="1611" y="439"/>
                  </a:lnTo>
                  <a:lnTo>
                    <a:pt x="1611" y="429"/>
                  </a:lnTo>
                  <a:lnTo>
                    <a:pt x="1611" y="420"/>
                  </a:lnTo>
                  <a:lnTo>
                    <a:pt x="1620" y="420"/>
                  </a:lnTo>
                  <a:lnTo>
                    <a:pt x="1620" y="410"/>
                  </a:lnTo>
                  <a:lnTo>
                    <a:pt x="1620" y="400"/>
                  </a:lnTo>
                  <a:lnTo>
                    <a:pt x="1629" y="400"/>
                  </a:lnTo>
                  <a:lnTo>
                    <a:pt x="1629" y="390"/>
                  </a:lnTo>
                  <a:lnTo>
                    <a:pt x="1629" y="380"/>
                  </a:lnTo>
                  <a:lnTo>
                    <a:pt x="1638" y="380"/>
                  </a:lnTo>
                  <a:lnTo>
                    <a:pt x="1638" y="370"/>
                  </a:lnTo>
                  <a:lnTo>
                    <a:pt x="1638" y="360"/>
                  </a:lnTo>
                  <a:lnTo>
                    <a:pt x="1647" y="360"/>
                  </a:lnTo>
                  <a:lnTo>
                    <a:pt x="1647" y="350"/>
                  </a:lnTo>
                  <a:lnTo>
                    <a:pt x="1647" y="340"/>
                  </a:lnTo>
                  <a:lnTo>
                    <a:pt x="1647" y="330"/>
                  </a:lnTo>
                  <a:lnTo>
                    <a:pt x="1656" y="330"/>
                  </a:lnTo>
                  <a:lnTo>
                    <a:pt x="1656" y="320"/>
                  </a:lnTo>
                  <a:lnTo>
                    <a:pt x="1656" y="310"/>
                  </a:lnTo>
                  <a:lnTo>
                    <a:pt x="1656" y="300"/>
                  </a:lnTo>
                  <a:lnTo>
                    <a:pt x="1665" y="300"/>
                  </a:lnTo>
                  <a:lnTo>
                    <a:pt x="1665" y="290"/>
                  </a:lnTo>
                  <a:lnTo>
                    <a:pt x="1665" y="280"/>
                  </a:lnTo>
                  <a:lnTo>
                    <a:pt x="1674" y="270"/>
                  </a:lnTo>
                  <a:lnTo>
                    <a:pt x="1674" y="260"/>
                  </a:lnTo>
                  <a:lnTo>
                    <a:pt x="1674" y="250"/>
                  </a:lnTo>
                  <a:lnTo>
                    <a:pt x="1674" y="240"/>
                  </a:lnTo>
                  <a:lnTo>
                    <a:pt x="1683" y="240"/>
                  </a:lnTo>
                  <a:lnTo>
                    <a:pt x="1683" y="230"/>
                  </a:lnTo>
                  <a:lnTo>
                    <a:pt x="1683" y="220"/>
                  </a:lnTo>
                  <a:lnTo>
                    <a:pt x="1683" y="210"/>
                  </a:lnTo>
                  <a:lnTo>
                    <a:pt x="1692" y="210"/>
                  </a:lnTo>
                  <a:lnTo>
                    <a:pt x="1692" y="200"/>
                  </a:lnTo>
                  <a:lnTo>
                    <a:pt x="1692" y="190"/>
                  </a:lnTo>
                  <a:lnTo>
                    <a:pt x="1692" y="180"/>
                  </a:lnTo>
                  <a:lnTo>
                    <a:pt x="1692" y="170"/>
                  </a:lnTo>
                  <a:lnTo>
                    <a:pt x="1701" y="170"/>
                  </a:lnTo>
                  <a:lnTo>
                    <a:pt x="1701" y="160"/>
                  </a:lnTo>
                  <a:lnTo>
                    <a:pt x="1701" y="150"/>
                  </a:lnTo>
                  <a:lnTo>
                    <a:pt x="1701" y="140"/>
                  </a:lnTo>
                  <a:lnTo>
                    <a:pt x="1701" y="130"/>
                  </a:lnTo>
                  <a:lnTo>
                    <a:pt x="1710" y="130"/>
                  </a:lnTo>
                  <a:lnTo>
                    <a:pt x="1710" y="120"/>
                  </a:lnTo>
                  <a:lnTo>
                    <a:pt x="1710" y="110"/>
                  </a:lnTo>
                  <a:lnTo>
                    <a:pt x="1710" y="100"/>
                  </a:lnTo>
                  <a:lnTo>
                    <a:pt x="1710" y="90"/>
                  </a:lnTo>
                  <a:lnTo>
                    <a:pt x="1710" y="80"/>
                  </a:lnTo>
                  <a:lnTo>
                    <a:pt x="1719" y="80"/>
                  </a:lnTo>
                  <a:lnTo>
                    <a:pt x="1719" y="70"/>
                  </a:lnTo>
                  <a:lnTo>
                    <a:pt x="1719" y="60"/>
                  </a:lnTo>
                  <a:lnTo>
                    <a:pt x="1719" y="50"/>
                  </a:lnTo>
                  <a:lnTo>
                    <a:pt x="1719" y="40"/>
                  </a:lnTo>
                  <a:lnTo>
                    <a:pt x="1719" y="30"/>
                  </a:lnTo>
                  <a:lnTo>
                    <a:pt x="1728" y="30"/>
                  </a:lnTo>
                  <a:lnTo>
                    <a:pt x="1728" y="20"/>
                  </a:lnTo>
                  <a:lnTo>
                    <a:pt x="1728" y="10"/>
                  </a:lnTo>
                  <a:lnTo>
                    <a:pt x="1728" y="0"/>
                  </a:lnTo>
                </a:path>
              </a:pathLst>
            </a:custGeom>
            <a:noFill/>
            <a:ln w="38100" cap="rnd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auto">
            <a:xfrm>
              <a:off x="2303" y="882"/>
              <a:ext cx="64" cy="777"/>
            </a:xfrm>
            <a:custGeom>
              <a:avLst/>
              <a:gdLst/>
              <a:ahLst/>
              <a:cxnLst>
                <a:cxn ang="0">
                  <a:pos x="0" y="510"/>
                </a:cxn>
                <a:cxn ang="0">
                  <a:pos x="0" y="500"/>
                </a:cxn>
                <a:cxn ang="0">
                  <a:pos x="0" y="490"/>
                </a:cxn>
                <a:cxn ang="0">
                  <a:pos x="9" y="490"/>
                </a:cxn>
                <a:cxn ang="0">
                  <a:pos x="9" y="480"/>
                </a:cxn>
                <a:cxn ang="0">
                  <a:pos x="9" y="470"/>
                </a:cxn>
                <a:cxn ang="0">
                  <a:pos x="9" y="460"/>
                </a:cxn>
                <a:cxn ang="0">
                  <a:pos x="9" y="450"/>
                </a:cxn>
                <a:cxn ang="0">
                  <a:pos x="9" y="440"/>
                </a:cxn>
                <a:cxn ang="0">
                  <a:pos x="9" y="430"/>
                </a:cxn>
                <a:cxn ang="0">
                  <a:pos x="18" y="430"/>
                </a:cxn>
                <a:cxn ang="0">
                  <a:pos x="18" y="420"/>
                </a:cxn>
                <a:cxn ang="0">
                  <a:pos x="18" y="410"/>
                </a:cxn>
                <a:cxn ang="0">
                  <a:pos x="18" y="400"/>
                </a:cxn>
                <a:cxn ang="0">
                  <a:pos x="18" y="390"/>
                </a:cxn>
                <a:cxn ang="0">
                  <a:pos x="18" y="380"/>
                </a:cxn>
                <a:cxn ang="0">
                  <a:pos x="18" y="370"/>
                </a:cxn>
                <a:cxn ang="0">
                  <a:pos x="18" y="360"/>
                </a:cxn>
                <a:cxn ang="0">
                  <a:pos x="27" y="360"/>
                </a:cxn>
                <a:cxn ang="0">
                  <a:pos x="27" y="350"/>
                </a:cxn>
                <a:cxn ang="0">
                  <a:pos x="27" y="340"/>
                </a:cxn>
                <a:cxn ang="0">
                  <a:pos x="27" y="330"/>
                </a:cxn>
                <a:cxn ang="0">
                  <a:pos x="27" y="320"/>
                </a:cxn>
                <a:cxn ang="0">
                  <a:pos x="27" y="310"/>
                </a:cxn>
                <a:cxn ang="0">
                  <a:pos x="27" y="300"/>
                </a:cxn>
                <a:cxn ang="0">
                  <a:pos x="36" y="290"/>
                </a:cxn>
                <a:cxn ang="0">
                  <a:pos x="36" y="280"/>
                </a:cxn>
                <a:cxn ang="0">
                  <a:pos x="36" y="270"/>
                </a:cxn>
                <a:cxn ang="0">
                  <a:pos x="36" y="260"/>
                </a:cxn>
                <a:cxn ang="0">
                  <a:pos x="36" y="250"/>
                </a:cxn>
                <a:cxn ang="0">
                  <a:pos x="36" y="240"/>
                </a:cxn>
                <a:cxn ang="0">
                  <a:pos x="36" y="230"/>
                </a:cxn>
                <a:cxn ang="0">
                  <a:pos x="36" y="220"/>
                </a:cxn>
                <a:cxn ang="0">
                  <a:pos x="45" y="210"/>
                </a:cxn>
                <a:cxn ang="0">
                  <a:pos x="45" y="200"/>
                </a:cxn>
                <a:cxn ang="0">
                  <a:pos x="45" y="190"/>
                </a:cxn>
                <a:cxn ang="0">
                  <a:pos x="45" y="180"/>
                </a:cxn>
                <a:cxn ang="0">
                  <a:pos x="45" y="170"/>
                </a:cxn>
                <a:cxn ang="0">
                  <a:pos x="45" y="160"/>
                </a:cxn>
                <a:cxn ang="0">
                  <a:pos x="45" y="150"/>
                </a:cxn>
                <a:cxn ang="0">
                  <a:pos x="45" y="140"/>
                </a:cxn>
                <a:cxn ang="0">
                  <a:pos x="45" y="130"/>
                </a:cxn>
                <a:cxn ang="0">
                  <a:pos x="54" y="130"/>
                </a:cxn>
                <a:cxn ang="0">
                  <a:pos x="54" y="120"/>
                </a:cxn>
                <a:cxn ang="0">
                  <a:pos x="54" y="110"/>
                </a:cxn>
                <a:cxn ang="0">
                  <a:pos x="54" y="100"/>
                </a:cxn>
                <a:cxn ang="0">
                  <a:pos x="54" y="90"/>
                </a:cxn>
                <a:cxn ang="0">
                  <a:pos x="54" y="80"/>
                </a:cxn>
                <a:cxn ang="0">
                  <a:pos x="54" y="70"/>
                </a:cxn>
                <a:cxn ang="0">
                  <a:pos x="54" y="60"/>
                </a:cxn>
                <a:cxn ang="0">
                  <a:pos x="54" y="50"/>
                </a:cxn>
                <a:cxn ang="0">
                  <a:pos x="54" y="40"/>
                </a:cxn>
                <a:cxn ang="0">
                  <a:pos x="63" y="40"/>
                </a:cxn>
                <a:cxn ang="0">
                  <a:pos x="63" y="30"/>
                </a:cxn>
                <a:cxn ang="0">
                  <a:pos x="63" y="20"/>
                </a:cxn>
                <a:cxn ang="0">
                  <a:pos x="63" y="10"/>
                </a:cxn>
                <a:cxn ang="0">
                  <a:pos x="63" y="0"/>
                </a:cxn>
              </a:cxnLst>
              <a:rect l="0" t="0" r="r" b="b"/>
              <a:pathLst>
                <a:path w="64" h="511">
                  <a:moveTo>
                    <a:pt x="0" y="510"/>
                  </a:moveTo>
                  <a:lnTo>
                    <a:pt x="0" y="500"/>
                  </a:lnTo>
                  <a:lnTo>
                    <a:pt x="0" y="490"/>
                  </a:lnTo>
                  <a:lnTo>
                    <a:pt x="9" y="490"/>
                  </a:lnTo>
                  <a:lnTo>
                    <a:pt x="9" y="480"/>
                  </a:lnTo>
                  <a:lnTo>
                    <a:pt x="9" y="470"/>
                  </a:lnTo>
                  <a:lnTo>
                    <a:pt x="9" y="460"/>
                  </a:lnTo>
                  <a:lnTo>
                    <a:pt x="9" y="450"/>
                  </a:lnTo>
                  <a:lnTo>
                    <a:pt x="9" y="440"/>
                  </a:lnTo>
                  <a:lnTo>
                    <a:pt x="9" y="430"/>
                  </a:lnTo>
                  <a:lnTo>
                    <a:pt x="18" y="430"/>
                  </a:lnTo>
                  <a:lnTo>
                    <a:pt x="18" y="420"/>
                  </a:lnTo>
                  <a:lnTo>
                    <a:pt x="18" y="410"/>
                  </a:lnTo>
                  <a:lnTo>
                    <a:pt x="18" y="400"/>
                  </a:lnTo>
                  <a:lnTo>
                    <a:pt x="18" y="390"/>
                  </a:lnTo>
                  <a:lnTo>
                    <a:pt x="18" y="380"/>
                  </a:lnTo>
                  <a:lnTo>
                    <a:pt x="18" y="370"/>
                  </a:lnTo>
                  <a:lnTo>
                    <a:pt x="18" y="360"/>
                  </a:lnTo>
                  <a:lnTo>
                    <a:pt x="27" y="360"/>
                  </a:lnTo>
                  <a:lnTo>
                    <a:pt x="27" y="350"/>
                  </a:lnTo>
                  <a:lnTo>
                    <a:pt x="27" y="340"/>
                  </a:lnTo>
                  <a:lnTo>
                    <a:pt x="27" y="330"/>
                  </a:lnTo>
                  <a:lnTo>
                    <a:pt x="27" y="320"/>
                  </a:lnTo>
                  <a:lnTo>
                    <a:pt x="27" y="310"/>
                  </a:lnTo>
                  <a:lnTo>
                    <a:pt x="27" y="300"/>
                  </a:lnTo>
                  <a:lnTo>
                    <a:pt x="36" y="290"/>
                  </a:lnTo>
                  <a:lnTo>
                    <a:pt x="36" y="280"/>
                  </a:lnTo>
                  <a:lnTo>
                    <a:pt x="36" y="270"/>
                  </a:lnTo>
                  <a:lnTo>
                    <a:pt x="36" y="260"/>
                  </a:lnTo>
                  <a:lnTo>
                    <a:pt x="36" y="250"/>
                  </a:lnTo>
                  <a:lnTo>
                    <a:pt x="36" y="240"/>
                  </a:lnTo>
                  <a:lnTo>
                    <a:pt x="36" y="230"/>
                  </a:lnTo>
                  <a:lnTo>
                    <a:pt x="36" y="220"/>
                  </a:lnTo>
                  <a:lnTo>
                    <a:pt x="45" y="210"/>
                  </a:lnTo>
                  <a:lnTo>
                    <a:pt x="45" y="200"/>
                  </a:lnTo>
                  <a:lnTo>
                    <a:pt x="45" y="190"/>
                  </a:lnTo>
                  <a:lnTo>
                    <a:pt x="45" y="180"/>
                  </a:lnTo>
                  <a:lnTo>
                    <a:pt x="45" y="170"/>
                  </a:lnTo>
                  <a:lnTo>
                    <a:pt x="45" y="160"/>
                  </a:lnTo>
                  <a:lnTo>
                    <a:pt x="45" y="150"/>
                  </a:lnTo>
                  <a:lnTo>
                    <a:pt x="45" y="140"/>
                  </a:lnTo>
                  <a:lnTo>
                    <a:pt x="45" y="130"/>
                  </a:lnTo>
                  <a:lnTo>
                    <a:pt x="54" y="130"/>
                  </a:lnTo>
                  <a:lnTo>
                    <a:pt x="54" y="120"/>
                  </a:lnTo>
                  <a:lnTo>
                    <a:pt x="54" y="110"/>
                  </a:lnTo>
                  <a:lnTo>
                    <a:pt x="54" y="100"/>
                  </a:lnTo>
                  <a:lnTo>
                    <a:pt x="54" y="90"/>
                  </a:lnTo>
                  <a:lnTo>
                    <a:pt x="54" y="80"/>
                  </a:lnTo>
                  <a:lnTo>
                    <a:pt x="54" y="70"/>
                  </a:lnTo>
                  <a:lnTo>
                    <a:pt x="54" y="60"/>
                  </a:lnTo>
                  <a:lnTo>
                    <a:pt x="54" y="50"/>
                  </a:lnTo>
                  <a:lnTo>
                    <a:pt x="54" y="40"/>
                  </a:lnTo>
                  <a:lnTo>
                    <a:pt x="63" y="40"/>
                  </a:lnTo>
                  <a:lnTo>
                    <a:pt x="63" y="30"/>
                  </a:lnTo>
                  <a:lnTo>
                    <a:pt x="63" y="20"/>
                  </a:lnTo>
                  <a:lnTo>
                    <a:pt x="63" y="10"/>
                  </a:lnTo>
                  <a:lnTo>
                    <a:pt x="63" y="0"/>
                  </a:lnTo>
                </a:path>
              </a:pathLst>
            </a:custGeom>
            <a:noFill/>
            <a:ln w="57150" cap="rnd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8" name="Group 65"/>
          <p:cNvGrpSpPr>
            <a:grpSpLocks/>
          </p:cNvGrpSpPr>
          <p:nvPr/>
        </p:nvGrpSpPr>
        <p:grpSpPr bwMode="auto">
          <a:xfrm>
            <a:off x="2197100" y="1265238"/>
            <a:ext cx="2768600" cy="2719387"/>
            <a:chOff x="657" y="905"/>
            <a:chExt cx="1744" cy="1713"/>
          </a:xfrm>
        </p:grpSpPr>
        <p:sp>
          <p:nvSpPr>
            <p:cNvPr id="59" name="Line 66"/>
            <p:cNvSpPr>
              <a:spLocks noChangeShapeType="1"/>
            </p:cNvSpPr>
            <p:nvPr/>
          </p:nvSpPr>
          <p:spPr bwMode="auto">
            <a:xfrm flipH="1">
              <a:off x="2240" y="905"/>
              <a:ext cx="161" cy="170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0" name="Line 67"/>
            <p:cNvSpPr>
              <a:spLocks noChangeShapeType="1"/>
            </p:cNvSpPr>
            <p:nvPr/>
          </p:nvSpPr>
          <p:spPr bwMode="auto">
            <a:xfrm flipH="1">
              <a:off x="657" y="2618"/>
              <a:ext cx="160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61" name="Group 82"/>
          <p:cNvGrpSpPr>
            <a:grpSpLocks/>
          </p:cNvGrpSpPr>
          <p:nvPr/>
        </p:nvGrpSpPr>
        <p:grpSpPr bwMode="auto">
          <a:xfrm>
            <a:off x="4851405" y="1946275"/>
            <a:ext cx="3792540" cy="1196975"/>
            <a:chOff x="3056" y="1226"/>
            <a:chExt cx="2389" cy="754"/>
          </a:xfrm>
        </p:grpSpPr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3537" y="1226"/>
              <a:ext cx="1908" cy="7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s-ES" noProof="1">
                  <a:solidFill>
                    <a:schemeClr val="tx2"/>
                  </a:solidFill>
                </a:rPr>
                <a:t>Curva característica </a:t>
              </a:r>
              <a:r>
                <a:rPr lang="es-ES" noProof="1" smtClean="0">
                  <a:solidFill>
                    <a:schemeClr val="tx2"/>
                  </a:solidFill>
                </a:rPr>
                <a:t>aproximada</a:t>
              </a:r>
              <a:r>
                <a:rPr lang="es-ES" dirty="0" smtClean="0">
                  <a:solidFill>
                    <a:schemeClr val="tx2"/>
                  </a:solidFill>
                </a:rPr>
                <a:t>. </a:t>
              </a:r>
              <a:endParaRPr lang="es-ES" dirty="0">
                <a:solidFill>
                  <a:schemeClr val="tx2"/>
                </a:solidFill>
              </a:endParaRPr>
            </a:p>
            <a:p>
              <a:pPr eaLnBrk="0" hangingPunct="0"/>
              <a:r>
                <a:rPr lang="es-ES" dirty="0">
                  <a:solidFill>
                    <a:schemeClr val="tx2"/>
                  </a:solidFill>
                </a:rPr>
                <a:t>P</a:t>
              </a:r>
              <a:r>
                <a:rPr lang="es-ES" noProof="1">
                  <a:solidFill>
                    <a:schemeClr val="tx2"/>
                  </a:solidFill>
                </a:rPr>
                <a:t>endiente = 1/r</a:t>
              </a:r>
              <a:r>
                <a:rPr lang="es-ES" baseline="-25000" noProof="1">
                  <a:solidFill>
                    <a:schemeClr val="tx2"/>
                  </a:solidFill>
                </a:rPr>
                <a:t>d</a:t>
              </a:r>
            </a:p>
            <a:p>
              <a:pPr eaLnBrk="0" hangingPunct="0"/>
              <a:endParaRPr lang="es-ES" noProof="1">
                <a:solidFill>
                  <a:schemeClr val="tx2"/>
                </a:solidFill>
              </a:endParaRPr>
            </a:p>
          </p:txBody>
        </p:sp>
        <p:sp>
          <p:nvSpPr>
            <p:cNvPr id="63" name="Line 68"/>
            <p:cNvSpPr>
              <a:spLocks noChangeShapeType="1"/>
            </p:cNvSpPr>
            <p:nvPr/>
          </p:nvSpPr>
          <p:spPr bwMode="auto">
            <a:xfrm flipH="1">
              <a:off x="3056" y="1428"/>
              <a:ext cx="462" cy="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64" name="Freeform 70"/>
          <p:cNvSpPr>
            <a:spLocks/>
          </p:cNvSpPr>
          <p:nvPr/>
        </p:nvSpPr>
        <p:spPr bwMode="auto">
          <a:xfrm>
            <a:off x="2005013" y="1200150"/>
            <a:ext cx="1663700" cy="2768600"/>
          </a:xfrm>
          <a:custGeom>
            <a:avLst/>
            <a:gdLst/>
            <a:ahLst/>
            <a:cxnLst>
              <a:cxn ang="0">
                <a:pos x="912" y="0"/>
              </a:cxn>
              <a:cxn ang="0">
                <a:pos x="912" y="1744"/>
              </a:cxn>
              <a:cxn ang="0">
                <a:pos x="0" y="1744"/>
              </a:cxn>
            </a:cxnLst>
            <a:rect l="0" t="0" r="r" b="b"/>
            <a:pathLst>
              <a:path w="912" h="1744">
                <a:moveTo>
                  <a:pt x="912" y="0"/>
                </a:moveTo>
                <a:lnTo>
                  <a:pt x="912" y="1744"/>
                </a:lnTo>
                <a:lnTo>
                  <a:pt x="0" y="1744"/>
                </a:lnTo>
              </a:path>
            </a:pathLst>
          </a:custGeom>
          <a:noFill/>
          <a:ln w="57150" cap="flat" cmpd="sng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65" name="Group 79"/>
          <p:cNvGrpSpPr>
            <a:grpSpLocks/>
          </p:cNvGrpSpPr>
          <p:nvPr/>
        </p:nvGrpSpPr>
        <p:grpSpPr bwMode="auto">
          <a:xfrm>
            <a:off x="976313" y="1790701"/>
            <a:ext cx="2655887" cy="960438"/>
            <a:chOff x="615" y="1128"/>
            <a:chExt cx="1673" cy="605"/>
          </a:xfrm>
        </p:grpSpPr>
        <p:sp>
          <p:nvSpPr>
            <p:cNvPr id="66" name="Text Box 72"/>
            <p:cNvSpPr txBox="1">
              <a:spLocks noChangeArrowheads="1"/>
            </p:cNvSpPr>
            <p:nvPr/>
          </p:nvSpPr>
          <p:spPr bwMode="auto">
            <a:xfrm>
              <a:off x="615" y="1128"/>
              <a:ext cx="1455" cy="4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s-ES_tradnl" dirty="0">
                  <a:solidFill>
                    <a:schemeClr val="tx2"/>
                  </a:solidFill>
                </a:rPr>
                <a:t>Curva característica ideal</a:t>
              </a:r>
            </a:p>
          </p:txBody>
        </p:sp>
        <p:sp>
          <p:nvSpPr>
            <p:cNvPr id="67" name="Line 73"/>
            <p:cNvSpPr>
              <a:spLocks noChangeShapeType="1"/>
            </p:cNvSpPr>
            <p:nvPr/>
          </p:nvSpPr>
          <p:spPr bwMode="auto">
            <a:xfrm>
              <a:off x="1980" y="1381"/>
              <a:ext cx="308" cy="35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endParaRPr lang="es-ES"/>
            </a:p>
          </p:txBody>
        </p:sp>
      </p:grpSp>
      <p:sp>
        <p:nvSpPr>
          <p:cNvPr id="68" name="Rectangle 75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9" name="Text Box 76"/>
          <p:cNvSpPr txBox="1">
            <a:spLocks noChangeArrowheads="1"/>
          </p:cNvSpPr>
          <p:nvPr/>
        </p:nvSpPr>
        <p:spPr bwMode="auto">
          <a:xfrm rot="-5400000">
            <a:off x="-2820193" y="31948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>
                <a:solidFill>
                  <a:srgbClr val="008080"/>
                </a:solidFill>
              </a:rPr>
              <a:t>DIODOS DE POTENCIA</a:t>
            </a:r>
          </a:p>
        </p:txBody>
      </p:sp>
      <p:grpSp>
        <p:nvGrpSpPr>
          <p:cNvPr id="70" name="Group 81"/>
          <p:cNvGrpSpPr>
            <a:grpSpLocks/>
          </p:cNvGrpSpPr>
          <p:nvPr/>
        </p:nvGrpSpPr>
        <p:grpSpPr bwMode="auto">
          <a:xfrm>
            <a:off x="4294190" y="658813"/>
            <a:ext cx="3778251" cy="1855787"/>
            <a:chOff x="2705" y="415"/>
            <a:chExt cx="2380" cy="1169"/>
          </a:xfrm>
        </p:grpSpPr>
        <p:sp>
          <p:nvSpPr>
            <p:cNvPr id="71" name="Text Box 58"/>
            <p:cNvSpPr txBox="1">
              <a:spLocks noChangeArrowheads="1"/>
            </p:cNvSpPr>
            <p:nvPr/>
          </p:nvSpPr>
          <p:spPr bwMode="auto">
            <a:xfrm>
              <a:off x="3564" y="415"/>
              <a:ext cx="1521" cy="4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s-ES_tradnl" dirty="0">
                  <a:solidFill>
                    <a:schemeClr val="tx2"/>
                  </a:solidFill>
                </a:rPr>
                <a:t>Curva característica real</a:t>
              </a:r>
            </a:p>
          </p:txBody>
        </p:sp>
        <p:sp>
          <p:nvSpPr>
            <p:cNvPr id="72" name="Freeform 80"/>
            <p:cNvSpPr>
              <a:spLocks/>
            </p:cNvSpPr>
            <p:nvPr/>
          </p:nvSpPr>
          <p:spPr bwMode="auto">
            <a:xfrm>
              <a:off x="2705" y="457"/>
              <a:ext cx="841" cy="1127"/>
            </a:xfrm>
            <a:custGeom>
              <a:avLst/>
              <a:gdLst/>
              <a:ahLst/>
              <a:cxnLst>
                <a:cxn ang="0">
                  <a:pos x="283" y="1127"/>
                </a:cxn>
                <a:cxn ang="0">
                  <a:pos x="7" y="569"/>
                </a:cxn>
                <a:cxn ang="0">
                  <a:pos x="241" y="83"/>
                </a:cxn>
                <a:cxn ang="0">
                  <a:pos x="841" y="71"/>
                </a:cxn>
              </a:cxnLst>
              <a:rect l="0" t="0" r="r" b="b"/>
              <a:pathLst>
                <a:path w="841" h="1127">
                  <a:moveTo>
                    <a:pt x="283" y="1127"/>
                  </a:moveTo>
                  <a:cubicBezTo>
                    <a:pt x="148" y="935"/>
                    <a:pt x="14" y="743"/>
                    <a:pt x="7" y="569"/>
                  </a:cubicBezTo>
                  <a:cubicBezTo>
                    <a:pt x="0" y="395"/>
                    <a:pt x="102" y="166"/>
                    <a:pt x="241" y="83"/>
                  </a:cubicBezTo>
                  <a:cubicBezTo>
                    <a:pt x="380" y="0"/>
                    <a:pt x="610" y="35"/>
                    <a:pt x="841" y="71"/>
                  </a:cubicBezTo>
                </a:path>
              </a:pathLst>
            </a:custGeom>
            <a:noFill/>
            <a:ln w="19050" cap="flat" cmpd="sng">
              <a:solidFill>
                <a:srgbClr val="A5002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73" name="Rectangle 32"/>
          <p:cNvSpPr>
            <a:spLocks noChangeArrowheads="1"/>
          </p:cNvSpPr>
          <p:nvPr/>
        </p:nvSpPr>
        <p:spPr bwMode="auto">
          <a:xfrm>
            <a:off x="6876256" y="4293096"/>
            <a:ext cx="136460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s-ES" dirty="0">
                <a:solidFill>
                  <a:schemeClr val="accent2"/>
                </a:solidFill>
              </a:rPr>
              <a:t>Modelo </a:t>
            </a:r>
            <a:r>
              <a:rPr lang="es-ES" noProof="1" smtClean="0">
                <a:solidFill>
                  <a:schemeClr val="accent2"/>
                </a:solidFill>
              </a:rPr>
              <a:t>real</a:t>
            </a:r>
            <a:endParaRPr lang="es-ES" noProof="1">
              <a:solidFill>
                <a:schemeClr val="accent2"/>
              </a:solidFill>
            </a:endParaRPr>
          </a:p>
        </p:txBody>
      </p:sp>
      <p:grpSp>
        <p:nvGrpSpPr>
          <p:cNvPr id="74" name="Group 5"/>
          <p:cNvGrpSpPr>
            <a:grpSpLocks/>
          </p:cNvGrpSpPr>
          <p:nvPr/>
        </p:nvGrpSpPr>
        <p:grpSpPr bwMode="auto">
          <a:xfrm>
            <a:off x="5220072" y="5877272"/>
            <a:ext cx="1174750" cy="515938"/>
            <a:chOff x="3096" y="3890"/>
            <a:chExt cx="740" cy="325"/>
          </a:xfrm>
        </p:grpSpPr>
        <p:grpSp>
          <p:nvGrpSpPr>
            <p:cNvPr id="75" name="Group 6"/>
            <p:cNvGrpSpPr>
              <a:grpSpLocks/>
            </p:cNvGrpSpPr>
            <p:nvPr/>
          </p:nvGrpSpPr>
          <p:grpSpPr bwMode="auto">
            <a:xfrm>
              <a:off x="3096" y="3897"/>
              <a:ext cx="415" cy="250"/>
              <a:chOff x="3096" y="3897"/>
              <a:chExt cx="415" cy="250"/>
            </a:xfrm>
          </p:grpSpPr>
          <p:sp>
            <p:nvSpPr>
              <p:cNvPr id="77" name="Rectangle 7"/>
              <p:cNvSpPr>
                <a:spLocks noChangeArrowheads="1"/>
              </p:cNvSpPr>
              <p:nvPr/>
            </p:nvSpPr>
            <p:spPr bwMode="auto">
              <a:xfrm>
                <a:off x="3096" y="3949"/>
                <a:ext cx="415" cy="32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8" name="Rectangle 8"/>
              <p:cNvSpPr>
                <a:spLocks noChangeArrowheads="1"/>
              </p:cNvSpPr>
              <p:nvPr/>
            </p:nvSpPr>
            <p:spPr bwMode="auto">
              <a:xfrm>
                <a:off x="3216" y="4030"/>
                <a:ext cx="192" cy="59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9" name="Line 9"/>
              <p:cNvSpPr>
                <a:spLocks noChangeShapeType="1"/>
              </p:cNvSpPr>
              <p:nvPr/>
            </p:nvSpPr>
            <p:spPr bwMode="auto">
              <a:xfrm>
                <a:off x="3304" y="3897"/>
                <a:ext cx="0" cy="6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0" name="Line 10"/>
              <p:cNvSpPr>
                <a:spLocks noChangeShapeType="1"/>
              </p:cNvSpPr>
              <p:nvPr/>
            </p:nvSpPr>
            <p:spPr bwMode="auto">
              <a:xfrm>
                <a:off x="3312" y="4091"/>
                <a:ext cx="0" cy="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76" name="Rectangle 11"/>
            <p:cNvSpPr>
              <a:spLocks noChangeArrowheads="1"/>
            </p:cNvSpPr>
            <p:nvPr/>
          </p:nvSpPr>
          <p:spPr bwMode="auto">
            <a:xfrm>
              <a:off x="3510" y="3890"/>
              <a:ext cx="32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s-ES" sz="2800" noProof="1"/>
                <a:t>V</a:t>
              </a:r>
              <a:r>
                <a:rPr lang="es-ES" sz="2800" baseline="-25000" noProof="1">
                  <a:latin typeface="Symbol" pitchFamily="18" charset="2"/>
                </a:rPr>
                <a:t></a:t>
              </a:r>
            </a:p>
          </p:txBody>
        </p:sp>
      </p:grpSp>
      <p:grpSp>
        <p:nvGrpSpPr>
          <p:cNvPr id="81" name="Group 85"/>
          <p:cNvGrpSpPr>
            <a:grpSpLocks/>
          </p:cNvGrpSpPr>
          <p:nvPr/>
        </p:nvGrpSpPr>
        <p:grpSpPr bwMode="auto">
          <a:xfrm>
            <a:off x="5352771" y="5251797"/>
            <a:ext cx="1293813" cy="625475"/>
            <a:chOff x="4648" y="3007"/>
            <a:chExt cx="815" cy="394"/>
          </a:xfrm>
        </p:grpSpPr>
        <p:sp>
          <p:nvSpPr>
            <p:cNvPr id="82" name="Rectangle 34"/>
            <p:cNvSpPr>
              <a:spLocks noChangeArrowheads="1"/>
            </p:cNvSpPr>
            <p:nvPr/>
          </p:nvSpPr>
          <p:spPr bwMode="auto">
            <a:xfrm>
              <a:off x="4648" y="3282"/>
              <a:ext cx="256" cy="39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3" name="Line 35"/>
            <p:cNvSpPr>
              <a:spLocks noChangeShapeType="1"/>
            </p:cNvSpPr>
            <p:nvPr/>
          </p:nvSpPr>
          <p:spPr bwMode="auto">
            <a:xfrm>
              <a:off x="4774" y="3311"/>
              <a:ext cx="0" cy="9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84" name="Group 36"/>
            <p:cNvGrpSpPr>
              <a:grpSpLocks/>
            </p:cNvGrpSpPr>
            <p:nvPr/>
          </p:nvGrpSpPr>
          <p:grpSpPr bwMode="auto">
            <a:xfrm>
              <a:off x="4652" y="3007"/>
              <a:ext cx="811" cy="382"/>
              <a:chOff x="4004" y="3007"/>
              <a:chExt cx="811" cy="382"/>
            </a:xfrm>
          </p:grpSpPr>
          <p:sp>
            <p:nvSpPr>
              <p:cNvPr id="85" name="Line 37"/>
              <p:cNvSpPr>
                <a:spLocks noChangeShapeType="1"/>
              </p:cNvSpPr>
              <p:nvPr/>
            </p:nvSpPr>
            <p:spPr bwMode="auto">
              <a:xfrm flipV="1">
                <a:off x="4128" y="3007"/>
                <a:ext cx="0" cy="93"/>
              </a:xfrm>
              <a:prstGeom prst="line">
                <a:avLst/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grpSp>
            <p:nvGrpSpPr>
              <p:cNvPr id="86" name="Group 38"/>
              <p:cNvGrpSpPr>
                <a:grpSpLocks/>
              </p:cNvGrpSpPr>
              <p:nvPr/>
            </p:nvGrpSpPr>
            <p:grpSpPr bwMode="auto">
              <a:xfrm>
                <a:off x="4004" y="3102"/>
                <a:ext cx="811" cy="287"/>
                <a:chOff x="3176" y="3210"/>
                <a:chExt cx="811" cy="287"/>
              </a:xfrm>
            </p:grpSpPr>
            <p:sp>
              <p:nvSpPr>
                <p:cNvPr id="87" name="AutoShape 39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176" y="3210"/>
                  <a:ext cx="248" cy="164"/>
                </a:xfrm>
                <a:prstGeom prst="triangle">
                  <a:avLst>
                    <a:gd name="adj" fmla="val 49995"/>
                  </a:avLst>
                </a:prstGeom>
                <a:noFill/>
                <a:ln w="25400">
                  <a:solidFill>
                    <a:srgbClr val="00808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88" name="Rectangle 40"/>
                <p:cNvSpPr>
                  <a:spLocks noChangeArrowheads="1"/>
                </p:cNvSpPr>
                <p:nvPr/>
              </p:nvSpPr>
              <p:spPr bwMode="auto">
                <a:xfrm>
                  <a:off x="3509" y="3249"/>
                  <a:ext cx="478" cy="24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s-ES" sz="2000" noProof="1">
                      <a:solidFill>
                        <a:srgbClr val="008080"/>
                      </a:solidFill>
                    </a:rPr>
                    <a:t>ideal</a:t>
                  </a:r>
                </a:p>
              </p:txBody>
            </p:sp>
          </p:grpSp>
        </p:grpSp>
      </p:grpSp>
      <p:sp>
        <p:nvSpPr>
          <p:cNvPr id="89" name="Rectangle 32"/>
          <p:cNvSpPr>
            <a:spLocks noChangeArrowheads="1"/>
          </p:cNvSpPr>
          <p:nvPr/>
        </p:nvSpPr>
        <p:spPr bwMode="auto">
          <a:xfrm>
            <a:off x="3059832" y="5438497"/>
            <a:ext cx="217687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s-ES" dirty="0">
                <a:solidFill>
                  <a:schemeClr val="accent2"/>
                </a:solidFill>
              </a:rPr>
              <a:t>Modelo </a:t>
            </a:r>
            <a:r>
              <a:rPr lang="es-ES" noProof="1" smtClean="0">
                <a:solidFill>
                  <a:schemeClr val="accent2"/>
                </a:solidFill>
              </a:rPr>
              <a:t>aproximado</a:t>
            </a:r>
            <a:endParaRPr lang="es-ES" noProof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3" grpId="0"/>
      <p:bldP spid="8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271449"/>
            <a:ext cx="5972188" cy="657221"/>
          </a:xfrm>
          <a:solidFill>
            <a:srgbClr val="009999"/>
          </a:solidFill>
        </p:spPr>
        <p:txBody>
          <a:bodyPr>
            <a:normAutofit/>
          </a:bodyPr>
          <a:lstStyle/>
          <a:p>
            <a:pPr algn="ctr"/>
            <a:r>
              <a:rPr lang="es-PA" sz="28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Tipos de Diodos de Potencia</a:t>
            </a:r>
            <a:endParaRPr lang="en-US" sz="28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17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23916" y="1476028"/>
            <a:ext cx="8177240" cy="5024806"/>
          </a:xfrm>
          <a:noFill/>
          <a:ln/>
        </p:spPr>
      </p:pic>
      <p:sp>
        <p:nvSpPr>
          <p:cNvPr id="4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5786" y="346076"/>
            <a:ext cx="6800840" cy="582594"/>
          </a:xfrm>
          <a:solidFill>
            <a:srgbClr val="009999"/>
          </a:solidFill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TIPOS DE DIODOS DE POTENCIA</a:t>
            </a:r>
            <a:endParaRPr lang="es-ES" sz="28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142328"/>
            <a:ext cx="7872442" cy="2502696"/>
          </a:xfrm>
        </p:spPr>
        <p:txBody>
          <a:bodyPr>
            <a:normAutofit lnSpcReduction="10000"/>
          </a:bodyPr>
          <a:lstStyle/>
          <a:p>
            <a:pPr marL="582930" indent="-514350">
              <a:buBlip>
                <a:blip r:embed="rId3"/>
              </a:buBlip>
            </a:pPr>
            <a:r>
              <a:rPr lang="es-ES" sz="3400" b="1" dirty="0" smtClean="0"/>
              <a:t>Diodos de recuperación rápida</a:t>
            </a:r>
          </a:p>
          <a:p>
            <a:pPr lvl="1"/>
            <a:r>
              <a:rPr lang="es-ES" sz="2900" dirty="0" smtClean="0"/>
              <a:t>Se usan en circuitos de alta frecuencia, tales como convertidores DC-DC y DC-AC</a:t>
            </a:r>
          </a:p>
          <a:p>
            <a:pPr lvl="1"/>
            <a:r>
              <a:rPr lang="es-ES" sz="2900" dirty="0" smtClean="0"/>
              <a:t>Presentan bajos tiempos de recuperación inversa (unos 5 µs).</a:t>
            </a:r>
          </a:p>
          <a:p>
            <a:pPr lvl="1">
              <a:buNone/>
            </a:pPr>
            <a:endParaRPr lang="es-ES" sz="3200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3722754"/>
            <a:ext cx="5286412" cy="287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342887"/>
            <a:ext cx="5943584" cy="657221"/>
          </a:xfrm>
          <a:solidFill>
            <a:srgbClr val="009999"/>
          </a:solidFill>
        </p:spPr>
        <p:txBody>
          <a:bodyPr>
            <a:normAutofit/>
          </a:bodyPr>
          <a:lstStyle/>
          <a:p>
            <a:pPr algn="ctr"/>
            <a:r>
              <a:rPr lang="es-PA" sz="28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Tipos de Diodos de Potencia</a:t>
            </a:r>
            <a:endParaRPr lang="en-US" sz="28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22329" y="1412875"/>
            <a:ext cx="8178827" cy="4809042"/>
          </a:xfrm>
          <a:noFill/>
          <a:ln/>
        </p:spPr>
      </p:pic>
      <p:sp>
        <p:nvSpPr>
          <p:cNvPr id="4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5786" y="346076"/>
            <a:ext cx="6657964" cy="582594"/>
          </a:xfrm>
          <a:solidFill>
            <a:srgbClr val="009999"/>
          </a:solidFill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TIPOS DE DIODOS DE POTENCIA</a:t>
            </a:r>
            <a:endParaRPr lang="es-ES" sz="28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00118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82930" indent="-514350">
              <a:buBlip>
                <a:blip r:embed="rId3"/>
              </a:buBlip>
            </a:pPr>
            <a:r>
              <a:rPr lang="es-ES" sz="3400" b="1" dirty="0" smtClean="0"/>
              <a:t>Diodos de frecuencia de línea</a:t>
            </a:r>
          </a:p>
          <a:p>
            <a:pPr lvl="1"/>
            <a:r>
              <a:rPr lang="es-ES" sz="3200" dirty="0" smtClean="0"/>
              <a:t>Se diseñan para trabajar a 50-60 Hz, por lo que el </a:t>
            </a:r>
            <a:r>
              <a:rPr lang="es-ES" sz="3200" dirty="0" err="1" smtClean="0"/>
              <a:t>trr</a:t>
            </a:r>
            <a:r>
              <a:rPr lang="es-ES" sz="3200" dirty="0" smtClean="0"/>
              <a:t> no es importante.</a:t>
            </a:r>
          </a:p>
          <a:p>
            <a:pPr lvl="1"/>
            <a:r>
              <a:rPr lang="es-ES" sz="3200" dirty="0" smtClean="0"/>
              <a:t>El </a:t>
            </a:r>
            <a:r>
              <a:rPr lang="es-ES" sz="3200" dirty="0" err="1" smtClean="0"/>
              <a:t>trr</a:t>
            </a:r>
            <a:r>
              <a:rPr lang="es-ES" sz="3200" dirty="0" smtClean="0"/>
              <a:t> es típicamente de 25µs.</a:t>
            </a:r>
          </a:p>
          <a:p>
            <a:pPr lvl="1"/>
            <a:r>
              <a:rPr lang="es-ES" sz="3200" dirty="0" smtClean="0"/>
              <a:t>Presentan muy buenas capacidades de bloqueo de tensiones inversas (llegan hasta algunos kilovoltios).</a:t>
            </a:r>
          </a:p>
          <a:p>
            <a:pPr lvl="1"/>
            <a:r>
              <a:rPr lang="es-ES" sz="3200" dirty="0" smtClean="0"/>
              <a:t>Presentan buenas capacidades de conducción (llegan hasta algunos kiloamperios)</a:t>
            </a:r>
          </a:p>
          <a:p>
            <a:pPr lvl="1"/>
            <a:r>
              <a:rPr lang="es-ES" sz="3200" dirty="0" smtClean="0"/>
              <a:t>Pueden conectarse en paralelo para mejorar aún más las capacidades de conducción y bloqueo.</a:t>
            </a:r>
            <a:endParaRPr lang="es-ES" sz="3200" dirty="0"/>
          </a:p>
        </p:txBody>
      </p:sp>
      <p:sp>
        <p:nvSpPr>
          <p:cNvPr id="4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214291"/>
            <a:ext cx="5729270" cy="642941"/>
          </a:xfrm>
          <a:solidFill>
            <a:srgbClr val="009999"/>
          </a:solidFill>
        </p:spPr>
        <p:txBody>
          <a:bodyPr>
            <a:normAutofit/>
          </a:bodyPr>
          <a:lstStyle/>
          <a:p>
            <a:pPr algn="ctr"/>
            <a:r>
              <a:rPr lang="es-PA" sz="28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Tipos de Diodos de Potencia</a:t>
            </a:r>
            <a:endParaRPr lang="en-US" sz="28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86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22329" y="1323537"/>
            <a:ext cx="8178827" cy="5177297"/>
          </a:xfrm>
          <a:noFill/>
          <a:ln/>
        </p:spPr>
      </p:pic>
      <p:sp>
        <p:nvSpPr>
          <p:cNvPr id="4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>
            <a:normAutofit/>
          </a:bodyPr>
          <a:lstStyle/>
          <a:p>
            <a:r>
              <a:rPr lang="es-ES" b="1" dirty="0" smtClean="0"/>
              <a:t>GRACIAS</a:t>
            </a:r>
            <a:endParaRPr lang="es-ES" b="1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85786" y="130175"/>
            <a:ext cx="7786742" cy="523220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800" b="1" dirty="0" smtClean="0">
                <a:solidFill>
                  <a:schemeClr val="bg1"/>
                </a:solidFill>
              </a:rPr>
              <a:t>Característica estática corriente-tensión</a:t>
            </a:r>
            <a:endParaRPr lang="es-ES" sz="2800" b="1" noProof="1">
              <a:solidFill>
                <a:schemeClr val="bg1"/>
              </a:solidFill>
            </a:endParaRPr>
          </a:p>
        </p:txBody>
      </p:sp>
      <p:sp>
        <p:nvSpPr>
          <p:cNvPr id="68" name="Rectangle 75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9" name="Text Box 76"/>
          <p:cNvSpPr txBox="1">
            <a:spLocks noChangeArrowheads="1"/>
          </p:cNvSpPr>
          <p:nvPr/>
        </p:nvSpPr>
        <p:spPr bwMode="auto">
          <a:xfrm rot="-5400000">
            <a:off x="-2820193" y="31948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>
                <a:solidFill>
                  <a:srgbClr val="008080"/>
                </a:solidFill>
              </a:rPr>
              <a:t>DIODOS DE POTENCIA</a:t>
            </a:r>
          </a:p>
        </p:txBody>
      </p:sp>
      <p:sp>
        <p:nvSpPr>
          <p:cNvPr id="73" name="72 Rectángulo"/>
          <p:cNvSpPr/>
          <p:nvPr/>
        </p:nvSpPr>
        <p:spPr>
          <a:xfrm>
            <a:off x="864096" y="4005064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Parámetros en bloqueo</a:t>
            </a:r>
            <a:endParaRPr lang="es-ES" b="1" dirty="0"/>
          </a:p>
        </p:txBody>
      </p:sp>
      <p:sp>
        <p:nvSpPr>
          <p:cNvPr id="74" name="73 Rectángulo"/>
          <p:cNvSpPr/>
          <p:nvPr/>
        </p:nvSpPr>
        <p:spPr>
          <a:xfrm>
            <a:off x="792088" y="4365104"/>
            <a:ext cx="8604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b="1" i="1" dirty="0" smtClean="0"/>
              <a:t>Tensión inversa de pico de trabajo (V</a:t>
            </a:r>
            <a:r>
              <a:rPr lang="es-ES" sz="1400" b="1" i="1" baseline="-25000" dirty="0" smtClean="0"/>
              <a:t>RWM</a:t>
            </a:r>
            <a:r>
              <a:rPr lang="es-ES" sz="1400" b="1" i="1" dirty="0" smtClean="0"/>
              <a:t>)</a:t>
            </a:r>
            <a:r>
              <a:rPr lang="es-ES" sz="1400" b="1" dirty="0" smtClean="0"/>
              <a:t>: </a:t>
            </a:r>
            <a:r>
              <a:rPr lang="es-ES" sz="1400" dirty="0" smtClean="0"/>
              <a:t>Es la que puede ser soportada por el dispositivo de forma continuada, sin peligro de entrar en ruptura por avalancha. </a:t>
            </a:r>
            <a:endParaRPr lang="es-E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692696"/>
            <a:ext cx="44958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74 Rectángulo"/>
          <p:cNvSpPr/>
          <p:nvPr/>
        </p:nvSpPr>
        <p:spPr>
          <a:xfrm>
            <a:off x="827584" y="4869160"/>
            <a:ext cx="83164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b="1" i="1" dirty="0" smtClean="0"/>
              <a:t>Tensión inversa de pico repetitivo (V</a:t>
            </a:r>
            <a:r>
              <a:rPr lang="es-ES" sz="1400" b="1" i="1" baseline="-25000" dirty="0" smtClean="0"/>
              <a:t>RRM</a:t>
            </a:r>
            <a:r>
              <a:rPr lang="es-ES" sz="1400" b="1" i="1" dirty="0" smtClean="0"/>
              <a:t>)</a:t>
            </a:r>
            <a:r>
              <a:rPr lang="es-ES" sz="1400" b="1" dirty="0" smtClean="0"/>
              <a:t>: </a:t>
            </a:r>
            <a:r>
              <a:rPr lang="es-ES" sz="1400" dirty="0" smtClean="0"/>
              <a:t>Es la que puede ser soportada en picos con duración de 1ms, repetidos cada 10 ms de forma continuada.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76" name="75 Rectángulo"/>
          <p:cNvSpPr/>
          <p:nvPr/>
        </p:nvSpPr>
        <p:spPr>
          <a:xfrm>
            <a:off x="827584" y="5445224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b="1" i="1" dirty="0" smtClean="0"/>
              <a:t>Tensión inversa de pico no repetitiva (V</a:t>
            </a:r>
            <a:r>
              <a:rPr lang="es-ES" sz="1400" b="1" i="1" baseline="-25000" dirty="0" smtClean="0"/>
              <a:t>RSM</a:t>
            </a:r>
            <a:r>
              <a:rPr lang="es-ES" sz="1400" b="1" i="1" dirty="0" smtClean="0"/>
              <a:t>)</a:t>
            </a:r>
            <a:r>
              <a:rPr lang="es-ES" sz="1400" b="1" dirty="0" smtClean="0"/>
              <a:t>:</a:t>
            </a:r>
            <a:r>
              <a:rPr lang="es-ES" sz="1400" dirty="0" smtClean="0"/>
              <a:t> Es aquella que puede ser soportada una sola vez con picos de 10ms, repetido cada 10 minutos o más. </a:t>
            </a:r>
            <a:endParaRPr lang="es-ES" sz="1400" dirty="0"/>
          </a:p>
        </p:txBody>
      </p:sp>
      <p:sp>
        <p:nvSpPr>
          <p:cNvPr id="77" name="76 Rectángulo"/>
          <p:cNvSpPr/>
          <p:nvPr/>
        </p:nvSpPr>
        <p:spPr>
          <a:xfrm>
            <a:off x="827584" y="6002124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b="1" i="1" dirty="0" smtClean="0"/>
              <a:t>Tensión de ruptura (V</a:t>
            </a:r>
            <a:r>
              <a:rPr lang="es-ES" sz="1400" b="1" i="1" baseline="-25000" dirty="0" smtClean="0"/>
              <a:t>BR</a:t>
            </a:r>
            <a:r>
              <a:rPr lang="es-ES" sz="1400" b="1" i="1" dirty="0" smtClean="0"/>
              <a:t>)</a:t>
            </a:r>
            <a:r>
              <a:rPr lang="es-ES" sz="1400" b="1" dirty="0" smtClean="0"/>
              <a:t>:</a:t>
            </a:r>
            <a:r>
              <a:rPr lang="es-ES" sz="1400" dirty="0" smtClean="0"/>
              <a:t> Si se alcanza, aunque sea una sola vez, durante 10ms el diodo puede destruirse o degradar las características del mismo. </a:t>
            </a:r>
            <a:endParaRPr lang="es-ES" sz="1400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allAtOnce"/>
      <p:bldP spid="75" grpId="0" build="allAtOnce"/>
      <p:bldP spid="76" grpId="0" build="allAtOnce"/>
      <p:bldP spid="7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85786" y="130175"/>
            <a:ext cx="7786742" cy="523220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800" b="1" dirty="0" smtClean="0">
                <a:solidFill>
                  <a:schemeClr val="bg1"/>
                </a:solidFill>
              </a:rPr>
              <a:t>Característica estática corriente-tensión</a:t>
            </a:r>
            <a:endParaRPr lang="es-ES" sz="2800" b="1" noProof="1">
              <a:solidFill>
                <a:schemeClr val="bg1"/>
              </a:solidFill>
            </a:endParaRPr>
          </a:p>
        </p:txBody>
      </p:sp>
      <p:sp>
        <p:nvSpPr>
          <p:cNvPr id="68" name="Rectangle 75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9" name="Text Box 76"/>
          <p:cNvSpPr txBox="1">
            <a:spLocks noChangeArrowheads="1"/>
          </p:cNvSpPr>
          <p:nvPr/>
        </p:nvSpPr>
        <p:spPr bwMode="auto">
          <a:xfrm rot="-5400000">
            <a:off x="-2820193" y="31948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>
                <a:solidFill>
                  <a:srgbClr val="008080"/>
                </a:solidFill>
              </a:rPr>
              <a:t>DIODOS DE POTENCIA</a:t>
            </a:r>
          </a:p>
        </p:txBody>
      </p:sp>
      <p:sp>
        <p:nvSpPr>
          <p:cNvPr id="73" name="72 Rectángulo"/>
          <p:cNvSpPr/>
          <p:nvPr/>
        </p:nvSpPr>
        <p:spPr>
          <a:xfrm>
            <a:off x="864096" y="4005064"/>
            <a:ext cx="3286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Parámetros en Conducción</a:t>
            </a:r>
            <a:endParaRPr lang="es-ES" b="1" dirty="0"/>
          </a:p>
        </p:txBody>
      </p:sp>
      <p:sp>
        <p:nvSpPr>
          <p:cNvPr id="74" name="73 Rectángulo"/>
          <p:cNvSpPr/>
          <p:nvPr/>
        </p:nvSpPr>
        <p:spPr>
          <a:xfrm>
            <a:off x="792088" y="4365104"/>
            <a:ext cx="8351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b="1" i="1" dirty="0" smtClean="0"/>
              <a:t>Intensidad media nominal (I</a:t>
            </a:r>
            <a:r>
              <a:rPr lang="es-ES" sz="1400" b="1" i="1" baseline="-25000" dirty="0" smtClean="0"/>
              <a:t>F(AV)</a:t>
            </a:r>
            <a:r>
              <a:rPr lang="es-ES" sz="1400" b="1" i="1" dirty="0" smtClean="0"/>
              <a:t>)</a:t>
            </a:r>
            <a:r>
              <a:rPr lang="es-ES" sz="1400" b="1" dirty="0" smtClean="0"/>
              <a:t>:</a:t>
            </a:r>
            <a:r>
              <a:rPr lang="es-ES" sz="1400" dirty="0" smtClean="0"/>
              <a:t> Es el valor medio de la máxima intensidad de impulsos sinusoidales de 180º que el diodo puede soportar. </a:t>
            </a:r>
            <a:endParaRPr lang="es-E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680839"/>
            <a:ext cx="44958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74 Rectángulo"/>
          <p:cNvSpPr/>
          <p:nvPr/>
        </p:nvSpPr>
        <p:spPr>
          <a:xfrm>
            <a:off x="827584" y="4869160"/>
            <a:ext cx="83164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b="1" i="1" dirty="0" smtClean="0"/>
              <a:t>Intensidad de pico repetitivo (I</a:t>
            </a:r>
            <a:r>
              <a:rPr lang="es-ES" sz="1400" b="1" i="1" baseline="-25000" dirty="0" smtClean="0"/>
              <a:t>FRM</a:t>
            </a:r>
            <a:r>
              <a:rPr lang="es-ES" sz="1400" b="1" i="1" dirty="0" smtClean="0"/>
              <a:t>)</a:t>
            </a:r>
            <a:r>
              <a:rPr lang="es-ES" sz="1400" b="1" dirty="0" smtClean="0"/>
              <a:t>:</a:t>
            </a:r>
            <a:r>
              <a:rPr lang="es-ES" sz="1400" dirty="0" smtClean="0"/>
              <a:t> Es aquella que puede ser soportada cada 20 ms , con una duración de pico a 1 ms, a una determinada temperatura de la cápsula (normalmente 25º). 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76" name="75 Rectángulo"/>
          <p:cNvSpPr/>
          <p:nvPr/>
        </p:nvSpPr>
        <p:spPr>
          <a:xfrm>
            <a:off x="827584" y="5498068"/>
            <a:ext cx="8316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b="1" i="1" dirty="0" smtClean="0"/>
              <a:t>Intensidad directa de pico no repetitiva (I</a:t>
            </a:r>
            <a:r>
              <a:rPr lang="es-ES" sz="1400" b="1" i="1" baseline="-25000" dirty="0" smtClean="0"/>
              <a:t>FSM</a:t>
            </a:r>
            <a:r>
              <a:rPr lang="es-ES" sz="1400" b="1" i="1" dirty="0" smtClean="0"/>
              <a:t>)</a:t>
            </a:r>
            <a:r>
              <a:rPr lang="es-ES" sz="1400" b="1" dirty="0" smtClean="0"/>
              <a:t>: </a:t>
            </a:r>
            <a:r>
              <a:rPr lang="es-ES" sz="1400" dirty="0" smtClean="0"/>
              <a:t>Es el máximo pico de intensidad aplicable, una vez cada 10 minutos, con una duración de 10 ms.</a:t>
            </a:r>
            <a:endParaRPr lang="es-ES" sz="1400" dirty="0"/>
          </a:p>
        </p:txBody>
      </p:sp>
      <p:sp>
        <p:nvSpPr>
          <p:cNvPr id="77" name="76 Rectángulo"/>
          <p:cNvSpPr/>
          <p:nvPr/>
        </p:nvSpPr>
        <p:spPr>
          <a:xfrm>
            <a:off x="827584" y="6002124"/>
            <a:ext cx="8316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b="1" i="1" dirty="0" smtClean="0"/>
              <a:t>Intensidad directa (I</a:t>
            </a:r>
            <a:r>
              <a:rPr lang="es-ES" sz="1400" b="1" i="1" baseline="-25000" dirty="0" smtClean="0"/>
              <a:t>F</a:t>
            </a:r>
            <a:r>
              <a:rPr lang="es-ES" sz="1400" b="1" i="1" dirty="0" smtClean="0"/>
              <a:t>)</a:t>
            </a:r>
            <a:r>
              <a:rPr lang="es-ES" sz="1400" b="1" dirty="0" smtClean="0"/>
              <a:t>:</a:t>
            </a:r>
            <a:r>
              <a:rPr lang="es-ES" sz="1400" dirty="0" smtClean="0"/>
              <a:t> Es la corriente que circula por el diodo cuando se encuentra en el estado de conducción. </a:t>
            </a:r>
            <a:endParaRPr lang="es-ES" sz="1400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allAtOnce"/>
      <p:bldP spid="75" grpId="0" build="allAtOnce"/>
      <p:bldP spid="76" grpId="0" build="allAtOnce"/>
      <p:bldP spid="77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274638"/>
            <a:ext cx="8229600" cy="1143000"/>
          </a:xfrm>
          <a:solidFill>
            <a:srgbClr val="009999"/>
          </a:solidFill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SUBINDICES ENPLEADOS POR FABRICANTES DE SEMICONDUCTORES </a:t>
            </a:r>
            <a:endParaRPr lang="es-ES" sz="28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214554"/>
            <a:ext cx="828680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85786" y="130175"/>
            <a:ext cx="7786742" cy="523220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800" b="1" dirty="0" smtClean="0">
                <a:solidFill>
                  <a:schemeClr val="bg1"/>
                </a:solidFill>
              </a:rPr>
              <a:t>Característica dinámica corriente-tensión</a:t>
            </a:r>
            <a:endParaRPr lang="es-ES" sz="2800" b="1" noProof="1">
              <a:solidFill>
                <a:schemeClr val="bg1"/>
              </a:solidFill>
            </a:endParaRPr>
          </a:p>
        </p:txBody>
      </p:sp>
      <p:sp>
        <p:nvSpPr>
          <p:cNvPr id="68" name="Rectangle 75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9" name="Text Box 76"/>
          <p:cNvSpPr txBox="1">
            <a:spLocks noChangeArrowheads="1"/>
          </p:cNvSpPr>
          <p:nvPr/>
        </p:nvSpPr>
        <p:spPr bwMode="auto">
          <a:xfrm rot="-5400000">
            <a:off x="-2820193" y="31948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>
                <a:solidFill>
                  <a:srgbClr val="008080"/>
                </a:solidFill>
              </a:rPr>
              <a:t>DIODOS DE POTENCIA</a:t>
            </a:r>
          </a:p>
        </p:txBody>
      </p:sp>
      <p:pic>
        <p:nvPicPr>
          <p:cNvPr id="3737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962025"/>
            <a:ext cx="6696744" cy="565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5786" y="188640"/>
            <a:ext cx="8106694" cy="1224136"/>
          </a:xfrm>
          <a:solidFill>
            <a:srgbClr val="009999"/>
          </a:solidFill>
        </p:spPr>
        <p:txBody>
          <a:bodyPr>
            <a:noAutofit/>
          </a:bodyPr>
          <a:lstStyle/>
          <a:p>
            <a:pPr algn="ctr"/>
            <a:r>
              <a:rPr lang="es-E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CONSIDERACIONES DE LAS CARACTERISTICAS DINAMICAS DEL DIODO DE POTENCIA</a:t>
            </a:r>
            <a:endParaRPr lang="es-ES" sz="28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00118" y="1783357"/>
            <a:ext cx="8443882" cy="1573635"/>
          </a:xfrm>
        </p:spPr>
        <p:txBody>
          <a:bodyPr>
            <a:normAutofit/>
          </a:bodyPr>
          <a:lstStyle/>
          <a:p>
            <a:pPr algn="just">
              <a:buBlip>
                <a:blip r:embed="rId3"/>
              </a:buBlip>
            </a:pPr>
            <a:r>
              <a:rPr lang="es-ES" sz="2800" dirty="0" smtClean="0"/>
              <a:t>Los pasos del estado de corte al estado de conducción y viceversa no se producen en los diodos de forma instantánea.</a:t>
            </a:r>
          </a:p>
        </p:txBody>
      </p:sp>
      <p:sp>
        <p:nvSpPr>
          <p:cNvPr id="4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00984" y="3196133"/>
            <a:ext cx="84430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Blip>
                <a:blip r:embed="rId3"/>
              </a:buBlip>
            </a:pPr>
            <a:r>
              <a:rPr lang="es-ES" sz="2800" dirty="0" smtClean="0">
                <a:latin typeface="+mn-lt"/>
              </a:rPr>
              <a:t> Es necesario un tiempo de adaptación de la  distribución de los portadores en las capas semiconductoras de un estado al siguiente.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97216" y="4637454"/>
            <a:ext cx="87849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3"/>
              </a:buBlip>
            </a:pPr>
            <a:r>
              <a:rPr lang="es-ES" sz="2800" dirty="0" smtClean="0">
                <a:latin typeface="+mn-lt"/>
              </a:rPr>
              <a:t> Esto implica estados intermedios normalmente no deseables porque en ellos coinciden intensidades y tensiones elevadas que conllevan puntas elevadas de potencia disipada, aunque cortas.</a:t>
            </a:r>
            <a:endParaRPr lang="es-ES" sz="2800" dirty="0">
              <a:latin typeface="+mn-lt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128573"/>
            <a:ext cx="7901014" cy="1157287"/>
          </a:xfrm>
          <a:solidFill>
            <a:srgbClr val="009999"/>
          </a:solidFill>
        </p:spPr>
        <p:txBody>
          <a:bodyPr>
            <a:normAutofit/>
          </a:bodyPr>
          <a:lstStyle/>
          <a:p>
            <a:pPr algn="ctr"/>
            <a:r>
              <a:rPr lang="es-PA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CARACTERISTICAS ELECTRICAS DESEABLES EN LOS DIODOS DE POTENCIA</a:t>
            </a:r>
            <a:endParaRPr lang="en-US" sz="28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00118" y="1671654"/>
            <a:ext cx="8229600" cy="4543428"/>
          </a:xfrm>
        </p:spPr>
        <p:txBody>
          <a:bodyPr>
            <a:normAutofit lnSpcReduction="10000"/>
          </a:bodyPr>
          <a:lstStyle/>
          <a:p>
            <a:pPr algn="just">
              <a:buBlip>
                <a:blip r:embed="rId3"/>
              </a:buBlip>
            </a:pPr>
            <a:r>
              <a:rPr lang="es-PA" dirty="0" smtClean="0"/>
              <a:t>Capacidad para soportar gran intensidad con pequeña caída de tensión en el estado de conducción o de polarización directa.</a:t>
            </a:r>
          </a:p>
          <a:p>
            <a:pPr algn="just">
              <a:buBlip>
                <a:blip r:embed="rId3"/>
              </a:buBlip>
            </a:pPr>
            <a:r>
              <a:rPr lang="es-PA" dirty="0" smtClean="0"/>
              <a:t>Capacidad para soportar elevada tensión con pequeña intensidad de fugas en el estado de bloqueo o de polarización inversa.</a:t>
            </a:r>
          </a:p>
          <a:p>
            <a:pPr algn="just">
              <a:buBlip>
                <a:blip r:embed="rId3"/>
              </a:buBlip>
            </a:pPr>
            <a:r>
              <a:rPr lang="es-PA" dirty="0" smtClean="0"/>
              <a:t>Recuperación rápida del estado de bloqueo, con baja intensidad inversa, tras el estado de conducción. </a:t>
            </a:r>
          </a:p>
          <a:p>
            <a:pPr algn="just">
              <a:buBlip>
                <a:blip r:embed="rId3"/>
              </a:buBlip>
            </a:pPr>
            <a:endParaRPr lang="es-PA" dirty="0" smtClean="0"/>
          </a:p>
          <a:p>
            <a:pPr algn="just">
              <a:buNone/>
            </a:pPr>
            <a:endParaRPr lang="es-PA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615950" y="0"/>
            <a:ext cx="71438" cy="6858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 rot="16200000">
            <a:off x="-2820193" y="3182144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2000" dirty="0">
                <a:solidFill>
                  <a:srgbClr val="008080"/>
                </a:solidFill>
              </a:rPr>
              <a:t>DIODOS DE POTENCIA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9079</TotalTime>
  <Words>1761</Words>
  <Application>Microsoft Office PowerPoint</Application>
  <PresentationFormat>Presentación en pantalla (4:3)</PresentationFormat>
  <Paragraphs>313</Paragraphs>
  <Slides>36</Slides>
  <Notes>34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Diapositiva 1</vt:lpstr>
      <vt:lpstr>Dispositivos de Electrónica de Potencia</vt:lpstr>
      <vt:lpstr>Diapositiva 3</vt:lpstr>
      <vt:lpstr>Diapositiva 4</vt:lpstr>
      <vt:lpstr>Diapositiva 5</vt:lpstr>
      <vt:lpstr>SUBINDICES ENPLEADOS POR FABRICANTES DE SEMICONDUCTORES </vt:lpstr>
      <vt:lpstr>Diapositiva 7</vt:lpstr>
      <vt:lpstr>CONSIDERACIONES DE LAS CARACTERISTICAS DINAMICAS DEL DIODO DE POTENCIA</vt:lpstr>
      <vt:lpstr>CARACTERISTICAS ELECTRICAS DESEABLES EN LOS DIODOS DE POTENCIA</vt:lpstr>
      <vt:lpstr>Estructura Básica del Diodo de Potencia</vt:lpstr>
      <vt:lpstr>Principio de Operación</vt:lpstr>
      <vt:lpstr>Control del limite de la región de Agotamiento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TIPOS DE DIODOS DE POTENCIA</vt:lpstr>
      <vt:lpstr>TIPOS DE DIODOS DE POTENCIA</vt:lpstr>
      <vt:lpstr>TIPOS DE DIODOS DE POTENCIA</vt:lpstr>
      <vt:lpstr>TIPOS DE DIODOS DE POTENCIA</vt:lpstr>
      <vt:lpstr>TIPOS DE DIODOS DE POTENCIA</vt:lpstr>
      <vt:lpstr>Tipos de Diodos de Potencia</vt:lpstr>
      <vt:lpstr>TIPOS DE DIODOS DE POTENCIA</vt:lpstr>
      <vt:lpstr>Tipos de Diodos de Potencia</vt:lpstr>
      <vt:lpstr>TIPOS DE DIODOS DE POTENCIA</vt:lpstr>
      <vt:lpstr>Tipos de Diodos de Potencia</vt:lpstr>
      <vt:lpstr>GRACIAS</vt:lpstr>
      <vt:lpstr>Diapositiva 36</vt:lpstr>
    </vt:vector>
  </TitlesOfParts>
  <Company>PNUD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pnudbive</dc:creator>
  <cp:lastModifiedBy>LUIS</cp:lastModifiedBy>
  <cp:revision>552</cp:revision>
  <dcterms:created xsi:type="dcterms:W3CDTF">2008-09-28T21:35:46Z</dcterms:created>
  <dcterms:modified xsi:type="dcterms:W3CDTF">2015-04-15T00:36:59Z</dcterms:modified>
</cp:coreProperties>
</file>