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390" r:id="rId2"/>
    <p:sldId id="404" r:id="rId3"/>
    <p:sldId id="405" r:id="rId4"/>
    <p:sldId id="406" r:id="rId5"/>
    <p:sldId id="407" r:id="rId6"/>
    <p:sldId id="389" r:id="rId7"/>
    <p:sldId id="393" r:id="rId8"/>
    <p:sldId id="391" r:id="rId9"/>
    <p:sldId id="409" r:id="rId10"/>
    <p:sldId id="395" r:id="rId11"/>
    <p:sldId id="394" r:id="rId12"/>
    <p:sldId id="412" r:id="rId13"/>
    <p:sldId id="413" r:id="rId14"/>
    <p:sldId id="411" r:id="rId15"/>
    <p:sldId id="408" r:id="rId16"/>
    <p:sldId id="41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CC00"/>
    <a:srgbClr val="3399FF"/>
    <a:srgbClr val="000000"/>
    <a:srgbClr val="CC0000"/>
    <a:srgbClr val="003399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75607-989F-4726-90E7-FCBD6FEEF5C4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21196-1361-4670-8558-13F3F1B030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6283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0D6D-FE7B-42F4-B807-B2F47F2D315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A6D2-E005-4F37-9C7E-29383AECFE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00-A262-4C61-B09E-4C4F783D772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A7CE-5390-4FDE-84C9-17E17503F3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34FE-0500-4C37-BD16-EF40BD80EBB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4B69-EC4C-49CA-A069-7451E891D4B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987C-D58E-440D-AD15-F16EF1D3A2A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C72-E030-4852-A977-46CC6DB71E8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F1CB-ED36-42C4-8567-6D03A5B6A82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BF81-47A4-42F8-90A6-115F5782AD8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D52B-7C2D-443A-9F3A-D335633502D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9B53-0E9A-4BE7-92AD-1355517F0C8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pull dir="r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emf"/><Relationship Id="rId10" Type="http://schemas.openxmlformats.org/officeDocument/2006/relationships/image" Target="../media/image18.png"/><Relationship Id="rId4" Type="http://schemas.openxmlformats.org/officeDocument/2006/relationships/image" Target="../media/image13.emf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http://profile.ak.fbcdn.net/object3/1047/19/n44382638297_695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28670"/>
            <a:ext cx="4572000" cy="4686300"/>
          </a:xfrm>
          <a:prstGeom prst="rect">
            <a:avLst/>
          </a:prstGeom>
          <a:noFill/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781300" y="2897188"/>
            <a:ext cx="413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572000" y="2857496"/>
            <a:ext cx="54292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b="1" dirty="0" smtClean="0"/>
              <a:t>CALCULO DE PÉRDIDAS Y CIRCUITOS DE AYUDA A LA CONMUTACIÓN</a:t>
            </a:r>
          </a:p>
          <a:p>
            <a:pPr>
              <a:spcBef>
                <a:spcPct val="50000"/>
              </a:spcBef>
            </a:pPr>
            <a:endParaRPr lang="es-ES" sz="2400" b="1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889406" y="5013176"/>
            <a:ext cx="5111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 smtClean="0">
                <a:solidFill>
                  <a:schemeClr val="accent1"/>
                </a:solidFill>
              </a:rPr>
              <a:t>Transistores de Potencia</a:t>
            </a:r>
            <a:endParaRPr lang="es-ES" b="1" dirty="0">
              <a:solidFill>
                <a:schemeClr val="accent1"/>
              </a:solidFill>
            </a:endParaRPr>
          </a:p>
        </p:txBody>
      </p:sp>
      <p:pic>
        <p:nvPicPr>
          <p:cNvPr id="32770" name="Picture 2" descr="http://proyectosectorinformal.com/images/utp%20%5B380x300%5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5664" y="785794"/>
            <a:ext cx="1650980" cy="167329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3588" y="0"/>
            <a:ext cx="42719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>
                <a:solidFill>
                  <a:srgbClr val="008080"/>
                </a:solidFill>
              </a:rPr>
              <a:t>Snubber de Tensión. Apagado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940300" y="44624"/>
            <a:ext cx="4024188" cy="646331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/>
              <a:t>Formas de </a:t>
            </a:r>
            <a:r>
              <a:rPr lang="es-ES" dirty="0" smtClean="0"/>
              <a:t>onda de tensión y corriente para tres valores de C</a:t>
            </a:r>
            <a:r>
              <a:rPr lang="es-ES" sz="1400" dirty="0" smtClean="0"/>
              <a:t>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2" name="Text Box 67"/>
          <p:cNvSpPr txBox="1">
            <a:spLocks noChangeArrowheads="1"/>
          </p:cNvSpPr>
          <p:nvPr/>
        </p:nvSpPr>
        <p:spPr bwMode="auto">
          <a:xfrm>
            <a:off x="825500" y="5471244"/>
            <a:ext cx="8189913" cy="784830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/>
              <a:t>Hasta que la tensión </a:t>
            </a:r>
            <a:r>
              <a:rPr lang="es-ES" dirty="0" smtClean="0"/>
              <a:t>V</a:t>
            </a:r>
            <a:r>
              <a:rPr lang="es-ES" baseline="-25000" dirty="0" smtClean="0"/>
              <a:t>CE</a:t>
            </a:r>
            <a:r>
              <a:rPr lang="es-ES" dirty="0" smtClean="0"/>
              <a:t> </a:t>
            </a:r>
            <a:r>
              <a:rPr lang="es-ES" dirty="0"/>
              <a:t>llega a su </a:t>
            </a:r>
            <a:r>
              <a:rPr lang="es-ES" dirty="0" smtClean="0"/>
              <a:t>tope </a:t>
            </a:r>
            <a:r>
              <a:rPr lang="es-ES" dirty="0" err="1" smtClean="0"/>
              <a:t>V</a:t>
            </a:r>
            <a:r>
              <a:rPr lang="es-ES" baseline="-25000" dirty="0" err="1" smtClean="0"/>
              <a:t>d</a:t>
            </a:r>
            <a:r>
              <a:rPr lang="es-ES" dirty="0" smtClean="0"/>
              <a:t>, </a:t>
            </a:r>
            <a:r>
              <a:rPr lang="es-ES" dirty="0"/>
              <a:t>el </a:t>
            </a:r>
            <a:r>
              <a:rPr lang="es-ES" dirty="0" smtClean="0"/>
              <a:t>BJT </a:t>
            </a:r>
            <a:r>
              <a:rPr lang="es-ES" dirty="0"/>
              <a:t>no se corta</a:t>
            </a:r>
          </a:p>
          <a:p>
            <a:pPr>
              <a:spcBef>
                <a:spcPct val="50000"/>
              </a:spcBef>
            </a:pPr>
            <a:r>
              <a:rPr lang="es-ES" dirty="0"/>
              <a:t>El óptimo se consigue cuando se “sincronizan” el condensador y el </a:t>
            </a:r>
            <a:r>
              <a:rPr lang="es-ES" dirty="0" smtClean="0"/>
              <a:t>BJT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764704"/>
            <a:ext cx="641955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92696"/>
            <a:ext cx="223224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Text Box 5"/>
          <p:cNvSpPr txBox="1">
            <a:spLocks noChangeArrowheads="1"/>
          </p:cNvSpPr>
          <p:nvPr/>
        </p:nvSpPr>
        <p:spPr bwMode="auto">
          <a:xfrm rot="16200000">
            <a:off x="-2957512" y="3257550"/>
            <a:ext cx="659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DE AYUDA A LA CONMUTACION</a:t>
            </a:r>
            <a:endParaRPr lang="es-ES" sz="2000" dirty="0">
              <a:solidFill>
                <a:srgbClr val="008080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013176"/>
            <a:ext cx="20669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3588" y="0"/>
            <a:ext cx="596865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Funcionamiento del </a:t>
            </a:r>
            <a:r>
              <a:rPr lang="es-ES" sz="2000" dirty="0" err="1" smtClean="0">
                <a:solidFill>
                  <a:srgbClr val="008080"/>
                </a:solidFill>
              </a:rPr>
              <a:t>Snubber</a:t>
            </a:r>
            <a:r>
              <a:rPr lang="es-ES" sz="2000" dirty="0" smtClean="0">
                <a:solidFill>
                  <a:srgbClr val="008080"/>
                </a:solidFill>
              </a:rPr>
              <a:t> </a:t>
            </a:r>
            <a:r>
              <a:rPr lang="es-ES" sz="2000" dirty="0">
                <a:solidFill>
                  <a:srgbClr val="008080"/>
                </a:solidFill>
              </a:rPr>
              <a:t>de Tensión. Apagado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293296" y="476672"/>
            <a:ext cx="27432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rgbClr val="A50021"/>
                </a:solidFill>
              </a:rPr>
              <a:t>BJT </a:t>
            </a:r>
            <a:r>
              <a:rPr lang="es-ES" dirty="0">
                <a:solidFill>
                  <a:srgbClr val="A50021"/>
                </a:solidFill>
              </a:rPr>
              <a:t>conduciendo:</a:t>
            </a: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4" cstate="print"/>
          <a:srcRect l="37361" t="9827" r="27228" b="5910"/>
          <a:stretch>
            <a:fillRect/>
          </a:stretch>
        </p:blipFill>
        <p:spPr bwMode="auto">
          <a:xfrm>
            <a:off x="6696521" y="1049759"/>
            <a:ext cx="2038350" cy="30162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7563296" y="3188122"/>
            <a:ext cx="0" cy="53181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445000" y="2100263"/>
            <a:ext cx="314325" cy="40957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7726808" y="3051597"/>
            <a:ext cx="531813" cy="736600"/>
          </a:xfrm>
          <a:custGeom>
            <a:avLst/>
            <a:gdLst/>
            <a:ahLst/>
            <a:cxnLst>
              <a:cxn ang="0">
                <a:pos x="335" y="464"/>
              </a:cxn>
              <a:cxn ang="0">
                <a:pos x="335" y="0"/>
              </a:cxn>
              <a:cxn ang="0">
                <a:pos x="0" y="0"/>
              </a:cxn>
              <a:cxn ang="0">
                <a:pos x="0" y="464"/>
              </a:cxn>
            </a:cxnLst>
            <a:rect l="0" t="0" r="r" b="b"/>
            <a:pathLst>
              <a:path w="335" h="464">
                <a:moveTo>
                  <a:pt x="335" y="464"/>
                </a:moveTo>
                <a:lnTo>
                  <a:pt x="335" y="0"/>
                </a:lnTo>
                <a:lnTo>
                  <a:pt x="0" y="0"/>
                </a:lnTo>
                <a:lnTo>
                  <a:pt x="0" y="464"/>
                </a:lnTo>
              </a:path>
            </a:pathLst>
          </a:custGeom>
          <a:noFill/>
          <a:ln w="38100" cap="flat" cmpd="sng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17" name="Picture 23"/>
          <p:cNvPicPr>
            <a:picLocks noChangeAspect="1" noChangeArrowheads="1"/>
          </p:cNvPicPr>
          <p:nvPr/>
        </p:nvPicPr>
        <p:blipFill>
          <a:blip r:embed="rId4" cstate="print"/>
          <a:srcRect l="37361" t="9827" r="27228" b="5910"/>
          <a:stretch>
            <a:fillRect/>
          </a:stretch>
        </p:blipFill>
        <p:spPr bwMode="auto">
          <a:xfrm>
            <a:off x="3995018" y="1008063"/>
            <a:ext cx="2038350" cy="30162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3825156" y="476250"/>
            <a:ext cx="22113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rgbClr val="A50021"/>
                </a:solidFill>
              </a:rPr>
              <a:t>BJT </a:t>
            </a:r>
            <a:r>
              <a:rPr lang="es-ES" dirty="0">
                <a:solidFill>
                  <a:srgbClr val="A50021"/>
                </a:solidFill>
              </a:rPr>
              <a:t>cortado: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987824" y="4077072"/>
            <a:ext cx="2825750" cy="9159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008080"/>
                </a:solidFill>
              </a:rPr>
              <a:t>El condensador </a:t>
            </a:r>
            <a:r>
              <a:rPr lang="es-ES" dirty="0" smtClean="0">
                <a:solidFill>
                  <a:srgbClr val="008080"/>
                </a:solidFill>
              </a:rPr>
              <a:t>se carga y queda </a:t>
            </a:r>
            <a:r>
              <a:rPr lang="es-ES" dirty="0">
                <a:solidFill>
                  <a:srgbClr val="008080"/>
                </a:solidFill>
              </a:rPr>
              <a:t>en paralelo con el </a:t>
            </a:r>
            <a:r>
              <a:rPr lang="es-ES" dirty="0" smtClean="0">
                <a:solidFill>
                  <a:srgbClr val="008080"/>
                </a:solidFill>
              </a:rPr>
              <a:t>BJT</a:t>
            </a:r>
            <a:endParaRPr lang="es-ES" dirty="0">
              <a:solidFill>
                <a:srgbClr val="008080"/>
              </a:solidFill>
            </a:endParaRP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5168181" y="2097088"/>
            <a:ext cx="314325" cy="40957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5139630" y="2305050"/>
            <a:ext cx="354013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5098331" y="2601913"/>
            <a:ext cx="465137" cy="2873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8141146" y="1378372"/>
            <a:ext cx="0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5392018" y="1354138"/>
            <a:ext cx="0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" name="Freeform 38"/>
          <p:cNvSpPr>
            <a:spLocks/>
          </p:cNvSpPr>
          <p:nvPr/>
        </p:nvSpPr>
        <p:spPr bwMode="auto">
          <a:xfrm>
            <a:off x="5033243" y="1239838"/>
            <a:ext cx="165100" cy="422275"/>
          </a:xfrm>
          <a:custGeom>
            <a:avLst/>
            <a:gdLst/>
            <a:ahLst/>
            <a:cxnLst>
              <a:cxn ang="0">
                <a:pos x="104" y="0"/>
              </a:cxn>
              <a:cxn ang="0">
                <a:pos x="104" y="266"/>
              </a:cxn>
              <a:cxn ang="0">
                <a:pos x="0" y="266"/>
              </a:cxn>
              <a:cxn ang="0">
                <a:pos x="0" y="8"/>
              </a:cxn>
            </a:cxnLst>
            <a:rect l="0" t="0" r="r" b="b"/>
            <a:pathLst>
              <a:path w="104" h="266">
                <a:moveTo>
                  <a:pt x="104" y="0"/>
                </a:moveTo>
                <a:lnTo>
                  <a:pt x="104" y="266"/>
                </a:lnTo>
                <a:lnTo>
                  <a:pt x="0" y="266"/>
                </a:lnTo>
                <a:lnTo>
                  <a:pt x="0" y="8"/>
                </a:lnTo>
              </a:path>
            </a:pathLst>
          </a:custGeom>
          <a:noFill/>
          <a:ln w="38100" cap="flat" cmpd="sng">
            <a:solidFill>
              <a:srgbClr val="008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Freeform 40"/>
          <p:cNvSpPr>
            <a:spLocks/>
          </p:cNvSpPr>
          <p:nvPr/>
        </p:nvSpPr>
        <p:spPr bwMode="auto">
          <a:xfrm>
            <a:off x="7385496" y="1168822"/>
            <a:ext cx="477837" cy="2619375"/>
          </a:xfrm>
          <a:custGeom>
            <a:avLst/>
            <a:gdLst/>
            <a:ahLst/>
            <a:cxnLst>
              <a:cxn ang="0">
                <a:pos x="301" y="0"/>
              </a:cxn>
              <a:cxn ang="0">
                <a:pos x="301" y="326"/>
              </a:cxn>
              <a:cxn ang="0">
                <a:pos x="0" y="326"/>
              </a:cxn>
              <a:cxn ang="0">
                <a:pos x="0" y="1650"/>
              </a:cxn>
            </a:cxnLst>
            <a:rect l="0" t="0" r="r" b="b"/>
            <a:pathLst>
              <a:path w="301" h="1650">
                <a:moveTo>
                  <a:pt x="301" y="0"/>
                </a:moveTo>
                <a:lnTo>
                  <a:pt x="301" y="326"/>
                </a:lnTo>
                <a:lnTo>
                  <a:pt x="0" y="326"/>
                </a:lnTo>
                <a:lnTo>
                  <a:pt x="0" y="1650"/>
                </a:lnTo>
              </a:path>
            </a:pathLst>
          </a:custGeom>
          <a:noFill/>
          <a:ln w="38100" cap="flat" cmpd="sng">
            <a:solidFill>
              <a:srgbClr val="008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29" name="Picture 41"/>
          <p:cNvPicPr>
            <a:picLocks noChangeAspect="1" noChangeArrowheads="1"/>
          </p:cNvPicPr>
          <p:nvPr/>
        </p:nvPicPr>
        <p:blipFill>
          <a:blip r:embed="rId5" cstate="print"/>
          <a:srcRect l="3310" t="28339" r="19371" b="17401"/>
          <a:stretch>
            <a:fillRect/>
          </a:stretch>
        </p:blipFill>
        <p:spPr bwMode="auto">
          <a:xfrm>
            <a:off x="3415581" y="944563"/>
            <a:ext cx="652462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31" name="Freeform 43"/>
          <p:cNvSpPr>
            <a:spLocks/>
          </p:cNvSpPr>
          <p:nvPr/>
        </p:nvSpPr>
        <p:spPr bwMode="auto">
          <a:xfrm>
            <a:off x="4091856" y="982663"/>
            <a:ext cx="1992312" cy="2906712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1040" y="0"/>
              </a:cxn>
              <a:cxn ang="0">
                <a:pos x="1040" y="542"/>
              </a:cxn>
              <a:cxn ang="0">
                <a:pos x="610" y="542"/>
              </a:cxn>
              <a:cxn ang="0">
                <a:pos x="610" y="739"/>
              </a:cxn>
              <a:cxn ang="0">
                <a:pos x="1255" y="739"/>
              </a:cxn>
              <a:cxn ang="0">
                <a:pos x="1255" y="1831"/>
              </a:cxn>
              <a:cxn ang="0">
                <a:pos x="0" y="1831"/>
              </a:cxn>
            </a:cxnLst>
            <a:rect l="0" t="0" r="r" b="b"/>
            <a:pathLst>
              <a:path w="1255" h="1831">
                <a:moveTo>
                  <a:pt x="69" y="0"/>
                </a:moveTo>
                <a:lnTo>
                  <a:pt x="1040" y="0"/>
                </a:lnTo>
                <a:lnTo>
                  <a:pt x="1040" y="542"/>
                </a:lnTo>
                <a:lnTo>
                  <a:pt x="610" y="542"/>
                </a:lnTo>
                <a:lnTo>
                  <a:pt x="610" y="739"/>
                </a:lnTo>
                <a:lnTo>
                  <a:pt x="1255" y="739"/>
                </a:lnTo>
                <a:lnTo>
                  <a:pt x="1255" y="1831"/>
                </a:lnTo>
                <a:lnTo>
                  <a:pt x="0" y="1831"/>
                </a:lnTo>
              </a:path>
            </a:pathLst>
          </a:custGeom>
          <a:noFill/>
          <a:ln w="38100" cap="flat" cmpd="sng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5058226"/>
            <a:ext cx="1928826" cy="110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65015" y="2571744"/>
            <a:ext cx="581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63680" y="4149080"/>
            <a:ext cx="2524125" cy="9159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008080"/>
                </a:solidFill>
              </a:rPr>
              <a:t>El condensador se descarga a través de la resistencia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4725145"/>
            <a:ext cx="942961" cy="6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889248"/>
            <a:ext cx="244827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917106" y="1339850"/>
            <a:ext cx="1760537" cy="7302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dirty="0">
                <a:solidFill>
                  <a:srgbClr val="A50021"/>
                </a:solidFill>
              </a:rPr>
              <a:t>Inductancias parásitas. Tienen energía cargada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43808" y="5225629"/>
            <a:ext cx="1584176" cy="83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41 CuadroTexto"/>
          <p:cNvSpPr txBox="1"/>
          <p:nvPr/>
        </p:nvSpPr>
        <p:spPr>
          <a:xfrm>
            <a:off x="8460432" y="545887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</a:t>
            </a:r>
            <a:endParaRPr lang="es-ES" sz="1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7925312" y="5441456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</a:t>
            </a:r>
            <a:endParaRPr lang="es-ES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8172400" y="5445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</a:t>
            </a:r>
            <a:endParaRPr lang="es-ES" sz="1400" dirty="0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 rot="16200000">
            <a:off x="-2957512" y="3257550"/>
            <a:ext cx="659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DE AYUDA A LA CONMUTACION</a:t>
            </a:r>
            <a:endParaRPr lang="es-ES" sz="2000" dirty="0">
              <a:solidFill>
                <a:srgbClr val="00808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4653136"/>
            <a:ext cx="864096" cy="81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5576" y="5949280"/>
            <a:ext cx="1584176" cy="72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38 CuadroTexto"/>
          <p:cNvSpPr txBox="1"/>
          <p:nvPr/>
        </p:nvSpPr>
        <p:spPr>
          <a:xfrm>
            <a:off x="2483768" y="6300028"/>
            <a:ext cx="6399829" cy="369332"/>
          </a:xfrm>
          <a:prstGeom prst="rect">
            <a:avLst/>
          </a:prstGeom>
          <a:solidFill>
            <a:srgbClr val="009999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Potencia disipada por el transistor con el </a:t>
            </a:r>
            <a:r>
              <a:rPr lang="es-ES" dirty="0" err="1" smtClean="0"/>
              <a:t>snubber</a:t>
            </a:r>
            <a:r>
              <a:rPr lang="es-ES" dirty="0" smtClean="0"/>
              <a:t> de bloqueo</a:t>
            </a:r>
            <a:endParaRPr lang="es-E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6" grpId="0" animBg="1"/>
      <p:bldP spid="25" grpId="0" animBg="1"/>
      <p:bldP spid="27" grpId="0" animBg="1"/>
      <p:bldP spid="28" grpId="0" animBg="1"/>
      <p:bldP spid="15" grpId="0"/>
      <p:bldP spid="42" grpId="0"/>
      <p:bldP spid="43" grpId="0"/>
      <p:bldP spid="44" grpId="0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3588" y="0"/>
            <a:ext cx="42719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err="1">
                <a:solidFill>
                  <a:srgbClr val="008080"/>
                </a:solidFill>
              </a:rPr>
              <a:t>Snubber</a:t>
            </a:r>
            <a:r>
              <a:rPr lang="es-ES" sz="2000" dirty="0">
                <a:solidFill>
                  <a:srgbClr val="008080"/>
                </a:solidFill>
              </a:rPr>
              <a:t> de </a:t>
            </a:r>
            <a:r>
              <a:rPr lang="es-ES" sz="2000" dirty="0" smtClean="0">
                <a:solidFill>
                  <a:srgbClr val="008080"/>
                </a:solidFill>
              </a:rPr>
              <a:t>Encendido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55675" y="512763"/>
            <a:ext cx="7751763" cy="646331"/>
          </a:xfrm>
          <a:prstGeom prst="rect">
            <a:avLst/>
          </a:prstGeom>
          <a:solidFill>
            <a:srgbClr val="00808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1"/>
                </a:solidFill>
              </a:rPr>
              <a:t>La meta del </a:t>
            </a:r>
            <a:r>
              <a:rPr lang="es-ES" dirty="0" err="1" smtClean="0">
                <a:solidFill>
                  <a:schemeClr val="bg1"/>
                </a:solidFill>
              </a:rPr>
              <a:t>snubber</a:t>
            </a:r>
            <a:r>
              <a:rPr lang="es-ES" dirty="0" smtClean="0">
                <a:solidFill>
                  <a:schemeClr val="bg1"/>
                </a:solidFill>
              </a:rPr>
              <a:t> de encendido es proveer la reducción del voltaje a través del transistor conforme se acumula la corriente.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779838" y="2276872"/>
            <a:ext cx="5021262" cy="120032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 smtClean="0"/>
              <a:t>Para mejorar las condiciones durante el disparo se coloca un inductor en serie con el transistor de potencia para suavizar la pendiente con la que aumenta la corriente.</a:t>
            </a:r>
            <a:endParaRPr lang="es-ES" dirty="0"/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5652120" y="1484784"/>
            <a:ext cx="3370263" cy="646331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/>
              <a:t>La </a:t>
            </a:r>
            <a:r>
              <a:rPr lang="es-ES" dirty="0" smtClean="0"/>
              <a:t>corriente </a:t>
            </a:r>
            <a:r>
              <a:rPr lang="es-ES" i="1" dirty="0" smtClean="0"/>
              <a:t>I</a:t>
            </a:r>
            <a:r>
              <a:rPr lang="es-ES" i="1" baseline="-25000" dirty="0" smtClean="0"/>
              <a:t>C</a:t>
            </a:r>
            <a:r>
              <a:rPr lang="es-ES" dirty="0" smtClean="0"/>
              <a:t> aumente  </a:t>
            </a:r>
            <a:r>
              <a:rPr lang="es-ES" dirty="0"/>
              <a:t>lentamente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 rot="16200000">
            <a:off x="-2957512" y="3257550"/>
            <a:ext cx="659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DE AYUDA A LA CONMUTACION</a:t>
            </a:r>
            <a:endParaRPr lang="es-ES" sz="2000" dirty="0">
              <a:solidFill>
                <a:srgbClr val="00808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556792"/>
            <a:ext cx="2160240" cy="32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987824" y="1484784"/>
            <a:ext cx="1872208" cy="646331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/>
              <a:t>Red </a:t>
            </a:r>
            <a:r>
              <a:rPr lang="es-ES" i="1" dirty="0" smtClean="0"/>
              <a:t>RLD</a:t>
            </a:r>
            <a:r>
              <a:rPr lang="es-ES" dirty="0" smtClean="0"/>
              <a:t> en serie al BJT</a:t>
            </a:r>
            <a:endParaRPr lang="es-ES" dirty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799210" y="3561983"/>
            <a:ext cx="5021262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 smtClean="0"/>
              <a:t>Este inductor puede tener un efecto adverso sobre el transistor durante el bloqueo del mismo.</a:t>
            </a:r>
            <a:endParaRPr lang="es-E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799210" y="4487054"/>
            <a:ext cx="502126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 smtClean="0"/>
              <a:t>Por tal razón se hace necesario colocar un diodo en anti paralelo con el inductor.</a:t>
            </a:r>
            <a:endParaRPr lang="es-ES" dirty="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779912" y="5146159"/>
            <a:ext cx="5021262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 smtClean="0"/>
              <a:t>También es necesario el uso de un resistor en serie con el diodo para disipar la energía almacenada en el inductor.</a:t>
            </a:r>
            <a:endParaRPr lang="es-ES" dirty="0"/>
          </a:p>
        </p:txBody>
      </p:sp>
      <p:sp>
        <p:nvSpPr>
          <p:cNvPr id="15" name="14 Flecha derecha"/>
          <p:cNvSpPr/>
          <p:nvPr/>
        </p:nvSpPr>
        <p:spPr>
          <a:xfrm>
            <a:off x="4932040" y="1556792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8" grpId="0" animBg="1"/>
      <p:bldP spid="11" grpId="0" build="allAtOnce"/>
      <p:bldP spid="12" grpId="0" build="allAtOnce"/>
      <p:bldP spid="14" grpId="0" build="allAtOnce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CuadroTexto"/>
          <p:cNvSpPr txBox="1"/>
          <p:nvPr/>
        </p:nvSpPr>
        <p:spPr>
          <a:xfrm>
            <a:off x="7678046" y="63000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3588" y="0"/>
            <a:ext cx="427196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err="1">
                <a:solidFill>
                  <a:srgbClr val="008080"/>
                </a:solidFill>
              </a:rPr>
              <a:t>Snubber</a:t>
            </a:r>
            <a:r>
              <a:rPr lang="es-ES" sz="2000" dirty="0">
                <a:solidFill>
                  <a:srgbClr val="008080"/>
                </a:solidFill>
              </a:rPr>
              <a:t> de </a:t>
            </a:r>
            <a:r>
              <a:rPr lang="es-ES" sz="2000" dirty="0" smtClean="0">
                <a:solidFill>
                  <a:srgbClr val="008080"/>
                </a:solidFill>
              </a:rPr>
              <a:t>Encendido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 rot="16200000">
            <a:off x="-2957512" y="3257550"/>
            <a:ext cx="659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DE AYUDA A LA CONMUTACION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724276" y="188640"/>
            <a:ext cx="4024188" cy="923330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/>
              <a:t>Formas de </a:t>
            </a:r>
            <a:r>
              <a:rPr lang="es-ES" dirty="0" smtClean="0"/>
              <a:t>onda de tensión y corriente del transistor para valores grandes y pequeños de inductancia. </a:t>
            </a:r>
            <a:endParaRPr lang="es-E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2160240" cy="32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0481" y="1196752"/>
            <a:ext cx="6116683" cy="23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5744" y="3573016"/>
            <a:ext cx="1676772" cy="8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67"/>
          <p:cNvSpPr txBox="1">
            <a:spLocks noChangeArrowheads="1"/>
          </p:cNvSpPr>
          <p:nvPr/>
        </p:nvSpPr>
        <p:spPr bwMode="auto">
          <a:xfrm>
            <a:off x="1979712" y="4386584"/>
            <a:ext cx="4394572" cy="646331"/>
          </a:xfrm>
          <a:prstGeom prst="rect">
            <a:avLst/>
          </a:prstGeom>
          <a:solidFill>
            <a:srgbClr val="0099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/>
              <a:t>La sobre tensión a </a:t>
            </a:r>
            <a:r>
              <a:rPr lang="es-ES" dirty="0" err="1" smtClean="0"/>
              <a:t>traves</a:t>
            </a:r>
            <a:r>
              <a:rPr lang="es-ES" dirty="0" smtClean="0"/>
              <a:t> de transistor, generada por el </a:t>
            </a:r>
            <a:r>
              <a:rPr lang="es-ES" dirty="0" err="1" smtClean="0"/>
              <a:t>snubber</a:t>
            </a:r>
            <a:r>
              <a:rPr lang="es-ES" dirty="0" smtClean="0"/>
              <a:t> esta dada por: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8340" y="4453482"/>
            <a:ext cx="1872208" cy="4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6332" y="5120744"/>
            <a:ext cx="1872208" cy="61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67"/>
          <p:cNvSpPr txBox="1">
            <a:spLocks noChangeArrowheads="1"/>
          </p:cNvSpPr>
          <p:nvPr/>
        </p:nvSpPr>
        <p:spPr bwMode="auto">
          <a:xfrm>
            <a:off x="1981796" y="5189705"/>
            <a:ext cx="4394572" cy="646331"/>
          </a:xfrm>
          <a:prstGeom prst="rect">
            <a:avLst/>
          </a:prstGeom>
          <a:solidFill>
            <a:srgbClr val="0099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/>
              <a:t>La potencia disipara por la resistencia esta dada por:</a:t>
            </a:r>
            <a:endParaRPr lang="es-ES" dirty="0"/>
          </a:p>
        </p:txBody>
      </p:sp>
      <p:sp>
        <p:nvSpPr>
          <p:cNvPr id="62" name="Text Box 67"/>
          <p:cNvSpPr txBox="1">
            <a:spLocks noChangeArrowheads="1"/>
          </p:cNvSpPr>
          <p:nvPr/>
        </p:nvSpPr>
        <p:spPr bwMode="auto">
          <a:xfrm>
            <a:off x="1981796" y="3594496"/>
            <a:ext cx="4394572" cy="646331"/>
          </a:xfrm>
          <a:prstGeom prst="rect">
            <a:avLst/>
          </a:prstGeom>
          <a:solidFill>
            <a:srgbClr val="0099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/>
              <a:t>La reducción de la tensión a través del transistor esta dada por:</a:t>
            </a:r>
            <a:endParaRPr lang="es-ES" dirty="0"/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1979712" y="6023029"/>
            <a:ext cx="4394572" cy="646331"/>
          </a:xfrm>
          <a:prstGeom prst="rect">
            <a:avLst/>
          </a:prstGeom>
          <a:solidFill>
            <a:srgbClr val="0099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/>
              <a:t>Potencia disipada por el transistor con el </a:t>
            </a:r>
            <a:r>
              <a:rPr lang="es-ES" dirty="0" err="1" smtClean="0"/>
              <a:t>snubber</a:t>
            </a:r>
            <a:r>
              <a:rPr lang="es-ES" dirty="0" smtClean="0"/>
              <a:t> de disparo esta dada por: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813950" y="615601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P</a:t>
            </a:r>
            <a:r>
              <a:rPr lang="es-ES" sz="1400" i="1" dirty="0" smtClean="0"/>
              <a:t>Q</a:t>
            </a:r>
            <a:r>
              <a:rPr lang="es-ES" dirty="0" smtClean="0"/>
              <a:t> = 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438824" y="5985574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V</a:t>
            </a:r>
            <a:r>
              <a:rPr lang="es-ES" sz="1400" i="1" dirty="0" err="1" smtClean="0"/>
              <a:t>CE</a:t>
            </a:r>
            <a:r>
              <a:rPr lang="es-ES" i="1" dirty="0" err="1" smtClean="0"/>
              <a:t>I</a:t>
            </a:r>
            <a:r>
              <a:rPr lang="es-ES" sz="1400" i="1" dirty="0" err="1" smtClean="0"/>
              <a:t>o</a:t>
            </a:r>
            <a:r>
              <a:rPr lang="es-ES" sz="2000" i="1" dirty="0" err="1" smtClean="0"/>
              <a:t>t</a:t>
            </a:r>
            <a:r>
              <a:rPr lang="es-ES" sz="1400" i="1" dirty="0" err="1" smtClean="0"/>
              <a:t>r</a:t>
            </a:r>
            <a:endParaRPr lang="es-ES" sz="1400" i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8257878" y="610142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err="1" smtClean="0"/>
              <a:t>f</a:t>
            </a:r>
            <a:r>
              <a:rPr lang="es-ES" sz="1400" i="1" dirty="0" err="1" smtClean="0"/>
              <a:t>s</a:t>
            </a:r>
            <a:endParaRPr lang="es-ES" sz="1400" i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399894" y="6061064"/>
            <a:ext cx="10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_</a:t>
            </a:r>
            <a:r>
              <a:rPr lang="es-ES" sz="1400" dirty="0" smtClean="0"/>
              <a:t>__</a:t>
            </a:r>
            <a:r>
              <a:rPr lang="es-ES" dirty="0" smtClean="0"/>
              <a:t>____</a:t>
            </a:r>
            <a:endParaRPr lang="es-E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  <p:bldP spid="22" grpId="0" animBg="1"/>
      <p:bldP spid="25" grpId="0" animBg="1"/>
      <p:bldP spid="62" grpId="0" animBg="1"/>
      <p:bldP spid="29" grpId="0" build="allAtOnce" animBg="1"/>
      <p:bldP spid="30" grpId="0" build="allAtOnce"/>
      <p:bldP spid="31" grpId="0" build="allAtOnce"/>
      <p:bldP spid="33" grpId="0" build="allAtOnce"/>
      <p:bldP spid="3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3588" y="0"/>
            <a:ext cx="7552828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Disipación de energía durante el bloqueo en un BJT y resistencia del </a:t>
            </a:r>
            <a:r>
              <a:rPr lang="es-ES" sz="2000" dirty="0" err="1" smtClean="0">
                <a:solidFill>
                  <a:srgbClr val="008080"/>
                </a:solidFill>
              </a:rPr>
              <a:t>snubber</a:t>
            </a:r>
            <a:r>
              <a:rPr lang="es-ES" sz="2000" dirty="0" smtClean="0">
                <a:solidFill>
                  <a:srgbClr val="008080"/>
                </a:solidFill>
              </a:rPr>
              <a:t> como función de la capacitancia del </a:t>
            </a:r>
            <a:r>
              <a:rPr lang="es-ES" sz="2000" dirty="0" err="1" smtClean="0">
                <a:solidFill>
                  <a:srgbClr val="008080"/>
                </a:solidFill>
              </a:rPr>
              <a:t>snubber</a:t>
            </a:r>
            <a:r>
              <a:rPr lang="es-ES" sz="2000" dirty="0" smtClean="0">
                <a:solidFill>
                  <a:srgbClr val="008080"/>
                </a:solidFill>
              </a:rPr>
              <a:t> </a:t>
            </a:r>
            <a:r>
              <a:rPr lang="es-ES" sz="2000" dirty="0" err="1" smtClean="0">
                <a:solidFill>
                  <a:srgbClr val="008080"/>
                </a:solidFill>
              </a:rPr>
              <a:t>Cs.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 rot="16200000">
            <a:off x="-2957512" y="3257550"/>
            <a:ext cx="659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DE AYUDA A LA CONMUTACION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755576" y="4653136"/>
            <a:ext cx="3092641" cy="369332"/>
          </a:xfrm>
          <a:prstGeom prst="rect">
            <a:avLst/>
          </a:prstGeom>
          <a:solidFill>
            <a:srgbClr val="FFCC00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Cs se debe seleccionar para:</a:t>
            </a:r>
            <a:endParaRPr lang="es-ES" dirty="0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971600" y="5085184"/>
            <a:ext cx="8172400" cy="646331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s-ES" dirty="0" smtClean="0"/>
              <a:t>1. Mantener el lugar geométrico de conmutación de apagado dentro del área de operación segura de polarización inversa RBOSA. </a:t>
            </a:r>
            <a:endParaRPr lang="es-ES" dirty="0"/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971600" y="5734997"/>
            <a:ext cx="8172400" cy="36933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s-ES" dirty="0" smtClean="0"/>
              <a:t>2. Reducir las perdidas del transistor según las condiciones de su enfriamiento.</a:t>
            </a:r>
            <a:endParaRPr lang="es-ES" dirty="0"/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971600" y="6093296"/>
            <a:ext cx="8172400" cy="646331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s-ES" dirty="0" smtClean="0"/>
              <a:t>3. Mantener baja la suma de la disipación de energía del apagado del transistor y la resistencia del </a:t>
            </a:r>
            <a:r>
              <a:rPr lang="es-ES" dirty="0" err="1" smtClean="0"/>
              <a:t>snubber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818419"/>
            <a:ext cx="4752528" cy="36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23" grpId="0" build="allAtOnce" animBg="1"/>
      <p:bldP spid="24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2564904"/>
            <a:ext cx="5425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GRACIAS POR SU ATENCIÓN</a:t>
            </a:r>
            <a:endParaRPr lang="es-ES" sz="3200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 rot="16200000">
            <a:off x="-2957512" y="3255933"/>
            <a:ext cx="6597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CALCULO DE PERDIDAS EN TRANSISTORES 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4" name="Text Box 235"/>
          <p:cNvSpPr txBox="1">
            <a:spLocks noChangeArrowheads="1"/>
          </p:cNvSpPr>
          <p:nvPr/>
        </p:nvSpPr>
        <p:spPr bwMode="auto">
          <a:xfrm>
            <a:off x="730250" y="87313"/>
            <a:ext cx="6769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Perdidas en un transistor de potencia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5" name="Text Box 236"/>
          <p:cNvSpPr txBox="1">
            <a:spLocks noChangeArrowheads="1"/>
          </p:cNvSpPr>
          <p:nvPr/>
        </p:nvSpPr>
        <p:spPr bwMode="auto">
          <a:xfrm>
            <a:off x="927100" y="723900"/>
            <a:ext cx="7451725" cy="923330"/>
          </a:xfrm>
          <a:prstGeom prst="rect">
            <a:avLst/>
          </a:prstGeom>
          <a:solidFill>
            <a:srgbClr val="00808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1"/>
                </a:solidFill>
              </a:rPr>
              <a:t>En electrónica de potencia, cuando se analiza la disipación de potencia en un dispositivo semiconductor debe tenerse presente que estas tienen dos orígenes: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Text Box 237"/>
          <p:cNvSpPr txBox="1">
            <a:spLocks noChangeArrowheads="1"/>
          </p:cNvSpPr>
          <p:nvPr/>
        </p:nvSpPr>
        <p:spPr bwMode="auto">
          <a:xfrm>
            <a:off x="1464691" y="2060848"/>
            <a:ext cx="7643813" cy="36933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 smtClean="0"/>
              <a:t>Estas se generan cuando el transistor esta en sus estado ON</a:t>
            </a:r>
            <a:endParaRPr lang="es-ES" dirty="0"/>
          </a:p>
        </p:txBody>
      </p:sp>
      <p:sp>
        <p:nvSpPr>
          <p:cNvPr id="9" name="Text Box 238"/>
          <p:cNvSpPr txBox="1">
            <a:spLocks noChangeArrowheads="1"/>
          </p:cNvSpPr>
          <p:nvPr/>
        </p:nvSpPr>
        <p:spPr bwMode="auto">
          <a:xfrm>
            <a:off x="1156469" y="1700808"/>
            <a:ext cx="4423643" cy="369332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ES" dirty="0" smtClean="0"/>
              <a:t> Perdidas por conducción de corriente.</a:t>
            </a:r>
            <a:endParaRPr lang="es-ES" i="1" dirty="0"/>
          </a:p>
        </p:txBody>
      </p:sp>
      <p:sp>
        <p:nvSpPr>
          <p:cNvPr id="11" name="Text Box 237"/>
          <p:cNvSpPr txBox="1">
            <a:spLocks noChangeArrowheads="1"/>
          </p:cNvSpPr>
          <p:nvPr/>
        </p:nvSpPr>
        <p:spPr bwMode="auto">
          <a:xfrm>
            <a:off x="1464691" y="2420888"/>
            <a:ext cx="7643813" cy="92333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 smtClean="0"/>
              <a:t>En la mayoría de las aplicaciones los transistores se controlan con el método de PWM, por lo que se genera el parámetro ciclo de trabajo </a:t>
            </a:r>
            <a:r>
              <a:rPr lang="es-ES" b="1" dirty="0" smtClean="0"/>
              <a:t>(</a:t>
            </a:r>
            <a:r>
              <a:rPr lang="es-ES" b="1" i="1" dirty="0" smtClean="0"/>
              <a:t>D</a:t>
            </a:r>
            <a:r>
              <a:rPr lang="es-ES" b="1" dirty="0" smtClean="0"/>
              <a:t>)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2" name="Text Box 237"/>
          <p:cNvSpPr txBox="1">
            <a:spLocks noChangeArrowheads="1"/>
          </p:cNvSpPr>
          <p:nvPr/>
        </p:nvSpPr>
        <p:spPr bwMode="auto">
          <a:xfrm>
            <a:off x="2195737" y="4283804"/>
            <a:ext cx="6336704" cy="36933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es-ES" dirty="0" smtClean="0"/>
              <a:t>Para el BJT de potencia e IGBT:   </a:t>
            </a:r>
            <a:r>
              <a:rPr lang="es-ES" b="1" i="1" dirty="0" smtClean="0"/>
              <a:t>P</a:t>
            </a:r>
            <a:r>
              <a:rPr lang="es-ES" sz="1100" b="1" i="1" dirty="0" smtClean="0"/>
              <a:t>ON</a:t>
            </a:r>
            <a:r>
              <a:rPr lang="es-ES" b="1" dirty="0" smtClean="0"/>
              <a:t> = </a:t>
            </a:r>
            <a:r>
              <a:rPr lang="es-ES" b="1" i="1" dirty="0" smtClean="0"/>
              <a:t>V</a:t>
            </a:r>
            <a:r>
              <a:rPr lang="es-ES" sz="1100" b="1" i="1" dirty="0" smtClean="0"/>
              <a:t>CE-</a:t>
            </a:r>
            <a:r>
              <a:rPr lang="es-ES" sz="1100" b="1" i="1" dirty="0" err="1" smtClean="0"/>
              <a:t>ON</a:t>
            </a:r>
            <a:r>
              <a:rPr lang="es-ES" b="1" i="1" dirty="0" err="1" smtClean="0"/>
              <a:t>I</a:t>
            </a:r>
            <a:r>
              <a:rPr lang="es-ES" sz="1400" b="1" i="1" dirty="0" err="1" smtClean="0"/>
              <a:t>o</a:t>
            </a:r>
            <a:r>
              <a:rPr lang="es-ES" b="1" i="1" dirty="0" err="1" smtClean="0"/>
              <a:t>D</a:t>
            </a:r>
            <a:endParaRPr lang="es-ES" b="1" i="1" dirty="0"/>
          </a:p>
        </p:txBody>
      </p:sp>
      <p:sp>
        <p:nvSpPr>
          <p:cNvPr id="13" name="Text Box 237"/>
          <p:cNvSpPr txBox="1">
            <a:spLocks noChangeArrowheads="1"/>
          </p:cNvSpPr>
          <p:nvPr/>
        </p:nvSpPr>
        <p:spPr bwMode="auto">
          <a:xfrm>
            <a:off x="1464691" y="3369766"/>
            <a:ext cx="7643813" cy="92333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 smtClean="0"/>
              <a:t>Si se considera que durante la conducción el transistor maneja la corriente de carga y presenta entre sus terminales el voltaje de encendido, se puede definir la potencia de la siguiente forma:</a:t>
            </a:r>
            <a:endParaRPr lang="es-ES" dirty="0"/>
          </a:p>
        </p:txBody>
      </p:sp>
      <p:sp>
        <p:nvSpPr>
          <p:cNvPr id="14" name="Text Box 237"/>
          <p:cNvSpPr txBox="1">
            <a:spLocks noChangeArrowheads="1"/>
          </p:cNvSpPr>
          <p:nvPr/>
        </p:nvSpPr>
        <p:spPr bwMode="auto">
          <a:xfrm>
            <a:off x="2195736" y="4725144"/>
            <a:ext cx="6336704" cy="36933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es-ES" dirty="0" smtClean="0"/>
              <a:t>Para el MOSFET de potencia:   </a:t>
            </a:r>
            <a:r>
              <a:rPr lang="es-ES" b="1" i="1" dirty="0" smtClean="0"/>
              <a:t>P</a:t>
            </a:r>
            <a:r>
              <a:rPr lang="es-ES" sz="1100" b="1" i="1" dirty="0" smtClean="0"/>
              <a:t>ON</a:t>
            </a:r>
            <a:r>
              <a:rPr lang="es-ES" b="1" dirty="0" smtClean="0"/>
              <a:t> = </a:t>
            </a:r>
            <a:r>
              <a:rPr lang="es-ES" b="1" i="1" dirty="0" smtClean="0"/>
              <a:t>R</a:t>
            </a:r>
            <a:r>
              <a:rPr lang="es-ES" sz="1100" b="1" i="1" dirty="0" smtClean="0"/>
              <a:t>DS-</a:t>
            </a:r>
            <a:r>
              <a:rPr lang="es-ES" sz="1100" b="1" i="1" dirty="0" err="1" smtClean="0"/>
              <a:t>ON</a:t>
            </a:r>
            <a:r>
              <a:rPr lang="es-ES" b="1" i="1" dirty="0" err="1" smtClean="0"/>
              <a:t>I</a:t>
            </a:r>
            <a:r>
              <a:rPr lang="es-ES" sz="1400" b="1" i="1" dirty="0" err="1" smtClean="0"/>
              <a:t>o</a:t>
            </a:r>
            <a:r>
              <a:rPr lang="es-ES" b="1" i="1" dirty="0" err="1" smtClean="0"/>
              <a:t>D</a:t>
            </a:r>
            <a:endParaRPr lang="es-ES" b="1" i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164288" y="4687252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2</a:t>
            </a:r>
            <a:endParaRPr lang="es-ES" sz="1050" dirty="0"/>
          </a:p>
        </p:txBody>
      </p:sp>
      <p:sp>
        <p:nvSpPr>
          <p:cNvPr id="18" name="Text Box 238"/>
          <p:cNvSpPr txBox="1">
            <a:spLocks noChangeArrowheads="1"/>
          </p:cNvSpPr>
          <p:nvPr/>
        </p:nvSpPr>
        <p:spPr bwMode="auto">
          <a:xfrm>
            <a:off x="1156469" y="5222528"/>
            <a:ext cx="4135611" cy="366712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ES" dirty="0" smtClean="0"/>
              <a:t> Perdidas por conmutación.</a:t>
            </a:r>
            <a:endParaRPr lang="es-ES" i="1" dirty="0"/>
          </a:p>
        </p:txBody>
      </p:sp>
      <p:sp>
        <p:nvSpPr>
          <p:cNvPr id="16" name="Text Box 237"/>
          <p:cNvSpPr txBox="1">
            <a:spLocks noChangeArrowheads="1"/>
          </p:cNvSpPr>
          <p:nvPr/>
        </p:nvSpPr>
        <p:spPr bwMode="auto">
          <a:xfrm>
            <a:off x="1475656" y="5949280"/>
            <a:ext cx="7344816" cy="92333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 smtClean="0"/>
              <a:t>La energía asociada a cada conmutación depende de los valores de corriente y voltaje de la carga, además de los tiempos de conmutación.</a:t>
            </a:r>
            <a:endParaRPr lang="es-ES" dirty="0"/>
          </a:p>
        </p:txBody>
      </p:sp>
      <p:sp>
        <p:nvSpPr>
          <p:cNvPr id="19" name="Text Box 237"/>
          <p:cNvSpPr txBox="1">
            <a:spLocks noChangeArrowheads="1"/>
          </p:cNvSpPr>
          <p:nvPr/>
        </p:nvSpPr>
        <p:spPr bwMode="auto">
          <a:xfrm>
            <a:off x="1464691" y="5651956"/>
            <a:ext cx="7643813" cy="36933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 smtClean="0"/>
              <a:t>Dependen del tipo de carga que este manejando el transistor.</a:t>
            </a:r>
            <a:endParaRPr lang="es-E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allAtOnce" animBg="1"/>
      <p:bldP spid="11" grpId="0" animBg="1"/>
      <p:bldP spid="12" grpId="0" animBg="1"/>
      <p:bldP spid="13" grpId="0" animBg="1"/>
      <p:bldP spid="14" grpId="0" animBg="1"/>
      <p:bldP spid="17" grpId="0" build="allAtOnce"/>
      <p:bldP spid="18" grpId="0" animBg="1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 rot="16200000">
            <a:off x="-2957512" y="3255933"/>
            <a:ext cx="6597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CALCULO DE PERDIDAS EN TRANSISTORES 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10" name="Text Box 238"/>
          <p:cNvSpPr txBox="1">
            <a:spLocks noChangeArrowheads="1"/>
          </p:cNvSpPr>
          <p:nvPr/>
        </p:nvSpPr>
        <p:spPr bwMode="auto">
          <a:xfrm>
            <a:off x="1043608" y="7742808"/>
            <a:ext cx="5215731" cy="366712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ES" dirty="0" smtClean="0"/>
              <a:t> Perdidas asociadas a la </a:t>
            </a:r>
            <a:r>
              <a:rPr lang="es-ES" dirty="0" err="1" smtClean="0"/>
              <a:t>conmutacion</a:t>
            </a:r>
            <a:r>
              <a:rPr lang="es-ES" dirty="0" smtClean="0"/>
              <a:t>.</a:t>
            </a:r>
            <a:endParaRPr lang="es-ES" i="1" dirty="0"/>
          </a:p>
        </p:txBody>
      </p:sp>
      <p:sp>
        <p:nvSpPr>
          <p:cNvPr id="18" name="Text Box 238"/>
          <p:cNvSpPr txBox="1">
            <a:spLocks noChangeArrowheads="1"/>
          </p:cNvSpPr>
          <p:nvPr/>
        </p:nvSpPr>
        <p:spPr bwMode="auto">
          <a:xfrm>
            <a:off x="899592" y="109960"/>
            <a:ext cx="4135611" cy="400110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/>
              <a:t>Perdidas por conmutación.</a:t>
            </a:r>
            <a:endParaRPr lang="es-ES" sz="2000" i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897062"/>
            <a:ext cx="6624736" cy="184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3" y="1296662"/>
            <a:ext cx="712879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1655" y="-150093"/>
            <a:ext cx="27908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 rot="16200000">
            <a:off x="-2957512" y="3255933"/>
            <a:ext cx="6597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CALCULO DE PERDIDAS EN TRANSISTORES 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10" name="Text Box 238"/>
          <p:cNvSpPr txBox="1">
            <a:spLocks noChangeArrowheads="1"/>
          </p:cNvSpPr>
          <p:nvPr/>
        </p:nvSpPr>
        <p:spPr bwMode="auto">
          <a:xfrm>
            <a:off x="1043608" y="7742808"/>
            <a:ext cx="5215731" cy="366712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ES" dirty="0" smtClean="0"/>
              <a:t> Perdidas asociadas a la </a:t>
            </a:r>
            <a:r>
              <a:rPr lang="es-ES" dirty="0" err="1" smtClean="0"/>
              <a:t>conmutacion</a:t>
            </a:r>
            <a:r>
              <a:rPr lang="es-ES" dirty="0" smtClean="0"/>
              <a:t>.</a:t>
            </a:r>
            <a:endParaRPr lang="es-ES" i="1" dirty="0"/>
          </a:p>
        </p:txBody>
      </p:sp>
      <p:sp>
        <p:nvSpPr>
          <p:cNvPr id="18" name="Text Box 238"/>
          <p:cNvSpPr txBox="1">
            <a:spLocks noChangeArrowheads="1"/>
          </p:cNvSpPr>
          <p:nvPr/>
        </p:nvSpPr>
        <p:spPr bwMode="auto">
          <a:xfrm>
            <a:off x="899592" y="253976"/>
            <a:ext cx="4135611" cy="461665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smtClean="0"/>
              <a:t>Perdidas por conmutación.</a:t>
            </a:r>
            <a:endParaRPr lang="es-ES" sz="2400" i="1" dirty="0"/>
          </a:p>
        </p:txBody>
      </p:sp>
      <p:sp>
        <p:nvSpPr>
          <p:cNvPr id="13" name="Text Box 237"/>
          <p:cNvSpPr txBox="1">
            <a:spLocks noChangeArrowheads="1"/>
          </p:cNvSpPr>
          <p:nvPr/>
        </p:nvSpPr>
        <p:spPr bwMode="auto">
          <a:xfrm>
            <a:off x="971600" y="1167135"/>
            <a:ext cx="4907509" cy="46166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s-ES" sz="2400" i="1" dirty="0" err="1" smtClean="0"/>
              <a:t>W</a:t>
            </a:r>
            <a:r>
              <a:rPr lang="es-ES" sz="1400" i="1" dirty="0" err="1" smtClean="0"/>
              <a:t>c</a:t>
            </a:r>
            <a:r>
              <a:rPr lang="es-ES" sz="1400" i="1" dirty="0" smtClean="0"/>
              <a:t>(</a:t>
            </a:r>
            <a:r>
              <a:rPr lang="es-ES" sz="1400" i="1" dirty="0" err="1" smtClean="0"/>
              <a:t>enc</a:t>
            </a:r>
            <a:r>
              <a:rPr lang="es-ES" sz="1400" i="1" dirty="0" smtClean="0"/>
              <a:t>)</a:t>
            </a:r>
            <a:r>
              <a:rPr lang="es-ES" sz="1400" dirty="0" smtClean="0"/>
              <a:t> </a:t>
            </a:r>
            <a:r>
              <a:rPr lang="es-ES" sz="2400" dirty="0" smtClean="0"/>
              <a:t>= 1/2</a:t>
            </a:r>
            <a:r>
              <a:rPr lang="es-ES" sz="2400" i="1" dirty="0" smtClean="0"/>
              <a:t>V</a:t>
            </a:r>
            <a:r>
              <a:rPr lang="es-ES" sz="1400" i="1" dirty="0" smtClean="0"/>
              <a:t>d</a:t>
            </a:r>
            <a:r>
              <a:rPr lang="es-ES" sz="2400" i="1" dirty="0" smtClean="0"/>
              <a:t>I</a:t>
            </a:r>
            <a:r>
              <a:rPr lang="es-ES" sz="1400" i="1" dirty="0" smtClean="0"/>
              <a:t>o</a:t>
            </a:r>
            <a:r>
              <a:rPr lang="es-ES" sz="2400" i="1" dirty="0" smtClean="0"/>
              <a:t>t</a:t>
            </a:r>
            <a:r>
              <a:rPr lang="es-ES" sz="1400" i="1" dirty="0" smtClean="0"/>
              <a:t>c(</a:t>
            </a:r>
            <a:r>
              <a:rPr lang="es-ES" sz="1400" i="1" dirty="0" err="1" smtClean="0"/>
              <a:t>enc</a:t>
            </a:r>
            <a:r>
              <a:rPr lang="es-ES" sz="1400" i="1" dirty="0" smtClean="0"/>
              <a:t>)</a:t>
            </a:r>
            <a:endParaRPr lang="es-ES" sz="1400" i="1" dirty="0"/>
          </a:p>
        </p:txBody>
      </p:sp>
      <p:sp>
        <p:nvSpPr>
          <p:cNvPr id="14" name="Text Box 237"/>
          <p:cNvSpPr txBox="1">
            <a:spLocks noChangeArrowheads="1"/>
          </p:cNvSpPr>
          <p:nvPr/>
        </p:nvSpPr>
        <p:spPr bwMode="auto">
          <a:xfrm>
            <a:off x="910557" y="1857598"/>
            <a:ext cx="4907509" cy="46166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s-ES" sz="2400" i="1" dirty="0" err="1" smtClean="0"/>
              <a:t>W</a:t>
            </a:r>
            <a:r>
              <a:rPr lang="es-ES" sz="1400" i="1" dirty="0" err="1" smtClean="0"/>
              <a:t>c</a:t>
            </a:r>
            <a:r>
              <a:rPr lang="es-ES" sz="1400" i="1" dirty="0" smtClean="0"/>
              <a:t>(</a:t>
            </a:r>
            <a:r>
              <a:rPr lang="es-ES" sz="1400" i="1" dirty="0" err="1" smtClean="0"/>
              <a:t>apag</a:t>
            </a:r>
            <a:r>
              <a:rPr lang="es-ES" sz="1400" i="1" dirty="0" smtClean="0"/>
              <a:t>)</a:t>
            </a:r>
            <a:r>
              <a:rPr lang="es-ES" sz="1400" dirty="0" smtClean="0"/>
              <a:t> </a:t>
            </a:r>
            <a:r>
              <a:rPr lang="es-ES" sz="2400" dirty="0" smtClean="0"/>
              <a:t>= 1/2</a:t>
            </a:r>
            <a:r>
              <a:rPr lang="es-ES" sz="2400" i="1" dirty="0" smtClean="0"/>
              <a:t>V</a:t>
            </a:r>
            <a:r>
              <a:rPr lang="es-ES" sz="1400" i="1" dirty="0" smtClean="0"/>
              <a:t>d</a:t>
            </a:r>
            <a:r>
              <a:rPr lang="es-ES" sz="2400" i="1" dirty="0" smtClean="0"/>
              <a:t>I</a:t>
            </a:r>
            <a:r>
              <a:rPr lang="es-ES" sz="1400" i="1" dirty="0" smtClean="0"/>
              <a:t>o</a:t>
            </a:r>
            <a:r>
              <a:rPr lang="es-ES" sz="2400" i="1" dirty="0" smtClean="0"/>
              <a:t>t</a:t>
            </a:r>
            <a:r>
              <a:rPr lang="es-ES" sz="1400" i="1" dirty="0" smtClean="0"/>
              <a:t>c(</a:t>
            </a:r>
            <a:r>
              <a:rPr lang="es-ES" sz="1400" i="1" dirty="0" err="1" smtClean="0"/>
              <a:t>apag</a:t>
            </a:r>
            <a:r>
              <a:rPr lang="es-ES" sz="1400" i="1" dirty="0" smtClean="0"/>
              <a:t>)</a:t>
            </a:r>
            <a:endParaRPr lang="es-ES" sz="1400" i="1" dirty="0"/>
          </a:p>
        </p:txBody>
      </p:sp>
      <p:sp>
        <p:nvSpPr>
          <p:cNvPr id="15" name="Text Box 237"/>
          <p:cNvSpPr txBox="1">
            <a:spLocks noChangeArrowheads="1"/>
          </p:cNvSpPr>
          <p:nvPr/>
        </p:nvSpPr>
        <p:spPr bwMode="auto">
          <a:xfrm>
            <a:off x="899592" y="2505671"/>
            <a:ext cx="5328592" cy="461665"/>
          </a:xfrm>
          <a:prstGeom prst="rect">
            <a:avLst/>
          </a:prstGeom>
          <a:solidFill>
            <a:srgbClr val="0099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s-ES" sz="2400" i="1" dirty="0" err="1" smtClean="0"/>
              <a:t>P</a:t>
            </a:r>
            <a:r>
              <a:rPr lang="es-ES" sz="1400" i="1" dirty="0" err="1" smtClean="0"/>
              <a:t>s</a:t>
            </a:r>
            <a:r>
              <a:rPr lang="es-ES" sz="2400" i="1" dirty="0" smtClean="0"/>
              <a:t> = 1/2V</a:t>
            </a:r>
            <a:r>
              <a:rPr lang="es-ES" sz="1400" i="1" dirty="0" smtClean="0"/>
              <a:t>o</a:t>
            </a:r>
            <a:r>
              <a:rPr lang="es-ES" sz="2400" i="1" dirty="0" smtClean="0"/>
              <a:t>I</a:t>
            </a:r>
            <a:r>
              <a:rPr lang="es-ES" sz="1400" i="1" dirty="0" smtClean="0"/>
              <a:t>o</a:t>
            </a:r>
            <a:r>
              <a:rPr lang="es-ES" sz="2400" i="1" dirty="0" smtClean="0"/>
              <a:t>f</a:t>
            </a:r>
            <a:r>
              <a:rPr lang="es-ES" sz="1400" i="1" dirty="0" smtClean="0"/>
              <a:t>s</a:t>
            </a:r>
            <a:r>
              <a:rPr lang="es-ES" sz="2400" i="1" dirty="0" smtClean="0"/>
              <a:t>(</a:t>
            </a:r>
            <a:r>
              <a:rPr lang="es-ES" sz="2400" i="1" dirty="0" err="1" smtClean="0"/>
              <a:t>t</a:t>
            </a:r>
            <a:r>
              <a:rPr lang="es-ES" sz="1400" i="1" dirty="0" err="1" smtClean="0"/>
              <a:t>c</a:t>
            </a:r>
            <a:r>
              <a:rPr lang="es-ES" sz="1400" i="1" dirty="0" smtClean="0"/>
              <a:t>(</a:t>
            </a:r>
            <a:r>
              <a:rPr lang="es-ES" sz="1400" i="1" dirty="0" err="1" smtClean="0"/>
              <a:t>enc</a:t>
            </a:r>
            <a:r>
              <a:rPr lang="es-ES" sz="1400" i="1" dirty="0" smtClean="0"/>
              <a:t>) </a:t>
            </a:r>
            <a:r>
              <a:rPr lang="es-ES" sz="2400" i="1" dirty="0" smtClean="0"/>
              <a:t>+ </a:t>
            </a:r>
            <a:r>
              <a:rPr lang="es-ES" sz="2400" i="1" dirty="0" err="1" smtClean="0"/>
              <a:t>t</a:t>
            </a:r>
            <a:r>
              <a:rPr lang="es-ES" sz="1400" i="1" dirty="0" err="1" smtClean="0"/>
              <a:t>c</a:t>
            </a:r>
            <a:r>
              <a:rPr lang="es-ES" sz="1400" i="1" dirty="0" smtClean="0"/>
              <a:t>(</a:t>
            </a:r>
            <a:r>
              <a:rPr lang="es-ES" sz="1400" i="1" dirty="0" err="1" smtClean="0"/>
              <a:t>apag</a:t>
            </a:r>
            <a:r>
              <a:rPr lang="es-ES" sz="1400" i="1" dirty="0" smtClean="0"/>
              <a:t>)</a:t>
            </a:r>
            <a:r>
              <a:rPr lang="es-ES" sz="2400" i="1" dirty="0" smtClean="0"/>
              <a:t>)</a:t>
            </a:r>
            <a:r>
              <a:rPr lang="es-ES" sz="1400" i="1" dirty="0" smtClean="0"/>
              <a:t> </a:t>
            </a:r>
            <a:endParaRPr lang="es-ES" sz="1400" i="1" dirty="0"/>
          </a:p>
        </p:txBody>
      </p:sp>
      <p:sp>
        <p:nvSpPr>
          <p:cNvPr id="16" name="Text Box 237"/>
          <p:cNvSpPr txBox="1">
            <a:spLocks noChangeArrowheads="1"/>
          </p:cNvSpPr>
          <p:nvPr/>
        </p:nvSpPr>
        <p:spPr bwMode="auto">
          <a:xfrm>
            <a:off x="899592" y="3255367"/>
            <a:ext cx="2603253" cy="461665"/>
          </a:xfrm>
          <a:prstGeom prst="rect">
            <a:avLst/>
          </a:prstGeom>
          <a:solidFill>
            <a:srgbClr val="FFC0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s-ES" sz="2400" i="1" dirty="0" err="1" smtClean="0"/>
              <a:t>P</a:t>
            </a:r>
            <a:r>
              <a:rPr lang="es-ES" sz="1400" i="1" dirty="0" err="1" smtClean="0"/>
              <a:t>s</a:t>
            </a:r>
            <a:r>
              <a:rPr lang="es-ES" sz="1400" dirty="0" smtClean="0"/>
              <a:t> </a:t>
            </a:r>
            <a:r>
              <a:rPr lang="es-ES" sz="2400" dirty="0" smtClean="0"/>
              <a:t>= </a:t>
            </a:r>
            <a:r>
              <a:rPr lang="es-ES" sz="2400" i="1" dirty="0" err="1" smtClean="0"/>
              <a:t>V</a:t>
            </a:r>
            <a:r>
              <a:rPr lang="es-ES" sz="1400" i="1" dirty="0" err="1" smtClean="0"/>
              <a:t>o</a:t>
            </a:r>
            <a:r>
              <a:rPr lang="es-ES" sz="2400" i="1" dirty="0" err="1" smtClean="0"/>
              <a:t>I</a:t>
            </a:r>
            <a:r>
              <a:rPr lang="es-ES" sz="1400" i="1" dirty="0" err="1" smtClean="0"/>
              <a:t>o</a:t>
            </a:r>
            <a:r>
              <a:rPr lang="es-ES" sz="2400" i="1" dirty="0" err="1" smtClean="0"/>
              <a:t>f</a:t>
            </a:r>
            <a:r>
              <a:rPr lang="es-ES" sz="1400" i="1" dirty="0" err="1" smtClean="0"/>
              <a:t>s</a:t>
            </a:r>
            <a:r>
              <a:rPr lang="es-ES" sz="2400" i="1" dirty="0" smtClean="0"/>
              <a:t>(</a:t>
            </a:r>
            <a:r>
              <a:rPr lang="es-ES" sz="2400" i="1" dirty="0" err="1" smtClean="0"/>
              <a:t>t</a:t>
            </a:r>
            <a:r>
              <a:rPr lang="es-ES" sz="1400" i="1" dirty="0" err="1" smtClean="0"/>
              <a:t>r</a:t>
            </a:r>
            <a:r>
              <a:rPr lang="es-ES" sz="1400" i="1" dirty="0" smtClean="0"/>
              <a:t> + </a:t>
            </a:r>
            <a:r>
              <a:rPr lang="es-ES" sz="2400" i="1" dirty="0" err="1" smtClean="0"/>
              <a:t>t</a:t>
            </a:r>
            <a:r>
              <a:rPr lang="es-ES" sz="1400" i="1" dirty="0" err="1" smtClean="0"/>
              <a:t>f</a:t>
            </a:r>
            <a:r>
              <a:rPr lang="es-ES" sz="2400" i="1" dirty="0" smtClean="0"/>
              <a:t>)</a:t>
            </a:r>
            <a:r>
              <a:rPr lang="es-ES" sz="1400" i="1" dirty="0" smtClean="0"/>
              <a:t> </a:t>
            </a:r>
            <a:endParaRPr lang="es-ES" sz="1400" i="1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 rot="16200000">
            <a:off x="-2957512" y="3255933"/>
            <a:ext cx="6597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CALCULO DE PERDIDAS EN TRANSISTORES 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4" name="Text Box 235"/>
          <p:cNvSpPr txBox="1">
            <a:spLocks noChangeArrowheads="1"/>
          </p:cNvSpPr>
          <p:nvPr/>
        </p:nvSpPr>
        <p:spPr bwMode="auto">
          <a:xfrm>
            <a:off x="730250" y="87313"/>
            <a:ext cx="38417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Calculo del disipador de calor</a:t>
            </a:r>
            <a:endParaRPr lang="es-ES" sz="2000" dirty="0">
              <a:solidFill>
                <a:srgbClr val="00808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368252"/>
            <a:ext cx="49911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237"/>
          <p:cNvSpPr txBox="1">
            <a:spLocks noChangeArrowheads="1"/>
          </p:cNvSpPr>
          <p:nvPr/>
        </p:nvSpPr>
        <p:spPr bwMode="auto">
          <a:xfrm>
            <a:off x="3349427" y="692696"/>
            <a:ext cx="2603253" cy="461665"/>
          </a:xfrm>
          <a:prstGeom prst="rect">
            <a:avLst/>
          </a:prstGeom>
          <a:solidFill>
            <a:srgbClr val="0099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s-ES" sz="2400" i="1" dirty="0" err="1" smtClean="0"/>
              <a:t>P</a:t>
            </a:r>
            <a:r>
              <a:rPr lang="es-ES" sz="1400" i="1" dirty="0" err="1" smtClean="0"/>
              <a:t>total</a:t>
            </a:r>
            <a:r>
              <a:rPr lang="es-ES" sz="1400" dirty="0" smtClean="0"/>
              <a:t> </a:t>
            </a:r>
            <a:r>
              <a:rPr lang="es-ES" sz="2400" dirty="0" smtClean="0"/>
              <a:t>= </a:t>
            </a:r>
            <a:r>
              <a:rPr lang="es-ES" sz="2400" i="1" dirty="0" smtClean="0"/>
              <a:t>P</a:t>
            </a:r>
            <a:r>
              <a:rPr lang="es-ES" sz="1400" i="1" dirty="0" smtClean="0"/>
              <a:t>on + </a:t>
            </a:r>
            <a:r>
              <a:rPr lang="es-ES" sz="2400" i="1" dirty="0" err="1" smtClean="0"/>
              <a:t>P</a:t>
            </a:r>
            <a:r>
              <a:rPr lang="es-ES" sz="1400" i="1" dirty="0" err="1" smtClean="0"/>
              <a:t>s</a:t>
            </a:r>
            <a:r>
              <a:rPr lang="es-ES" sz="1400" i="1" dirty="0" smtClean="0"/>
              <a:t>  </a:t>
            </a:r>
            <a:endParaRPr lang="es-ES" sz="1400" i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412776"/>
            <a:ext cx="2809875" cy="84772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4266552" y="1916832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/>
              <a:t>total</a:t>
            </a:r>
            <a:endParaRPr lang="es-ES" sz="1200" i="1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Text Box 235"/>
          <p:cNvSpPr txBox="1">
            <a:spLocks noChangeArrowheads="1"/>
          </p:cNvSpPr>
          <p:nvPr/>
        </p:nvSpPr>
        <p:spPr bwMode="auto">
          <a:xfrm>
            <a:off x="730250" y="87313"/>
            <a:ext cx="6769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>
                <a:solidFill>
                  <a:srgbClr val="008080"/>
                </a:solidFill>
              </a:rPr>
              <a:t>Protección Eléctrica de Semiconductores</a:t>
            </a:r>
          </a:p>
        </p:txBody>
      </p:sp>
      <p:sp>
        <p:nvSpPr>
          <p:cNvPr id="5" name="Text Box 236"/>
          <p:cNvSpPr txBox="1">
            <a:spLocks noChangeArrowheads="1"/>
          </p:cNvSpPr>
          <p:nvPr/>
        </p:nvSpPr>
        <p:spPr bwMode="auto">
          <a:xfrm>
            <a:off x="927100" y="723900"/>
            <a:ext cx="7451725" cy="641350"/>
          </a:xfrm>
          <a:prstGeom prst="rect">
            <a:avLst/>
          </a:prstGeom>
          <a:solidFill>
            <a:srgbClr val="00808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chemeClr val="bg1"/>
                </a:solidFill>
              </a:rPr>
              <a:t>Para mejorar la </a:t>
            </a:r>
            <a:r>
              <a:rPr lang="es-ES" dirty="0" smtClean="0">
                <a:solidFill>
                  <a:schemeClr val="bg1"/>
                </a:solidFill>
              </a:rPr>
              <a:t>confiabilidad </a:t>
            </a:r>
            <a:r>
              <a:rPr lang="es-ES" dirty="0">
                <a:solidFill>
                  <a:schemeClr val="bg1"/>
                </a:solidFill>
              </a:rPr>
              <a:t>de los circuitos electrónicos, en muchas ocasiones es </a:t>
            </a:r>
            <a:r>
              <a:rPr lang="es-ES" dirty="0" err="1" smtClean="0">
                <a:solidFill>
                  <a:schemeClr val="bg1"/>
                </a:solidFill>
              </a:rPr>
              <a:t>inportante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añadir circuitos de protección</a:t>
            </a:r>
          </a:p>
        </p:txBody>
      </p:sp>
      <p:sp>
        <p:nvSpPr>
          <p:cNvPr id="6" name="Text Box 237"/>
          <p:cNvSpPr txBox="1">
            <a:spLocks noChangeArrowheads="1"/>
          </p:cNvSpPr>
          <p:nvPr/>
        </p:nvSpPr>
        <p:spPr bwMode="auto">
          <a:xfrm>
            <a:off x="914400" y="1900238"/>
            <a:ext cx="7643813" cy="641350"/>
          </a:xfrm>
          <a:prstGeom prst="rect">
            <a:avLst/>
          </a:prstGeom>
          <a:solidFill>
            <a:srgbClr val="00808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chemeClr val="bg1"/>
                </a:solidFill>
              </a:rPr>
              <a:t>Estos circuitos pueden evitar la rotura de un semiconductor por un evento fortuito: </a:t>
            </a:r>
            <a:r>
              <a:rPr lang="es-ES" dirty="0" err="1">
                <a:solidFill>
                  <a:schemeClr val="bg1"/>
                </a:solidFill>
              </a:rPr>
              <a:t>sobrecorrientes</a:t>
            </a:r>
            <a:r>
              <a:rPr lang="es-ES" dirty="0">
                <a:solidFill>
                  <a:schemeClr val="bg1"/>
                </a:solidFill>
              </a:rPr>
              <a:t> y sobretensiones</a:t>
            </a:r>
          </a:p>
        </p:txBody>
      </p:sp>
      <p:sp>
        <p:nvSpPr>
          <p:cNvPr id="7" name="Text Box 238"/>
          <p:cNvSpPr txBox="1">
            <a:spLocks noChangeArrowheads="1"/>
          </p:cNvSpPr>
          <p:nvPr/>
        </p:nvSpPr>
        <p:spPr bwMode="auto">
          <a:xfrm>
            <a:off x="928688" y="3201988"/>
            <a:ext cx="7519987" cy="366712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/>
              <a:t>Estos circuitos se conocen como: </a:t>
            </a:r>
            <a:r>
              <a:rPr lang="es-ES" i="1" dirty="0"/>
              <a:t>SNUBBER</a:t>
            </a:r>
          </a:p>
        </p:txBody>
      </p:sp>
      <p:sp>
        <p:nvSpPr>
          <p:cNvPr id="8" name="Text Box 239"/>
          <p:cNvSpPr txBox="1">
            <a:spLocks noChangeArrowheads="1"/>
          </p:cNvSpPr>
          <p:nvPr/>
        </p:nvSpPr>
        <p:spPr bwMode="auto">
          <a:xfrm>
            <a:off x="982663" y="4383088"/>
            <a:ext cx="7642225" cy="120032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008080"/>
                </a:solidFill>
              </a:rPr>
              <a:t>Aparte de la protección, tienen dos utilidades más: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/>
              <a:t> Distribuir las pérdidas en más de un </a:t>
            </a:r>
            <a:r>
              <a:rPr lang="es-ES" dirty="0" smtClean="0"/>
              <a:t>componente.</a:t>
            </a:r>
            <a:endParaRPr lang="es-E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/>
              <a:t> Facilitar el uso de semiconductores con especificaciones más ajustadas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16200000">
            <a:off x="-2957512" y="3257550"/>
            <a:ext cx="659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DE AYUDA A LA CONMUTACION</a:t>
            </a:r>
            <a:endParaRPr lang="es-ES" sz="2000" dirty="0">
              <a:solidFill>
                <a:srgbClr val="008080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3588" y="0"/>
            <a:ext cx="488853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Necesidad de SNUBBER con transistores</a:t>
            </a:r>
            <a:endParaRPr lang="es-ES" sz="2000" dirty="0">
              <a:solidFill>
                <a:srgbClr val="00808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48680"/>
            <a:ext cx="7880383" cy="368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177379"/>
            <a:ext cx="5763022" cy="256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 rot="16200000">
            <a:off x="-2957512" y="3257550"/>
            <a:ext cx="659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DE AYUDA A LA CONMUTACION</a:t>
            </a:r>
            <a:endParaRPr lang="es-ES" sz="2000" dirty="0">
              <a:solidFill>
                <a:srgbClr val="008080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 rot="16200000">
            <a:off x="-2957512" y="3257550"/>
            <a:ext cx="659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DE AYUDA A LA CONMUTACION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75096" y="311324"/>
            <a:ext cx="6769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SNUBBER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32284" y="1084659"/>
            <a:ext cx="5648325" cy="1192213"/>
          </a:xfrm>
          <a:prstGeom prst="rect">
            <a:avLst/>
          </a:prstGeom>
          <a:solidFill>
            <a:srgbClr val="00808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chemeClr val="bg1"/>
                </a:solidFill>
              </a:rPr>
              <a:t>Fundamentalmente hay dos tipos de </a:t>
            </a:r>
            <a:r>
              <a:rPr lang="es-ES" dirty="0" err="1">
                <a:solidFill>
                  <a:schemeClr val="bg1"/>
                </a:solidFill>
              </a:rPr>
              <a:t>snubber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 Tensión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 Corriente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68784" y="2923456"/>
            <a:ext cx="6959600" cy="2017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A50021"/>
                </a:solidFill>
              </a:rPr>
              <a:t>Los más usados son los de </a:t>
            </a:r>
            <a:r>
              <a:rPr lang="es-ES" dirty="0" smtClean="0">
                <a:solidFill>
                  <a:srgbClr val="A50021"/>
                </a:solidFill>
              </a:rPr>
              <a:t>tensión</a:t>
            </a:r>
            <a:r>
              <a:rPr lang="es-ES" dirty="0">
                <a:solidFill>
                  <a:srgbClr val="A50021"/>
                </a:solidFill>
              </a:rPr>
              <a:t>.</a:t>
            </a:r>
            <a:r>
              <a:rPr lang="es-ES" dirty="0"/>
              <a:t> </a:t>
            </a:r>
          </a:p>
          <a:p>
            <a:pPr>
              <a:spcBef>
                <a:spcPct val="50000"/>
              </a:spcBef>
            </a:pPr>
            <a:r>
              <a:rPr lang="es-ES" dirty="0"/>
              <a:t>Dentro de esta categoría, existen también diversos tipos: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/>
              <a:t> </a:t>
            </a:r>
            <a:r>
              <a:rPr lang="es-ES" dirty="0" smtClean="0"/>
              <a:t>Apagado</a:t>
            </a:r>
            <a:endParaRPr lang="es-E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/>
              <a:t> </a:t>
            </a:r>
            <a:r>
              <a:rPr lang="es-ES" dirty="0" smtClean="0"/>
              <a:t>Encendido</a:t>
            </a:r>
            <a:endParaRPr lang="es-E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/>
              <a:t> Sobretensión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3588" y="0"/>
            <a:ext cx="42719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>
                <a:solidFill>
                  <a:srgbClr val="008080"/>
                </a:solidFill>
              </a:rPr>
              <a:t>Snubber de Tensión. Apagado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55675" y="512763"/>
            <a:ext cx="7751763" cy="646331"/>
          </a:xfrm>
          <a:prstGeom prst="rect">
            <a:avLst/>
          </a:prstGeom>
          <a:solidFill>
            <a:srgbClr val="00808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1"/>
                </a:solidFill>
              </a:rPr>
              <a:t>La meta del </a:t>
            </a:r>
            <a:r>
              <a:rPr lang="es-ES" dirty="0" err="1" smtClean="0">
                <a:solidFill>
                  <a:schemeClr val="bg1"/>
                </a:solidFill>
              </a:rPr>
              <a:t>snubber</a:t>
            </a:r>
            <a:r>
              <a:rPr lang="es-ES" dirty="0" smtClean="0">
                <a:solidFill>
                  <a:schemeClr val="bg1"/>
                </a:solidFill>
              </a:rPr>
              <a:t> de apagado es proveer un voltaje cero a través del transistor mientras la corriente se apaga.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779838" y="1652315"/>
            <a:ext cx="5021262" cy="30008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/>
              <a:t>Suaviza las formas de onda de tensión en el apagado del </a:t>
            </a:r>
            <a:r>
              <a:rPr lang="es-ES" dirty="0" smtClean="0"/>
              <a:t>transistor.</a:t>
            </a:r>
            <a:endParaRPr lang="es-ES" dirty="0"/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/>
              <a:t>Parte de las pérdidas de conmutación se trasladan al </a:t>
            </a:r>
            <a:r>
              <a:rPr lang="es-ES" dirty="0" err="1" smtClean="0"/>
              <a:t>snubber</a:t>
            </a:r>
            <a:r>
              <a:rPr lang="es-ES" dirty="0" smtClean="0"/>
              <a:t>.</a:t>
            </a:r>
            <a:endParaRPr lang="es-ES" dirty="0"/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/>
              <a:t>Las pérdidas no disminuyen. Simplemente se trasladan a otros </a:t>
            </a:r>
            <a:r>
              <a:rPr lang="es-ES" dirty="0" smtClean="0"/>
              <a:t>componentes.</a:t>
            </a:r>
            <a:endParaRPr lang="es-ES" dirty="0"/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dirty="0"/>
              <a:t>La idea básica es </a:t>
            </a:r>
            <a:r>
              <a:rPr lang="es-ES" dirty="0" smtClean="0"/>
              <a:t>que conforme aumente la tensión en el transistor, la corriente </a:t>
            </a:r>
            <a:r>
              <a:rPr lang="es-ES" dirty="0" err="1" smtClean="0"/>
              <a:t>Ic</a:t>
            </a:r>
            <a:r>
              <a:rPr lang="es-ES" dirty="0" smtClean="0"/>
              <a:t> disminuya.</a:t>
            </a:r>
            <a:endParaRPr lang="es-ES" dirty="0"/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5234185" y="5307930"/>
            <a:ext cx="3370263" cy="641350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/>
              <a:t>La tensión </a:t>
            </a:r>
            <a:r>
              <a:rPr lang="es-ES" i="1" dirty="0" smtClean="0"/>
              <a:t>V</a:t>
            </a:r>
            <a:r>
              <a:rPr lang="es-ES" i="1" baseline="-25000" dirty="0" smtClean="0"/>
              <a:t>CE</a:t>
            </a:r>
            <a:r>
              <a:rPr lang="es-ES" dirty="0" smtClean="0"/>
              <a:t> </a:t>
            </a:r>
            <a:r>
              <a:rPr lang="es-ES" dirty="0"/>
              <a:t>crece más lentamente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28083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187624" y="5301208"/>
            <a:ext cx="1872208" cy="646331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/>
              <a:t>Red </a:t>
            </a:r>
            <a:r>
              <a:rPr lang="es-ES" i="1" dirty="0" smtClean="0"/>
              <a:t>RCD</a:t>
            </a:r>
            <a:r>
              <a:rPr lang="es-ES" dirty="0" smtClean="0"/>
              <a:t> a través del BJT</a:t>
            </a:r>
            <a:endParaRPr lang="es-ES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 rot="16200000">
            <a:off x="-2957512" y="3257550"/>
            <a:ext cx="659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smtClean="0">
                <a:solidFill>
                  <a:srgbClr val="008080"/>
                </a:solidFill>
              </a:rPr>
              <a:t>CIRCUITOS DE AYUDA A LA CONMUTACION</a:t>
            </a:r>
            <a:endParaRPr lang="es-ES" sz="2000" dirty="0">
              <a:solidFill>
                <a:srgbClr val="008080"/>
              </a:solidFill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3563888" y="5445224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8463</TotalTime>
  <Words>926</Words>
  <Application>Microsoft Office PowerPoint</Application>
  <PresentationFormat>Presentación en pantalla (4:3)</PresentationFormat>
  <Paragraphs>116</Paragraphs>
  <Slides>16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Company>PNUD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pnudbive</dc:creator>
  <cp:lastModifiedBy>LUIS</cp:lastModifiedBy>
  <cp:revision>525</cp:revision>
  <dcterms:created xsi:type="dcterms:W3CDTF">2008-09-28T21:35:46Z</dcterms:created>
  <dcterms:modified xsi:type="dcterms:W3CDTF">2015-04-15T00:41:29Z</dcterms:modified>
</cp:coreProperties>
</file>