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8" Type="http://schemas.openxmlformats.org/officeDocument/2006/relationships/slide" Target="slides/slide15.xml"/><Relationship Id="rId13" Type="http://schemas.openxmlformats.org/officeDocument/2006/relationships/slide" Target="slides/slide10.xml"/><Relationship Id="rId26" Type="http://schemas.openxmlformats.org/officeDocument/2006/relationships/customXml" Target="../customXml/item3.xml"/><Relationship Id="rId3" Type="http://schemas.openxmlformats.org/officeDocument/2006/relationships/slideMaster" Target="slideMasters/slideMaster2.xml"/><Relationship Id="rId21" Type="http://schemas.openxmlformats.org/officeDocument/2006/relationships/presProps" Target="presProps.xml"/><Relationship Id="rId7" Type="http://schemas.openxmlformats.org/officeDocument/2006/relationships/slide" Target="slides/slide4.xml"/><Relationship Id="rId17" Type="http://schemas.openxmlformats.org/officeDocument/2006/relationships/slide" Target="slides/slide14.xml"/><Relationship Id="rId12" Type="http://schemas.openxmlformats.org/officeDocument/2006/relationships/slide" Target="slides/slide9.xml"/><Relationship Id="rId25" Type="http://schemas.openxmlformats.org/officeDocument/2006/relationships/customXml" Target="../customXml/item2.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6" Type="http://schemas.openxmlformats.org/officeDocument/2006/relationships/slide" Target="slides/slide3.xml"/><Relationship Id="rId11" Type="http://schemas.openxmlformats.org/officeDocument/2006/relationships/slide" Target="slides/slide8.xml"/><Relationship Id="rId1" Type="http://schemas.openxmlformats.org/officeDocument/2006/relationships/slideMaster" Target="slideMasters/slideMaster1.xml"/><Relationship Id="rId24" Type="http://schemas.openxmlformats.org/officeDocument/2006/relationships/customXml" Target="../customXml/item1.xml"/><Relationship Id="rId5" Type="http://schemas.openxmlformats.org/officeDocument/2006/relationships/slide" Target="slides/slide2.xml"/><Relationship Id="rId23" Type="http://schemas.openxmlformats.org/officeDocument/2006/relationships/tableStyles" Target="tableStyles.xml"/><Relationship Id="rId15" Type="http://schemas.openxmlformats.org/officeDocument/2006/relationships/slide" Target="slides/slide12.xml"/><Relationship Id="rId19" Type="http://schemas.openxmlformats.org/officeDocument/2006/relationships/slide" Target="slides/slide16.xml"/><Relationship Id="rId10" Type="http://schemas.openxmlformats.org/officeDocument/2006/relationships/slide" Target="slides/slide7.xml"/><Relationship Id="rId9" Type="http://schemas.openxmlformats.org/officeDocument/2006/relationships/slide" Target="slides/slide6.xml"/><Relationship Id="rId4" Type="http://schemas.openxmlformats.org/officeDocument/2006/relationships/slide" Target="slides/slide1.xml"/><Relationship Id="rId22" Type="http://schemas.openxmlformats.org/officeDocument/2006/relationships/viewProps" Target="viewProps.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p>
            <a:endParaRPr lang="es-PA"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p>
            <a:endParaRPr lang="es-PA"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p>
            <a:endParaRPr lang="es-PA"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p>
            <a:endParaRPr lang="es-PA"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p>
            <a:endParaRPr lang="es-PA"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p>
            <a:endParaRPr lang="es-PA"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p>
            <a:endParaRPr lang="es-PA"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p>
            <a:endParaRPr lang="es-PA"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p>
            <a:endParaRPr lang="es-PA"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s-PA"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p>
            <a:endParaRPr lang="es-PA"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s-PA"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p>
            <a:endParaRPr lang="es-PA"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p>
            <a:endParaRPr lang="es-PA"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s-P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p>
            <a:endParaRPr lang="es-PA"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p>
            <a:endParaRPr lang="es-PA"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p>
            <a:endParaRPr lang="es-PA"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p>
            <a:endParaRPr lang="es-PA"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p>
            <a:endParaRPr lang="es-PA"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p>
            <a:endParaRPr lang="es-PA"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p>
            <a:endParaRPr lang="es-PA"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p>
            <a:endParaRPr lang="es-PA"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p>
            <a:endParaRPr lang="es-PA"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p>
            <a:endParaRPr lang="es-PA"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p>
            <a:endParaRPr lang="es-PA"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p>
            <a:endParaRPr lang="es-PA"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p>
            <a:endParaRPr lang="es-PA"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p>
            <a:endParaRPr lang="es-PA"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s-P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p>
            <a:endParaRPr lang="es-PA"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p>
            <a:endParaRPr lang="es-PA"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p>
            <a:endParaRPr lang="es-PA"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p>
            <a:endParaRPr lang="es-PA"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s-PA"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es-PA"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es-PA"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p>
            <a:endParaRPr lang="es-PA"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tIns="0" rIns="0" bIns="0" anchor="ctr">
            <a:noAutofit/>
          </a:bodyPr>
          <a:p>
            <a:pPr algn="ctr"/>
            <a:r>
              <a:rPr lang="es-PA" sz="1800" b="0" strike="noStrike" spc="-1">
                <a:latin typeface="Arial"/>
              </a:rPr>
              <a:t>Pulse para editar el formato del texto de título</a:t>
            </a:r>
            <a:endParaRPr lang="es-PA" sz="1800" b="0" strike="noStrike" spc="-1">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s-PA" sz="3200" b="0" strike="noStrike" spc="-1">
                <a:latin typeface="Arial"/>
              </a:rPr>
              <a:t>Pulse para editar el formato de texto del esquema</a:t>
            </a:r>
            <a:endParaRPr lang="es-PA" sz="3200" b="0" strike="noStrike" spc="-1">
              <a:latin typeface="Arial"/>
            </a:endParaRPr>
          </a:p>
          <a:p>
            <a:pPr marL="864235" lvl="1" indent="-323850">
              <a:spcBef>
                <a:spcPts val="1135"/>
              </a:spcBef>
              <a:buClr>
                <a:srgbClr val="000000"/>
              </a:buClr>
              <a:buSzPct val="75000"/>
              <a:buFont typeface="Symbol" panose="05050102010706020507" charset="2"/>
              <a:buChar char=""/>
            </a:pPr>
            <a:r>
              <a:rPr lang="es-PA" sz="2800" b="0" strike="noStrike" spc="-1">
                <a:latin typeface="Arial"/>
              </a:rPr>
              <a:t>Segundo nivel del esquema</a:t>
            </a:r>
            <a:endParaRPr lang="es-PA"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s-PA" sz="2400" b="0" strike="noStrike" spc="-1">
                <a:latin typeface="Arial"/>
              </a:rPr>
              <a:t>Tercer nivel del esquema</a:t>
            </a:r>
            <a:endParaRPr lang="es-PA" sz="2400" b="0" strike="noStrike" spc="-1">
              <a:latin typeface="Arial"/>
            </a:endParaRPr>
          </a:p>
          <a:p>
            <a:pPr marL="1727835" lvl="3" indent="-215900">
              <a:spcBef>
                <a:spcPts val="565"/>
              </a:spcBef>
              <a:buClr>
                <a:srgbClr val="000000"/>
              </a:buClr>
              <a:buSzPct val="75000"/>
              <a:buFont typeface="Symbol" panose="05050102010706020507" charset="2"/>
              <a:buChar char=""/>
            </a:pPr>
            <a:r>
              <a:rPr lang="es-PA" sz="2000" b="0" strike="noStrike" spc="-1">
                <a:latin typeface="Arial"/>
              </a:rPr>
              <a:t>Cuarto nivel del esquema</a:t>
            </a:r>
            <a:endParaRPr lang="es-PA"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s-PA" sz="2000" b="0" strike="noStrike" spc="-1">
                <a:latin typeface="Arial"/>
              </a:rPr>
              <a:t>Quinto nivel del esquema</a:t>
            </a:r>
            <a:endParaRPr lang="es-PA"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s-PA" sz="2000" b="0" strike="noStrike" spc="-1">
                <a:latin typeface="Arial"/>
              </a:rPr>
              <a:t>Sexto nivel del esquema</a:t>
            </a:r>
            <a:endParaRPr lang="es-PA"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s-PA" sz="2000" b="0" strike="noStrike" spc="-1">
                <a:latin typeface="Arial"/>
              </a:rPr>
              <a:t>Séptimo nivel del esquema</a:t>
            </a:r>
            <a:endParaRPr lang="es-PA"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es-PA" sz="4400" b="0" strike="noStrike" spc="-1">
                <a:latin typeface="Arial"/>
              </a:rPr>
              <a:t>Pulse para editar el formato del texto de título</a:t>
            </a:r>
            <a:endParaRPr lang="es-PA" sz="4400" b="0" strike="noStrike" spc="-1">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s-PA" sz="3200" b="0" strike="noStrike" spc="-1">
                <a:latin typeface="Arial"/>
              </a:rPr>
              <a:t>Pulse para editar el formato de texto del esquema</a:t>
            </a:r>
            <a:endParaRPr lang="es-PA" sz="3200" b="0" strike="noStrike" spc="-1">
              <a:latin typeface="Arial"/>
            </a:endParaRPr>
          </a:p>
          <a:p>
            <a:pPr marL="864235" lvl="1" indent="-323850">
              <a:spcBef>
                <a:spcPts val="1135"/>
              </a:spcBef>
              <a:buClr>
                <a:srgbClr val="000000"/>
              </a:buClr>
              <a:buSzPct val="75000"/>
              <a:buFont typeface="Symbol" panose="05050102010706020507" charset="2"/>
              <a:buChar char=""/>
            </a:pPr>
            <a:r>
              <a:rPr lang="es-PA" sz="2800" b="0" strike="noStrike" spc="-1">
                <a:latin typeface="Arial"/>
              </a:rPr>
              <a:t>Segundo nivel del esquema</a:t>
            </a:r>
            <a:endParaRPr lang="es-PA"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s-PA" sz="2400" b="0" strike="noStrike" spc="-1">
                <a:latin typeface="Arial"/>
              </a:rPr>
              <a:t>Tercer nivel del esquema</a:t>
            </a:r>
            <a:endParaRPr lang="es-PA" sz="2400" b="0" strike="noStrike" spc="-1">
              <a:latin typeface="Arial"/>
            </a:endParaRPr>
          </a:p>
          <a:p>
            <a:pPr marL="1727835" lvl="3" indent="-215900">
              <a:spcBef>
                <a:spcPts val="565"/>
              </a:spcBef>
              <a:buClr>
                <a:srgbClr val="000000"/>
              </a:buClr>
              <a:buSzPct val="75000"/>
              <a:buFont typeface="Symbol" panose="05050102010706020507" charset="2"/>
              <a:buChar char=""/>
            </a:pPr>
            <a:r>
              <a:rPr lang="es-PA" sz="2000" b="0" strike="noStrike" spc="-1">
                <a:latin typeface="Arial"/>
              </a:rPr>
              <a:t>Cuarto nivel del esquema</a:t>
            </a:r>
            <a:endParaRPr lang="es-PA"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s-PA" sz="2000" b="0" strike="noStrike" spc="-1">
                <a:latin typeface="Arial"/>
              </a:rPr>
              <a:t>Quinto nivel del esquema</a:t>
            </a:r>
            <a:endParaRPr lang="es-PA"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s-PA" sz="2000" b="0" strike="noStrike" spc="-1">
                <a:latin typeface="Arial"/>
              </a:rPr>
              <a:t>Sexto nivel del esquema</a:t>
            </a:r>
            <a:endParaRPr lang="es-PA"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s-PA" sz="2000" b="0" strike="noStrike" spc="-1">
                <a:latin typeface="Arial"/>
              </a:rPr>
              <a:t>Séptimo nivel del esquema</a:t>
            </a:r>
            <a:endParaRPr lang="es-PA"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76" name="CustomShape 1"/>
          <p:cNvSpPr/>
          <p:nvPr/>
        </p:nvSpPr>
        <p:spPr>
          <a:xfrm>
            <a:off x="1438200" y="1963440"/>
            <a:ext cx="9143280" cy="32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normAutofit fontScale="97000"/>
          </a:bodyPr>
          <a:p>
            <a:pPr algn="ctr">
              <a:lnSpc>
                <a:spcPct val="90000"/>
              </a:lnSpc>
            </a:pPr>
            <a:r>
              <a:rPr lang="es-ES" sz="6000" b="0" strike="noStrike" spc="-1">
                <a:solidFill>
                  <a:srgbClr val="FFFFFF"/>
                </a:solidFill>
                <a:latin typeface="Calibri Light"/>
              </a:rPr>
              <a:t>CONSTRUCCIÓN DE MÁQUINAS DE</a:t>
            </a:r>
            <a:br>
              <a:rPr lang="es-ES" sz="6000" b="0" strike="noStrike" spc="-1">
                <a:solidFill>
                  <a:srgbClr val="FFFFFF"/>
                </a:solidFill>
                <a:latin typeface="Calibri Light"/>
              </a:rPr>
            </a:br>
            <a:r>
              <a:rPr lang="es-ES" sz="6000" b="0" strike="noStrike" spc="-1">
                <a:solidFill>
                  <a:srgbClr val="FFFFFF"/>
                </a:solidFill>
                <a:latin typeface="Calibri Light"/>
              </a:rPr>
              <a:t>ESTADOS USANDO SECUENCIADORES</a:t>
            </a:r>
            <a:endParaRPr lang="es-PA" sz="6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99"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59000"/>
          </a:bodyPr>
          <a:p>
            <a:pPr>
              <a:lnSpc>
                <a:spcPct val="90000"/>
              </a:lnSpc>
            </a:pPr>
            <a:r>
              <a:rPr lang="es-ES" sz="4400" b="0" strike="noStrike" spc="-1">
                <a:solidFill>
                  <a:srgbClr val="FFFFFF"/>
                </a:solidFill>
                <a:latin typeface="Calibri Light"/>
              </a:rPr>
              <a:t>INSTRUCCIONES PARA EL SECUENCIADOR</a:t>
            </a:r>
            <a:br>
              <a:rPr lang="es-ES" sz="4400" b="0" strike="noStrike" spc="-1">
                <a:solidFill>
                  <a:srgbClr val="FFFFFF"/>
                </a:solidFill>
                <a:latin typeface="Calibri Light"/>
              </a:rPr>
            </a:br>
            <a:endParaRPr lang="es-PA" sz="4400" b="0" strike="noStrike" spc="-1">
              <a:latin typeface="Arial"/>
            </a:endParaRPr>
          </a:p>
        </p:txBody>
      </p:sp>
      <p:sp>
        <p:nvSpPr>
          <p:cNvPr id="100" name="CustomShape 2"/>
          <p:cNvSpPr/>
          <p:nvPr/>
        </p:nvSpPr>
        <p:spPr>
          <a:xfrm>
            <a:off x="838080" y="1827000"/>
            <a:ext cx="6358320" cy="4350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FFFFFF"/>
              </a:buClr>
              <a:buFont typeface="Arial"/>
              <a:buChar char="•"/>
            </a:pPr>
            <a:r>
              <a:rPr lang="es-ES" sz="2800" b="1" strike="noStrike" spc="-1">
                <a:solidFill>
                  <a:srgbClr val="FFFFFF"/>
                </a:solidFill>
                <a:latin typeface="Calibri"/>
              </a:rPr>
              <a:t>SALTO CONDICIONAL USANDO LA DIRECCIÓN DE LAS INTERRUPCIONES (SCI)</a:t>
            </a:r>
            <a:endParaRPr lang="es-PA" sz="2800" b="0" strike="noStrike" spc="-1">
              <a:latin typeface="Arial"/>
            </a:endParaRPr>
          </a:p>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En esta instrucción se revisa el valor de </a:t>
            </a:r>
            <a:r>
              <a:rPr lang="x-none" sz="2800" b="0" strike="noStrike" spc="-1">
                <a:solidFill>
                  <a:srgbClr val="FFFFFF"/>
                </a:solidFill>
                <a:latin typeface="Calibri"/>
              </a:rPr>
              <a:t>~</a:t>
            </a:r>
            <a:r>
              <a:rPr lang="es-ES" sz="2800" b="0" strike="noStrike" spc="-1">
                <a:solidFill>
                  <a:srgbClr val="FFFFFF"/>
                </a:solidFill>
                <a:latin typeface="Calibri"/>
              </a:rPr>
              <a:t>CC , si es igual a uno, la dirección del estado siguiente proviene del registro μPC; si es igual a cero, la dirección del estado siguiente, contenida en el registro seleccionado por </a:t>
            </a:r>
            <a:r>
              <a:rPr lang="x-none" sz="2800" b="0" strike="noStrike" spc="-1">
                <a:solidFill>
                  <a:srgbClr val="FFFFFF"/>
                </a:solidFill>
                <a:latin typeface="Calibri"/>
              </a:rPr>
              <a:t>~</a:t>
            </a:r>
            <a:r>
              <a:rPr lang="es-ES" sz="2800" b="0" strike="noStrike" spc="-1">
                <a:solidFill>
                  <a:srgbClr val="FFFFFF"/>
                </a:solidFill>
                <a:latin typeface="Calibri"/>
              </a:rPr>
              <a:t>VECT , ingresa a través de la entrada D.</a:t>
            </a:r>
            <a:endParaRPr lang="es-PA" sz="2800" b="0" strike="noStrike" spc="-1">
              <a:latin typeface="Arial"/>
            </a:endParaRPr>
          </a:p>
        </p:txBody>
      </p:sp>
      <p:pic>
        <p:nvPicPr>
          <p:cNvPr id="101" name="Imagen 3"/>
          <p:cNvPicPr/>
          <p:nvPr/>
        </p:nvPicPr>
        <p:blipFill>
          <a:blip r:embed="rId1"/>
          <a:stretch>
            <a:fillRect/>
          </a:stretch>
        </p:blipFill>
        <p:spPr>
          <a:xfrm>
            <a:off x="7294320" y="2562840"/>
            <a:ext cx="4676760" cy="2719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s-ES" sz="4400" b="0" strike="noStrike" spc="-1">
                <a:solidFill>
                  <a:srgbClr val="FFFFFF"/>
                </a:solidFill>
                <a:latin typeface="Calibri Light"/>
              </a:rPr>
              <a:t>INSTRUCCIONES PARA EL SECUENCIADOR</a:t>
            </a:r>
            <a:endParaRPr lang="es-PA" sz="4400" b="0" strike="noStrike" spc="-1">
              <a:latin typeface="Arial"/>
            </a:endParaRPr>
          </a:p>
        </p:txBody>
      </p:sp>
      <p:sp>
        <p:nvSpPr>
          <p:cNvPr id="103"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La lógica interna del secuenciador se construye a partir de la siguiente tabla.</a:t>
            </a:r>
            <a:endParaRPr lang="es-PA" sz="2800" b="0" strike="noStrike" spc="-1">
              <a:latin typeface="Arial"/>
            </a:endParaRPr>
          </a:p>
        </p:txBody>
      </p:sp>
      <p:pic>
        <p:nvPicPr>
          <p:cNvPr id="104" name="Imagen 3"/>
          <p:cNvPicPr/>
          <p:nvPr/>
        </p:nvPicPr>
        <p:blipFill>
          <a:blip r:embed="rId1"/>
          <a:stretch>
            <a:fillRect/>
          </a:stretch>
        </p:blipFill>
        <p:spPr>
          <a:xfrm>
            <a:off x="1900080" y="2701440"/>
            <a:ext cx="8522280" cy="39387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05"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s-ES" sz="4400" b="0" strike="noStrike" spc="-1">
                <a:solidFill>
                  <a:srgbClr val="FFFFFF"/>
                </a:solidFill>
                <a:latin typeface="Calibri Light"/>
              </a:rPr>
              <a:t>SECUENCIADORES Y MEMORIAS</a:t>
            </a:r>
            <a:endParaRPr lang="es-PA" sz="4400" b="0" strike="noStrike" spc="-1">
              <a:latin typeface="Arial"/>
            </a:endParaRPr>
          </a:p>
        </p:txBody>
      </p:sp>
      <p:sp>
        <p:nvSpPr>
          <p:cNvPr id="106" name="CustomShape 2"/>
          <p:cNvSpPr/>
          <p:nvPr/>
        </p:nvSpPr>
        <p:spPr>
          <a:xfrm>
            <a:off x="856080" y="1420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La figura muestra el diagrama de bloques de un secuenciador conectado a una memoria.</a:t>
            </a:r>
            <a:endParaRPr lang="es-PA" sz="2800" b="0" strike="noStrike" spc="-1">
              <a:latin typeface="Arial"/>
            </a:endParaRPr>
          </a:p>
        </p:txBody>
      </p:sp>
      <p:pic>
        <p:nvPicPr>
          <p:cNvPr id="107" name="Imagen 3"/>
          <p:cNvPicPr/>
          <p:nvPr/>
        </p:nvPicPr>
        <p:blipFill>
          <a:blip r:embed="rId1"/>
          <a:stretch>
            <a:fillRect/>
          </a:stretch>
        </p:blipFill>
        <p:spPr>
          <a:xfrm>
            <a:off x="2553480" y="2262600"/>
            <a:ext cx="7054200" cy="44647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s-ES" sz="4400" b="0" strike="noStrike" spc="-1">
                <a:solidFill>
                  <a:srgbClr val="FFFFFF"/>
                </a:solidFill>
                <a:latin typeface="Calibri Light"/>
              </a:rPr>
              <a:t>SECUENCIADORES Y MEMORIAS</a:t>
            </a:r>
            <a:endParaRPr lang="es-PA" sz="4400" b="0" strike="noStrike" spc="-1">
              <a:latin typeface="Arial"/>
            </a:endParaRPr>
          </a:p>
        </p:txBody>
      </p:sp>
      <p:sp>
        <p:nvSpPr>
          <p:cNvPr id="109" name="CustomShape 2"/>
          <p:cNvSpPr/>
          <p:nvPr/>
        </p:nvSpPr>
        <p:spPr>
          <a:xfrm>
            <a:off x="838080" y="1827000"/>
            <a:ext cx="6162480" cy="186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Usando este secuenciador, el contenido de la memoria para la carta ASM de la figura queda como se muestra en la tabla.</a:t>
            </a:r>
            <a:endParaRPr lang="es-PA" sz="2800" b="0" strike="noStrike" spc="-1">
              <a:latin typeface="Arial"/>
            </a:endParaRPr>
          </a:p>
        </p:txBody>
      </p:sp>
      <p:pic>
        <p:nvPicPr>
          <p:cNvPr id="110" name="Imagen 3"/>
          <p:cNvPicPr/>
          <p:nvPr/>
        </p:nvPicPr>
        <p:blipFill>
          <a:blip r:embed="rId1"/>
          <a:stretch>
            <a:fillRect/>
          </a:stretch>
        </p:blipFill>
        <p:spPr>
          <a:xfrm>
            <a:off x="6181560" y="4320720"/>
            <a:ext cx="5889600" cy="2085120"/>
          </a:xfrm>
          <a:prstGeom prst="rect">
            <a:avLst/>
          </a:prstGeom>
          <a:ln>
            <a:noFill/>
          </a:ln>
        </p:spPr>
      </p:pic>
      <p:pic>
        <p:nvPicPr>
          <p:cNvPr id="111" name="Imagen 4"/>
          <p:cNvPicPr/>
          <p:nvPr/>
        </p:nvPicPr>
        <p:blipFill>
          <a:blip r:embed="rId2"/>
          <a:stretch>
            <a:fillRect/>
          </a:stretch>
        </p:blipFill>
        <p:spPr>
          <a:xfrm>
            <a:off x="7348320" y="1369800"/>
            <a:ext cx="4084920" cy="2820600"/>
          </a:xfrm>
          <a:prstGeom prst="rect">
            <a:avLst/>
          </a:prstGeom>
          <a:ln>
            <a:noFill/>
          </a:ln>
        </p:spPr>
      </p:pic>
      <p:pic>
        <p:nvPicPr>
          <p:cNvPr id="112" name="Imagen 6"/>
          <p:cNvPicPr/>
          <p:nvPr/>
        </p:nvPicPr>
        <p:blipFill>
          <a:blip r:embed="rId3"/>
          <a:stretch>
            <a:fillRect/>
          </a:stretch>
        </p:blipFill>
        <p:spPr>
          <a:xfrm>
            <a:off x="826920" y="3466440"/>
            <a:ext cx="4957920" cy="3138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13"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s-ES" sz="4400" b="0" strike="noStrike" spc="-1">
                <a:solidFill>
                  <a:srgbClr val="FFFFFF"/>
                </a:solidFill>
                <a:latin typeface="Calibri Light"/>
              </a:rPr>
              <a:t>IMPLANTACIÓN DE CARTAS ASM USANDO SECUENCIADORES</a:t>
            </a:r>
            <a:endParaRPr lang="es-PA" sz="4400" b="0" strike="noStrike" spc="-1">
              <a:latin typeface="Arial"/>
            </a:endParaRPr>
          </a:p>
        </p:txBody>
      </p:sp>
      <p:sp>
        <p:nvSpPr>
          <p:cNvPr id="114" name="CustomShape 2"/>
          <p:cNvSpPr/>
          <p:nvPr/>
        </p:nvSpPr>
        <p:spPr>
          <a:xfrm>
            <a:off x="838800" y="1827000"/>
            <a:ext cx="4912920" cy="4350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En la siguiente figura se presenta una carta ASM en donde se hace uso de todas las instrucciones que este secuenciador básico puede ejecutar.</a:t>
            </a:r>
            <a:endParaRPr lang="es-PA" sz="2800" b="0" strike="noStrike" spc="-1">
              <a:latin typeface="Arial"/>
            </a:endParaRPr>
          </a:p>
        </p:txBody>
      </p:sp>
      <p:pic>
        <p:nvPicPr>
          <p:cNvPr id="115" name="Imagen 3"/>
          <p:cNvPicPr/>
          <p:nvPr/>
        </p:nvPicPr>
        <p:blipFill>
          <a:blip r:embed="rId1"/>
          <a:stretch>
            <a:fillRect/>
          </a:stretch>
        </p:blipFill>
        <p:spPr>
          <a:xfrm>
            <a:off x="6101640" y="1033920"/>
            <a:ext cx="5589720" cy="5704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x-none" sz="4400" b="0" strike="noStrike" spc="-1">
                <a:solidFill>
                  <a:srgbClr val="FFFFFF"/>
                </a:solidFill>
                <a:latin typeface="Calibri Light"/>
              </a:rPr>
              <a:t>I</a:t>
            </a:r>
            <a:r>
              <a:rPr lang="es-ES" sz="4400" b="0" strike="noStrike" spc="-1">
                <a:solidFill>
                  <a:srgbClr val="FFFFFF"/>
                </a:solidFill>
                <a:latin typeface="Calibri Light"/>
              </a:rPr>
              <a:t>MPLANTACIÓN DE CARTAS ASM USANDO SECUENCIADORES</a:t>
            </a:r>
            <a:endParaRPr lang="es-PA" sz="4400" b="0" strike="noStrike" spc="-1">
              <a:latin typeface="Arial"/>
            </a:endParaRPr>
          </a:p>
        </p:txBody>
      </p:sp>
      <p:sp>
        <p:nvSpPr>
          <p:cNvPr id="117" name="CustomShape 2"/>
          <p:cNvSpPr/>
          <p:nvPr/>
        </p:nvSpPr>
        <p:spPr>
          <a:xfrm>
            <a:off x="838080" y="1825560"/>
            <a:ext cx="6217920" cy="4350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En el estado EST2 la dirección del estado siguiente está determinada por el contenido del registro de transformación, seleccionado cuando el secuenciador ejecuta la instrucción ST.</a:t>
            </a:r>
            <a:endParaRPr lang="es-PA" sz="2800" b="0" strike="noStrike" spc="-1">
              <a:latin typeface="Arial"/>
            </a:endParaRPr>
          </a:p>
          <a:p>
            <a:pPr algn="just">
              <a:lnSpc>
                <a:spcPct val="90000"/>
              </a:lnSpc>
              <a:spcBef>
                <a:spcPts val="1000"/>
              </a:spcBef>
            </a:pPr>
            <a:endParaRPr lang="es-PA" sz="2800" b="0" strike="noStrike" spc="-1">
              <a:latin typeface="Arial"/>
            </a:endParaRPr>
          </a:p>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 En el estado EST4, la dirección del estado siguiente la proporciona el registro de interrupciones o el registro μPC dependiendo del valor de la entrada INT.</a:t>
            </a:r>
            <a:endParaRPr lang="es-PA" sz="2800" b="0" strike="noStrike" spc="-1">
              <a:latin typeface="Arial"/>
            </a:endParaRPr>
          </a:p>
        </p:txBody>
      </p:sp>
      <p:pic>
        <p:nvPicPr>
          <p:cNvPr id="118" name="Imagen 3_0"/>
          <p:cNvPicPr/>
          <p:nvPr/>
        </p:nvPicPr>
        <p:blipFill>
          <a:blip r:embed="rId1"/>
          <a:stretch>
            <a:fillRect/>
          </a:stretch>
        </p:blipFill>
        <p:spPr>
          <a:xfrm>
            <a:off x="7347240" y="1783800"/>
            <a:ext cx="4460760" cy="4552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59000"/>
          </a:bodyPr>
          <a:p>
            <a:pPr>
              <a:lnSpc>
                <a:spcPct val="90000"/>
              </a:lnSpc>
            </a:pPr>
            <a:r>
              <a:rPr lang="x-none" sz="4400" b="0" strike="noStrike" spc="-1">
                <a:solidFill>
                  <a:srgbClr val="FFFFFF"/>
                </a:solidFill>
                <a:latin typeface="Calibri Light"/>
              </a:rPr>
              <a:t>I</a:t>
            </a:r>
            <a:r>
              <a:rPr lang="es-ES" sz="4400" b="0" strike="noStrike" spc="-1">
                <a:solidFill>
                  <a:srgbClr val="FFFFFF"/>
                </a:solidFill>
                <a:latin typeface="Calibri Light"/>
              </a:rPr>
              <a:t>MPLANTACIÓN DE CARTAS ASM USANDO SECUENCIADORES</a:t>
            </a:r>
            <a:br>
              <a:rPr lang="es-ES" sz="4400" b="0" strike="noStrike" spc="-1">
                <a:solidFill>
                  <a:srgbClr val="FFFFFF"/>
                </a:solidFill>
                <a:latin typeface="Calibri Light"/>
              </a:rPr>
            </a:br>
            <a:endParaRPr lang="es-PA" sz="4400" b="0" strike="noStrike" spc="-1">
              <a:latin typeface="Arial"/>
            </a:endParaRPr>
          </a:p>
        </p:txBody>
      </p:sp>
      <p:sp>
        <p:nvSpPr>
          <p:cNvPr id="120"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La asignación binaria de las variables de entrada para la carta ASM es la siguiente:</a:t>
            </a:r>
            <a:endParaRPr lang="es-PA" sz="2800" b="0" strike="noStrike" spc="-1">
              <a:latin typeface="Arial"/>
            </a:endParaRPr>
          </a:p>
          <a:p>
            <a:pPr>
              <a:lnSpc>
                <a:spcPct val="90000"/>
              </a:lnSpc>
              <a:spcBef>
                <a:spcPts val="1000"/>
              </a:spcBef>
            </a:pPr>
            <a:endParaRPr lang="es-PA" sz="2800" b="0" strike="noStrike" spc="-1">
              <a:latin typeface="Arial"/>
            </a:endParaRPr>
          </a:p>
          <a:p>
            <a:pPr marL="228600" indent="-227965">
              <a:lnSpc>
                <a:spcPct val="90000"/>
              </a:lnSpc>
              <a:spcBef>
                <a:spcPts val="1000"/>
              </a:spcBef>
              <a:buClr>
                <a:srgbClr val="FFFFFF"/>
              </a:buClr>
              <a:buFont typeface="Arial"/>
              <a:buChar char="•"/>
            </a:pPr>
            <a:r>
              <a:rPr lang="es-ES" sz="2800" b="0" strike="noStrike" spc="-1">
                <a:solidFill>
                  <a:srgbClr val="FFFFFF"/>
                </a:solidFill>
                <a:latin typeface="Calibri"/>
              </a:rPr>
              <a:t>Qx </a:t>
            </a:r>
            <a:r>
              <a:rPr lang="x-none" sz="2800" b="0" strike="noStrike" spc="-1">
                <a:solidFill>
                  <a:srgbClr val="FFFFFF"/>
                </a:solidFill>
                <a:latin typeface="Calibri"/>
              </a:rPr>
              <a:t>	= 00</a:t>
            </a:r>
            <a:endParaRPr lang="es-PA" sz="2800" b="0" strike="noStrike" spc="-1">
              <a:latin typeface="Arial"/>
            </a:endParaRPr>
          </a:p>
          <a:p>
            <a:pPr marL="228600" indent="-227965">
              <a:lnSpc>
                <a:spcPct val="90000"/>
              </a:lnSpc>
              <a:spcBef>
                <a:spcPts val="1000"/>
              </a:spcBef>
              <a:buClr>
                <a:srgbClr val="FFFFFF"/>
              </a:buClr>
              <a:buFont typeface="Arial"/>
              <a:buChar char="•"/>
            </a:pPr>
            <a:r>
              <a:rPr lang="es-ES" sz="2800" b="0" strike="noStrike" spc="-1">
                <a:solidFill>
                  <a:srgbClr val="FFFFFF"/>
                </a:solidFill>
                <a:latin typeface="Calibri"/>
              </a:rPr>
              <a:t>X </a:t>
            </a:r>
            <a:r>
              <a:rPr lang="x-none" sz="2800" b="0" strike="noStrike" spc="-1">
                <a:solidFill>
                  <a:srgbClr val="FFFFFF"/>
                </a:solidFill>
                <a:latin typeface="Calibri"/>
              </a:rPr>
              <a:t>	= 01</a:t>
            </a:r>
            <a:endParaRPr lang="es-PA" sz="2800" b="0" strike="noStrike" spc="-1">
              <a:latin typeface="Arial"/>
            </a:endParaRPr>
          </a:p>
          <a:p>
            <a:pPr marL="228600" indent="-227965">
              <a:lnSpc>
                <a:spcPct val="90000"/>
              </a:lnSpc>
              <a:spcBef>
                <a:spcPts val="1000"/>
              </a:spcBef>
              <a:buClr>
                <a:srgbClr val="FFFFFF"/>
              </a:buClr>
              <a:buFont typeface="Arial"/>
              <a:buChar char="•"/>
            </a:pPr>
            <a:r>
              <a:rPr lang="es-ES" sz="2800" b="0" strike="noStrike" spc="-1">
                <a:solidFill>
                  <a:srgbClr val="FFFFFF"/>
                </a:solidFill>
                <a:latin typeface="Calibri"/>
              </a:rPr>
              <a:t>Y </a:t>
            </a:r>
            <a:r>
              <a:rPr lang="x-none" sz="2800" b="0" strike="noStrike" spc="-1">
                <a:solidFill>
                  <a:srgbClr val="FFFFFF"/>
                </a:solidFill>
                <a:latin typeface="Calibri"/>
              </a:rPr>
              <a:t>	=10</a:t>
            </a:r>
            <a:endParaRPr lang="es-PA" sz="2800" b="0" strike="noStrike" spc="-1">
              <a:latin typeface="Arial"/>
            </a:endParaRPr>
          </a:p>
          <a:p>
            <a:pPr marL="228600" indent="-227965">
              <a:lnSpc>
                <a:spcPct val="90000"/>
              </a:lnSpc>
              <a:spcBef>
                <a:spcPts val="1000"/>
              </a:spcBef>
              <a:buClr>
                <a:srgbClr val="FFFFFF"/>
              </a:buClr>
              <a:buFont typeface="Arial"/>
              <a:buChar char="•"/>
            </a:pPr>
            <a:r>
              <a:rPr lang="es-ES" sz="2800" b="0" strike="noStrike" spc="-1">
                <a:solidFill>
                  <a:srgbClr val="FFFFFF"/>
                </a:solidFill>
                <a:latin typeface="Calibri"/>
              </a:rPr>
              <a:t>INT </a:t>
            </a:r>
            <a:r>
              <a:rPr lang="x-none" sz="2800" b="0" strike="noStrike" spc="-1">
                <a:solidFill>
                  <a:srgbClr val="FFFFFF"/>
                </a:solidFill>
                <a:latin typeface="Calibri"/>
              </a:rPr>
              <a:t>= 11</a:t>
            </a:r>
            <a:endParaRPr lang="es-PA" sz="2800" b="0" strike="noStrike" spc="-1">
              <a:latin typeface="Arial"/>
            </a:endParaRPr>
          </a:p>
          <a:p>
            <a:pPr>
              <a:lnSpc>
                <a:spcPct val="90000"/>
              </a:lnSpc>
              <a:spcBef>
                <a:spcPts val="1000"/>
              </a:spcBef>
            </a:pPr>
            <a:endParaRPr lang="es-PA" sz="2800" b="0" strike="noStrike" spc="-1">
              <a:latin typeface="Arial"/>
            </a:endParaRPr>
          </a:p>
          <a:p>
            <a:pPr algn="just">
              <a:lnSpc>
                <a:spcPct val="90000"/>
              </a:lnSpc>
              <a:spcBef>
                <a:spcPts val="1000"/>
              </a:spcBef>
            </a:pPr>
            <a:r>
              <a:rPr lang="es-ES" sz="2800" b="0" strike="noStrike" spc="-1">
                <a:solidFill>
                  <a:srgbClr val="FFFFFF"/>
                </a:solidFill>
                <a:latin typeface="Calibri"/>
              </a:rPr>
              <a:t>Con Qx igual a ‘0’ lógico, es decir, Qx presenta un nivel lógico bajo.</a:t>
            </a:r>
            <a:endParaRPr lang="es-PA" sz="2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21"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x-none" sz="4400" b="0" strike="noStrike" spc="-1">
                <a:solidFill>
                  <a:srgbClr val="FFFFFF"/>
                </a:solidFill>
                <a:latin typeface="Calibri Light"/>
              </a:rPr>
              <a:t>I</a:t>
            </a:r>
            <a:r>
              <a:rPr lang="es-ES" sz="4400" b="0" strike="noStrike" spc="-1">
                <a:solidFill>
                  <a:srgbClr val="FFFFFF"/>
                </a:solidFill>
                <a:latin typeface="Calibri Light"/>
              </a:rPr>
              <a:t>MPLANTACIÓN DE CARTAS ASM USANDO SECUENCIADORES</a:t>
            </a:r>
            <a:endParaRPr lang="es-PA" sz="4400" b="0" strike="noStrike" spc="-1">
              <a:latin typeface="Arial"/>
            </a:endParaRPr>
          </a:p>
        </p:txBody>
      </p:sp>
      <p:pic>
        <p:nvPicPr>
          <p:cNvPr id="122" name="Imagen 3"/>
          <p:cNvPicPr/>
          <p:nvPr/>
        </p:nvPicPr>
        <p:blipFill>
          <a:blip r:embed="rId1"/>
          <a:stretch>
            <a:fillRect/>
          </a:stretch>
        </p:blipFill>
        <p:spPr>
          <a:xfrm>
            <a:off x="500400" y="2088000"/>
            <a:ext cx="7131600" cy="4296960"/>
          </a:xfrm>
          <a:prstGeom prst="rect">
            <a:avLst/>
          </a:prstGeom>
          <a:ln>
            <a:noFill/>
          </a:ln>
        </p:spPr>
      </p:pic>
      <p:pic>
        <p:nvPicPr>
          <p:cNvPr id="123" name="Imagen 4"/>
          <p:cNvPicPr/>
          <p:nvPr/>
        </p:nvPicPr>
        <p:blipFill>
          <a:blip r:embed="rId2"/>
          <a:stretch>
            <a:fillRect/>
          </a:stretch>
        </p:blipFill>
        <p:spPr>
          <a:xfrm>
            <a:off x="8064000" y="2581200"/>
            <a:ext cx="4032000" cy="4114800"/>
          </a:xfrm>
          <a:prstGeom prst="rect">
            <a:avLst/>
          </a:prstGeom>
          <a:ln>
            <a:noFill/>
          </a:ln>
        </p:spPr>
      </p:pic>
      <p:pic>
        <p:nvPicPr>
          <p:cNvPr id="124" name="Imagen 3_1"/>
          <p:cNvPicPr/>
          <p:nvPr/>
        </p:nvPicPr>
        <p:blipFill>
          <a:blip r:embed="rId3"/>
          <a:stretch>
            <a:fillRect/>
          </a:stretch>
        </p:blipFill>
        <p:spPr>
          <a:xfrm>
            <a:off x="9807840" y="72000"/>
            <a:ext cx="2216160" cy="2376000"/>
          </a:xfrm>
          <a:prstGeom prst="rect">
            <a:avLst/>
          </a:prstGeom>
          <a:ln>
            <a:noFill/>
          </a:ln>
        </p:spPr>
      </p:pic>
      <p:pic>
        <p:nvPicPr>
          <p:cNvPr id="125" name="Imagen 3_2"/>
          <p:cNvPicPr/>
          <p:nvPr/>
        </p:nvPicPr>
        <p:blipFill>
          <a:blip r:embed="rId4"/>
          <a:stretch>
            <a:fillRect/>
          </a:stretch>
        </p:blipFill>
        <p:spPr>
          <a:xfrm>
            <a:off x="1656000" y="193320"/>
            <a:ext cx="3787560" cy="1750680"/>
          </a:xfrm>
          <a:prstGeom prst="rect">
            <a:avLst/>
          </a:prstGeom>
          <a:ln>
            <a:noFill/>
          </a:ln>
        </p:spPr>
      </p:pic>
      <p:pic>
        <p:nvPicPr>
          <p:cNvPr id="126" name="Marcador de contenido 3"/>
          <p:cNvPicPr/>
          <p:nvPr/>
        </p:nvPicPr>
        <p:blipFill>
          <a:blip r:embed="rId5"/>
          <a:stretch>
            <a:fillRect/>
          </a:stretch>
        </p:blipFill>
        <p:spPr>
          <a:xfrm>
            <a:off x="5602680" y="288000"/>
            <a:ext cx="4117320" cy="1259640"/>
          </a:xfrm>
          <a:prstGeom prst="rect">
            <a:avLst/>
          </a:prstGeom>
          <a:ln w="936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77"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56000"/>
          </a:bodyPr>
          <a:p>
            <a:pPr>
              <a:lnSpc>
                <a:spcPct val="90000"/>
              </a:lnSpc>
            </a:pPr>
            <a:r>
              <a:rPr lang="es-ES" sz="4400" b="0" strike="noStrike" spc="-1">
                <a:solidFill>
                  <a:srgbClr val="FFFFFF"/>
                </a:solidFill>
                <a:latin typeface="Calibri Light"/>
              </a:rPr>
              <a:t>CONSTRUCCIÓN DE MÁQUINAS DE</a:t>
            </a:r>
            <a:br>
              <a:rPr lang="es-ES" sz="4400" b="0" strike="noStrike" spc="-1">
                <a:solidFill>
                  <a:srgbClr val="FFFFFF"/>
                </a:solidFill>
                <a:latin typeface="Calibri Light"/>
              </a:rPr>
            </a:br>
            <a:r>
              <a:rPr lang="es-ES" sz="4400" b="0" strike="noStrike" spc="-1">
                <a:solidFill>
                  <a:srgbClr val="FFFFFF"/>
                </a:solidFill>
                <a:latin typeface="Calibri Light"/>
              </a:rPr>
              <a:t>ESTADOS USANDO SECUENCIADORES</a:t>
            </a:r>
            <a:endParaRPr lang="es-PA" sz="4400" b="0" strike="noStrike" spc="-1">
              <a:latin typeface="Arial"/>
            </a:endParaRPr>
          </a:p>
        </p:txBody>
      </p:sp>
      <p:sp>
        <p:nvSpPr>
          <p:cNvPr id="78"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gn="just">
              <a:lnSpc>
                <a:spcPct val="90000"/>
              </a:lnSpc>
              <a:spcBef>
                <a:spcPts val="1000"/>
              </a:spcBef>
              <a:buClr>
                <a:srgbClr val="FFFFFF"/>
              </a:buClr>
              <a:buFont typeface="Arial"/>
              <a:buChar char="•"/>
            </a:pPr>
            <a:r>
              <a:rPr lang="es-ES" sz="3000" b="0" strike="noStrike" spc="-1">
                <a:solidFill>
                  <a:srgbClr val="FFFFFF"/>
                </a:solidFill>
                <a:latin typeface="Calibri"/>
              </a:rPr>
              <a:t>Para el diseño de los módulos de control de una computadora se requieren máquinas de estados que sean capaces de ejecutar algoritmos más complejos. Haciendo modificaciones y agregando componentes a la variante del direccionamiento implícito se pueden crear máquinas de estados que efectúen cartas ASM con llamadas a </a:t>
            </a:r>
            <a:r>
              <a:rPr lang="es-ES" sz="3000" b="0" i="1" strike="noStrike" spc="-1">
                <a:solidFill>
                  <a:srgbClr val="FFFFFF"/>
                </a:solidFill>
                <a:latin typeface="Calibri"/>
              </a:rPr>
              <a:t>subrutinas</a:t>
            </a:r>
            <a:r>
              <a:rPr lang="es-ES" sz="3000" b="0" strike="noStrike" spc="-1">
                <a:solidFill>
                  <a:srgbClr val="FFFFFF"/>
                </a:solidFill>
                <a:latin typeface="Calibri"/>
              </a:rPr>
              <a:t>, estructuras </a:t>
            </a:r>
            <a:r>
              <a:rPr lang="es-ES" sz="3000" b="0" i="1" strike="noStrike" spc="-1">
                <a:solidFill>
                  <a:srgbClr val="FFFFFF"/>
                </a:solidFill>
                <a:latin typeface="Calibri"/>
              </a:rPr>
              <a:t>DO WHILE</a:t>
            </a:r>
            <a:r>
              <a:rPr lang="es-ES" sz="3000" b="0" strike="noStrike" spc="-1">
                <a:solidFill>
                  <a:srgbClr val="FFFFFF"/>
                </a:solidFill>
                <a:latin typeface="Calibri"/>
              </a:rPr>
              <a:t>, iteraciones tipo </a:t>
            </a:r>
            <a:r>
              <a:rPr lang="es-ES" sz="3000" b="0" i="1" strike="noStrike" spc="-1">
                <a:solidFill>
                  <a:srgbClr val="FFFFFF"/>
                </a:solidFill>
                <a:latin typeface="Calibri"/>
              </a:rPr>
              <a:t>FOR</a:t>
            </a:r>
            <a:r>
              <a:rPr lang="es-ES" sz="3000" b="0" strike="noStrike" spc="-1">
                <a:solidFill>
                  <a:srgbClr val="FFFFFF"/>
                </a:solidFill>
                <a:latin typeface="Calibri"/>
              </a:rPr>
              <a:t>, entre otras. Los dispositivos que son capaces de efectuar este tipo de operaciones son llamados </a:t>
            </a:r>
            <a:r>
              <a:rPr lang="es-ES" sz="3000" b="1" i="1" strike="noStrike" spc="-1">
                <a:solidFill>
                  <a:srgbClr val="FFFFFF"/>
                </a:solidFill>
                <a:latin typeface="Calibri"/>
              </a:rPr>
              <a:t>secuenciadores</a:t>
            </a:r>
            <a:r>
              <a:rPr lang="es-ES" sz="3000" b="0" strike="noStrike" spc="-1">
                <a:solidFill>
                  <a:srgbClr val="FFFFFF"/>
                </a:solidFill>
                <a:latin typeface="Calibri"/>
              </a:rPr>
              <a:t>.</a:t>
            </a:r>
            <a:endParaRPr lang="es-PA" sz="3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56000"/>
          </a:bodyPr>
          <a:p>
            <a:pPr>
              <a:lnSpc>
                <a:spcPct val="90000"/>
              </a:lnSpc>
            </a:pPr>
            <a:r>
              <a:rPr lang="es-ES" sz="4400" b="0" strike="noStrike" spc="-1">
                <a:solidFill>
                  <a:srgbClr val="FFFFFF"/>
                </a:solidFill>
                <a:latin typeface="Calibri Light"/>
              </a:rPr>
              <a:t>CONSTRUCCIÓN DE MÁQUINAS DE</a:t>
            </a:r>
            <a:br>
              <a:rPr lang="es-ES" sz="4400" b="0" strike="noStrike" spc="-1">
                <a:solidFill>
                  <a:srgbClr val="FFFFFF"/>
                </a:solidFill>
                <a:latin typeface="Calibri Light"/>
              </a:rPr>
            </a:br>
            <a:r>
              <a:rPr lang="es-ES" sz="4400" b="0" strike="noStrike" spc="-1">
                <a:solidFill>
                  <a:srgbClr val="FFFFFF"/>
                </a:solidFill>
                <a:latin typeface="Calibri Light"/>
              </a:rPr>
              <a:t>ESTADOS USANDO SECUENCIADORES</a:t>
            </a:r>
            <a:endParaRPr lang="es-PA" sz="4400" b="0" strike="noStrike" spc="-1">
              <a:latin typeface="Arial"/>
            </a:endParaRPr>
          </a:p>
        </p:txBody>
      </p:sp>
      <p:sp>
        <p:nvSpPr>
          <p:cNvPr id="80" name="CustomShape 2"/>
          <p:cNvSpPr/>
          <p:nvPr/>
        </p:nvSpPr>
        <p:spPr>
          <a:xfrm>
            <a:off x="838800" y="1826280"/>
            <a:ext cx="6365160" cy="4350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gn="just">
              <a:lnSpc>
                <a:spcPct val="90000"/>
              </a:lnSpc>
              <a:spcBef>
                <a:spcPts val="1000"/>
              </a:spcBef>
              <a:buClr>
                <a:srgbClr val="FFFFFF"/>
              </a:buClr>
              <a:buFont typeface="Arial"/>
              <a:buChar char="•"/>
            </a:pPr>
            <a:r>
              <a:rPr lang="es-ES" sz="3200" b="0" strike="noStrike" spc="-1">
                <a:solidFill>
                  <a:srgbClr val="FFFFFF"/>
                </a:solidFill>
                <a:latin typeface="Calibri"/>
              </a:rPr>
              <a:t>La figura muestra el diagrama de bloques de un secuenciador básico. Como puede observar en el diagrama, la dirección del estado siguiente, dada por el bus Y, puede venir de dos lugares posibles: 1) del registro μPC, ó 2) de la entrada D.</a:t>
            </a:r>
            <a:endParaRPr lang="es-PA" sz="3200" b="0" strike="noStrike" spc="-1">
              <a:latin typeface="Arial"/>
            </a:endParaRPr>
          </a:p>
        </p:txBody>
      </p:sp>
      <p:pic>
        <p:nvPicPr>
          <p:cNvPr id="81" name="Imagen 3"/>
          <p:cNvPicPr/>
          <p:nvPr/>
        </p:nvPicPr>
        <p:blipFill>
          <a:blip r:embed="rId1"/>
          <a:stretch>
            <a:fillRect/>
          </a:stretch>
        </p:blipFill>
        <p:spPr>
          <a:xfrm>
            <a:off x="7527240" y="1767960"/>
            <a:ext cx="3961080" cy="4246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56000"/>
          </a:bodyPr>
          <a:p>
            <a:pPr>
              <a:lnSpc>
                <a:spcPct val="90000"/>
              </a:lnSpc>
            </a:pPr>
            <a:r>
              <a:rPr lang="es-ES" sz="4400" b="0" strike="noStrike" spc="-1">
                <a:solidFill>
                  <a:srgbClr val="FFFFFF"/>
                </a:solidFill>
                <a:latin typeface="Calibri Light"/>
              </a:rPr>
              <a:t>CONSTRUCCIÓN DE MÁQUINAS DE</a:t>
            </a:r>
            <a:br>
              <a:rPr lang="es-ES" sz="4400" b="0" strike="noStrike" spc="-1">
                <a:solidFill>
                  <a:srgbClr val="FFFFFF"/>
                </a:solidFill>
                <a:latin typeface="Calibri Light"/>
              </a:rPr>
            </a:br>
            <a:r>
              <a:rPr lang="es-ES" sz="4400" b="0" strike="noStrike" spc="-1">
                <a:solidFill>
                  <a:srgbClr val="FFFFFF"/>
                </a:solidFill>
                <a:latin typeface="Calibri Light"/>
              </a:rPr>
              <a:t>ESTADOS USANDO SECUENCIADORES</a:t>
            </a:r>
            <a:endParaRPr lang="es-PA" sz="4400" b="0" strike="noStrike" spc="-1">
              <a:latin typeface="Arial"/>
            </a:endParaRPr>
          </a:p>
        </p:txBody>
      </p:sp>
      <p:sp>
        <p:nvSpPr>
          <p:cNvPr id="83"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514350" indent="-513715" algn="just">
              <a:lnSpc>
                <a:spcPct val="90000"/>
              </a:lnSpc>
              <a:spcBef>
                <a:spcPts val="1000"/>
              </a:spcBef>
              <a:buClr>
                <a:srgbClr val="FFFFFF"/>
              </a:buClr>
              <a:buFont typeface="Calibri Light"/>
              <a:buAutoNum type="arabicPeriod"/>
            </a:pPr>
            <a:r>
              <a:rPr lang="es-ES" sz="3200" b="0" strike="noStrike" spc="-1">
                <a:solidFill>
                  <a:srgbClr val="FFFFFF"/>
                </a:solidFill>
                <a:latin typeface="Calibri"/>
              </a:rPr>
              <a:t>El registro de micro-programa (μPC) contiene la dirección del estado presente más uno, es decir, la dirección que se encuentra a la salida del multiplexor es incrementada en una unidad y cargada en este registro en el siguiente ciclo de reloj.</a:t>
            </a:r>
            <a:endParaRPr lang="es-PA" sz="3200" b="0" strike="noStrike" spc="-1">
              <a:latin typeface="Arial"/>
            </a:endParaRPr>
          </a:p>
          <a:p>
            <a:pPr marL="514350" indent="-513715" algn="just">
              <a:lnSpc>
                <a:spcPct val="90000"/>
              </a:lnSpc>
              <a:spcBef>
                <a:spcPts val="1000"/>
              </a:spcBef>
              <a:buClr>
                <a:srgbClr val="FFFFFF"/>
              </a:buClr>
              <a:buFont typeface="Calibri Light"/>
              <a:buAutoNum type="arabicPeriod"/>
            </a:pPr>
            <a:r>
              <a:rPr lang="es-ES" sz="3200" b="0" strike="noStrike" spc="-1">
                <a:solidFill>
                  <a:srgbClr val="FFFFFF"/>
                </a:solidFill>
                <a:latin typeface="Calibri"/>
              </a:rPr>
              <a:t>En la entrada D se introduce una dirección de salto. Esta dirección puede venir de tres lugares diferentes: del campo de liga, del registro de transformación o del registro de interrupciones.</a:t>
            </a:r>
            <a:endParaRPr lang="es-P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56000"/>
          </a:bodyPr>
          <a:p>
            <a:pPr>
              <a:lnSpc>
                <a:spcPct val="90000"/>
              </a:lnSpc>
            </a:pPr>
            <a:r>
              <a:rPr lang="es-ES" sz="4400" b="0" strike="noStrike" spc="-1">
                <a:solidFill>
                  <a:srgbClr val="FFFFFF"/>
                </a:solidFill>
                <a:latin typeface="Calibri Light"/>
              </a:rPr>
              <a:t>CONSTRUCCIÓN DE MÁQUINAS DE</a:t>
            </a:r>
            <a:br>
              <a:rPr lang="es-ES" sz="4400" b="0" strike="noStrike" spc="-1">
                <a:solidFill>
                  <a:srgbClr val="FFFFFF"/>
                </a:solidFill>
                <a:latin typeface="Calibri Light"/>
              </a:rPr>
            </a:br>
            <a:r>
              <a:rPr lang="es-ES" sz="4400" b="0" strike="noStrike" spc="-1">
                <a:solidFill>
                  <a:srgbClr val="FFFFFF"/>
                </a:solidFill>
                <a:latin typeface="Calibri Light"/>
              </a:rPr>
              <a:t>ESTADOS USANDO SECUENCIADORES</a:t>
            </a:r>
            <a:endParaRPr lang="es-PA" sz="4400" b="0" strike="noStrike" spc="-1">
              <a:latin typeface="Arial"/>
            </a:endParaRPr>
          </a:p>
        </p:txBody>
      </p:sp>
      <p:sp>
        <p:nvSpPr>
          <p:cNvPr id="85" name="CustomShape 2"/>
          <p:cNvSpPr/>
          <p:nvPr/>
        </p:nvSpPr>
        <p:spPr>
          <a:xfrm>
            <a:off x="838800" y="1827000"/>
            <a:ext cx="6347880" cy="4350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gn="just">
              <a:lnSpc>
                <a:spcPct val="90000"/>
              </a:lnSpc>
              <a:spcBef>
                <a:spcPts val="1000"/>
              </a:spcBef>
              <a:buClr>
                <a:srgbClr val="FFFFFF"/>
              </a:buClr>
              <a:buFont typeface="Arial"/>
              <a:buChar char="•"/>
            </a:pPr>
            <a:r>
              <a:rPr lang="es-ES" sz="2600" b="0" strike="noStrike" spc="-1">
                <a:solidFill>
                  <a:srgbClr val="FFFFFF"/>
                </a:solidFill>
                <a:latin typeface="Calibri"/>
              </a:rPr>
              <a:t>El secuenciador cuenta con una lógica interna que se encarga de generar las señales que controlan al multiplexor. Dependiendo de la instrucción dada por las líneas I</a:t>
            </a:r>
            <a:r>
              <a:rPr lang="es-ES" sz="2600" b="0" strike="noStrike" spc="-1" baseline="-25000">
                <a:solidFill>
                  <a:srgbClr val="FFFFFF"/>
                </a:solidFill>
                <a:latin typeface="Calibri"/>
              </a:rPr>
              <a:t>1</a:t>
            </a:r>
            <a:r>
              <a:rPr lang="es-ES" sz="2600" b="0" strike="noStrike" spc="-1">
                <a:solidFill>
                  <a:srgbClr val="FFFFFF"/>
                </a:solidFill>
                <a:latin typeface="Calibri"/>
              </a:rPr>
              <a:t> e I</a:t>
            </a:r>
            <a:r>
              <a:rPr lang="es-ES" sz="2600" b="0" strike="noStrike" spc="-1" baseline="-25000">
                <a:solidFill>
                  <a:srgbClr val="FFFFFF"/>
                </a:solidFill>
                <a:latin typeface="Calibri"/>
              </a:rPr>
              <a:t>0</a:t>
            </a:r>
            <a:r>
              <a:rPr lang="es-ES" sz="2600" b="0" strike="noStrike" spc="-1">
                <a:solidFill>
                  <a:srgbClr val="FFFFFF"/>
                </a:solidFill>
                <a:latin typeface="Calibri"/>
              </a:rPr>
              <a:t> y de la línea </a:t>
            </a:r>
            <a:r>
              <a:rPr lang="x-none" sz="2600" b="0" strike="noStrike" spc="-1">
                <a:solidFill>
                  <a:srgbClr val="FFFFFF"/>
                </a:solidFill>
                <a:latin typeface="Calibri"/>
              </a:rPr>
              <a:t>~</a:t>
            </a:r>
            <a:r>
              <a:rPr lang="es-ES" sz="2600" b="0" strike="noStrike" spc="-1">
                <a:solidFill>
                  <a:srgbClr val="FFFFFF"/>
                </a:solidFill>
                <a:latin typeface="Calibri"/>
              </a:rPr>
              <a:t>CC , la lógica es capaz de seleccionar entre la salida del registro μPC o la entrada D. Dicha salida direcciona una memoria que contiene el estado siguiente del algoritmo de la máquina de estados.</a:t>
            </a:r>
            <a:endParaRPr lang="es-ES" sz="2600" b="0" strike="noStrike" spc="-1">
              <a:solidFill>
                <a:srgbClr val="FFFFFF"/>
              </a:solidFill>
              <a:latin typeface="Calibri"/>
            </a:endParaRPr>
          </a:p>
        </p:txBody>
      </p:sp>
      <p:pic>
        <p:nvPicPr>
          <p:cNvPr id="86" name="Imagen 4"/>
          <p:cNvPicPr/>
          <p:nvPr/>
        </p:nvPicPr>
        <p:blipFill>
          <a:blip r:embed="rId1"/>
          <a:stretch>
            <a:fillRect/>
          </a:stretch>
        </p:blipFill>
        <p:spPr>
          <a:xfrm>
            <a:off x="7527240" y="1699200"/>
            <a:ext cx="3961080" cy="4246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87"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37000"/>
          </a:bodyPr>
          <a:p>
            <a:pPr>
              <a:lnSpc>
                <a:spcPct val="90000"/>
              </a:lnSpc>
            </a:pPr>
            <a:r>
              <a:rPr lang="es-ES" sz="4400" b="0" strike="noStrike" spc="-1">
                <a:solidFill>
                  <a:srgbClr val="FFFFFF"/>
                </a:solidFill>
                <a:latin typeface="Calibri Light"/>
              </a:rPr>
              <a:t>CONSTRUCCIÓN DE MÁQUINAS DE</a:t>
            </a:r>
            <a:br>
              <a:rPr lang="es-ES" sz="4400" b="0" strike="noStrike" spc="-1">
                <a:solidFill>
                  <a:srgbClr val="FFFFFF"/>
                </a:solidFill>
                <a:latin typeface="Calibri Light"/>
              </a:rPr>
            </a:br>
            <a:r>
              <a:rPr lang="es-ES" sz="4400" b="0" strike="noStrike" spc="-1">
                <a:solidFill>
                  <a:srgbClr val="FFFFFF"/>
                </a:solidFill>
                <a:latin typeface="Calibri Light"/>
              </a:rPr>
              <a:t>ESTADOS USANDO SECUENCIADORES</a:t>
            </a:r>
            <a:br>
              <a:rPr lang="es-ES" sz="4400" b="0" strike="noStrike" spc="-1">
                <a:solidFill>
                  <a:srgbClr val="FFFFFF"/>
                </a:solidFill>
                <a:latin typeface="Calibri Light"/>
              </a:rPr>
            </a:br>
            <a:endParaRPr lang="es-PA" sz="4400" b="0" strike="noStrike" spc="-1">
              <a:latin typeface="Arial"/>
            </a:endParaRPr>
          </a:p>
        </p:txBody>
      </p:sp>
      <p:sp>
        <p:nvSpPr>
          <p:cNvPr id="88" name="CustomShape 2"/>
          <p:cNvSpPr/>
          <p:nvPr/>
        </p:nvSpPr>
        <p:spPr>
          <a:xfrm>
            <a:off x="839520" y="1827000"/>
            <a:ext cx="6040080" cy="4350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La lógica interna también genera las líneas </a:t>
            </a:r>
            <a:r>
              <a:rPr lang="x-none" sz="2800" b="0" strike="noStrike" spc="-1">
                <a:solidFill>
                  <a:srgbClr val="FFFFFF"/>
                </a:solidFill>
                <a:latin typeface="Calibri"/>
              </a:rPr>
              <a:t>~</a:t>
            </a:r>
            <a:r>
              <a:rPr lang="es-ES" sz="2800" b="0" strike="noStrike" spc="-1">
                <a:solidFill>
                  <a:srgbClr val="FFFFFF"/>
                </a:solidFill>
                <a:latin typeface="Calibri"/>
              </a:rPr>
              <a:t>PL , </a:t>
            </a:r>
            <a:r>
              <a:rPr lang="x-none" sz="2800" b="0" strike="noStrike" spc="-1">
                <a:solidFill>
                  <a:srgbClr val="FFFFFF"/>
                </a:solidFill>
                <a:latin typeface="Calibri"/>
              </a:rPr>
              <a:t>~</a:t>
            </a:r>
            <a:r>
              <a:rPr lang="es-ES" sz="2800" b="0" strike="noStrike" spc="-1">
                <a:solidFill>
                  <a:srgbClr val="FFFFFF"/>
                </a:solidFill>
                <a:latin typeface="Calibri"/>
              </a:rPr>
              <a:t>MAP y </a:t>
            </a:r>
            <a:r>
              <a:rPr lang="x-none" sz="2800" b="0" strike="noStrike" spc="-1">
                <a:solidFill>
                  <a:srgbClr val="FFFFFF"/>
                </a:solidFill>
                <a:latin typeface="Calibri"/>
              </a:rPr>
              <a:t>~</a:t>
            </a:r>
            <a:r>
              <a:rPr lang="es-ES" sz="2800" b="0" strike="noStrike" spc="-1">
                <a:solidFill>
                  <a:srgbClr val="FFFFFF"/>
                </a:solidFill>
                <a:latin typeface="Calibri"/>
              </a:rPr>
              <a:t>VECT , las cuales seleccionan unos registros cuyas salidas están conectadas a la entrada D del secuenciador. De esta forma la dirección de salto puede venir de tres lugares distintos. Esta característica se utilizará cuando se diseñe la unidad central de procesos (UCP), como se verá más adelante.</a:t>
            </a:r>
            <a:endParaRPr lang="es-PA" sz="2800" b="0" strike="noStrike" spc="-1">
              <a:latin typeface="Arial"/>
            </a:endParaRPr>
          </a:p>
        </p:txBody>
      </p:sp>
      <p:pic>
        <p:nvPicPr>
          <p:cNvPr id="89" name="Imagen 3"/>
          <p:cNvPicPr/>
          <p:nvPr/>
        </p:nvPicPr>
        <p:blipFill>
          <a:blip r:embed="rId1"/>
          <a:stretch>
            <a:fillRect/>
          </a:stretch>
        </p:blipFill>
        <p:spPr>
          <a:xfrm>
            <a:off x="6989400" y="2631600"/>
            <a:ext cx="4887360" cy="23997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s-ES" sz="4400" b="0" strike="noStrike" spc="-1">
                <a:solidFill>
                  <a:srgbClr val="FFFFFF"/>
                </a:solidFill>
                <a:latin typeface="Calibri Light"/>
              </a:rPr>
              <a:t>INSTRUCCIONES PARA EL SECUENCIADOR</a:t>
            </a:r>
            <a:endParaRPr lang="es-PA" sz="4400" b="0" strike="noStrike" spc="-1">
              <a:latin typeface="Arial"/>
            </a:endParaRPr>
          </a:p>
        </p:txBody>
      </p:sp>
      <p:sp>
        <p:nvSpPr>
          <p:cNvPr id="91" name="CustomShape 2"/>
          <p:cNvSpPr/>
          <p:nvPr/>
        </p:nvSpPr>
        <p:spPr>
          <a:xfrm>
            <a:off x="838800" y="1826280"/>
            <a:ext cx="5176440" cy="4350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nSpc>
                <a:spcPct val="90000"/>
              </a:lnSpc>
              <a:spcBef>
                <a:spcPts val="1000"/>
              </a:spcBef>
              <a:buClr>
                <a:srgbClr val="FFFFFF"/>
              </a:buClr>
              <a:buFont typeface="Arial"/>
              <a:buChar char="•"/>
            </a:pPr>
            <a:r>
              <a:rPr lang="x-none" sz="2800" b="1" strike="noStrike" spc="-1">
                <a:solidFill>
                  <a:srgbClr val="FFFFFF"/>
                </a:solidFill>
                <a:latin typeface="Calibri"/>
              </a:rPr>
              <a:t>CONTINUA (C)</a:t>
            </a:r>
            <a:endParaRPr lang="es-PA" sz="2800" b="0" strike="noStrike" spc="-1">
              <a:latin typeface="Arial"/>
            </a:endParaRPr>
          </a:p>
          <a:p>
            <a:pPr marL="228600" indent="-227965" algn="just">
              <a:lnSpc>
                <a:spcPct val="90000"/>
              </a:lnSpc>
              <a:spcBef>
                <a:spcPts val="1000"/>
              </a:spcBef>
              <a:buClr>
                <a:srgbClr val="FFFFFF"/>
              </a:buClr>
              <a:buFont typeface="Arial"/>
              <a:buChar char="•"/>
            </a:pPr>
            <a:r>
              <a:rPr lang="x-none" sz="2800" b="0" strike="noStrike" spc="-1">
                <a:solidFill>
                  <a:srgbClr val="FFFFFF"/>
                </a:solidFill>
                <a:latin typeface="Calibri"/>
              </a:rPr>
              <a:t>En la instrucción continúa la dirección del estado siguiente la proporciona el registro μPC.</a:t>
            </a:r>
            <a:endParaRPr lang="es-PA" sz="2800" b="0" strike="noStrike" spc="-1">
              <a:latin typeface="Arial"/>
            </a:endParaRPr>
          </a:p>
        </p:txBody>
      </p:sp>
      <p:pic>
        <p:nvPicPr>
          <p:cNvPr id="92" name="Imagen 3"/>
          <p:cNvPicPr/>
          <p:nvPr/>
        </p:nvPicPr>
        <p:blipFill>
          <a:blip r:embed="rId1"/>
          <a:stretch>
            <a:fillRect/>
          </a:stretch>
        </p:blipFill>
        <p:spPr>
          <a:xfrm>
            <a:off x="6666840" y="1848960"/>
            <a:ext cx="4331160" cy="3213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93"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s-ES" sz="4400" b="0" strike="noStrike" spc="-1">
                <a:solidFill>
                  <a:srgbClr val="FFFFFF"/>
                </a:solidFill>
                <a:latin typeface="Calibri Light"/>
              </a:rPr>
              <a:t>INSTRUCCIONES PARA EL SECUENCIADOR</a:t>
            </a:r>
            <a:endParaRPr lang="es-PA" sz="4400" b="0" strike="noStrike" spc="-1">
              <a:latin typeface="Arial"/>
            </a:endParaRPr>
          </a:p>
        </p:txBody>
      </p:sp>
      <p:sp>
        <p:nvSpPr>
          <p:cNvPr id="94" name="CustomShape 2"/>
          <p:cNvSpPr/>
          <p:nvPr/>
        </p:nvSpPr>
        <p:spPr>
          <a:xfrm>
            <a:off x="838800" y="1826280"/>
            <a:ext cx="6022080" cy="4350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nSpc>
                <a:spcPct val="90000"/>
              </a:lnSpc>
              <a:spcBef>
                <a:spcPts val="1000"/>
              </a:spcBef>
              <a:buClr>
                <a:srgbClr val="FFFFFF"/>
              </a:buClr>
              <a:buFont typeface="Arial"/>
              <a:buChar char="•"/>
            </a:pPr>
            <a:r>
              <a:rPr lang="es-ES" sz="2800" b="1" strike="noStrike" spc="-1">
                <a:solidFill>
                  <a:srgbClr val="FFFFFF"/>
                </a:solidFill>
                <a:latin typeface="Calibri"/>
              </a:rPr>
              <a:t>SALTO CONDICIONAL (SCO)</a:t>
            </a:r>
            <a:endParaRPr lang="es-PA" sz="2800" b="0" strike="noStrike" spc="-1">
              <a:latin typeface="Arial"/>
            </a:endParaRPr>
          </a:p>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En esta instrucción se revisa el valor de la línea </a:t>
            </a:r>
            <a:r>
              <a:rPr lang="x-none" sz="2800" b="0" strike="noStrike" spc="-1">
                <a:solidFill>
                  <a:srgbClr val="FFFFFF"/>
                </a:solidFill>
                <a:latin typeface="Calibri"/>
              </a:rPr>
              <a:t>~</a:t>
            </a:r>
            <a:r>
              <a:rPr lang="es-ES" sz="2800" b="0" strike="noStrike" spc="-1">
                <a:solidFill>
                  <a:srgbClr val="FFFFFF"/>
                </a:solidFill>
                <a:latin typeface="Calibri"/>
              </a:rPr>
              <a:t>CC , si es igual a uno, la dirección del estado siguiente la proporciona el registro μPC; si es igual a cero, la dirección del estado siguiente, contenida en el registro seleccionado por </a:t>
            </a:r>
            <a:r>
              <a:rPr lang="x-none" sz="2800" b="0" strike="noStrike" spc="-1">
                <a:solidFill>
                  <a:srgbClr val="FFFFFF"/>
                </a:solidFill>
                <a:latin typeface="Calibri"/>
              </a:rPr>
              <a:t>~</a:t>
            </a:r>
            <a:r>
              <a:rPr lang="es-ES" sz="2800" b="0" strike="noStrike" spc="-1">
                <a:solidFill>
                  <a:srgbClr val="FFFFFF"/>
                </a:solidFill>
                <a:latin typeface="Calibri"/>
              </a:rPr>
              <a:t>PL , ingresa a través de la entrada D.</a:t>
            </a:r>
            <a:endParaRPr lang="es-PA" sz="2800" b="0" strike="noStrike" spc="-1">
              <a:latin typeface="Arial"/>
            </a:endParaRPr>
          </a:p>
        </p:txBody>
      </p:sp>
      <p:pic>
        <p:nvPicPr>
          <p:cNvPr id="95" name="Imagen 3"/>
          <p:cNvPicPr/>
          <p:nvPr/>
        </p:nvPicPr>
        <p:blipFill>
          <a:blip r:embed="rId1"/>
          <a:stretch>
            <a:fillRect/>
          </a:stretch>
        </p:blipFill>
        <p:spPr>
          <a:xfrm>
            <a:off x="7136640" y="2057400"/>
            <a:ext cx="4761720" cy="3360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s-ES" sz="4400" b="0" strike="noStrike" spc="-1">
                <a:solidFill>
                  <a:srgbClr val="FFFFFF"/>
                </a:solidFill>
                <a:latin typeface="Calibri Light"/>
              </a:rPr>
              <a:t>INSTRUCCIONES PARA EL SECUENCIADOR</a:t>
            </a:r>
            <a:endParaRPr lang="es-PA" sz="4400" b="0" strike="noStrike" spc="-1">
              <a:latin typeface="Arial"/>
            </a:endParaRPr>
          </a:p>
        </p:txBody>
      </p:sp>
      <p:sp>
        <p:nvSpPr>
          <p:cNvPr id="97" name="CustomShape 2"/>
          <p:cNvSpPr/>
          <p:nvPr/>
        </p:nvSpPr>
        <p:spPr>
          <a:xfrm>
            <a:off x="839520" y="1829520"/>
            <a:ext cx="10691280" cy="3558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FFFFFF"/>
              </a:buClr>
              <a:buFont typeface="Arial"/>
              <a:buChar char="•"/>
            </a:pPr>
            <a:r>
              <a:rPr lang="es-ES" sz="2800" b="1" strike="noStrike" spc="-1">
                <a:solidFill>
                  <a:srgbClr val="FFFFFF"/>
                </a:solidFill>
                <a:latin typeface="Calibri"/>
              </a:rPr>
              <a:t>SALTO DE TRANSFORMACIÓN (ST)</a:t>
            </a:r>
            <a:endParaRPr lang="es-PA" sz="2800" b="0" strike="noStrike" spc="-1">
              <a:latin typeface="Arial"/>
            </a:endParaRPr>
          </a:p>
          <a:p>
            <a:pPr marL="228600" indent="-227965" algn="just">
              <a:lnSpc>
                <a:spcPct val="90000"/>
              </a:lnSpc>
              <a:spcBef>
                <a:spcPts val="1000"/>
              </a:spcBef>
              <a:buClr>
                <a:srgbClr val="FFFFFF"/>
              </a:buClr>
              <a:buFont typeface="Arial"/>
              <a:buChar char="•"/>
            </a:pPr>
            <a:r>
              <a:rPr lang="es-ES" sz="2800" b="0" strike="noStrike" spc="-1">
                <a:solidFill>
                  <a:srgbClr val="FFFFFF"/>
                </a:solidFill>
                <a:latin typeface="Calibri"/>
              </a:rPr>
              <a:t>La dirección del estado siguiente se obtiene del registro seleccionado por la línea de </a:t>
            </a:r>
            <a:r>
              <a:rPr lang="x-none" sz="2800" b="0" strike="noStrike" spc="-1">
                <a:solidFill>
                  <a:srgbClr val="FFFFFF"/>
                </a:solidFill>
                <a:latin typeface="Calibri"/>
              </a:rPr>
              <a:t>~</a:t>
            </a:r>
            <a:r>
              <a:rPr lang="es-ES" sz="2800" b="0" strike="noStrike" spc="-1">
                <a:solidFill>
                  <a:srgbClr val="FFFFFF"/>
                </a:solidFill>
                <a:latin typeface="Calibri"/>
              </a:rPr>
              <a:t>MAP . Este registro también está conectado a la entrada D. Aquí se introduce una nueva notación de carta ASM: un rombo con varias bifurcaciones. La bifurcación que se elija dependerá del contenido del registro seleccionado por </a:t>
            </a:r>
            <a:r>
              <a:rPr lang="x-none" sz="2800" b="0" strike="noStrike" spc="-1">
                <a:solidFill>
                  <a:srgbClr val="FFFFFF"/>
                </a:solidFill>
                <a:latin typeface="Calibri"/>
              </a:rPr>
              <a:t>~</a:t>
            </a:r>
            <a:r>
              <a:rPr lang="es-ES" sz="2800" b="0" strike="noStrike" spc="-1">
                <a:solidFill>
                  <a:srgbClr val="FFFFFF"/>
                </a:solidFill>
                <a:latin typeface="Calibri"/>
              </a:rPr>
              <a:t>MAP .</a:t>
            </a:r>
            <a:endParaRPr lang="es-PA" sz="2800" b="0" strike="noStrike" spc="-1">
              <a:latin typeface="Arial"/>
            </a:endParaRPr>
          </a:p>
        </p:txBody>
      </p:sp>
      <p:pic>
        <p:nvPicPr>
          <p:cNvPr id="98" name="Imagen 3"/>
          <p:cNvPicPr/>
          <p:nvPr/>
        </p:nvPicPr>
        <p:blipFill>
          <a:blip r:embed="rId1"/>
          <a:stretch>
            <a:fillRect/>
          </a:stretch>
        </p:blipFill>
        <p:spPr>
          <a:xfrm>
            <a:off x="3743960" y="4795520"/>
            <a:ext cx="5058410" cy="1899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AF4D1C763254F44B5572613C9F51722" ma:contentTypeVersion="2" ma:contentTypeDescription="Crear nuevo documento." ma:contentTypeScope="" ma:versionID="4dcd34839456f712c5e40a051e9beac1">
  <xsd:schema xmlns:xsd="http://www.w3.org/2001/XMLSchema" xmlns:xs="http://www.w3.org/2001/XMLSchema" xmlns:p="http://schemas.microsoft.com/office/2006/metadata/properties" xmlns:ns2="8e84bed0-9661-4eb4-b5b9-9ad83e7db794" targetNamespace="http://schemas.microsoft.com/office/2006/metadata/properties" ma:root="true" ma:fieldsID="d08dcb9da0019ebfe6d64b6b957bc477" ns2:_="">
    <xsd:import namespace="8e84bed0-9661-4eb4-b5b9-9ad83e7db7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4bed0-9661-4eb4-b5b9-9ad83e7db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EE6979-B527-4A88-80D6-369C1F01C37F}"/>
</file>

<file path=customXml/itemProps2.xml><?xml version="1.0" encoding="utf-8"?>
<ds:datastoreItem xmlns:ds="http://schemas.openxmlformats.org/officeDocument/2006/customXml" ds:itemID="{ACEDDCD8-A879-4778-9DAF-F639CC566B6D}"/>
</file>

<file path=customXml/itemProps3.xml><?xml version="1.0" encoding="utf-8"?>
<ds:datastoreItem xmlns:ds="http://schemas.openxmlformats.org/officeDocument/2006/customXml" ds:itemID="{585C9936-366C-471D-8A81-6CEAF649F50A}"/>
</file>

<file path=docProps/app.xml><?xml version="1.0" encoding="utf-8"?>
<Properties xmlns="http://schemas.openxmlformats.org/officeDocument/2006/extended-properties" xmlns:vt="http://schemas.openxmlformats.org/officeDocument/2006/docPropsVTypes">
  <TotalTime>0</TotalTime>
  <Words>4676</Words>
  <Application>WPS Presentation</Application>
  <PresentationFormat/>
  <Paragraphs>78</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Arial</vt:lpstr>
      <vt:lpstr>SimSun</vt:lpstr>
      <vt:lpstr>Wingdings</vt:lpstr>
      <vt:lpstr>Arial</vt:lpstr>
      <vt:lpstr>Symbol</vt:lpstr>
      <vt:lpstr>Calibri Light</vt:lpstr>
      <vt:lpstr>Calibri</vt:lpstr>
      <vt:lpstr>DejaVu Sans</vt:lpstr>
      <vt:lpstr>微软雅黑</vt:lpstr>
      <vt:lpstr>Droid Sans Fallback</vt:lpstr>
      <vt:lpstr/>
      <vt:lpstr>Arial Unicode MS</vt:lpstr>
      <vt:lpstr>Gubbi</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CONSTRUCCIÓN DE MÁQUINAS DE ESTADOS USANDO SECUENCIADORES</dc:title>
  <dc:creator>elias</dc:creator>
  <cp:lastModifiedBy>elias</cp:lastModifiedBy>
  <cp:revision>17</cp:revision>
  <dcterms:created xsi:type="dcterms:W3CDTF">2022-06-17T15:44:28Z</dcterms:created>
  <dcterms:modified xsi:type="dcterms:W3CDTF">2022-06-17T15:44:28Z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3082-10.1.0.6757</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17</vt:i4>
  </property>
  <property fmtid="{D5CDD505-2E9C-101B-9397-08002B2CF9AE}" pid="13" name="ContentTypeId">
    <vt:lpwstr>0x010100FAF4D1C763254F44B5572613C9F51722</vt:lpwstr>
  </property>
</Properties>
</file>