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9"/>
  </p:handout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8" Type="http://schemas.openxmlformats.org/officeDocument/2006/relationships/slide" Target="slides/slide15.xml"/><Relationship Id="rId13" Type="http://schemas.openxmlformats.org/officeDocument/2006/relationships/slide" Target="slides/slide10.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4.xml"/><Relationship Id="rId17" Type="http://schemas.openxmlformats.org/officeDocument/2006/relationships/slide" Target="slides/slide14.xml"/><Relationship Id="rId12" Type="http://schemas.openxmlformats.org/officeDocument/2006/relationships/slide" Target="slides/slide9.xml"/><Relationship Id="rId25" Type="http://schemas.openxmlformats.org/officeDocument/2006/relationships/customXml" Target="../customXml/item3.xml"/><Relationship Id="rId20" Type="http://schemas.openxmlformats.org/officeDocument/2006/relationships/presProps" Target="presProps.xml"/><Relationship Id="rId2" Type="http://schemas.openxmlformats.org/officeDocument/2006/relationships/theme" Target="theme/theme1.xml"/><Relationship Id="rId16" Type="http://schemas.openxmlformats.org/officeDocument/2006/relationships/slide" Target="slides/slide13.xml"/><Relationship Id="rId6" Type="http://schemas.openxmlformats.org/officeDocument/2006/relationships/slide" Target="slides/slide3.xml"/><Relationship Id="rId11" Type="http://schemas.openxmlformats.org/officeDocument/2006/relationships/slide" Target="slides/slide8.xml"/><Relationship Id="rId1" Type="http://schemas.openxmlformats.org/officeDocument/2006/relationships/slideMaster" Target="slideMasters/slideMaster1.xml"/><Relationship Id="rId24" Type="http://schemas.openxmlformats.org/officeDocument/2006/relationships/customXml" Target="../customXml/item2.xml"/><Relationship Id="rId5" Type="http://schemas.openxmlformats.org/officeDocument/2006/relationships/notesMaster" Target="notesMasters/notesMaster1.xml"/><Relationship Id="rId15" Type="http://schemas.openxmlformats.org/officeDocument/2006/relationships/slide" Target="slides/slide12.xml"/><Relationship Id="rId23" Type="http://schemas.openxmlformats.org/officeDocument/2006/relationships/customXml" Target="../customXml/item1.xml"/><Relationship Id="rId19" Type="http://schemas.openxmlformats.org/officeDocument/2006/relationships/handoutMaster" Target="handoutMasters/handoutMaster1.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slide" Target="slides/slide2.xml"/><Relationship Id="rId22" Type="http://schemas.openxmlformats.org/officeDocument/2006/relationships/tableStyles" Target="tableStyles.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gn="just"/>
            <a:r>
              <a:rPr lang="en-US"/>
              <a:t>El servomotor es un dispositivo que tiene un eje de rodamiento controlado y que puede ser llevado a posiciones angulares específicas al enviar una señal codificada. Si el ciclo de utilidad es constante el servomotor mantendrá la posición.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Control de un servomotor por PWM</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pic>
        <p:nvPicPr>
          <p:cNvPr id="4" name="Content Placeholder 3"/>
          <p:cNvPicPr>
            <a:picLocks noChangeAspect="1"/>
          </p:cNvPicPr>
          <p:nvPr>
            <p:ph idx="1"/>
          </p:nvPr>
        </p:nvPicPr>
        <p:blipFill>
          <a:blip r:embed="rId1"/>
          <a:stretch>
            <a:fillRect/>
          </a:stretch>
        </p:blipFill>
        <p:spPr>
          <a:xfrm>
            <a:off x="3462020" y="987425"/>
            <a:ext cx="5267960" cy="4883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pic>
        <p:nvPicPr>
          <p:cNvPr id="7" name="Content Placeholder 6"/>
          <p:cNvPicPr>
            <a:picLocks noChangeAspect="1"/>
          </p:cNvPicPr>
          <p:nvPr>
            <p:ph idx="1"/>
          </p:nvPr>
        </p:nvPicPr>
        <p:blipFill>
          <a:blip r:embed="rId1"/>
          <a:stretch>
            <a:fillRect/>
          </a:stretch>
        </p:blipFill>
        <p:spPr>
          <a:xfrm>
            <a:off x="2632710" y="1009015"/>
            <a:ext cx="6925945" cy="4840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pic>
        <p:nvPicPr>
          <p:cNvPr id="4" name="Content Placeholder 3"/>
          <p:cNvPicPr>
            <a:picLocks noChangeAspect="1"/>
          </p:cNvPicPr>
          <p:nvPr>
            <p:ph idx="1"/>
          </p:nvPr>
        </p:nvPicPr>
        <p:blipFill>
          <a:blip r:embed="rId1"/>
          <a:stretch>
            <a:fillRect/>
          </a:stretch>
        </p:blipFill>
        <p:spPr>
          <a:xfrm>
            <a:off x="3480435" y="1148715"/>
            <a:ext cx="5231130" cy="45605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sp>
        <p:nvSpPr>
          <p:cNvPr id="3" name="Content Placeholder 2"/>
          <p:cNvSpPr/>
          <p:nvPr>
            <p:ph idx="1"/>
          </p:nvPr>
        </p:nvSpPr>
        <p:spPr/>
        <p:txBody>
          <a:bodyPr/>
          <a:p>
            <a:pPr algn="just"/>
            <a:r>
              <a:rPr lang="en-US"/>
              <a:t>El componente antirrebote es el siguiente, tome en cuenta que la señal de reloj que recibe es la señal de referencia de 10us.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pic>
        <p:nvPicPr>
          <p:cNvPr id="4" name="Content Placeholder 3"/>
          <p:cNvPicPr>
            <a:picLocks noChangeAspect="1"/>
          </p:cNvPicPr>
          <p:nvPr>
            <p:ph idx="1"/>
          </p:nvPr>
        </p:nvPicPr>
        <p:blipFill>
          <a:blip r:embed="rId1"/>
          <a:stretch>
            <a:fillRect/>
          </a:stretch>
        </p:blipFill>
        <p:spPr>
          <a:xfrm>
            <a:off x="3821430" y="1912620"/>
            <a:ext cx="4548505" cy="3032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pic>
        <p:nvPicPr>
          <p:cNvPr id="4" name="Content Placeholder 3"/>
          <p:cNvPicPr>
            <a:picLocks noChangeAspect="1"/>
          </p:cNvPicPr>
          <p:nvPr>
            <p:ph idx="1"/>
          </p:nvPr>
        </p:nvPicPr>
        <p:blipFill>
          <a:blip r:embed="rId1"/>
          <a:stretch>
            <a:fillRect/>
          </a:stretch>
        </p:blipFill>
        <p:spPr>
          <a:xfrm>
            <a:off x="2981960" y="1331595"/>
            <a:ext cx="6228080" cy="4194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Antecedentes</a:t>
            </a:r>
            <a:endParaRPr lang="es-ES_tradnl" altLang="en-US"/>
          </a:p>
        </p:txBody>
      </p:sp>
      <p:sp>
        <p:nvSpPr>
          <p:cNvPr id="3" name="Content Placeholder 2"/>
          <p:cNvSpPr>
            <a:spLocks noGrp="1"/>
          </p:cNvSpPr>
          <p:nvPr>
            <p:ph idx="1"/>
          </p:nvPr>
        </p:nvSpPr>
        <p:spPr/>
        <p:txBody>
          <a:bodyPr/>
          <a:p>
            <a:pPr algn="just"/>
            <a:r>
              <a:rPr lang="en-US"/>
              <a:t>Hoy en día se usan servomotores para posicionar superficies de control, pequeños ascensores, en radio control, títeres y por supuesto en robots. Debido a su diminuto tamaño y su gran capacidad de torque.</a:t>
            </a:r>
            <a:endParaRPr lang="en-US"/>
          </a:p>
        </p:txBody>
      </p:sp>
      <p:pic>
        <p:nvPicPr>
          <p:cNvPr id="4" name="Picture 3"/>
          <p:cNvPicPr>
            <a:picLocks noChangeAspect="1"/>
          </p:cNvPicPr>
          <p:nvPr/>
        </p:nvPicPr>
        <p:blipFill>
          <a:blip r:embed="rId1"/>
          <a:stretch>
            <a:fillRect/>
          </a:stretch>
        </p:blipFill>
        <p:spPr>
          <a:xfrm>
            <a:off x="3153410" y="3313430"/>
            <a:ext cx="5885815" cy="3136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Antecedentes</a:t>
            </a:r>
            <a:endParaRPr lang="es-ES_tradnl" altLang="en-US"/>
          </a:p>
        </p:txBody>
      </p:sp>
      <p:sp>
        <p:nvSpPr>
          <p:cNvPr id="3" name="Content Placeholder 2"/>
          <p:cNvSpPr>
            <a:spLocks noGrp="1"/>
          </p:cNvSpPr>
          <p:nvPr>
            <p:ph idx="1"/>
          </p:nvPr>
        </p:nvSpPr>
        <p:spPr/>
        <p:txBody>
          <a:bodyPr/>
          <a:p>
            <a:pPr algn="just"/>
            <a:r>
              <a:rPr lang="en-US"/>
              <a:t>El servomotor tiene algunos circuitos de control y un potenciómetro que está conectada al eje central del servo. Este permite a la etapa de control, supervisar el ángulo actual del servo, si el eje está en el ángulo correcto, entonces el motor está apagado. Si el circuito </a:t>
            </a:r>
            <a:r>
              <a:rPr lang="es-ES_tradnl" altLang="en-US"/>
              <a:t>verifica </a:t>
            </a:r>
            <a:r>
              <a:rPr lang="en-US"/>
              <a:t>que el ángulo no es el correcto, el motor girará en la dirección adecuada hasta llegar al ángulo correcto.</a:t>
            </a:r>
            <a:endParaRPr lang="en-US"/>
          </a:p>
          <a:p>
            <a:pPr algn="just"/>
            <a:r>
              <a:rPr lang="en-US"/>
              <a:t>Normalmente este tipo de motores trabajan en un rango de 0-180º ±10º. La cantidad de voltaje aplicado al motor es proporcional a la distancia que necesita viajar.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Antecedentes</a:t>
            </a:r>
            <a:endParaRPr lang="es-ES_tradnl" altLang="en-US"/>
          </a:p>
        </p:txBody>
      </p:sp>
      <p:sp>
        <p:nvSpPr>
          <p:cNvPr id="3" name="Content Placeholder 2"/>
          <p:cNvSpPr>
            <a:spLocks noGrp="1"/>
          </p:cNvSpPr>
          <p:nvPr>
            <p:ph idx="1"/>
          </p:nvPr>
        </p:nvSpPr>
        <p:spPr/>
        <p:txBody>
          <a:bodyPr/>
          <a:p>
            <a:pPr algn="just"/>
            <a:r>
              <a:rPr lang="en-US"/>
              <a:t>Para comunicarnos con el servomotor debemos hacerlo por la terminal de control, aquí le asignamos un ángulo en el que debe posicionarse dependiendo del ancho del pulso. En esta terminal es decir usamos:</a:t>
            </a:r>
            <a:endParaRPr lang="en-US"/>
          </a:p>
          <a:p>
            <a:pPr algn="just"/>
            <a:r>
              <a:rPr lang="en-US"/>
              <a:t>La Modulación por ancho de pulso (PWM) que es una técnica en la que se modifica el ciclo de trabajo de una señal periódica comúnmente utilizada para controlar la potencia en dispositivos eléctricos. También es utilizado en algunos sistemas de comunicación donde debido a su ciclo de trabajo son usados para transmitir información a través de un canal de comunicaciones.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Antecedentes</a:t>
            </a:r>
            <a:endParaRPr lang="es-ES_tradnl" altLang="en-US"/>
          </a:p>
        </p:txBody>
      </p:sp>
      <p:sp>
        <p:nvSpPr>
          <p:cNvPr id="3" name="Content Placeholder 2"/>
          <p:cNvSpPr>
            <a:spLocks noGrp="1"/>
          </p:cNvSpPr>
          <p:nvPr>
            <p:ph idx="1"/>
          </p:nvPr>
        </p:nvSpPr>
        <p:spPr/>
        <p:txBody>
          <a:bodyPr/>
          <a:p>
            <a:pPr algn="just"/>
            <a:r>
              <a:rPr lang="en-US"/>
              <a:t>Si queremos modificar dicha posición en un servomotor debemos variar el ancho del pulso que por lo regular debe estar entre 1ms y 2ms haciendo excepciones según el fabricante, es decir que tenemos un rango de 0-180º y 1-2ms siendo la posición neutral 1.5ms es decir 90º. El servo espera ver un pulso cada 13-20ms es decir que el tiempo </a:t>
            </a:r>
            <a:r>
              <a:rPr lang="en-US" b="1">
                <a:solidFill>
                  <a:srgbClr val="FF0000"/>
                </a:solidFill>
              </a:rPr>
              <a:t>off </a:t>
            </a:r>
            <a:r>
              <a:rPr lang="en-US"/>
              <a:t>es muy grande comparado con el pulso.</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Antecedentes</a:t>
            </a:r>
            <a:endParaRPr lang="es-ES_tradnl" altLang="en-US"/>
          </a:p>
        </p:txBody>
      </p:sp>
      <p:sp>
        <p:nvSpPr>
          <p:cNvPr id="3" name="Content Placeholder 2"/>
          <p:cNvSpPr>
            <a:spLocks noGrp="1"/>
          </p:cNvSpPr>
          <p:nvPr>
            <p:ph idx="1"/>
          </p:nvPr>
        </p:nvSpPr>
        <p:spPr/>
        <p:txBody>
          <a:bodyPr/>
          <a:p>
            <a:r>
              <a:rPr lang="en-US"/>
              <a:t>Esto se ve más claro en las siguientes imágenes.</a:t>
            </a:r>
            <a:endParaRPr lang="en-US"/>
          </a:p>
        </p:txBody>
      </p:sp>
      <p:pic>
        <p:nvPicPr>
          <p:cNvPr id="4" name="Picture 3"/>
          <p:cNvPicPr>
            <a:picLocks noChangeAspect="1"/>
          </p:cNvPicPr>
          <p:nvPr/>
        </p:nvPicPr>
        <p:blipFill>
          <a:blip r:embed="rId1"/>
          <a:stretch>
            <a:fillRect/>
          </a:stretch>
        </p:blipFill>
        <p:spPr>
          <a:xfrm>
            <a:off x="3183890" y="1880870"/>
            <a:ext cx="5824220" cy="4590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Desarrollo</a:t>
            </a:r>
            <a:endParaRPr lang="es-ES_tradnl" altLang="en-US"/>
          </a:p>
        </p:txBody>
      </p:sp>
      <p:sp>
        <p:nvSpPr>
          <p:cNvPr id="3" name="Content Placeholder 2"/>
          <p:cNvSpPr>
            <a:spLocks noGrp="1"/>
          </p:cNvSpPr>
          <p:nvPr>
            <p:ph idx="1"/>
          </p:nvPr>
        </p:nvSpPr>
        <p:spPr/>
        <p:txBody>
          <a:bodyPr/>
          <a:p>
            <a:pPr algn="just"/>
            <a:r>
              <a:rPr lang="en-US"/>
              <a:t>Realizar un algoritmo que controle un servomotor con 2 botones pulsadores en un rango de 0-180º y una resolución de 5º.</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sp>
        <p:nvSpPr>
          <p:cNvPr id="3" name="Content Placeholder 2"/>
          <p:cNvSpPr>
            <a:spLocks noGrp="1"/>
          </p:cNvSpPr>
          <p:nvPr>
            <p:ph idx="1"/>
          </p:nvPr>
        </p:nvSpPr>
        <p:spPr/>
        <p:txBody>
          <a:bodyPr/>
          <a:p>
            <a:r>
              <a:rPr lang="en-US"/>
              <a:t>La función de los procesos es la siguiente.</a:t>
            </a:r>
            <a:endParaRPr lang="en-US"/>
          </a:p>
          <a:p>
            <a:pPr marL="514350" indent="-514350" algn="just">
              <a:buAutoNum type="arabicPeriod"/>
            </a:pPr>
            <a:r>
              <a:rPr lang="en-US"/>
              <a:t>Genera una señal de referencia de 10us con 50% ciclo utilidad.</a:t>
            </a:r>
            <a:endParaRPr lang="en-US"/>
          </a:p>
          <a:p>
            <a:pPr marL="514350" indent="-514350" algn="just">
              <a:buAutoNum type="arabicPeriod"/>
            </a:pPr>
            <a:r>
              <a:rPr lang="en-US"/>
              <a:t>Genera una señal de 12ms (tiempo ON y OFF), pregunta por la coincidencia de </a:t>
            </a:r>
            <a:r>
              <a:rPr lang="en-US">
                <a:solidFill>
                  <a:srgbClr val="FF0000"/>
                </a:solidFill>
              </a:rPr>
              <a:t>a </a:t>
            </a:r>
            <a:r>
              <a:rPr lang="en-US"/>
              <a:t>y </a:t>
            </a:r>
            <a:r>
              <a:rPr lang="en-US">
                <a:solidFill>
                  <a:srgbClr val="FF0000"/>
                </a:solidFill>
              </a:rPr>
              <a:t>aux </a:t>
            </a:r>
            <a:r>
              <a:rPr lang="en-US"/>
              <a:t>entonces viene el flanco de bajada de la señal PWM.</a:t>
            </a:r>
            <a:endParaRPr lang="en-US"/>
          </a:p>
          <a:p>
            <a:pPr marL="514350" indent="-514350" algn="just">
              <a:buAutoNum type="arabicPeriod"/>
            </a:pPr>
            <a:r>
              <a:rPr lang="en-US"/>
              <a:t>Incrementa o decrementa en 5 cada vez que un pulsador es presionado según sea el caso, además acota los limites para el servomotor en 0º y 180º.</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Descripción en VHDL</a:t>
            </a:r>
            <a:endParaRPr lang="en-US"/>
          </a:p>
        </p:txBody>
      </p:sp>
      <p:sp>
        <p:nvSpPr>
          <p:cNvPr id="3" name="Content Placeholder 2"/>
          <p:cNvSpPr>
            <a:spLocks noGrp="1"/>
          </p:cNvSpPr>
          <p:nvPr>
            <p:ph idx="1"/>
          </p:nvPr>
        </p:nvSpPr>
        <p:spPr/>
        <p:txBody>
          <a:bodyPr/>
          <a:p>
            <a:pPr algn="just"/>
            <a:r>
              <a:rPr lang="en-US"/>
              <a:t>Se asignan las señales de cada modulo en el componente antirrebote.</a:t>
            </a: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AF4D1C763254F44B5572613C9F51722" ma:contentTypeVersion="2" ma:contentTypeDescription="Crear nuevo documento." ma:contentTypeScope="" ma:versionID="4dcd34839456f712c5e40a051e9beac1">
  <xsd:schema xmlns:xsd="http://www.w3.org/2001/XMLSchema" xmlns:xs="http://www.w3.org/2001/XMLSchema" xmlns:p="http://schemas.microsoft.com/office/2006/metadata/properties" xmlns:ns2="8e84bed0-9661-4eb4-b5b9-9ad83e7db794" targetNamespace="http://schemas.microsoft.com/office/2006/metadata/properties" ma:root="true" ma:fieldsID="d08dcb9da0019ebfe6d64b6b957bc477" ns2:_="">
    <xsd:import namespace="8e84bed0-9661-4eb4-b5b9-9ad83e7db7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4bed0-9661-4eb4-b5b9-9ad83e7db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0BBE44-06E2-418F-915C-3ED65D75773E}"/>
</file>

<file path=customXml/itemProps2.xml><?xml version="1.0" encoding="utf-8"?>
<ds:datastoreItem xmlns:ds="http://schemas.openxmlformats.org/officeDocument/2006/customXml" ds:itemID="{F2DFB664-1956-4795-93B3-DC3BBC40E150}"/>
</file>

<file path=customXml/itemProps3.xml><?xml version="1.0" encoding="utf-8"?>
<ds:datastoreItem xmlns:ds="http://schemas.openxmlformats.org/officeDocument/2006/customXml" ds:itemID="{DED18183-ED3E-45BD-AE80-70C9200A2B93}"/>
</file>

<file path=docProps/app.xml><?xml version="1.0" encoding="utf-8"?>
<Properties xmlns="http://schemas.openxmlformats.org/officeDocument/2006/extended-properties" xmlns:vt="http://schemas.openxmlformats.org/officeDocument/2006/docPropsVTypes">
  <TotalTime>0</TotalTime>
  <Words>2699</Words>
  <Application>WPS Presentation</Application>
  <PresentationFormat>宽屏</PresentationFormat>
  <Paragraphs>53</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微软雅黑</vt:lpstr>
      <vt:lpstr>Arial Unicode MS</vt:lpstr>
      <vt:lpstr>宋体</vt:lpstr>
      <vt:lpstr>Times New Roman</vt:lpstr>
      <vt:lpstr>Green Color</vt:lpstr>
      <vt:lpstr>Control de un servomotor por PWM</vt:lpstr>
      <vt:lpstr>Antecedentes</vt:lpstr>
      <vt:lpstr>Antecedentes</vt:lpstr>
      <vt:lpstr>Antecedentes</vt:lpstr>
      <vt:lpstr>Antecedentes</vt:lpstr>
      <vt:lpstr>Antecedentes</vt:lpstr>
      <vt:lpstr>Desarrollo</vt:lpstr>
      <vt:lpstr>Descripción en VHDL:</vt:lpstr>
      <vt:lpstr>Descripción en VHDL</vt:lpstr>
      <vt:lpstr>Descripción en VHDL</vt:lpstr>
      <vt:lpstr>Descripción en VHDL</vt:lpstr>
      <vt:lpstr>Descripción en VHDL</vt:lpstr>
      <vt:lpstr>Descripción en VHDL</vt:lpstr>
      <vt:lpstr>Descripción en VHDL</vt:lpstr>
      <vt:lpstr>Descripción en VHDL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elias</dc:creator>
  <cp:lastModifiedBy>elias</cp:lastModifiedBy>
  <cp:revision>10</cp:revision>
  <dcterms:created xsi:type="dcterms:W3CDTF">2022-05-18T19:45:37Z</dcterms:created>
  <dcterms:modified xsi:type="dcterms:W3CDTF">2022-05-18T19:45:37Z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y fmtid="{D5CDD505-2E9C-101B-9397-08002B2CF9AE}" pid="3" name="ContentTypeId">
    <vt:lpwstr>0x010100FAF4D1C763254F44B5572613C9F51722</vt:lpwstr>
  </property>
</Properties>
</file>