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3"/>
    <p:sldId id="257" r:id="rId4"/>
    <p:sldId id="258" r:id="rId5"/>
    <p:sldId id="259" r:id="rId6"/>
    <p:sldId id="260" r:id="rId7"/>
    <p:sldId id="261" r:id="rId8"/>
    <p:sldId id="268" r:id="rId9"/>
    <p:sldId id="262" r:id="rId10"/>
    <p:sldId id="264" r:id="rId11"/>
    <p:sldId id="265" r:id="rId12"/>
    <p:sldId id="266" r:id="rId13"/>
    <p:sldId id="267" r:id="rId14"/>
    <p:sldId id="263" r:id="rId15"/>
    <p:sldId id="269" r:id="rId16"/>
    <p:sldId id="270" r:id="rId17"/>
    <p:sldId id="271" r:id="rId18"/>
    <p:sldId id="272" r:id="rId19"/>
    <p:sldId id="273"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8" Type="http://schemas.openxmlformats.org/officeDocument/2006/relationships/slide" Target="slides/slide16.xml"/><Relationship Id="rId13" Type="http://schemas.openxmlformats.org/officeDocument/2006/relationships/slide" Target="slides/slide11.xml"/><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25" Type="http://schemas.openxmlformats.org/officeDocument/2006/relationships/tableStyles" Target="tableStyles.xml"/><Relationship Id="rId17" Type="http://schemas.openxmlformats.org/officeDocument/2006/relationships/slide" Target="slides/slide15.xml"/><Relationship Id="rId12" Type="http://schemas.openxmlformats.org/officeDocument/2006/relationships/slide" Target="slides/slide10.xml"/><Relationship Id="rId20" Type="http://schemas.openxmlformats.org/officeDocument/2006/relationships/slide" Target="slides/slide18.xml"/><Relationship Id="rId2" Type="http://schemas.openxmlformats.org/officeDocument/2006/relationships/theme" Target="theme/theme1.xml"/><Relationship Id="rId16" Type="http://schemas.openxmlformats.org/officeDocument/2006/relationships/slide" Target="slides/slide14.xml"/><Relationship Id="rId6" Type="http://schemas.openxmlformats.org/officeDocument/2006/relationships/slide" Target="slides/slide4.xml"/><Relationship Id="rId24" Type="http://schemas.openxmlformats.org/officeDocument/2006/relationships/viewProps" Target="viewProps.xml"/><Relationship Id="rId11" Type="http://schemas.openxmlformats.org/officeDocument/2006/relationships/slide" Target="slides/slide9.xml"/><Relationship Id="rId1" Type="http://schemas.openxmlformats.org/officeDocument/2006/relationships/slideMaster" Target="slideMasters/slideMaster1.xml"/><Relationship Id="rId5" Type="http://schemas.openxmlformats.org/officeDocument/2006/relationships/slide" Target="slides/slide3.xml"/><Relationship Id="rId23" Type="http://schemas.openxmlformats.org/officeDocument/2006/relationships/presProps" Target="presProps.xml"/><Relationship Id="rId15" Type="http://schemas.openxmlformats.org/officeDocument/2006/relationships/slide" Target="slides/slide13.xml"/><Relationship Id="rId28" Type="http://schemas.openxmlformats.org/officeDocument/2006/relationships/customXml" Target="../customXml/item3.xml"/><Relationship Id="rId19" Type="http://schemas.openxmlformats.org/officeDocument/2006/relationships/slide" Target="slides/slide17.xml"/><Relationship Id="rId10" Type="http://schemas.openxmlformats.org/officeDocument/2006/relationships/slide" Target="slides/slide8.xml"/><Relationship Id="rId9" Type="http://schemas.openxmlformats.org/officeDocument/2006/relationships/slide" Target="slides/slide7.xml"/><Relationship Id="rId4" Type="http://schemas.openxmlformats.org/officeDocument/2006/relationships/slide" Target="slides/slide2.xml"/><Relationship Id="rId22" Type="http://schemas.openxmlformats.org/officeDocument/2006/relationships/handoutMaster" Target="handoutMasters/handoutMaster1.xml"/><Relationship Id="rId14" Type="http://schemas.openxmlformats.org/officeDocument/2006/relationships/slide" Target="slides/slide12.xml"/><Relationship Id="rId27"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 altLang="en-US"/>
              <a:t>Robot Rastreador</a:t>
            </a:r>
            <a:endParaRPr lang=""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Robot Rastreador</a:t>
            </a:r>
            <a:endParaRPr lang="en-US" altLang="en-US"/>
          </a:p>
        </p:txBody>
      </p:sp>
      <p:sp>
        <p:nvSpPr>
          <p:cNvPr id="3" name="Content Placeholder 2"/>
          <p:cNvSpPr>
            <a:spLocks noGrp="1"/>
          </p:cNvSpPr>
          <p:nvPr>
            <p:ph idx="1"/>
          </p:nvPr>
        </p:nvSpPr>
        <p:spPr/>
        <p:txBody>
          <a:bodyPr/>
          <a:p>
            <a:pPr marL="0" indent="0">
              <a:buNone/>
            </a:pPr>
            <a:r>
              <a:rPr lang="" altLang="en-US" b="1"/>
              <a:t>Se pide</a:t>
            </a:r>
            <a:r>
              <a:rPr lang="" altLang="en-US"/>
              <a:t>:</a:t>
            </a:r>
            <a:endParaRPr lang="" altLang="en-US"/>
          </a:p>
          <a:p>
            <a:pPr marL="514350" indent="-514350" algn="just">
              <a:buFont typeface="+mj-lt"/>
              <a:buAutoNum type="alphaLcParenR"/>
            </a:pPr>
            <a:r>
              <a:rPr lang="" altLang="en-US"/>
              <a:t>Especificar las entradas, salidas y estados del sistema de control de giro del coche considerándolo como máquina Moore. Realizar el diagrama de estados de la máquina de estados que controla el circuito.</a:t>
            </a:r>
            <a:endParaRPr lang="" altLang="en-US"/>
          </a:p>
          <a:p>
            <a:pPr marL="514350" indent="-514350">
              <a:buFont typeface="+mj-lt"/>
              <a:buAutoNum type="alphaLcParenR"/>
            </a:pPr>
            <a:r>
              <a:rPr lang="" altLang="en-US"/>
              <a:t>La tabla de estado siguientes y salidas.</a:t>
            </a:r>
            <a:endParaRPr lang="" altLang="en-US"/>
          </a:p>
          <a:p>
            <a:pPr marL="514350" indent="-514350">
              <a:buFont typeface="+mj-lt"/>
              <a:buAutoNum type="alphaLcParenR"/>
            </a:pPr>
            <a:r>
              <a:rPr lang="" altLang="en-US"/>
              <a:t>Código VHDL</a:t>
            </a:r>
            <a:endParaRPr lang=""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Robot Rastreador </a:t>
            </a:r>
            <a:r>
              <a:rPr lang="" altLang="en-US"/>
              <a:t>(solución)</a:t>
            </a:r>
            <a:endParaRPr lang="" altLang="en-US"/>
          </a:p>
        </p:txBody>
      </p:sp>
      <p:sp>
        <p:nvSpPr>
          <p:cNvPr id="3" name="Content Placeholder 2"/>
          <p:cNvSpPr>
            <a:spLocks noGrp="1"/>
          </p:cNvSpPr>
          <p:nvPr>
            <p:ph idx="1"/>
          </p:nvPr>
        </p:nvSpPr>
        <p:spPr/>
        <p:txBody>
          <a:bodyPr/>
          <a:p>
            <a:pPr marL="0" indent="0">
              <a:buNone/>
            </a:pPr>
            <a:r>
              <a:rPr lang="" altLang="en-US" sz="2800" b="1"/>
              <a:t>Entradas, salidas y estados. Diagrama de Estado</a:t>
            </a:r>
            <a:endParaRPr lang="" altLang="en-US" sz="2800"/>
          </a:p>
          <a:p>
            <a:pPr marL="0" indent="0" algn="just">
              <a:buNone/>
            </a:pPr>
            <a:r>
              <a:rPr lang="" altLang="en-US" sz="2800"/>
              <a:t>Las entradas y salidas del sistema de control son las mismas que la de las figuras que se puso en el enunciado.</a:t>
            </a:r>
            <a:endParaRPr lang="" altLang="en-US" sz="2800"/>
          </a:p>
          <a:p>
            <a:pPr marL="0" indent="0" algn="just">
              <a:buNone/>
            </a:pPr>
            <a:r>
              <a:rPr lang="" altLang="en-US" sz="2800" b="1" i="1"/>
              <a:t>Dos entradas (RI, RD)</a:t>
            </a:r>
            <a:r>
              <a:rPr lang="" altLang="en-US" sz="2800"/>
              <a:t>:</a:t>
            </a:r>
            <a:endParaRPr lang="" altLang="en-US" sz="2800"/>
          </a:p>
          <a:p>
            <a:pPr algn="just"/>
            <a:r>
              <a:rPr lang="" altLang="en-US" sz="2800"/>
              <a:t>RI: receptor de infrarrojos de la izquierda.</a:t>
            </a:r>
            <a:endParaRPr lang="" altLang="en-US" sz="2800"/>
          </a:p>
          <a:p>
            <a:pPr algn="just"/>
            <a:r>
              <a:rPr lang="en-US" altLang="en-US" sz="2800">
                <a:sym typeface="+mn-ea"/>
              </a:rPr>
              <a:t>R</a:t>
            </a:r>
            <a:r>
              <a:rPr lang="" altLang="en-US" sz="2800">
                <a:sym typeface="+mn-ea"/>
              </a:rPr>
              <a:t>D</a:t>
            </a:r>
            <a:r>
              <a:rPr lang="en-US" altLang="en-US" sz="2800">
                <a:sym typeface="+mn-ea"/>
              </a:rPr>
              <a:t>: receptor de infrarrojos de la </a:t>
            </a:r>
            <a:r>
              <a:rPr lang="" altLang="en-US" sz="2800">
                <a:sym typeface="+mn-ea"/>
              </a:rPr>
              <a:t>derecha</a:t>
            </a:r>
            <a:r>
              <a:rPr lang="en-US" altLang="en-US" sz="2800">
                <a:sym typeface="+mn-ea"/>
              </a:rPr>
              <a:t>.</a:t>
            </a:r>
            <a:endParaRPr lang="" altLang="en-US" sz="2800"/>
          </a:p>
          <a:p>
            <a:pPr marL="0" indent="0">
              <a:buNone/>
            </a:pPr>
            <a:r>
              <a:rPr lang="" altLang="en-US" sz="2800"/>
              <a:t>Para ambas, los valores son:</a:t>
            </a:r>
            <a:endParaRPr lang="" altLang="en-US" sz="2800"/>
          </a:p>
          <a:p>
            <a:r>
              <a:rPr lang="" altLang="en-US" sz="2800"/>
              <a:t>ʹ0ʹ: si está sobre la línea</a:t>
            </a:r>
            <a:endParaRPr lang="" altLang="en-US" sz="2800"/>
          </a:p>
          <a:p>
            <a:r>
              <a:rPr lang="" altLang="en-US" sz="2800"/>
              <a:t>ʹ1ʹ: si está fuera de la línea</a:t>
            </a:r>
            <a:endParaRPr lang="" altLang="en-US" sz="2800"/>
          </a:p>
          <a:p>
            <a:pPr marL="0" indent="0">
              <a:buNone/>
            </a:pPr>
            <a:r>
              <a:rPr lang="" altLang="en-US" sz="2800"/>
              <a:t>Las cuatro combinaciones son posibles  (ver figura)</a:t>
            </a:r>
            <a:endParaRPr lang="" altLang="en-US" sz="2800"/>
          </a:p>
        </p:txBody>
      </p:sp>
      <p:pic>
        <p:nvPicPr>
          <p:cNvPr id="4" name="Picture 3"/>
          <p:cNvPicPr>
            <a:picLocks noChangeAspect="1"/>
          </p:cNvPicPr>
          <p:nvPr/>
        </p:nvPicPr>
        <p:blipFill>
          <a:blip r:embed="rId1"/>
          <a:stretch>
            <a:fillRect/>
          </a:stretch>
        </p:blipFill>
        <p:spPr>
          <a:xfrm>
            <a:off x="1412875" y="2033905"/>
            <a:ext cx="9365615" cy="3234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1" presetClass="entr" presetSubtype="0" fill="hold" nodeType="clickEffect">
                                  <p:stCondLst>
                                    <p:cond delay="0"/>
                                  </p:stCondLst>
                                  <p:childTnLst>
                                    <p:set>
                                      <p:cBhvr>
                                        <p:cTn id="6" dur="1000">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Robot Rastreador</a:t>
            </a:r>
            <a:endParaRPr lang="en-US" altLang="en-US"/>
          </a:p>
        </p:txBody>
      </p:sp>
      <p:sp>
        <p:nvSpPr>
          <p:cNvPr id="3" name="Content Placeholder 2"/>
          <p:cNvSpPr>
            <a:spLocks noGrp="1"/>
          </p:cNvSpPr>
          <p:nvPr>
            <p:ph idx="1"/>
          </p:nvPr>
        </p:nvSpPr>
        <p:spPr/>
        <p:txBody>
          <a:bodyPr/>
          <a:p>
            <a:pPr marL="0" indent="0">
              <a:buNone/>
            </a:pPr>
            <a:r>
              <a:rPr lang="en-US" b="1"/>
              <a:t>Dos salidas (GI, GD)</a:t>
            </a:r>
            <a:endParaRPr lang="en-US"/>
          </a:p>
          <a:p>
            <a:r>
              <a:rPr lang="en-US"/>
              <a:t>GI='1': Orden para girar a la izquierda.</a:t>
            </a:r>
            <a:endParaRPr lang="en-US"/>
          </a:p>
          <a:p>
            <a:r>
              <a:rPr lang="en-US"/>
              <a:t>GD='1': Orden para girar a la derecha.</a:t>
            </a:r>
            <a:endParaRPr lang="en-US"/>
          </a:p>
          <a:p>
            <a:pPr marL="0" indent="0">
              <a:buNone/>
            </a:pPr>
            <a:r>
              <a:rPr lang="" altLang="en-US"/>
              <a:t>Las posibles salidas son:</a:t>
            </a:r>
            <a:endParaRPr lang="" altLang="en-US"/>
          </a:p>
          <a:p>
            <a:r>
              <a:rPr lang="" altLang="en-US"/>
              <a:t>(GI,GD)= (1,0) → Giro a la izquierda</a:t>
            </a:r>
            <a:endParaRPr lang="" altLang="en-US"/>
          </a:p>
          <a:p>
            <a:r>
              <a:rPr lang="" altLang="en-US"/>
              <a:t>(GI,GD)= (0,1) → Giro a la derecha</a:t>
            </a:r>
            <a:endParaRPr lang="" altLang="en-US"/>
          </a:p>
          <a:p>
            <a:r>
              <a:rPr lang="" altLang="en-US"/>
              <a:t>(GI,GD)= (0,0) → Recto</a:t>
            </a:r>
            <a:endParaRPr lang="" altLang="en-US"/>
          </a:p>
          <a:p>
            <a:r>
              <a:rPr lang="" altLang="en-US"/>
              <a:t>(GI,GD)= (1,1) → No se debe poner nunca</a:t>
            </a:r>
            <a:endParaRPr lang=""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Robot Rastreador</a:t>
            </a:r>
            <a:endParaRPr lang="en-US" altLang="en-US"/>
          </a:p>
        </p:txBody>
      </p:sp>
      <p:sp>
        <p:nvSpPr>
          <p:cNvPr id="3" name="Content Placeholder 2"/>
          <p:cNvSpPr>
            <a:spLocks noGrp="1"/>
          </p:cNvSpPr>
          <p:nvPr>
            <p:ph idx="1"/>
          </p:nvPr>
        </p:nvSpPr>
        <p:spPr/>
        <p:txBody>
          <a:bodyPr/>
          <a:p>
            <a:pPr algn="just"/>
            <a:r>
              <a:rPr lang="en-US"/>
              <a:t>Ahora hay que realizar el diagrama de transición de estados. Recordamos que en este apartado hay que realizarlo como una máquina de Moore.</a:t>
            </a:r>
            <a:endParaRPr lang="en-US"/>
          </a:p>
          <a:p>
            <a:pPr algn="just"/>
            <a:r>
              <a:rPr lang="en-US"/>
              <a:t>El orden de las entradas y salidas en el diagrama será el siguiente (figura):</a:t>
            </a:r>
            <a:endParaRPr lang="en-US"/>
          </a:p>
        </p:txBody>
      </p:sp>
      <p:pic>
        <p:nvPicPr>
          <p:cNvPr id="4" name="Picture 3"/>
          <p:cNvPicPr>
            <a:picLocks noChangeAspect="1"/>
          </p:cNvPicPr>
          <p:nvPr/>
        </p:nvPicPr>
        <p:blipFill>
          <a:blip r:embed="rId1"/>
          <a:stretch>
            <a:fillRect/>
          </a:stretch>
        </p:blipFill>
        <p:spPr>
          <a:xfrm>
            <a:off x="4408170" y="3436620"/>
            <a:ext cx="3375660" cy="26911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Robot Rastreador</a:t>
            </a:r>
            <a:endParaRPr lang="en-US" altLang="en-US"/>
          </a:p>
        </p:txBody>
      </p:sp>
      <p:sp>
        <p:nvSpPr>
          <p:cNvPr id="3" name="Content Placeholder 2"/>
          <p:cNvSpPr>
            <a:spLocks noGrp="1"/>
          </p:cNvSpPr>
          <p:nvPr>
            <p:ph idx="1"/>
          </p:nvPr>
        </p:nvSpPr>
        <p:spPr/>
        <p:txBody>
          <a:bodyPr/>
          <a:p>
            <a:pPr algn="just"/>
            <a:r>
              <a:rPr lang="en-US"/>
              <a:t>Fíjate que es una máquina de Moore, por lo que las salidas están en el propio estado.</a:t>
            </a:r>
            <a:endParaRPr lang="en-US"/>
          </a:p>
          <a:p>
            <a:pPr algn="just"/>
            <a:r>
              <a:rPr lang="en-US"/>
              <a:t>Inicialmente partimos del estado CENTRO, en donde RI='0' y RD='0', ya que el enunciado dice que al principio se coloca el coche sobre la línea. En este estado se mantiene el coche sin girar, hasta que uno de los receptores cambie a 1.</a:t>
            </a:r>
            <a:endParaRPr lang="en-US"/>
          </a:p>
        </p:txBody>
      </p:sp>
      <p:pic>
        <p:nvPicPr>
          <p:cNvPr id="4" name="Picture 3"/>
          <p:cNvPicPr>
            <a:picLocks noChangeAspect="1"/>
          </p:cNvPicPr>
          <p:nvPr/>
        </p:nvPicPr>
        <p:blipFill>
          <a:blip r:embed="rId1"/>
          <a:stretch>
            <a:fillRect/>
          </a:stretch>
        </p:blipFill>
        <p:spPr>
          <a:xfrm>
            <a:off x="3056255" y="1439545"/>
            <a:ext cx="6080125" cy="39782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Robot Rastreador</a:t>
            </a:r>
            <a:endParaRPr lang="en-US" altLang="en-US"/>
          </a:p>
        </p:txBody>
      </p:sp>
      <p:sp>
        <p:nvSpPr>
          <p:cNvPr id="3" name="Content Placeholder 2"/>
          <p:cNvSpPr>
            <a:spLocks noGrp="1"/>
          </p:cNvSpPr>
          <p:nvPr>
            <p:ph idx="1"/>
          </p:nvPr>
        </p:nvSpPr>
        <p:spPr/>
        <p:txBody>
          <a:bodyPr/>
          <a:p>
            <a:pPr algn="just"/>
            <a:r>
              <a:rPr lang="en-US" sz="2800"/>
              <a:t>Estando en CENTRO, si el detector RI se pone a uno significa que nos salimos por la izquier</a:t>
            </a:r>
            <a:r>
              <a:rPr lang="" altLang="en-US" sz="2800"/>
              <a:t>da</a:t>
            </a:r>
            <a:r>
              <a:rPr lang="en-US" sz="2800"/>
              <a:t> </a:t>
            </a:r>
            <a:r>
              <a:rPr lang="" altLang="en-US" sz="2800"/>
              <a:t>(ver fig</a:t>
            </a:r>
            <a:r>
              <a:rPr lang="en-US" sz="2800"/>
              <a:t>ura B). Y por lo tanto, hay que girar a la derecha. L</a:t>
            </a:r>
            <a:r>
              <a:rPr lang="" altLang="en-US" sz="2800"/>
              <a:t>o contrario</a:t>
            </a:r>
            <a:r>
              <a:rPr lang="en-US" sz="2800"/>
              <a:t> ocurre si el </a:t>
            </a:r>
            <a:r>
              <a:rPr lang="" altLang="en-US" sz="2800"/>
              <a:t>detector RD se</a:t>
            </a:r>
            <a:r>
              <a:rPr lang="en-US" sz="2800"/>
              <a:t> pone a 1. Lo que no puede ocurrir nunca es que esta</a:t>
            </a:r>
            <a:r>
              <a:rPr lang="" altLang="en-US" sz="2800"/>
              <a:t>ndo sobre</a:t>
            </a:r>
            <a:r>
              <a:rPr lang="en-US" sz="2800"/>
              <a:t> la línea ambos receptores se pongan a la vez los dos a uno, pues primero se debe poner uno y luego el otro. Para ello creamos un estado IZQ al que vamos cuando desde CENTRO el receptor RI se pone a 1. En este estado, el giro se hace a la derecha. Saldremos este estado cuando hayamo</a:t>
            </a:r>
            <a:r>
              <a:rPr lang="" altLang="en-US" sz="2800"/>
              <a:t>s corregido la desviación y volvamos al cent</a:t>
            </a:r>
            <a:r>
              <a:rPr lang="en-US" sz="2800"/>
              <a:t>ro (ambos receptores a </a:t>
            </a:r>
            <a:r>
              <a:rPr lang="" altLang="en-US" sz="2800"/>
              <a:t>0)</a:t>
            </a:r>
            <a:r>
              <a:rPr lang="en-US" sz="2800"/>
              <a:t>. Lo mismo ocurre si el coche se desvía a la derecha.</a:t>
            </a:r>
            <a:endParaRPr lang="en-US" sz="2800"/>
          </a:p>
        </p:txBody>
      </p:sp>
      <p:pic>
        <p:nvPicPr>
          <p:cNvPr id="4" name="Picture 3"/>
          <p:cNvPicPr>
            <a:picLocks noChangeAspect="1"/>
          </p:cNvPicPr>
          <p:nvPr/>
        </p:nvPicPr>
        <p:blipFill>
          <a:blip r:embed="rId1"/>
          <a:stretch>
            <a:fillRect/>
          </a:stretch>
        </p:blipFill>
        <p:spPr>
          <a:xfrm>
            <a:off x="2811145" y="1670050"/>
            <a:ext cx="6570345" cy="35172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Robot Rastreador</a:t>
            </a:r>
            <a:endParaRPr lang="en-US" altLang="en-US"/>
          </a:p>
        </p:txBody>
      </p:sp>
      <p:sp>
        <p:nvSpPr>
          <p:cNvPr id="3" name="Content Placeholder 2"/>
          <p:cNvSpPr>
            <a:spLocks noGrp="1"/>
          </p:cNvSpPr>
          <p:nvPr>
            <p:ph idx="1"/>
          </p:nvPr>
        </p:nvSpPr>
        <p:spPr/>
        <p:txBody>
          <a:bodyPr/>
          <a:p>
            <a:pPr algn="just"/>
            <a:r>
              <a:rPr lang="en-US"/>
              <a:t>Sin embargo, puede ocurrir, que estando en los estados IZQ o DCHA el coche se salga totalmente de la línea. Eso lo sabremos porque ambos receptores están a 1. Para ello crearemos los estados F_IZQ y F_DCHA (de Fuera IZQuierda y Fuera DereCHA).</a:t>
            </a:r>
            <a:endParaRPr lang="en-US"/>
          </a:p>
        </p:txBody>
      </p:sp>
      <p:pic>
        <p:nvPicPr>
          <p:cNvPr id="4" name="Picture 3"/>
          <p:cNvPicPr>
            <a:picLocks noChangeAspect="1"/>
          </p:cNvPicPr>
          <p:nvPr/>
        </p:nvPicPr>
        <p:blipFill>
          <a:blip r:embed="rId1"/>
          <a:stretch>
            <a:fillRect/>
          </a:stretch>
        </p:blipFill>
        <p:spPr>
          <a:xfrm>
            <a:off x="2070735" y="1016000"/>
            <a:ext cx="8050530" cy="48253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Robot Rastreador</a:t>
            </a:r>
            <a:endParaRPr lang="en-US" altLang="en-US"/>
          </a:p>
        </p:txBody>
      </p:sp>
      <p:sp>
        <p:nvSpPr>
          <p:cNvPr id="3" name="Content Placeholder 2"/>
          <p:cNvSpPr>
            <a:spLocks noGrp="1"/>
          </p:cNvSpPr>
          <p:nvPr>
            <p:ph idx="1"/>
          </p:nvPr>
        </p:nvSpPr>
        <p:spPr/>
        <p:txBody>
          <a:bodyPr/>
          <a:p>
            <a:pPr algn="just"/>
            <a:r>
              <a:rPr lang="en-US"/>
              <a:t>El diagrama de la figura </a:t>
            </a:r>
            <a:r>
              <a:rPr lang="" altLang="en-US"/>
              <a:t>anterior</a:t>
            </a:r>
            <a:r>
              <a:rPr lang="en-US"/>
              <a:t> podría ser el definitivo. Sin embargo, podemos fijarnos que en realidad los estados F_IZQ y F_DCHA no son necesarios ya que tienen la misma salida que IZQ y DCHA respectivamente, y en dichos estados, las mismas entradas conducen a los mismos estados (o son entradas imposibles). Así que se podría simplificar en el mostradoen la figura </a:t>
            </a:r>
            <a:r>
              <a:rPr lang="" altLang="en-US"/>
              <a:t>siguiente</a:t>
            </a:r>
            <a:r>
              <a:rPr lang="en-US"/>
              <a:t>.</a:t>
            </a:r>
            <a:endParaRPr lang="en-US"/>
          </a:p>
        </p:txBody>
      </p:sp>
      <p:pic>
        <p:nvPicPr>
          <p:cNvPr id="4" name="Picture 3"/>
          <p:cNvPicPr>
            <a:picLocks noChangeAspect="1"/>
          </p:cNvPicPr>
          <p:nvPr/>
        </p:nvPicPr>
        <p:blipFill>
          <a:blip r:embed="rId1"/>
          <a:stretch>
            <a:fillRect/>
          </a:stretch>
        </p:blipFill>
        <p:spPr>
          <a:xfrm>
            <a:off x="2668270" y="1834515"/>
            <a:ext cx="6855460" cy="36334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Robot Rastreador</a:t>
            </a:r>
            <a:endParaRPr lang="en-US"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Robot Rastreador</a:t>
            </a:r>
            <a:endParaRPr lang="" altLang="en-US"/>
          </a:p>
        </p:txBody>
      </p:sp>
      <p:sp>
        <p:nvSpPr>
          <p:cNvPr id="3" name="Content Placeholder 2"/>
          <p:cNvSpPr>
            <a:spLocks noGrp="1"/>
          </p:cNvSpPr>
          <p:nvPr>
            <p:ph idx="1"/>
          </p:nvPr>
        </p:nvSpPr>
        <p:spPr/>
        <p:txBody>
          <a:bodyPr/>
          <a:p>
            <a:pPr algn="just"/>
            <a:r>
              <a:rPr lang="en-US" b="1"/>
              <a:t>Enunciado</a:t>
            </a:r>
            <a:endParaRPr lang="en-US"/>
          </a:p>
          <a:p>
            <a:pPr marL="0" indent="0" algn="just">
              <a:buNone/>
            </a:pPr>
            <a:r>
              <a:rPr lang="en-US"/>
              <a:t>Queremos realizar el control de un robot rastreador, esto es,</a:t>
            </a:r>
            <a:endParaRPr lang="en-US"/>
          </a:p>
          <a:p>
            <a:pPr marL="0" indent="0" algn="just">
              <a:buNone/>
            </a:pPr>
            <a:r>
              <a:rPr lang="en-US"/>
              <a:t>un coche que sigue una línea negra sobre un suelo blanco.</a:t>
            </a:r>
            <a:endParaRPr lang="en-US"/>
          </a:p>
          <a:p>
            <a:pPr marL="0" indent="0" algn="just">
              <a:buNone/>
            </a:pPr>
            <a:r>
              <a:rPr lang="en-US"/>
              <a:t>Para ello disponemos de un coche eléctrico de juguete y queremos realizar el circuito electrónico que controle el giro</a:t>
            </a:r>
            <a:endParaRPr lang="en-US"/>
          </a:p>
          <a:p>
            <a:pPr marL="0" indent="0" algn="just">
              <a:buNone/>
            </a:pPr>
            <a:r>
              <a:rPr lang="en-US"/>
              <a:t>del coche (derecha o izquierda)</a:t>
            </a:r>
            <a:r>
              <a:rPr lang="" altLang="en-US"/>
              <a:t>.</a:t>
            </a:r>
            <a:endParaRPr lang=""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Robot Rastreador</a:t>
            </a:r>
            <a:endParaRPr lang="en-US" altLang="en-US"/>
          </a:p>
        </p:txBody>
      </p:sp>
      <p:sp>
        <p:nvSpPr>
          <p:cNvPr id="3" name="Content Placeholder 2"/>
          <p:cNvSpPr>
            <a:spLocks noGrp="1"/>
          </p:cNvSpPr>
          <p:nvPr>
            <p:ph idx="1"/>
          </p:nvPr>
        </p:nvSpPr>
        <p:spPr/>
        <p:txBody>
          <a:bodyPr/>
          <a:p>
            <a:pPr marL="0" indent="0" algn="just">
              <a:buNone/>
            </a:pPr>
            <a:r>
              <a:rPr lang="en-US" sz="2800"/>
              <a:t>Para saber si el coche está sobre la línea negra o no, se ponen dos detectores de infrarrojos en la parte delantera del coche (ver figura). Los detectores de infrarrojos están juntos y centrados en el alerón delantero del coche. El receptor que está a la izquierda se le llamará RI y el de la derecha RD.</a:t>
            </a:r>
            <a:endParaRPr lang="en-US" sz="2800"/>
          </a:p>
          <a:p>
            <a:pPr marL="0" indent="0" algn="just">
              <a:buNone/>
            </a:pPr>
            <a:r>
              <a:rPr lang="en-US" sz="2800"/>
              <a:t>Sin entrar a explicar el funcionamiento de los detectores de infrarrojos, lo único que nos importa para este problema es que los detectores dan un cero cuando están sobre la línea negra (ya que la luz emitida no se refleja) y devuelven un uno cuando están sobre el suelo blanco (porque se refleja la luz).</a:t>
            </a:r>
            <a:endParaRPr lang="en-US" sz="2800"/>
          </a:p>
        </p:txBody>
      </p:sp>
      <p:pic>
        <p:nvPicPr>
          <p:cNvPr id="4" name="Picture 3"/>
          <p:cNvPicPr>
            <a:picLocks noChangeAspect="1"/>
          </p:cNvPicPr>
          <p:nvPr/>
        </p:nvPicPr>
        <p:blipFill>
          <a:blip r:embed="rId1"/>
          <a:stretch>
            <a:fillRect/>
          </a:stretch>
        </p:blipFill>
        <p:spPr>
          <a:xfrm>
            <a:off x="4260215" y="773430"/>
            <a:ext cx="3671570" cy="55581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Robot Rastreador</a:t>
            </a:r>
            <a:endParaRPr lang="en-US" altLang="en-US"/>
          </a:p>
        </p:txBody>
      </p:sp>
      <p:sp>
        <p:nvSpPr>
          <p:cNvPr id="3" name="Content Placeholder 2"/>
          <p:cNvSpPr>
            <a:spLocks noGrp="1"/>
          </p:cNvSpPr>
          <p:nvPr>
            <p:ph idx="1"/>
          </p:nvPr>
        </p:nvSpPr>
        <p:spPr/>
        <p:txBody>
          <a:bodyPr/>
          <a:p>
            <a:pPr marL="0" indent="0" algn="just">
              <a:buNone/>
            </a:pPr>
            <a:r>
              <a:rPr lang="en-US" sz="2800"/>
              <a:t>Así que usaremos las salidas de los detectores de infrarrojos como entradas de nuestro sistema de control. Por lo tanto, nuestro sistema de control tendrá dos entradas: RI y RD, que indican los valores devueltos por los receptores izquierdo y derecho respectivamente.</a:t>
            </a:r>
            <a:endParaRPr lang="en-US" sz="2800"/>
          </a:p>
          <a:p>
            <a:pPr marL="0" indent="0" algn="just">
              <a:buNone/>
            </a:pPr>
            <a:r>
              <a:rPr lang="en-US" sz="2800"/>
              <a:t>Como se muestra en la figura, nuestro sistema tendrá dos salidas: GI y GD, que dan la orden de girar a la izquierda o derecha, respectivamente. Por ejemplo: GD='1' será la orden de girar a la derecha. Si las dos están a cero significa que el coche debe ir recto. Obviamente, nunca se deberá dar la orden de girar a la derecha e izquierda simultáneamente.</a:t>
            </a:r>
            <a:endParaRPr lang="en-US" sz="2800"/>
          </a:p>
        </p:txBody>
      </p:sp>
      <p:pic>
        <p:nvPicPr>
          <p:cNvPr id="4" name="Picture 3"/>
          <p:cNvPicPr>
            <a:picLocks noChangeAspect="1"/>
          </p:cNvPicPr>
          <p:nvPr/>
        </p:nvPicPr>
        <p:blipFill>
          <a:blip r:embed="rId1"/>
          <a:stretch>
            <a:fillRect/>
          </a:stretch>
        </p:blipFill>
        <p:spPr>
          <a:xfrm>
            <a:off x="4046855" y="2143125"/>
            <a:ext cx="4098925" cy="3016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Robot Rastreador</a:t>
            </a:r>
            <a:endParaRPr lang="en-US" altLang="en-US"/>
          </a:p>
        </p:txBody>
      </p:sp>
      <p:sp>
        <p:nvSpPr>
          <p:cNvPr id="3" name="Content Placeholder 2"/>
          <p:cNvSpPr>
            <a:spLocks noGrp="1"/>
          </p:cNvSpPr>
          <p:nvPr>
            <p:ph idx="1"/>
          </p:nvPr>
        </p:nvSpPr>
        <p:spPr/>
        <p:txBody>
          <a:bodyPr/>
          <a:p>
            <a:pPr marL="0" indent="0" algn="just">
              <a:buNone/>
            </a:pPr>
            <a:r>
              <a:rPr lang="en-US"/>
              <a:t>El objetivo es dirigir el giro del coche de la siguiente manera:</a:t>
            </a:r>
            <a:endParaRPr lang="en-US"/>
          </a:p>
          <a:p>
            <a:pPr marL="514350" indent="-514350" algn="just">
              <a:buAutoNum type="arabicPeriod"/>
            </a:pPr>
            <a:r>
              <a:rPr lang="en-US"/>
              <a:t>Cuando los dos receptores estén sobre la línea negra, el coche está donde debe estar y por lo tanto no se deben girar las ruedas (GI='0' y GD='0'). Ver figura A.</a:t>
            </a:r>
            <a:endParaRPr lang="en-US"/>
          </a:p>
          <a:p>
            <a:pPr marL="514350" indent="-514350" algn="just">
              <a:buAutoNum type="arabicPeriod"/>
            </a:pPr>
            <a:r>
              <a:rPr lang="en-US"/>
              <a:t>Cuando uno de los receptores no esté sobre la línea negra (se recibe un ʹ1ʹ de dicho receptor), se debe girar de modo que se corrija la desviación. Esto es:</a:t>
            </a:r>
            <a:endParaRPr lang="en-US"/>
          </a:p>
          <a:p>
            <a:pPr marL="914400" lvl="2" indent="0" algn="just">
              <a:buNone/>
            </a:pPr>
            <a:r>
              <a:rPr lang="" altLang="en-US"/>
              <a:t>2.1</a:t>
            </a:r>
            <a:r>
              <a:rPr lang="en-US"/>
              <a:t>Si el receptor de la izquierda no está sobre la línea negra pero el receptor de la derecha sí está, el coche se está saliendo por la izquierda y deberá girar a la derecha. Ver figura B.</a:t>
            </a:r>
            <a:endParaRPr lang="en-US"/>
          </a:p>
        </p:txBody>
      </p:sp>
      <p:pic>
        <p:nvPicPr>
          <p:cNvPr id="4" name="Picture 3"/>
          <p:cNvPicPr>
            <a:picLocks noChangeAspect="1"/>
          </p:cNvPicPr>
          <p:nvPr/>
        </p:nvPicPr>
        <p:blipFill>
          <a:blip r:embed="rId1"/>
          <a:stretch>
            <a:fillRect/>
          </a:stretch>
        </p:blipFill>
        <p:spPr>
          <a:xfrm>
            <a:off x="2785745" y="1524000"/>
            <a:ext cx="6619875" cy="381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Robot Rastreador</a:t>
            </a:r>
            <a:endParaRPr lang="en-US" altLang="en-US"/>
          </a:p>
        </p:txBody>
      </p:sp>
      <p:sp>
        <p:nvSpPr>
          <p:cNvPr id="3" name="Content Placeholder 2"/>
          <p:cNvSpPr>
            <a:spLocks noGrp="1"/>
          </p:cNvSpPr>
          <p:nvPr>
            <p:ph idx="1"/>
          </p:nvPr>
        </p:nvSpPr>
        <p:spPr/>
        <p:txBody>
          <a:bodyPr/>
          <a:p>
            <a:pPr marL="914400" lvl="2" indent="0" algn="just">
              <a:buNone/>
            </a:pPr>
            <a:r>
              <a:rPr lang="en-US"/>
              <a:t>2.2. Si el receptor de la derecha no está sobre la línea negra pero el receptor de la izquierda sí está, el coche se está saliendo por la derecha y deberá girar a la izquierda.</a:t>
            </a:r>
            <a:endParaRPr lang="en-US"/>
          </a:p>
          <a:p>
            <a:pPr marL="514350" indent="-514350" algn="just">
              <a:buFont typeface="+mj-lt"/>
              <a:buAutoNum type="arabicPeriod" startAt="3"/>
            </a:pPr>
            <a:r>
              <a:rPr lang="en-US"/>
              <a:t>Cuando ninguno de los receptores estén sobre la línea negra, significa que el coche se ha salido completamente y deberá de corregir la desviación según por el lado por donde se haya salido. Ver figura C</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Robot Rastreador</a:t>
            </a:r>
            <a:endParaRPr lang="en-US" altLang="en-US"/>
          </a:p>
        </p:txBody>
      </p:sp>
      <p:sp>
        <p:nvSpPr>
          <p:cNvPr id="3" name="Content Placeholder 2"/>
          <p:cNvSpPr>
            <a:spLocks noGrp="1"/>
          </p:cNvSpPr>
          <p:nvPr>
            <p:ph idx="1"/>
          </p:nvPr>
        </p:nvSpPr>
        <p:spPr/>
        <p:txBody>
          <a:bodyPr/>
          <a:p>
            <a:pPr marL="0" indent="0">
              <a:buNone/>
            </a:pPr>
            <a:r>
              <a:rPr lang="en-US" b="1"/>
              <a:t>Datos adicionales del sistema</a:t>
            </a:r>
            <a:r>
              <a:rPr lang="en-US"/>
              <a:t>:</a:t>
            </a:r>
            <a:endParaRPr lang="en-US"/>
          </a:p>
          <a:p>
            <a:pPr algn="just"/>
            <a:r>
              <a:rPr lang="en-US"/>
              <a:t>Los dos receptores están lo más juntos posible y el ancho de la línea negra es mayor que el ancho de los dos receptores juntos. Por tanto nunca se podrá pasar de estar sobre solamente un receptor a estar sobre sólo el otro receptor. Esto es, entremedias siempre ha</a:t>
            </a:r>
            <a:r>
              <a:rPr lang="" altLang="en-US"/>
              <a:t>b</a:t>
            </a:r>
            <a:r>
              <a:rPr lang="en-US"/>
              <a:t>rá un momento en el que se estará sobre los dos receptores</a:t>
            </a:r>
            <a:endParaRPr lang="en-US"/>
          </a:p>
          <a:p>
            <a:r>
              <a:rPr lang="" altLang="en-US"/>
              <a:t>El </a:t>
            </a:r>
            <a:r>
              <a:rPr lang="en-US"/>
              <a:t>reloj del circuito (Clk) es mucho más rápid</a:t>
            </a:r>
            <a:r>
              <a:rPr lang="" altLang="en-US"/>
              <a:t>o que la mecánica del coche y su </a:t>
            </a:r>
            <a:r>
              <a:rPr lang="en-US"/>
              <a:t>movimiento.</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Robot Rastreador</a:t>
            </a:r>
            <a:endParaRPr lang="en-US" altLang="en-US"/>
          </a:p>
        </p:txBody>
      </p:sp>
      <p:sp>
        <p:nvSpPr>
          <p:cNvPr id="3" name="Content Placeholder 2"/>
          <p:cNvSpPr>
            <a:spLocks noGrp="1"/>
          </p:cNvSpPr>
          <p:nvPr>
            <p:ph idx="1"/>
          </p:nvPr>
        </p:nvSpPr>
        <p:spPr/>
        <p:txBody>
          <a:bodyPr/>
          <a:p>
            <a:pPr algn="just"/>
            <a:r>
              <a:rPr lang="en-US"/>
              <a:t>Po esto último, nunca podremos pasar de estar con los do</a:t>
            </a:r>
            <a:r>
              <a:rPr lang="" altLang="en-US"/>
              <a:t>s</a:t>
            </a:r>
            <a:r>
              <a:rPr lang="en-US"/>
              <a:t> </a:t>
            </a:r>
            <a:r>
              <a:rPr lang="" altLang="en-US"/>
              <a:t>receptores sobre la línea a </a:t>
            </a:r>
            <a:r>
              <a:rPr lang="en-US"/>
              <a:t>est</a:t>
            </a:r>
            <a:r>
              <a:rPr lang="" altLang="en-US"/>
              <a:t>ar</a:t>
            </a:r>
            <a:r>
              <a:rPr lang="en-US"/>
              <a:t> totalmente fuera de la línea. Entremedias el coche est</a:t>
            </a:r>
            <a:r>
              <a:rPr lang="" altLang="en-US"/>
              <a:t>ará con un receptor sobre la</a:t>
            </a:r>
            <a:r>
              <a:rPr lang="en-US"/>
              <a:t> línea y el otro no.</a:t>
            </a:r>
            <a:endParaRPr lang="en-US"/>
          </a:p>
          <a:p>
            <a:pPr algn="just"/>
            <a:r>
              <a:rPr lang="en-US"/>
              <a:t>Existe </a:t>
            </a:r>
            <a:r>
              <a:rPr lang="" altLang="en-US"/>
              <a:t>un pulsador para resetear</a:t>
            </a:r>
            <a:r>
              <a:rPr lang="en-US"/>
              <a:t> </a:t>
            </a:r>
            <a:r>
              <a:rPr lang="" altLang="en-US"/>
              <a:t>asincrónicam</a:t>
            </a:r>
            <a:r>
              <a:rPr lang="en-US"/>
              <a:t>ente (Reset), pero no se debe de presionar </a:t>
            </a:r>
            <a:r>
              <a:rPr lang="" altLang="en-US"/>
              <a:t>durante el funcio</a:t>
            </a:r>
            <a:r>
              <a:rPr lang="en-US"/>
              <a:t>namiento normal del circuito</a:t>
            </a:r>
            <a:endParaRPr lang="en-US"/>
          </a:p>
          <a:p>
            <a:pPr algn="just"/>
            <a:r>
              <a:rPr lang="" altLang="en-US"/>
              <a:t>Al empezar se pone el coche alineado. Esto es, los dos receptores estarán sobre la línea negra.</a:t>
            </a:r>
            <a:endParaRPr lang=""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Robot Rastreador</a:t>
            </a:r>
            <a:endParaRPr lang="en-US" altLang="en-US"/>
          </a:p>
        </p:txBody>
      </p:sp>
      <p:sp>
        <p:nvSpPr>
          <p:cNvPr id="3" name="Content Placeholder 2"/>
          <p:cNvSpPr>
            <a:spLocks noGrp="1"/>
          </p:cNvSpPr>
          <p:nvPr>
            <p:ph idx="1"/>
          </p:nvPr>
        </p:nvSpPr>
        <p:spPr/>
        <p:txBody>
          <a:bodyPr/>
          <a:p>
            <a:r>
              <a:rPr lang="" altLang="en-US"/>
              <a:t>La velocidad del coche va a ser constante y para esta versión del coche no la utilizaremos ni la controlaremos, así que no nos importa.</a:t>
            </a:r>
            <a:endParaRPr lang="" alt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AF4D1C763254F44B5572613C9F51722" ma:contentTypeVersion="2" ma:contentTypeDescription="Crear nuevo documento." ma:contentTypeScope="" ma:versionID="4dcd34839456f712c5e40a051e9beac1">
  <xsd:schema xmlns:xsd="http://www.w3.org/2001/XMLSchema" xmlns:xs="http://www.w3.org/2001/XMLSchema" xmlns:p="http://schemas.microsoft.com/office/2006/metadata/properties" xmlns:ns2="8e84bed0-9661-4eb4-b5b9-9ad83e7db794" targetNamespace="http://schemas.microsoft.com/office/2006/metadata/properties" ma:root="true" ma:fieldsID="d08dcb9da0019ebfe6d64b6b957bc477" ns2:_="">
    <xsd:import namespace="8e84bed0-9661-4eb4-b5b9-9ad83e7db79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84bed0-9661-4eb4-b5b9-9ad83e7db7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7195A7-6DAE-40A9-9239-07999671E165}"/>
</file>

<file path=customXml/itemProps2.xml><?xml version="1.0" encoding="utf-8"?>
<ds:datastoreItem xmlns:ds="http://schemas.openxmlformats.org/officeDocument/2006/customXml" ds:itemID="{A9E4855A-DABB-4C04-9C04-2A0C192ACE1F}"/>
</file>

<file path=customXml/itemProps3.xml><?xml version="1.0" encoding="utf-8"?>
<ds:datastoreItem xmlns:ds="http://schemas.openxmlformats.org/officeDocument/2006/customXml" ds:itemID="{8CCFD73F-8669-4672-8D2F-14F21C3DCE2A}"/>
</file>

<file path=docProps/app.xml><?xml version="1.0" encoding="utf-8"?>
<Properties xmlns="http://schemas.openxmlformats.org/officeDocument/2006/extended-properties" xmlns:vt="http://schemas.openxmlformats.org/officeDocument/2006/docPropsVTypes">
  <TotalTime>0</TotalTime>
  <Words>6487</Words>
  <Application>WPS Presentation</Application>
  <PresentationFormat>宽屏</PresentationFormat>
  <Paragraphs>102</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Arial Unicode MS</vt:lpstr>
      <vt:lpstr>Arial Black</vt:lpstr>
      <vt:lpstr>微软雅黑</vt:lpstr>
      <vt:lpstr>宋体</vt:lpstr>
      <vt:lpstr>DejaVu Sans</vt:lpstr>
      <vt:lpstr>Times New Roman</vt:lpstr>
      <vt:lpstr>Blue Waves</vt:lpstr>
      <vt:lpstr>PowerPoint 演示文稿</vt:lpstr>
      <vt:lpstr>PowerPoint 演示文稿</vt:lpstr>
      <vt:lpstr>Robot Rastreador</vt:lpstr>
      <vt:lpstr>Robot Rastreador</vt:lpstr>
      <vt:lpstr>Robot Rastreador</vt:lpstr>
      <vt:lpstr>Robot Rastreador</vt:lpstr>
      <vt:lpstr>Robot Rastreador</vt:lpstr>
      <vt:lpstr>Robot Rastreador</vt:lpstr>
      <vt:lpstr>Robot Rastreador</vt:lpstr>
      <vt:lpstr>Robot Rastreador</vt:lpstr>
      <vt:lpstr>Robot Rastreador</vt:lpstr>
      <vt:lpstr>Robot Rastreador</vt:lpstr>
      <vt:lpstr>Robot Rastreador</vt:lpstr>
      <vt:lpstr>Robot Rastreador</vt:lpstr>
      <vt:lpstr>Robot Rastreador</vt:lpstr>
      <vt:lpstr>Robot Rastreador</vt:lpstr>
      <vt:lpstr>Robot Rastreador</vt:lpstr>
      <vt:lpstr>Robot Rastreador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elias</dc:creator>
  <cp:lastModifiedBy>elias</cp:lastModifiedBy>
  <cp:revision>9</cp:revision>
  <dcterms:created xsi:type="dcterms:W3CDTF">2022-05-16T17:48:24Z</dcterms:created>
  <dcterms:modified xsi:type="dcterms:W3CDTF">2022-05-16T17:48:24Z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y fmtid="{D5CDD505-2E9C-101B-9397-08002B2CF9AE}" pid="3" name="ContentTypeId">
    <vt:lpwstr>0x010100FAF4D1C763254F44B5572613C9F51722</vt:lpwstr>
  </property>
</Properties>
</file>