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3"/>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9" Type="http://schemas.openxmlformats.org/officeDocument/2006/relationships/customXml" Target="../customXml/item1.xml"/><Relationship Id="rId34" Type="http://schemas.openxmlformats.org/officeDocument/2006/relationships/notesMaster" Target="notesMasters/notesMaster1.xml"/><Relationship Id="rId21" Type="http://schemas.openxmlformats.org/officeDocument/2006/relationships/slide" Target="slides/slide19.xml"/><Relationship Id="rId7" Type="http://schemas.openxmlformats.org/officeDocument/2006/relationships/slide" Target="slides/slide5.xml"/><Relationship Id="rId29" Type="http://schemas.openxmlformats.org/officeDocument/2006/relationships/slide" Target="slides/slide27.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41" Type="http://schemas.openxmlformats.org/officeDocument/2006/relationships/customXml" Target="../customXml/item3.xml"/><Relationship Id="rId6" Type="http://schemas.openxmlformats.org/officeDocument/2006/relationships/slide" Target="slides/slide4.xml"/><Relationship Id="rId37" Type="http://schemas.openxmlformats.org/officeDocument/2006/relationships/viewProps" Target="viewProps.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40" Type="http://schemas.openxmlformats.org/officeDocument/2006/relationships/customXml" Target="../customXml/item2.xml"/><Relationship Id="rId5" Type="http://schemas.openxmlformats.org/officeDocument/2006/relationships/slide" Target="slides/slide3.xml"/><Relationship Id="rId36" Type="http://schemas.openxmlformats.org/officeDocument/2006/relationships/presProps" Target="presProps.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handoutMaster" Target="handoutMasters/handoutMaster1.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8" Type="http://schemas.openxmlformats.org/officeDocument/2006/relationships/slide" Target="slides/slide6.xml"/><Relationship Id="rId3" Type="http://schemas.openxmlformats.org/officeDocument/2006/relationships/slide" Target="slides/slide1.xml"/><Relationship Id="rId38" Type="http://schemas.openxmlformats.org/officeDocument/2006/relationships/tableStyles" Target="tableStyles.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s-ES_tradnl" altLang="en-US"/>
              <a:t>Subprogramas y Package</a:t>
            </a:r>
            <a:endParaRPr lang="es-ES_tradnl"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Llamar a una función en VHDL</a:t>
            </a:r>
            <a:endParaRPr lang="en-US"/>
          </a:p>
        </p:txBody>
      </p:sp>
      <p:sp>
        <p:nvSpPr>
          <p:cNvPr id="3" name="Content Placeholder 2"/>
          <p:cNvSpPr>
            <a:spLocks noGrp="1"/>
          </p:cNvSpPr>
          <p:nvPr>
            <p:ph idx="1"/>
          </p:nvPr>
        </p:nvSpPr>
        <p:spPr/>
        <p:txBody>
          <a:bodyPr/>
          <a:p>
            <a:pPr algn="just"/>
            <a:r>
              <a:rPr lang="en-US"/>
              <a:t>El fragmento de código a continuación muestra cómo usaríamos la asociación posicional para llamar a la función de ejemplo de adición. En este ejemplo, </a:t>
            </a:r>
            <a:r>
              <a:rPr lang="en-US">
                <a:solidFill>
                  <a:srgbClr val="FF0000"/>
                </a:solidFill>
              </a:rPr>
              <a:t>in_a</a:t>
            </a:r>
            <a:r>
              <a:rPr lang="en-US"/>
              <a:t> se correlacionaría con el parámetro </a:t>
            </a:r>
            <a:r>
              <a:rPr lang="en-US">
                <a:solidFill>
                  <a:srgbClr val="00B050"/>
                </a:solidFill>
              </a:rPr>
              <a:t>a </a:t>
            </a:r>
            <a:r>
              <a:rPr lang="en-US"/>
              <a:t>e </a:t>
            </a:r>
            <a:r>
              <a:rPr lang="en-US">
                <a:solidFill>
                  <a:srgbClr val="FF0000"/>
                </a:solidFill>
              </a:rPr>
              <a:t>in_b</a:t>
            </a:r>
            <a:r>
              <a:rPr lang="en-US"/>
              <a:t> se correlacionaría con </a:t>
            </a:r>
            <a:r>
              <a:rPr lang="en-US">
                <a:solidFill>
                  <a:srgbClr val="00B050"/>
                </a:solidFill>
              </a:rPr>
              <a:t>b</a:t>
            </a:r>
            <a:r>
              <a:rPr lang="en-US"/>
              <a:t>.</a:t>
            </a:r>
            <a:endParaRPr lang="en-US"/>
          </a:p>
        </p:txBody>
      </p:sp>
      <p:pic>
        <p:nvPicPr>
          <p:cNvPr id="4" name="Picture 3"/>
          <p:cNvPicPr>
            <a:picLocks noChangeAspect="1"/>
          </p:cNvPicPr>
          <p:nvPr/>
        </p:nvPicPr>
        <p:blipFill>
          <a:blip r:embed="rId1"/>
          <a:stretch>
            <a:fillRect/>
          </a:stretch>
        </p:blipFill>
        <p:spPr>
          <a:xfrm>
            <a:off x="474345" y="4515485"/>
            <a:ext cx="11243310" cy="901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Llamar a una función en VHDL</a:t>
            </a:r>
            <a:endParaRPr lang="en-US"/>
          </a:p>
        </p:txBody>
      </p:sp>
      <p:sp>
        <p:nvSpPr>
          <p:cNvPr id="3" name="Content Placeholder 2"/>
          <p:cNvSpPr>
            <a:spLocks noGrp="1"/>
          </p:cNvSpPr>
          <p:nvPr>
            <p:ph idx="1"/>
          </p:nvPr>
        </p:nvSpPr>
        <p:spPr/>
        <p:txBody>
          <a:bodyPr/>
          <a:p>
            <a:pPr algn="just"/>
            <a:r>
              <a:rPr lang="en-US" sz="2800"/>
              <a:t>El segundo método que podemos usar para llamar a una función se conoce como asociación nombrada.</a:t>
            </a:r>
            <a:endParaRPr lang="en-US" sz="2800"/>
          </a:p>
          <a:p>
            <a:pPr algn="just"/>
            <a:r>
              <a:rPr lang="en-US" sz="2800"/>
              <a:t>Al usar este método, debemos indicar explícitamente qué argumentos se asignan a qué parámetro.</a:t>
            </a:r>
            <a:endParaRPr lang="en-US" sz="2800"/>
          </a:p>
          <a:p>
            <a:pPr algn="just"/>
            <a:r>
              <a:rPr lang="en-US" sz="2800"/>
              <a:t>El fragmento de código a continuación muestra cómo usaríamos la asociación con nombre para llamar a la función de ejemplo de adición. De nuevo, in_a se correlacionaría con el parámetro a e in_b se correlacionaría con b en este ejemplo.</a:t>
            </a:r>
            <a:endParaRPr lang="en-US" sz="2800"/>
          </a:p>
        </p:txBody>
      </p:sp>
      <p:pic>
        <p:nvPicPr>
          <p:cNvPr id="5" name="Picture 4"/>
          <p:cNvPicPr>
            <a:picLocks noChangeAspect="1"/>
          </p:cNvPicPr>
          <p:nvPr/>
        </p:nvPicPr>
        <p:blipFill>
          <a:blip r:embed="rId1"/>
          <a:stretch>
            <a:fillRect/>
          </a:stretch>
        </p:blipFill>
        <p:spPr>
          <a:xfrm>
            <a:off x="1673225" y="5147945"/>
            <a:ext cx="8846185" cy="878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Funciones impuras</a:t>
            </a:r>
            <a:endParaRPr lang="en-US"/>
          </a:p>
        </p:txBody>
      </p:sp>
      <p:sp>
        <p:nvSpPr>
          <p:cNvPr id="3" name="Content Placeholder 2"/>
          <p:cNvSpPr>
            <a:spLocks noGrp="1"/>
          </p:cNvSpPr>
          <p:nvPr>
            <p:ph idx="1"/>
          </p:nvPr>
        </p:nvSpPr>
        <p:spPr/>
        <p:txBody>
          <a:bodyPr/>
          <a:p>
            <a:pPr algn="just"/>
            <a:r>
              <a:rPr lang="en-US" sz="2800"/>
              <a:t>La función de suma que usamos en nuestro ejemplo anterior se conoce como función pura. Esto significa que el valor que devuelve depende solo de sus argumentos.</a:t>
            </a:r>
            <a:endParaRPr lang="en-US" sz="2800"/>
          </a:p>
          <a:p>
            <a:pPr algn="just"/>
            <a:r>
              <a:rPr lang="en-US" sz="2800"/>
              <a:t>Antes del estándar VHDL-93, también teníamos que incluir la palabra clave pura en este tipo de declaración de función. Sin embargo, esto no es necesario en todas las versiones posteriores de VHDL.</a:t>
            </a:r>
            <a:endParaRPr lang="en-US" sz="2800"/>
          </a:p>
          <a:p>
            <a:pPr algn="just"/>
            <a:r>
              <a:rPr lang="en-US" sz="2800"/>
              <a:t>Por el contrario, las funciones impuras devuelven un valor que no depende únicamente de sus argumentos. Como resultado, podríamos llamar a la función dos veces con los mismos argumentos y obtener diferentes valores de retorno.</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Funciones impuras</a:t>
            </a:r>
            <a:endParaRPr lang="en-US"/>
          </a:p>
        </p:txBody>
      </p:sp>
      <p:sp>
        <p:nvSpPr>
          <p:cNvPr id="3" name="Content Placeholder 2"/>
          <p:cNvSpPr>
            <a:spLocks noGrp="1"/>
          </p:cNvSpPr>
          <p:nvPr>
            <p:ph idx="1"/>
          </p:nvPr>
        </p:nvSpPr>
        <p:spPr/>
        <p:txBody>
          <a:bodyPr/>
          <a:p>
            <a:pPr algn="just"/>
            <a:r>
              <a:rPr lang="en-US"/>
              <a:t>La sintaxis de la función impura es casi idéntica a una función normal en VHDL.</a:t>
            </a:r>
            <a:endParaRPr lang="en-US"/>
          </a:p>
          <a:p>
            <a:pPr algn="just"/>
            <a:r>
              <a:rPr lang="en-US"/>
              <a:t>La única diferencia es la palabra clave impura al comienzo de la declaración de la función, como se muestra en el fragmento de código VHDL a continuación.</a:t>
            </a:r>
            <a:endParaRPr lang="en-US"/>
          </a:p>
        </p:txBody>
      </p:sp>
      <p:pic>
        <p:nvPicPr>
          <p:cNvPr id="4" name="Picture 3"/>
          <p:cNvPicPr>
            <a:picLocks noChangeAspect="1"/>
          </p:cNvPicPr>
          <p:nvPr/>
        </p:nvPicPr>
        <p:blipFill>
          <a:blip r:embed="rId1"/>
          <a:stretch>
            <a:fillRect/>
          </a:stretch>
        </p:blipFill>
        <p:spPr>
          <a:xfrm>
            <a:off x="1497330" y="4019550"/>
            <a:ext cx="9197340" cy="1490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Funciones impuras</a:t>
            </a:r>
            <a:endParaRPr lang="en-US"/>
          </a:p>
        </p:txBody>
      </p:sp>
      <p:sp>
        <p:nvSpPr>
          <p:cNvPr id="3" name="Content Placeholder 2"/>
          <p:cNvSpPr>
            <a:spLocks noGrp="1"/>
          </p:cNvSpPr>
          <p:nvPr>
            <p:ph idx="1"/>
          </p:nvPr>
        </p:nvSpPr>
        <p:spPr/>
        <p:txBody>
          <a:bodyPr/>
          <a:p>
            <a:pPr algn="just"/>
            <a:r>
              <a:rPr lang="en-US" sz="2400"/>
              <a:t>Al principio, puede ser difícil ver el uso de funciones impuras.</a:t>
            </a:r>
            <a:endParaRPr lang="en-US" sz="2400"/>
          </a:p>
          <a:p>
            <a:pPr algn="just"/>
            <a:r>
              <a:rPr lang="en-US" sz="2400"/>
              <a:t>Sin embargo, un uso común es cuando necesitamos una función que genere valores aleatorios para usar en bancos de prueba.</a:t>
            </a:r>
            <a:endParaRPr lang="en-US" sz="2400"/>
          </a:p>
          <a:p>
            <a:pPr algn="just"/>
            <a:r>
              <a:rPr lang="en-US" sz="2400"/>
              <a:t>Para hacer esto, normalmente usamos un algoritmo que requiere un valor semilla. Esto inicializa el algoritmo pseudoaleatorio subyacente, lo que le permite crear una secuencia de números aparentemente aleatorios.</a:t>
            </a:r>
            <a:endParaRPr lang="en-US" sz="2400"/>
          </a:p>
          <a:p>
            <a:pPr algn="just"/>
            <a:r>
              <a:rPr lang="en-US" sz="2400"/>
              <a:t>La secuencia de números cambia si le damos al algoritmo una semilla diferente. Por lo tanto, podemos establecer el valor del valor semilla utilizando una función constante o diferente para generar diferentes patrones de prueba. Entonces podemos usar una función impura para generar el siguiente número en la secuencia para la semilla dada.</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Funciones impuras</a:t>
            </a:r>
            <a:endParaRPr lang="en-US"/>
          </a:p>
        </p:txBody>
      </p:sp>
      <p:sp>
        <p:nvSpPr>
          <p:cNvPr id="3" name="Content Placeholder 2"/>
          <p:cNvSpPr>
            <a:spLocks noGrp="1"/>
          </p:cNvSpPr>
          <p:nvPr>
            <p:ph idx="1"/>
          </p:nvPr>
        </p:nvSpPr>
        <p:spPr/>
        <p:txBody>
          <a:bodyPr/>
          <a:p>
            <a:pPr algn="just"/>
            <a:r>
              <a:rPr lang="en-US" sz="2400"/>
              <a:t>El fragmento de código a continuación muestra el código VHDL para una función impura que genera un número aleatorio. Los valores seed1 y seed2 se asignarían externamente a la función en este ejemplo.</a:t>
            </a:r>
            <a:endParaRPr lang="en-US" sz="2400"/>
          </a:p>
          <a:p>
            <a:pPr algn="just"/>
            <a:r>
              <a:rPr lang="en-US" sz="2400"/>
              <a:t>La función uniforme es un comando VHDL incorporado que devuelve un valor aleatorio entre 0 y 1. Esta función es parte del paquete </a:t>
            </a:r>
            <a:r>
              <a:rPr lang="en-US" sz="2400">
                <a:solidFill>
                  <a:srgbClr val="FF0000"/>
                </a:solidFill>
              </a:rPr>
              <a:t>math_real</a:t>
            </a:r>
            <a:r>
              <a:rPr lang="en-US" sz="2400"/>
              <a:t> en la biblioteca ieee.</a:t>
            </a:r>
            <a:endParaRPr lang="en-US" sz="2400"/>
          </a:p>
          <a:p>
            <a:pPr algn="just"/>
            <a:r>
              <a:rPr lang="en-US" sz="2400"/>
              <a:t>Llamamos funciones impuras de la misma manera que llamamos funciones puras.</a:t>
            </a:r>
            <a:endParaRPr lang="en-US" sz="2400"/>
          </a:p>
        </p:txBody>
      </p:sp>
      <p:pic>
        <p:nvPicPr>
          <p:cNvPr id="4" name="Picture 3"/>
          <p:cNvPicPr>
            <a:picLocks noChangeAspect="1"/>
          </p:cNvPicPr>
          <p:nvPr/>
        </p:nvPicPr>
        <p:blipFill>
          <a:blip r:embed="rId1"/>
          <a:stretch>
            <a:fillRect/>
          </a:stretch>
        </p:blipFill>
        <p:spPr>
          <a:xfrm>
            <a:off x="1827530" y="4295140"/>
            <a:ext cx="7885430" cy="18326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Procedure</a:t>
            </a:r>
            <a:endParaRPr lang="en-US"/>
          </a:p>
        </p:txBody>
      </p:sp>
      <p:sp>
        <p:nvSpPr>
          <p:cNvPr id="3" name="Content Placeholder 2"/>
          <p:cNvSpPr>
            <a:spLocks noGrp="1"/>
          </p:cNvSpPr>
          <p:nvPr>
            <p:ph idx="1"/>
          </p:nvPr>
        </p:nvSpPr>
        <p:spPr/>
        <p:txBody>
          <a:bodyPr/>
          <a:p>
            <a:pPr algn="just"/>
            <a:r>
              <a:rPr lang="en-US" sz="2800"/>
              <a:t>Al igual que las funciones, usamos procedimientos para implementar pequeñas secciones de código que podemos reutilizar en todo nuestro código.</a:t>
            </a:r>
            <a:endParaRPr lang="en-US" sz="2800"/>
          </a:p>
          <a:p>
            <a:pPr algn="just"/>
            <a:r>
              <a:rPr lang="en-US" sz="2800"/>
              <a:t>En VHDL, un procedimiento puede tener cualquier número de entradas y puede generar múltiples salidas.</a:t>
            </a:r>
            <a:endParaRPr lang="en-US" sz="2800"/>
          </a:p>
          <a:p>
            <a:pPr algn="just"/>
            <a:r>
              <a:rPr lang="en-US" sz="2800"/>
              <a:t>A diferencia de las funciones, también podemos usar construcciones que consumen tiempo en un procedimiento.</a:t>
            </a:r>
            <a:endParaRPr lang="en-US" sz="2800"/>
          </a:p>
          <a:p>
            <a:pPr algn="just"/>
            <a:r>
              <a:rPr lang="en-US" sz="2800"/>
              <a:t>Aunque las funciones y los procedimientos realizan una función similar, existen algunas diferencias importantes entre los dos que afectan cuando los usamos.</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Procedure</a:t>
            </a:r>
            <a:endParaRPr lang="en-US"/>
          </a:p>
        </p:txBody>
      </p:sp>
      <p:sp>
        <p:nvSpPr>
          <p:cNvPr id="3" name="Content Placeholder 2"/>
          <p:cNvSpPr>
            <a:spLocks noGrp="1"/>
          </p:cNvSpPr>
          <p:nvPr>
            <p:ph idx="1"/>
          </p:nvPr>
        </p:nvSpPr>
        <p:spPr/>
        <p:txBody>
          <a:bodyPr/>
          <a:p>
            <a:pPr algn="just"/>
            <a:r>
              <a:rPr lang="en-US" sz="2800"/>
              <a:t>La primera diferencia es que los procedimientos no devuelven un valor de la misma forma que una función. Sin embargo, podemos usarlos para asignar valores a una o más salidas.</a:t>
            </a:r>
            <a:endParaRPr lang="en-US" sz="2800"/>
          </a:p>
          <a:p>
            <a:pPr algn="just"/>
            <a:r>
              <a:rPr lang="en-US" sz="2800"/>
              <a:t>La segunda gran diferencia es que podemos usar declaraciones </a:t>
            </a:r>
            <a:r>
              <a:rPr lang="es-ES_tradnl" altLang="en-US" sz="2800">
                <a:solidFill>
                  <a:srgbClr val="FF0000"/>
                </a:solidFill>
              </a:rPr>
              <a:t>wait</a:t>
            </a:r>
            <a:r>
              <a:rPr lang="en-US" sz="2800">
                <a:solidFill>
                  <a:srgbClr val="FF0000"/>
                </a:solidFill>
              </a:rPr>
              <a:t> </a:t>
            </a:r>
            <a:r>
              <a:rPr lang="en-US" sz="2800"/>
              <a:t>y declaraciones </a:t>
            </a:r>
            <a:r>
              <a:rPr lang="es-ES_tradnl" altLang="en-US" sz="2800">
                <a:solidFill>
                  <a:srgbClr val="FF0000"/>
                </a:solidFill>
              </a:rPr>
              <a:t>after</a:t>
            </a:r>
            <a:r>
              <a:rPr lang="en-US" sz="2800">
                <a:solidFill>
                  <a:srgbClr val="FF0000"/>
                </a:solidFill>
              </a:rPr>
              <a:t> </a:t>
            </a:r>
            <a:r>
              <a:rPr lang="en-US" sz="2800"/>
              <a:t>dentro de ellas. Sin embargo, el proceso que llama al procedimiento no puede tener una lista de sensibilidad si deseamos hacer esto.</a:t>
            </a:r>
            <a:endParaRPr lang="en-US" sz="2800"/>
          </a:p>
          <a:p>
            <a:pPr algn="just"/>
            <a:r>
              <a:rPr lang="en-US" sz="2800"/>
              <a:t>Estas dos características significan que los procedimientos se utilizan mejor para implementar tareas simples que se repiten varias veces en nuestro código. Un buen ejemplo de esto sería conducir los pines en una interfaz conocida, como I2C o SPI.</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Procedure</a:t>
            </a:r>
            <a:endParaRPr lang="en-US"/>
          </a:p>
        </p:txBody>
      </p:sp>
      <p:sp>
        <p:nvSpPr>
          <p:cNvPr id="3" name="Content Placeholder 2"/>
          <p:cNvSpPr>
            <a:spLocks noGrp="1"/>
          </p:cNvSpPr>
          <p:nvPr>
            <p:ph idx="1"/>
          </p:nvPr>
        </p:nvSpPr>
        <p:spPr/>
        <p:txBody>
          <a:bodyPr/>
          <a:p>
            <a:pPr algn="just"/>
            <a:r>
              <a:rPr lang="en-US"/>
              <a:t>Al declarar un procedimiento en VHDL, debemos incluir una lista de entradas, salidas y parámetros bidireccionales asociados con el procedimiento. Podemos incluir tantos de cada uno de estos tipos como necesitemos dentro del procedimiento.</a:t>
            </a:r>
            <a:endParaRPr lang="en-US"/>
          </a:p>
          <a:p>
            <a:pPr algn="just"/>
            <a:r>
              <a:rPr lang="en-US"/>
              <a:t>Además, podemos declararlos como señales, variables o constantes. Si esto no se define explícitamente, todas las entradas se tratan como constantes, mientras que todos los tipos de salida y de entrada</a:t>
            </a:r>
            <a:r>
              <a:rPr lang="es-ES_tradnl" altLang="en-US"/>
              <a:t>/</a:t>
            </a:r>
            <a:r>
              <a:rPr lang="en-US"/>
              <a:t>salida se tratan como variables.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Procedure</a:t>
            </a:r>
            <a:endParaRPr lang="en-US"/>
          </a:p>
        </p:txBody>
      </p:sp>
      <p:sp>
        <p:nvSpPr>
          <p:cNvPr id="3" name="Content Placeholder 2"/>
          <p:cNvSpPr>
            <a:spLocks noGrp="1"/>
          </p:cNvSpPr>
          <p:nvPr>
            <p:ph idx="1"/>
          </p:nvPr>
        </p:nvSpPr>
        <p:spPr/>
        <p:txBody>
          <a:bodyPr/>
          <a:p>
            <a:pPr algn="just"/>
            <a:r>
              <a:rPr lang="en-US"/>
              <a:t>El fragmento de código a continuación muestra la sintaxis general que usamos para declarar un procedimiento en VHDL.</a:t>
            </a:r>
            <a:endParaRPr lang="en-US"/>
          </a:p>
        </p:txBody>
      </p:sp>
      <p:pic>
        <p:nvPicPr>
          <p:cNvPr id="4" name="Picture 3"/>
          <p:cNvPicPr>
            <a:picLocks noChangeAspect="1"/>
          </p:cNvPicPr>
          <p:nvPr/>
        </p:nvPicPr>
        <p:blipFill>
          <a:blip r:embed="rId1"/>
          <a:stretch>
            <a:fillRect/>
          </a:stretch>
        </p:blipFill>
        <p:spPr>
          <a:xfrm>
            <a:off x="2350770" y="2935605"/>
            <a:ext cx="7490460" cy="2165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Subprogramas y Package</a:t>
            </a:r>
            <a:endParaRPr lang="es-ES_tradnl" altLang="en-US"/>
          </a:p>
        </p:txBody>
      </p:sp>
      <p:sp>
        <p:nvSpPr>
          <p:cNvPr id="3" name="Content Placeholder 2"/>
          <p:cNvSpPr>
            <a:spLocks noGrp="1"/>
          </p:cNvSpPr>
          <p:nvPr>
            <p:ph idx="1"/>
          </p:nvPr>
        </p:nvSpPr>
        <p:spPr/>
        <p:txBody>
          <a:bodyPr/>
          <a:p>
            <a:pPr algn="just"/>
            <a:r>
              <a:rPr lang="en-US" sz="2200"/>
              <a:t>En esta sección, analizamos los subprogramas, que nos permiten crear código y paquetes reutilizables. Usamos el término subprograma para referirnos a funciones y procedimientos en VHDL.</a:t>
            </a:r>
            <a:endParaRPr lang="en-US" sz="2200"/>
          </a:p>
          <a:p>
            <a:pPr algn="just"/>
            <a:r>
              <a:rPr lang="en-US" sz="2200"/>
              <a:t>Si bien las funciones deberían ser familiares para cualquier persona con experiencia en otros lenguajes de programación, los procedimientos son menos comunes en otros lenguajes.</a:t>
            </a:r>
            <a:endParaRPr lang="en-US" sz="2200"/>
          </a:p>
          <a:p>
            <a:pPr algn="just"/>
            <a:r>
              <a:rPr lang="en-US" sz="2200"/>
              <a:t>La diferencia entre estos es que una función VHDL calcula y devuelve un valor.</a:t>
            </a:r>
            <a:endParaRPr lang="en-US" sz="2200"/>
          </a:p>
          <a:p>
            <a:pPr algn="just"/>
            <a:r>
              <a:rPr lang="en-US" sz="2200"/>
              <a:t>Por el contrario, un procedimiento VHDL ejecuta una serie de declaraciones secuenciales pero no devuelve un valor.</a:t>
            </a:r>
            <a:endParaRPr lang="en-US" sz="2200"/>
          </a:p>
          <a:p>
            <a:pPr algn="just"/>
            <a:r>
              <a:rPr lang="en-US" sz="2200"/>
              <a:t>Los paquetes nos brindan una forma conveniente de agrupar subprogramas para que puedan usarse en otros diseños de VHDL.</a:t>
            </a:r>
            <a:endParaRPr lang="en-US" sz="2200"/>
          </a:p>
          <a:p>
            <a:pPr algn="just"/>
            <a:r>
              <a:rPr lang="en-US" sz="2200"/>
              <a:t>Discutiremos estos tres conceptos con más detalle en el resto de esta sección.</a:t>
            </a:r>
            <a:endParaRPr lang="en-US"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procedimiento VHDL</a:t>
            </a:r>
            <a:endParaRPr lang="en-US"/>
          </a:p>
        </p:txBody>
      </p:sp>
      <p:sp>
        <p:nvSpPr>
          <p:cNvPr id="3" name="Content Placeholder 2"/>
          <p:cNvSpPr>
            <a:spLocks noGrp="1"/>
          </p:cNvSpPr>
          <p:nvPr>
            <p:ph idx="1"/>
          </p:nvPr>
        </p:nvSpPr>
        <p:spPr/>
        <p:txBody>
          <a:bodyPr/>
          <a:p>
            <a:pPr algn="just"/>
            <a:r>
              <a:rPr lang="en-US"/>
              <a:t>Consideremos un ejemplo básico para demostrar mejor cómo escribir un procedimiento VHDL. Usaremos una función básica de generación de pulsos, que invierte una señal durante un período de tiempo determinado.</a:t>
            </a:r>
            <a:endParaRPr lang="en-US"/>
          </a:p>
          <a:p>
            <a:pPr algn="just"/>
            <a:endParaRPr lang="en-US"/>
          </a:p>
          <a:p>
            <a:pPr algn="just"/>
            <a:r>
              <a:rPr lang="en-US"/>
              <a:t>Para hacer esto, necesitamos una entrada, que determina la duración del pulso, y un tipo de entrada</a:t>
            </a:r>
            <a:r>
              <a:rPr lang="es-ES_tradnl" altLang="en-US"/>
              <a:t>/</a:t>
            </a:r>
            <a:r>
              <a:rPr lang="en-US"/>
              <a:t>salida para generar el pulso.</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procedimiento VHDL</a:t>
            </a:r>
            <a:endParaRPr lang="en-US"/>
          </a:p>
        </p:txBody>
      </p:sp>
      <p:sp>
        <p:nvSpPr>
          <p:cNvPr id="3" name="Content Placeholder 2"/>
          <p:cNvSpPr>
            <a:spLocks noGrp="1"/>
          </p:cNvSpPr>
          <p:nvPr>
            <p:ph idx="1"/>
          </p:nvPr>
        </p:nvSpPr>
        <p:spPr/>
        <p:txBody>
          <a:bodyPr/>
          <a:p>
            <a:pPr algn="just"/>
            <a:r>
              <a:rPr lang="en-US"/>
              <a:t>El siguiente código VHDL muestra la implementación de este procedimiento de ejemplo.</a:t>
            </a:r>
            <a:endParaRPr lang="en-US"/>
          </a:p>
        </p:txBody>
      </p:sp>
      <p:pic>
        <p:nvPicPr>
          <p:cNvPr id="4" name="Picture 3"/>
          <p:cNvPicPr>
            <a:picLocks noChangeAspect="1"/>
          </p:cNvPicPr>
          <p:nvPr/>
        </p:nvPicPr>
        <p:blipFill>
          <a:blip r:embed="rId1"/>
          <a:stretch>
            <a:fillRect/>
          </a:stretch>
        </p:blipFill>
        <p:spPr>
          <a:xfrm>
            <a:off x="3007360" y="2574925"/>
            <a:ext cx="6177280" cy="29343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procedimiento VHDL</a:t>
            </a:r>
            <a:endParaRPr lang="en-US"/>
          </a:p>
        </p:txBody>
      </p:sp>
      <p:sp>
        <p:nvSpPr>
          <p:cNvPr id="3" name="Content Placeholder 2"/>
          <p:cNvSpPr>
            <a:spLocks noGrp="1"/>
          </p:cNvSpPr>
          <p:nvPr>
            <p:ph idx="1"/>
          </p:nvPr>
        </p:nvSpPr>
        <p:spPr/>
        <p:txBody>
          <a:bodyPr/>
          <a:p>
            <a:pPr algn="just"/>
            <a:r>
              <a:rPr lang="en-US" sz="2400"/>
              <a:t>Este ejemplo muestra cómo la lista de parámetros difiere entre una función y un procedimiento en VHDL.</a:t>
            </a:r>
            <a:endParaRPr lang="en-US" sz="2400"/>
          </a:p>
          <a:p>
            <a:pPr algn="just"/>
            <a:r>
              <a:rPr lang="en-US" sz="2400"/>
              <a:t>Si bien solo declaramos el tipo de datos en una función, también declaramos la dirección y el hecho de que esperamos señales en este procedimiento.</a:t>
            </a:r>
            <a:endParaRPr lang="en-US" sz="2400"/>
          </a:p>
          <a:p>
            <a:pPr algn="just"/>
            <a:r>
              <a:rPr lang="en-US" sz="2400"/>
              <a:t>También podemos ver que se usa una declaración de espera en este procedimiento. Usamos esto para mantener el pulso en el nivel deseado.</a:t>
            </a:r>
            <a:endParaRPr lang="en-US" sz="2400"/>
          </a:p>
          <a:p>
            <a:pPr algn="just"/>
            <a:r>
              <a:rPr lang="en-US" sz="2400"/>
              <a:t>Una última cosa que decir sobre este ejemplo es que podríamos usar una salida en lugar del tipo de </a:t>
            </a:r>
            <a:r>
              <a:rPr lang="es-ES_tradnl" altLang="en-US" sz="2400"/>
              <a:t>inout</a:t>
            </a:r>
            <a:r>
              <a:rPr lang="en-US" sz="2400"/>
              <a:t>. Sin embargo, usar el tipo inout significa que podemos crear pulsos negativos. Para hacer esto, conduciríamos la señal de pulso a 1b antes de llamar al procedimiento.</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Llamar a un procedimiento en VHDL</a:t>
            </a:r>
            <a:endParaRPr lang="en-US"/>
          </a:p>
        </p:txBody>
      </p:sp>
      <p:sp>
        <p:nvSpPr>
          <p:cNvPr id="3" name="Content Placeholder 2"/>
          <p:cNvSpPr>
            <a:spLocks noGrp="1"/>
          </p:cNvSpPr>
          <p:nvPr>
            <p:ph idx="1"/>
          </p:nvPr>
        </p:nvSpPr>
        <p:spPr/>
        <p:txBody>
          <a:bodyPr/>
          <a:p>
            <a:pPr algn="just"/>
            <a:r>
              <a:rPr lang="en-US" sz="2800"/>
              <a:t>Al igual que con las funciones, debemos llamar a un procedimiento cuando queremos usarlo en otra parte de nuestro código VHDL. El método que usamos para hacer esto es similar al método usado para llamar a una función.</a:t>
            </a:r>
            <a:endParaRPr lang="en-US" sz="2800"/>
          </a:p>
          <a:p>
            <a:pPr algn="just"/>
            <a:r>
              <a:rPr lang="en-US" sz="2800"/>
              <a:t>Sin embargo, también debemos asegurarnos de que los argumentos coincidan con el tipo de objeto y la dirección del procedimiento. Esto significa que los tipos deben coincidir, como en una función, así como </a:t>
            </a:r>
            <a:r>
              <a:rPr lang="es-ES_tradnl" altLang="en-US" sz="2800"/>
              <a:t>coincidir </a:t>
            </a:r>
            <a:r>
              <a:rPr lang="en-US" sz="2800"/>
              <a:t> las señales, variables y constantes. Si estamos pasando argumentos que son parte de la declaración de la entidad, también debemos hacer coincidir la dirección (</a:t>
            </a:r>
            <a:r>
              <a:rPr lang="es-ES_tradnl" altLang="en-US" sz="2800"/>
              <a:t>in</a:t>
            </a:r>
            <a:r>
              <a:rPr lang="en-US" sz="2800"/>
              <a:t>/</a:t>
            </a:r>
            <a:r>
              <a:rPr lang="es-ES_tradnl" altLang="en-US" sz="2800"/>
              <a:t>out</a:t>
            </a:r>
            <a:r>
              <a:rPr lang="en-US" sz="2800"/>
              <a:t>/</a:t>
            </a:r>
            <a:r>
              <a:rPr lang="es-ES_tradnl" altLang="en-US" sz="2800"/>
              <a:t>inout</a:t>
            </a:r>
            <a:r>
              <a:rPr lang="en-US" sz="2800"/>
              <a:t>).</a:t>
            </a:r>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Llamar a un procedimiento en VHDL</a:t>
            </a:r>
            <a:endParaRPr lang="en-US"/>
          </a:p>
        </p:txBody>
      </p:sp>
      <p:sp>
        <p:nvSpPr>
          <p:cNvPr id="3" name="Content Placeholder 2"/>
          <p:cNvSpPr>
            <a:spLocks noGrp="1"/>
          </p:cNvSpPr>
          <p:nvPr>
            <p:ph idx="1"/>
          </p:nvPr>
        </p:nvSpPr>
        <p:spPr/>
        <p:txBody>
          <a:bodyPr/>
          <a:p>
            <a:pPr algn="just"/>
            <a:r>
              <a:rPr lang="en-US"/>
              <a:t>Aparte de esta sutileza, usamos asociación nombrada o asociación posicional. También debemos tener cuidado de garantizar que los procedimientos que contienen una declaración de espera solo se llamen dentro de un bloque de proceso.</a:t>
            </a:r>
            <a:endParaRPr lang="en-US"/>
          </a:p>
          <a:p>
            <a:pPr algn="just"/>
            <a:r>
              <a:rPr lang="en-US"/>
              <a:t>El fragmento de código a continuación muestra cómo mapearíamos el procedimiento pulse_generate definido anteriormente.</a:t>
            </a:r>
            <a:endParaRPr lang="en-US"/>
          </a:p>
        </p:txBody>
      </p:sp>
      <p:pic>
        <p:nvPicPr>
          <p:cNvPr id="4" name="Picture 3"/>
          <p:cNvPicPr>
            <a:picLocks noChangeAspect="1"/>
          </p:cNvPicPr>
          <p:nvPr/>
        </p:nvPicPr>
        <p:blipFill>
          <a:blip r:embed="rId1"/>
          <a:stretch>
            <a:fillRect/>
          </a:stretch>
        </p:blipFill>
        <p:spPr>
          <a:xfrm>
            <a:off x="2443480" y="2253615"/>
            <a:ext cx="7305040" cy="279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Package</a:t>
            </a:r>
            <a:endParaRPr lang="en-US"/>
          </a:p>
        </p:txBody>
      </p:sp>
      <p:sp>
        <p:nvSpPr>
          <p:cNvPr id="3" name="Content Placeholder 2"/>
          <p:cNvSpPr>
            <a:spLocks noGrp="1"/>
          </p:cNvSpPr>
          <p:nvPr>
            <p:ph idx="1"/>
          </p:nvPr>
        </p:nvSpPr>
        <p:spPr/>
        <p:txBody>
          <a:bodyPr/>
          <a:p>
            <a:pPr algn="just"/>
            <a:r>
              <a:rPr lang="en-US" sz="3600"/>
              <a:t>Un paquete VHDL proporciona una manera conveniente de mantener agrupadas varias funciones, procedimientos, definiciones de tipo, componentes y constantes relacionados.</a:t>
            </a:r>
            <a:endParaRPr lang="en-US" sz="3600"/>
          </a:p>
          <a:p>
            <a:pPr algn="just"/>
            <a:r>
              <a:rPr lang="en-US" sz="3600"/>
              <a:t>Esto nos permite reutilizar cualquiera de los elementos del paquete en diferentes diseños VHDL. En este sentido, los paquetes pueden considerarse similares a los encabezados en lenguajes de programación como C.</a:t>
            </a:r>
            <a:endParaRPr lang="en-US" sz="3600"/>
          </a:p>
          <a:p>
            <a:pPr marL="0" indent="0" algn="just">
              <a:buNone/>
            </a:pPr>
            <a:endParaRPr lang="en-US"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Package</a:t>
            </a:r>
            <a:endParaRPr lang="en-US"/>
          </a:p>
        </p:txBody>
      </p:sp>
      <p:sp>
        <p:nvSpPr>
          <p:cNvPr id="3" name="Content Placeholder 2"/>
          <p:cNvSpPr>
            <a:spLocks noGrp="1"/>
          </p:cNvSpPr>
          <p:nvPr>
            <p:ph idx="1"/>
          </p:nvPr>
        </p:nvSpPr>
        <p:spPr/>
        <p:txBody>
          <a:bodyPr/>
          <a:p>
            <a:pPr algn="just"/>
            <a:r>
              <a:rPr lang="en-US"/>
              <a:t>Los paquetes generalmente constan de dos partes distintas: la declaración del paquete y el cuerpo del paquete. Sin embargo, no siempre necesitamos escribir un cuerpo de paquete.</a:t>
            </a:r>
            <a:endParaRPr lang="en-US"/>
          </a:p>
          <a:p>
            <a:pPr algn="just"/>
            <a:r>
              <a:rPr lang="en-US"/>
              <a:t>El fragmento de código siguiente muestra el método para declarar un paquete en VHDL.</a:t>
            </a:r>
            <a:endParaRPr lang="en-US"/>
          </a:p>
        </p:txBody>
      </p:sp>
      <p:pic>
        <p:nvPicPr>
          <p:cNvPr id="4" name="Picture 3"/>
          <p:cNvPicPr>
            <a:picLocks noChangeAspect="1"/>
          </p:cNvPicPr>
          <p:nvPr/>
        </p:nvPicPr>
        <p:blipFill>
          <a:blip r:embed="rId1"/>
          <a:stretch>
            <a:fillRect/>
          </a:stretch>
        </p:blipFill>
        <p:spPr>
          <a:xfrm>
            <a:off x="1505585" y="4291965"/>
            <a:ext cx="8946515" cy="20929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Package</a:t>
            </a:r>
            <a:endParaRPr lang="en-US"/>
          </a:p>
        </p:txBody>
      </p:sp>
      <p:sp>
        <p:nvSpPr>
          <p:cNvPr id="3" name="Content Placeholder 2"/>
          <p:cNvSpPr>
            <a:spLocks noGrp="1"/>
          </p:cNvSpPr>
          <p:nvPr>
            <p:ph idx="1"/>
          </p:nvPr>
        </p:nvSpPr>
        <p:spPr/>
        <p:txBody>
          <a:bodyPr/>
          <a:p>
            <a:pPr algn="just"/>
            <a:r>
              <a:rPr lang="en-US"/>
              <a:t>En la declaración inicial, declaramos los prototipos de las funciones y procedimientos que deseamos incluir en nuestro paquete VHDL.</a:t>
            </a:r>
            <a:endParaRPr lang="en-US"/>
          </a:p>
          <a:p>
            <a:pPr algn="just"/>
            <a:r>
              <a:rPr lang="en-US"/>
              <a:t>En estos prototipos simplemente indicamos los tipos y el número de entradas y salidas que requieren nuestros subprogramas.</a:t>
            </a:r>
            <a:endParaRPr lang="en-US"/>
          </a:p>
          <a:p>
            <a:pPr algn="just"/>
            <a:r>
              <a:rPr lang="en-US"/>
              <a:t>Escribimos el código que implementa los subprogramas en el cuerpo del paquete usando la sintaxis que ya hemos discutido.</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Package</a:t>
            </a:r>
            <a:endParaRPr lang="en-US"/>
          </a:p>
        </p:txBody>
      </p:sp>
      <p:sp>
        <p:nvSpPr>
          <p:cNvPr id="3" name="Content Placeholder 2"/>
          <p:cNvSpPr>
            <a:spLocks noGrp="1"/>
          </p:cNvSpPr>
          <p:nvPr>
            <p:ph idx="1"/>
          </p:nvPr>
        </p:nvSpPr>
        <p:spPr/>
        <p:txBody>
          <a:bodyPr/>
          <a:p>
            <a:pPr algn="just"/>
            <a:r>
              <a:rPr lang="en-US" sz="3600"/>
              <a:t>Son sólo los subprogramas los que requieren esta separación entre declaración e implementación. Como resultado, los cuerpos del paquete no son necesarios si no se incluyen subprogramas en el paquete.</a:t>
            </a:r>
            <a:endParaRPr lang="en-US" sz="3600"/>
          </a:p>
          <a:p>
            <a:pPr algn="just"/>
            <a:r>
              <a:rPr lang="en-US" sz="3600"/>
              <a:t>El fragmento de código a continuación muestra la sintaxis que usamos para declarar prototipos de procedimientos y funciones en VHDL.</a:t>
            </a:r>
            <a:endParaRPr lang="en-US" sz="3600"/>
          </a:p>
        </p:txBody>
      </p:sp>
      <p:pic>
        <p:nvPicPr>
          <p:cNvPr id="4" name="Picture 3"/>
          <p:cNvPicPr>
            <a:picLocks noChangeAspect="1"/>
          </p:cNvPicPr>
          <p:nvPr/>
        </p:nvPicPr>
        <p:blipFill>
          <a:blip r:embed="rId1"/>
          <a:stretch>
            <a:fillRect/>
          </a:stretch>
        </p:blipFill>
        <p:spPr>
          <a:xfrm>
            <a:off x="1285240" y="2760345"/>
            <a:ext cx="9621520" cy="1781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VHDL Package</a:t>
            </a:r>
            <a:endParaRPr lang="en-US"/>
          </a:p>
        </p:txBody>
      </p:sp>
      <p:sp>
        <p:nvSpPr>
          <p:cNvPr id="3" name="Content Placeholder 2"/>
          <p:cNvSpPr>
            <a:spLocks noGrp="1"/>
          </p:cNvSpPr>
          <p:nvPr>
            <p:ph idx="1"/>
          </p:nvPr>
        </p:nvSpPr>
        <p:spPr/>
        <p:txBody>
          <a:bodyPr/>
          <a:p>
            <a:pPr algn="just"/>
            <a:r>
              <a:rPr lang="en-US" sz="2800"/>
              <a:t>Para incluir el paquete en una unidad de diseño VHDL, debemos incluir la biblioteca y el paquete correspondientes.</a:t>
            </a:r>
            <a:endParaRPr lang="en-US" sz="2800"/>
          </a:p>
          <a:p>
            <a:pPr algn="just"/>
            <a:r>
              <a:rPr lang="en-US" sz="2800"/>
              <a:t>El fragmento de código a continuación muestra el método que usamos para incluir una biblioteca y un paquete en nuestro diseño VHDL.</a:t>
            </a:r>
            <a:endParaRPr lang="en-US" sz="2800"/>
          </a:p>
          <a:p>
            <a:pPr algn="just"/>
            <a:r>
              <a:rPr lang="en-US" sz="2800"/>
              <a:t>También es posible reemplazar la palabra clave </a:t>
            </a:r>
            <a:r>
              <a:rPr lang="en-US" sz="2800">
                <a:solidFill>
                  <a:srgbClr val="FF0000"/>
                </a:solidFill>
              </a:rPr>
              <a:t>all </a:t>
            </a:r>
            <a:r>
              <a:rPr lang="en-US" sz="2800"/>
              <a:t>con el nombre de los elementos del paquete que necesitamos en el diseño. Sin embargo, rara vez vemos que este método se use en la práctica, ya que a menudo requiere más líneas de código.</a:t>
            </a:r>
            <a:endParaRPr lang="en-US" sz="2800"/>
          </a:p>
        </p:txBody>
      </p:sp>
      <p:pic>
        <p:nvPicPr>
          <p:cNvPr id="4" name="Picture 3"/>
          <p:cNvPicPr>
            <a:picLocks noChangeAspect="1"/>
          </p:cNvPicPr>
          <p:nvPr/>
        </p:nvPicPr>
        <p:blipFill>
          <a:blip r:embed="rId1"/>
          <a:stretch>
            <a:fillRect/>
          </a:stretch>
        </p:blipFill>
        <p:spPr>
          <a:xfrm>
            <a:off x="2091055" y="5347970"/>
            <a:ext cx="8009255" cy="10528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Function</a:t>
            </a:r>
            <a:endParaRPr lang="es-ES_tradnl" altLang="en-US"/>
          </a:p>
        </p:txBody>
      </p:sp>
      <p:sp>
        <p:nvSpPr>
          <p:cNvPr id="3" name="Content Placeholder 2"/>
          <p:cNvSpPr>
            <a:spLocks noGrp="1"/>
          </p:cNvSpPr>
          <p:nvPr>
            <p:ph idx="1"/>
          </p:nvPr>
        </p:nvSpPr>
        <p:spPr/>
        <p:txBody>
          <a:bodyPr/>
          <a:p>
            <a:pPr algn="just"/>
            <a:r>
              <a:rPr lang="en-US"/>
              <a:t>Usamos funciones para implementar pequeñas porciones de código que podemos reutilizar a lo largo de nuestros diseños.</a:t>
            </a:r>
            <a:endParaRPr lang="en-US"/>
          </a:p>
          <a:p>
            <a:pPr algn="just"/>
            <a:r>
              <a:rPr lang="en-US"/>
              <a:t>En VHDL, una función es un subprograma que toma cero o más valores de entrada y devuelve un valor de salida calculado.</a:t>
            </a:r>
            <a:endParaRPr lang="en-US"/>
          </a:p>
          <a:p>
            <a:pPr algn="just"/>
            <a:r>
              <a:rPr lang="en-US"/>
              <a:t>No podemos usar ninguna construcción que consuma tiempo en una función.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un paquete VHDL</a:t>
            </a:r>
            <a:endParaRPr lang="en-US"/>
          </a:p>
        </p:txBody>
      </p:sp>
      <p:sp>
        <p:nvSpPr>
          <p:cNvPr id="3" name="Content Placeholder 2"/>
          <p:cNvSpPr>
            <a:spLocks noGrp="1"/>
          </p:cNvSpPr>
          <p:nvPr>
            <p:ph idx="1"/>
          </p:nvPr>
        </p:nvSpPr>
        <p:spPr/>
        <p:txBody>
          <a:bodyPr/>
          <a:p>
            <a:pPr algn="just"/>
            <a:r>
              <a:rPr lang="en-US"/>
              <a:t>Consideremos un ejemplo básico para demostrar mejor cómo creamos un paquete en VHDL. Usaremos este paquete de ejemplo como un contenedor para la función de suma y el procedimiento del generador de pulsos que vimos anteriormente.</a:t>
            </a:r>
            <a:endParaRPr lang="en-US"/>
          </a:p>
          <a:p>
            <a:pPr algn="just"/>
            <a:r>
              <a:rPr lang="en-US"/>
              <a:t>Como este paquete contiene subprogramas, debemos crear una declaración de paquete y un cuerpo de paquete separados.</a:t>
            </a:r>
            <a:endParaRPr lang="en-US"/>
          </a:p>
          <a:p>
            <a:pPr algn="just"/>
            <a:r>
              <a:rPr lang="en-US"/>
              <a:t>En la declaración del paquete, simplemente declaramos el prototipo para ambos subprogramas en el ejemplo.</a:t>
            </a:r>
            <a:endParaRPr lang="en-US"/>
          </a:p>
        </p:txBody>
      </p:sp>
      <p:pic>
        <p:nvPicPr>
          <p:cNvPr id="4" name="Picture 3"/>
          <p:cNvPicPr>
            <a:picLocks noChangeAspect="1"/>
          </p:cNvPicPr>
          <p:nvPr/>
        </p:nvPicPr>
        <p:blipFill>
          <a:blip r:embed="rId1"/>
          <a:stretch>
            <a:fillRect/>
          </a:stretch>
        </p:blipFill>
        <p:spPr>
          <a:xfrm>
            <a:off x="1125855" y="2783205"/>
            <a:ext cx="9940290" cy="17354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un paquete VHDL</a:t>
            </a:r>
            <a:endParaRPr lang="en-US"/>
          </a:p>
        </p:txBody>
      </p:sp>
      <p:sp>
        <p:nvSpPr>
          <p:cNvPr id="3" name="Content Placeholder 2"/>
          <p:cNvSpPr>
            <a:spLocks noGrp="1"/>
          </p:cNvSpPr>
          <p:nvPr>
            <p:ph idx="1"/>
          </p:nvPr>
        </p:nvSpPr>
        <p:spPr/>
        <p:txBody>
          <a:bodyPr/>
          <a:p>
            <a:pPr algn="just"/>
            <a:r>
              <a:rPr lang="en-US"/>
              <a:t>Luego tenemos que crear un cuerpo de paquete separado que implemente nuestros subprogramas. El fragmento de código a continuación muestra cómo hacemos esto.</a:t>
            </a:r>
            <a:endParaRPr lang="en-US"/>
          </a:p>
        </p:txBody>
      </p:sp>
      <p:pic>
        <p:nvPicPr>
          <p:cNvPr id="4" name="Picture 3"/>
          <p:cNvPicPr>
            <a:picLocks noChangeAspect="1"/>
          </p:cNvPicPr>
          <p:nvPr/>
        </p:nvPicPr>
        <p:blipFill>
          <a:blip r:embed="rId1"/>
          <a:stretch>
            <a:fillRect/>
          </a:stretch>
        </p:blipFill>
        <p:spPr>
          <a:xfrm>
            <a:off x="1675765" y="962025"/>
            <a:ext cx="8839835" cy="5379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Function</a:t>
            </a:r>
            <a:endParaRPr lang="es-ES_tradnl" altLang="en-US"/>
          </a:p>
        </p:txBody>
      </p:sp>
      <p:sp>
        <p:nvSpPr>
          <p:cNvPr id="3" name="Content Placeholder 2"/>
          <p:cNvSpPr>
            <a:spLocks noGrp="1"/>
          </p:cNvSpPr>
          <p:nvPr>
            <p:ph idx="1"/>
          </p:nvPr>
        </p:nvSpPr>
        <p:spPr/>
        <p:txBody>
          <a:bodyPr/>
          <a:p>
            <a:r>
              <a:rPr lang="en-US"/>
              <a:t>El fragmento de código siguiente muestra la sintaxis general de una función en VHDL.</a:t>
            </a:r>
            <a:endParaRPr lang="en-US"/>
          </a:p>
        </p:txBody>
      </p:sp>
      <p:pic>
        <p:nvPicPr>
          <p:cNvPr id="4" name="Picture 3"/>
          <p:cNvPicPr>
            <a:picLocks noChangeAspect="1"/>
          </p:cNvPicPr>
          <p:nvPr/>
        </p:nvPicPr>
        <p:blipFill>
          <a:blip r:embed="rId1"/>
          <a:stretch>
            <a:fillRect/>
          </a:stretch>
        </p:blipFill>
        <p:spPr>
          <a:xfrm>
            <a:off x="1584960" y="2952115"/>
            <a:ext cx="8843645" cy="1589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Function</a:t>
            </a:r>
            <a:endParaRPr lang="es-ES_tradnl" altLang="en-US"/>
          </a:p>
        </p:txBody>
      </p:sp>
      <p:sp>
        <p:nvSpPr>
          <p:cNvPr id="3" name="Content Placeholder 2"/>
          <p:cNvSpPr>
            <a:spLocks noGrp="1"/>
          </p:cNvSpPr>
          <p:nvPr>
            <p:ph idx="1"/>
          </p:nvPr>
        </p:nvSpPr>
        <p:spPr/>
        <p:txBody>
          <a:bodyPr/>
          <a:p>
            <a:pPr algn="just"/>
            <a:r>
              <a:rPr lang="en-US"/>
              <a:t>Debemos dar a cada función un nombre, como se indica en el campo &lt;name&gt;. Este nombre debe respetar las convenciones de nomenclatura que discutimos en una </a:t>
            </a:r>
            <a:r>
              <a:rPr lang="es-ES_tradnl" altLang="en-US"/>
              <a:t>clase </a:t>
            </a:r>
            <a:r>
              <a:rPr lang="en-US"/>
              <a:t>anterior.</a:t>
            </a:r>
            <a:endParaRPr lang="en-US"/>
          </a:p>
          <a:p>
            <a:pPr algn="just"/>
            <a:endParaRPr lang="en-US"/>
          </a:p>
          <a:p>
            <a:pPr algn="just"/>
            <a:r>
              <a:rPr lang="en-US"/>
              <a:t>Debemos incluir todos los argumentos de entrada en el campo &lt;arguments&gt;, con cada argumento separado por una coma.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_tradnl" altLang="en-US"/>
              <a:t>Function</a:t>
            </a:r>
            <a:endParaRPr lang="es-ES_tradnl" altLang="en-US"/>
          </a:p>
        </p:txBody>
      </p:sp>
      <p:sp>
        <p:nvSpPr>
          <p:cNvPr id="3" name="Content Placeholder 2"/>
          <p:cNvSpPr>
            <a:spLocks noGrp="1"/>
          </p:cNvSpPr>
          <p:nvPr>
            <p:ph idx="1"/>
          </p:nvPr>
        </p:nvSpPr>
        <p:spPr/>
        <p:txBody>
          <a:bodyPr/>
          <a:p>
            <a:pPr algn="just"/>
            <a:r>
              <a:rPr lang="en-US" sz="2800"/>
              <a:t>Una función solo puede devolver un valor, con el campo &lt;return_type&gt; declarando qué tipo de datos tiene el valor devuelto.</a:t>
            </a:r>
            <a:endParaRPr lang="en-US" sz="2800"/>
          </a:p>
          <a:p>
            <a:pPr algn="just"/>
            <a:endParaRPr lang="en-US" sz="2800"/>
          </a:p>
          <a:p>
            <a:pPr algn="just"/>
            <a:r>
              <a:rPr lang="en-US" sz="2800"/>
              <a:t>También podemos declarar variables para usar en la función. Estos se utilizan a menudo para almacenar valores intermedios o para hacer que el código sea más fácil de leer.</a:t>
            </a:r>
            <a:endParaRPr lang="en-US" sz="2800"/>
          </a:p>
          <a:p>
            <a:pPr algn="just"/>
            <a:endParaRPr lang="en-US" sz="2800"/>
          </a:p>
          <a:p>
            <a:pPr algn="just"/>
            <a:r>
              <a:rPr lang="en-US" sz="2800"/>
              <a:t>Como las funciones no pueden consumir tiempo, no podemos usar declaraciones </a:t>
            </a:r>
            <a:r>
              <a:rPr lang="es-ES_tradnl" altLang="en-US" sz="2800"/>
              <a:t>“</a:t>
            </a:r>
            <a:r>
              <a:rPr lang="es-ES_tradnl" altLang="en-US" sz="2800">
                <a:solidFill>
                  <a:srgbClr val="FF0000"/>
                </a:solidFill>
              </a:rPr>
              <a:t>wait</a:t>
            </a:r>
            <a:r>
              <a:rPr lang="es-ES_tradnl" altLang="en-US" sz="2800"/>
              <a:t>”</a:t>
            </a:r>
            <a:r>
              <a:rPr lang="en-US" sz="2800"/>
              <a:t> o declaraciones </a:t>
            </a:r>
            <a:r>
              <a:rPr lang="es-ES_tradnl" altLang="en-US" sz="2800"/>
              <a:t>“</a:t>
            </a:r>
            <a:r>
              <a:rPr lang="es-ES_tradnl" altLang="en-US" sz="2800">
                <a:solidFill>
                  <a:srgbClr val="FF0000"/>
                </a:solidFill>
              </a:rPr>
              <a:t>after</a:t>
            </a:r>
            <a:r>
              <a:rPr lang="es-ES_tradnl" altLang="en-US" sz="2800"/>
              <a:t>” </a:t>
            </a:r>
            <a:r>
              <a:rPr lang="en-US" sz="2800"/>
              <a:t>dentro de ellas.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Ejemplo de función VHDL</a:t>
            </a:r>
            <a:endParaRPr lang="en-US"/>
          </a:p>
        </p:txBody>
      </p:sp>
      <p:sp>
        <p:nvSpPr>
          <p:cNvPr id="3" name="Content Placeholder 2"/>
          <p:cNvSpPr>
            <a:spLocks noGrp="1"/>
          </p:cNvSpPr>
          <p:nvPr>
            <p:ph idx="1"/>
          </p:nvPr>
        </p:nvSpPr>
        <p:spPr/>
        <p:txBody>
          <a:bodyPr/>
          <a:p>
            <a:pPr algn="just"/>
            <a:r>
              <a:rPr lang="en-US"/>
              <a:t>Para demostrar mejor cómo usar una función VHDL, consideremos un ejemplo básico.</a:t>
            </a:r>
            <a:endParaRPr lang="en-US"/>
          </a:p>
          <a:p>
            <a:pPr algn="just"/>
            <a:endParaRPr lang="en-US"/>
          </a:p>
          <a:p>
            <a:pPr algn="just"/>
            <a:r>
              <a:rPr lang="en-US"/>
              <a:t>Para este ejemplo, escribiremos una función que tome 2 números enteros como argumentos y devuelva la suma de ellos.</a:t>
            </a:r>
            <a:endParaRPr lang="en-US"/>
          </a:p>
          <a:p>
            <a:pPr algn="just"/>
            <a:endParaRPr lang="en-US"/>
          </a:p>
          <a:p>
            <a:pPr algn="just"/>
            <a:r>
              <a:rPr lang="en-US"/>
              <a:t>El fragmento de código siguiente muestra la implementación de esta función de ejemplo en VHDL.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Ejemplo de función VHDL</a:t>
            </a:r>
            <a:endParaRPr lang="en-US"/>
          </a:p>
        </p:txBody>
      </p:sp>
      <p:sp>
        <p:nvSpPr>
          <p:cNvPr id="3" name="Content Placeholder 2"/>
          <p:cNvSpPr>
            <a:spLocks noGrp="1"/>
          </p:cNvSpPr>
          <p:nvPr>
            <p:ph idx="1"/>
          </p:nvPr>
        </p:nvSpPr>
        <p:spPr/>
        <p:txBody>
          <a:bodyPr/>
          <a:p>
            <a:pPr algn="just"/>
            <a:r>
              <a:rPr lang="en-US" sz="1800"/>
              <a:t>Lo primero que se debe tener en cuenta aquí es que el tipo entero no está acotado en este ejemplo.</a:t>
            </a:r>
            <a:endParaRPr lang="en-US" sz="1800"/>
          </a:p>
          <a:p>
            <a:pPr algn="just"/>
            <a:r>
              <a:rPr lang="en-US" sz="1800"/>
              <a:t>Como resultado, el sintetizador no podrá determinar cuántos bits se necesitan para almacenar el valor. Por lo tanto, esta función no sería necesariamente adecuada para código sintetizable.</a:t>
            </a:r>
            <a:endParaRPr lang="en-US" sz="1800"/>
          </a:p>
          <a:p>
            <a:pPr algn="just"/>
            <a:r>
              <a:rPr lang="en-US" sz="1800"/>
              <a:t>Sin embargo, podríamos modificar fácilmente nuestro código para que ya no tenga este problema.</a:t>
            </a:r>
            <a:endParaRPr lang="en-US" sz="1800"/>
          </a:p>
          <a:p>
            <a:pPr algn="just"/>
            <a:r>
              <a:rPr lang="en-US" sz="1800"/>
              <a:t>La segunda cosa a tener en cuenta es que el código usa una variable para determinar el valor de retorno.</a:t>
            </a:r>
            <a:endParaRPr lang="en-US" sz="1800"/>
          </a:p>
          <a:p>
            <a:pPr algn="just"/>
            <a:r>
              <a:rPr lang="en-US" sz="1800"/>
              <a:t>No necesitamos hacer esto, pero es útil como ejemplo de la metodología.</a:t>
            </a:r>
            <a:endParaRPr lang="en-US" sz="1800"/>
          </a:p>
          <a:p>
            <a:pPr algn="just"/>
            <a:r>
              <a:rPr lang="en-US" sz="1800"/>
              <a:t>Si quisiéramos que el código fuera más conciso, podríamos devolver directamente el resultado de la operación de suma.</a:t>
            </a:r>
            <a:endParaRPr lang="en-US" sz="1800"/>
          </a:p>
        </p:txBody>
      </p:sp>
      <p:pic>
        <p:nvPicPr>
          <p:cNvPr id="4" name="Picture 3"/>
          <p:cNvPicPr>
            <a:picLocks noChangeAspect="1"/>
          </p:cNvPicPr>
          <p:nvPr/>
        </p:nvPicPr>
        <p:blipFill>
          <a:blip r:embed="rId1"/>
          <a:stretch>
            <a:fillRect/>
          </a:stretch>
        </p:blipFill>
        <p:spPr>
          <a:xfrm>
            <a:off x="1359535" y="4318635"/>
            <a:ext cx="9641840" cy="1803400"/>
          </a:xfrm>
          <a:prstGeom prst="rect">
            <a:avLst/>
          </a:prstGeom>
        </p:spPr>
      </p:pic>
      <p:pic>
        <p:nvPicPr>
          <p:cNvPr id="5" name="Picture 4"/>
          <p:cNvPicPr>
            <a:picLocks noChangeAspect="1"/>
          </p:cNvPicPr>
          <p:nvPr/>
        </p:nvPicPr>
        <p:blipFill>
          <a:blip r:embed="rId2"/>
          <a:stretch>
            <a:fillRect/>
          </a:stretch>
        </p:blipFill>
        <p:spPr>
          <a:xfrm>
            <a:off x="6435090" y="3481705"/>
            <a:ext cx="3408045" cy="593725"/>
          </a:xfrm>
          <a:prstGeom prst="rect">
            <a:avLst/>
          </a:prstGeom>
        </p:spPr>
      </p:pic>
      <p:cxnSp>
        <p:nvCxnSpPr>
          <p:cNvPr id="6" name="Straight Arrow Connector 5"/>
          <p:cNvCxnSpPr>
            <a:stCxn id="5" idx="1"/>
          </p:cNvCxnSpPr>
          <p:nvPr/>
        </p:nvCxnSpPr>
        <p:spPr>
          <a:xfrm flipH="1">
            <a:off x="4845050" y="3778885"/>
            <a:ext cx="1590040" cy="1839595"/>
          </a:xfrm>
          <a:prstGeom prst="straightConnector1">
            <a:avLst/>
          </a:prstGeom>
          <a:ln w="47625">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Llamar a una función en VHDL</a:t>
            </a:r>
            <a:endParaRPr lang="en-US"/>
          </a:p>
        </p:txBody>
      </p:sp>
      <p:sp>
        <p:nvSpPr>
          <p:cNvPr id="3" name="Content Placeholder 2"/>
          <p:cNvSpPr>
            <a:spLocks noGrp="1"/>
          </p:cNvSpPr>
          <p:nvPr>
            <p:ph idx="1"/>
          </p:nvPr>
        </p:nvSpPr>
        <p:spPr/>
        <p:txBody>
          <a:bodyPr/>
          <a:p>
            <a:pPr algn="just"/>
            <a:r>
              <a:rPr lang="en-US"/>
              <a:t>Cuando queremos usar una función en otra parte de nuestro código VHDL, tenemos que llamarla.</a:t>
            </a:r>
            <a:endParaRPr lang="en-US"/>
          </a:p>
          <a:p>
            <a:pPr algn="just"/>
            <a:r>
              <a:rPr lang="en-US"/>
              <a:t>El método que usamos para hacer esto es similar a otros lenguajes de programación.</a:t>
            </a:r>
            <a:endParaRPr lang="en-US"/>
          </a:p>
          <a:p>
            <a:pPr algn="just"/>
            <a:r>
              <a:rPr lang="en-US"/>
              <a:t>Sin embargo, hay dos formas diferentes de pasar argumentos a nuestra función cuando la llamamos.</a:t>
            </a:r>
            <a:endParaRPr lang="en-US"/>
          </a:p>
          <a:p>
            <a:pPr algn="just"/>
            <a:r>
              <a:rPr lang="en-US"/>
              <a:t>El primer método utiliza la asociación posicional. Esto significa que pasamos parámetros a la función en el mismo orden en que los declaramos en la declaración de la función.</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48C6D2-2A42-4C3D-ACF3-6D50032E153A}"/>
</file>

<file path=customXml/itemProps2.xml><?xml version="1.0" encoding="utf-8"?>
<ds:datastoreItem xmlns:ds="http://schemas.openxmlformats.org/officeDocument/2006/customXml" ds:itemID="{5ED699C2-CDD4-41B4-B802-663BFE0CA2D8}"/>
</file>

<file path=customXml/itemProps3.xml><?xml version="1.0" encoding="utf-8"?>
<ds:datastoreItem xmlns:ds="http://schemas.openxmlformats.org/officeDocument/2006/customXml" ds:itemID="{4BB1B19E-7C6A-422D-BD2A-5EBDC432A9A8}"/>
</file>

<file path=docProps/app.xml><?xml version="1.0" encoding="utf-8"?>
<Properties xmlns="http://schemas.openxmlformats.org/officeDocument/2006/extended-properties" xmlns:vt="http://schemas.openxmlformats.org/officeDocument/2006/docPropsVTypes">
  <TotalTime>0</TotalTime>
  <Words>12668</Words>
  <Application>WPS Presentation</Application>
  <PresentationFormat>宽屏</PresentationFormat>
  <Paragraphs>180</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SimSun</vt:lpstr>
      <vt:lpstr>Wingdings</vt:lpstr>
      <vt:lpstr>微软雅黑</vt:lpstr>
      <vt:lpstr>Arial Unicode MS</vt:lpstr>
      <vt:lpstr>宋体</vt:lpstr>
      <vt:lpstr>Times New Roman</vt:lpstr>
      <vt:lpstr>Blue Waves</vt:lpstr>
      <vt:lpstr>Subprogramas y Package</vt:lpstr>
      <vt:lpstr>Subprogramas y Package</vt:lpstr>
      <vt:lpstr>Function</vt:lpstr>
      <vt:lpstr>Function</vt:lpstr>
      <vt:lpstr>Function</vt:lpstr>
      <vt:lpstr>Function</vt:lpstr>
      <vt:lpstr>Ejemplo de función VHDL</vt:lpstr>
      <vt:lpstr>Ejemplo de función VHDL</vt:lpstr>
      <vt:lpstr>Llamar a una función en VHDL</vt:lpstr>
      <vt:lpstr>Llamar a una función en VHDL</vt:lpstr>
      <vt:lpstr>Llamar a una función en VHDL</vt:lpstr>
      <vt:lpstr>Funciones impuras</vt:lpstr>
      <vt:lpstr>Funciones impuras</vt:lpstr>
      <vt:lpstr>Funciones impuras</vt:lpstr>
      <vt:lpstr>Funciones impuras</vt:lpstr>
      <vt:lpstr>VHDL Procedure</vt:lpstr>
      <vt:lpstr>VHDL Procedure</vt:lpstr>
      <vt:lpstr>VHDL Procedure</vt:lpstr>
      <vt:lpstr>VHDL Procedure</vt:lpstr>
      <vt:lpstr>Ejemplo de procedimiento VHDL</vt:lpstr>
      <vt:lpstr>Ejemplo de procedimiento VHDL</vt:lpstr>
      <vt:lpstr>Ejemplo de procedimiento VHDL</vt:lpstr>
      <vt:lpstr>Llamar a un procedimiento en VHDL</vt:lpstr>
      <vt:lpstr>Llamar a un procedimiento en VHDL</vt:lpstr>
      <vt:lpstr>VHDL Package</vt:lpstr>
      <vt:lpstr>VHDL Package</vt:lpstr>
      <vt:lpstr>VHDL Package</vt:lpstr>
      <vt:lpstr>VHDL Package</vt:lpstr>
      <vt:lpstr>VHDL Package</vt:lpstr>
      <vt:lpstr>Ejemplo de un paquete VHDL</vt:lpstr>
      <vt:lpstr>Ejemplo de un paquete VHDL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elias</dc:creator>
  <cp:lastModifiedBy>elias</cp:lastModifiedBy>
  <cp:revision>17</cp:revision>
  <dcterms:created xsi:type="dcterms:W3CDTF">2022-04-06T12:54:54Z</dcterms:created>
  <dcterms:modified xsi:type="dcterms:W3CDTF">2022-04-06T12:54:54Z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y fmtid="{D5CDD505-2E9C-101B-9397-08002B2CF9AE}" pid="3" name="ContentTypeId">
    <vt:lpwstr>0x010100FAF4D1C763254F44B5572613C9F51722</vt:lpwstr>
  </property>
</Properties>
</file>