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1.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3"/>
    <p:sldId id="257" r:id="rId4"/>
    <p:sldId id="258" r:id="rId5"/>
    <p:sldId id="259" r:id="rId6"/>
    <p:sldId id="260" r:id="rId7"/>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90"/>
      </p:cViewPr>
      <p:guideLst/>
    </p:cSldViewPr>
  </p:slideViewPr>
  <p:notesTextViewPr>
    <p:cViewPr>
      <p:scale>
        <a:sx n="125" d="100"/>
        <a:sy n="125" d="100"/>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8" Type="http://schemas.openxmlformats.org/officeDocument/2006/relationships/presProps" Target="presProps.xml"/><Relationship Id="rId13" Type="http://schemas.openxmlformats.org/officeDocument/2006/relationships/slide" Target="slides/slide10.xml"/><Relationship Id="rId3" Type="http://schemas.openxmlformats.org/officeDocument/2006/relationships/slide" Target="slides/slide1.xml"/><Relationship Id="rId21" Type="http://schemas.openxmlformats.org/officeDocument/2006/relationships/customXml" Target="../customXml/item1.xml"/><Relationship Id="rId7" Type="http://schemas.openxmlformats.org/officeDocument/2006/relationships/slide" Target="slides/slide5.xml"/><Relationship Id="rId17" Type="http://schemas.openxmlformats.org/officeDocument/2006/relationships/slide" Target="slides/slide14.xml"/><Relationship Id="rId12" Type="http://schemas.openxmlformats.org/officeDocument/2006/relationships/slide" Target="slides/slide9.xml"/><Relationship Id="rId20" Type="http://schemas.openxmlformats.org/officeDocument/2006/relationships/tableStyles" Target="tableStyles.xml"/><Relationship Id="rId2" Type="http://schemas.openxmlformats.org/officeDocument/2006/relationships/theme" Target="theme/theme1.xml"/><Relationship Id="rId16" Type="http://schemas.openxmlformats.org/officeDocument/2006/relationships/slide" Target="slides/slide13.xml"/><Relationship Id="rId6" Type="http://schemas.openxmlformats.org/officeDocument/2006/relationships/slide" Target="slides/slide4.xml"/><Relationship Id="rId11" Type="http://schemas.openxmlformats.org/officeDocument/2006/relationships/slide" Target="slides/slide8.xml"/><Relationship Id="rId1" Type="http://schemas.openxmlformats.org/officeDocument/2006/relationships/slideMaster" Target="slideMasters/slideMaster1.xml"/><Relationship Id="rId5"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customXml" Target="../customXml/item3.xml"/><Relationship Id="rId19" Type="http://schemas.openxmlformats.org/officeDocument/2006/relationships/viewProps" Target="viewProps.xml"/><Relationship Id="rId10" Type="http://schemas.openxmlformats.org/officeDocument/2006/relationships/slide" Target="slides/slide7.xml"/><Relationship Id="rId9" Type="http://schemas.openxmlformats.org/officeDocument/2006/relationships/slide" Target="slides/slide6.xml"/><Relationship Id="rId4" Type="http://schemas.openxmlformats.org/officeDocument/2006/relationships/slide" Target="slides/slide2.xml"/><Relationship Id="rId14" Type="http://schemas.openxmlformats.org/officeDocument/2006/relationships/slide" Target="slides/slide11.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F13F4-19FC-4BF9-8E89-1103A1C07336}" type="datetimeFigureOut">
              <a:rPr lang="es-PA" smtClean="0"/>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CEDF31-D404-407A-AF23-AE861BECF445}" type="slidenum">
              <a:rPr lang="es-PA" smtClean="0"/>
            </a:fld>
            <a:endParaRPr lang="es-P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Estos dos tipos de señales de entrada en conjunto proporcionan información para el circuito lógico del estado siguiente en el FSM para determinar el siguiente estado para ir en el siguiente ciclo de reloj.</a:t>
            </a:r>
            <a:endParaRPr lang="es-PA" dirty="0"/>
          </a:p>
        </p:txBody>
      </p:sp>
      <p:sp>
        <p:nvSpPr>
          <p:cNvPr id="4" name="Marcador de número de diapositiva 3"/>
          <p:cNvSpPr>
            <a:spLocks noGrp="1"/>
          </p:cNvSpPr>
          <p:nvPr>
            <p:ph type="sldNum" sz="quarter" idx="10"/>
          </p:nvPr>
        </p:nvSpPr>
        <p:spPr/>
        <p:txBody>
          <a:bodyPr/>
          <a:lstStyle/>
          <a:p>
            <a:fld id="{71CEDF31-D404-407A-AF23-AE861BECF445}" type="slidenum">
              <a:rPr lang="es-PA" smtClean="0"/>
            </a:fld>
            <a:endParaRPr lang="es-PA"/>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El problema de temporización se resuelven durante el paso de derivación</a:t>
            </a:r>
            <a:r>
              <a:rPr lang="es-ES" baseline="0" dirty="0" smtClean="0"/>
              <a:t> del </a:t>
            </a:r>
            <a:r>
              <a:rPr lang="es-ES" dirty="0" smtClean="0"/>
              <a:t>diagrama de estado. Una vez que tenemos el diagrama de estado de temporización correcta, entonces derivar el circuito de la unidad de control real es exactamente el mismo que el proceso para derivar una FSM. Para ayudar a lidiar con problemas de tiempo, a veces preferimos utilizar una máquina de estado</a:t>
            </a:r>
            <a:r>
              <a:rPr lang="es-ES" baseline="0" dirty="0" smtClean="0"/>
              <a:t> algorítmica </a:t>
            </a:r>
            <a:r>
              <a:rPr lang="es-ES" dirty="0" smtClean="0"/>
              <a:t>(ASM) o una tabla de acción del Estado para describir el comportamiento de una unidad de control en lugar de utilizar un diagrama de estado.</a:t>
            </a:r>
            <a:endParaRPr lang="es-PA" dirty="0"/>
          </a:p>
        </p:txBody>
      </p:sp>
      <p:sp>
        <p:nvSpPr>
          <p:cNvPr id="4" name="Marcador de número de diapositiva 3"/>
          <p:cNvSpPr>
            <a:spLocks noGrp="1"/>
          </p:cNvSpPr>
          <p:nvPr>
            <p:ph type="sldNum" sz="quarter" idx="10"/>
          </p:nvPr>
        </p:nvSpPr>
        <p:spPr/>
        <p:txBody>
          <a:bodyPr/>
          <a:lstStyle/>
          <a:p>
            <a:fld id="{71CEDF31-D404-407A-AF23-AE861BECF445}" type="slidenum">
              <a:rPr lang="es-PA" smtClean="0"/>
            </a:fld>
            <a:endParaRPr lang="es-P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hasCustomPrompt="1"/>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hasCustomPrompt="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9329125D-BE45-455B-B720-339629190C06}" type="datetimeFigureOut">
              <a:rPr lang="es-PA" smtClean="0"/>
            </a:fld>
            <a:endParaRPr lang="es-PA"/>
          </a:p>
        </p:txBody>
      </p:sp>
      <p:sp>
        <p:nvSpPr>
          <p:cNvPr id="19" name="Footer Placeholder 18"/>
          <p:cNvSpPr>
            <a:spLocks noGrp="1"/>
          </p:cNvSpPr>
          <p:nvPr>
            <p:ph type="ftr" sz="quarter" idx="11"/>
          </p:nvPr>
        </p:nvSpPr>
        <p:spPr/>
        <p:txBody>
          <a:bodyPr/>
          <a:lstStyle/>
          <a:p>
            <a:endParaRPr lang="es-PA"/>
          </a:p>
        </p:txBody>
      </p:sp>
      <p:sp>
        <p:nvSpPr>
          <p:cNvPr id="27" name="Slide Number Placeholder 26"/>
          <p:cNvSpPr>
            <a:spLocks noGrp="1"/>
          </p:cNvSpPr>
          <p:nvPr>
            <p:ph type="sldNum" sz="quarter" idx="12"/>
          </p:nvPr>
        </p:nvSpPr>
        <p:spPr/>
        <p:txBody>
          <a:bodyPr/>
          <a:lstStyle/>
          <a:p>
            <a:fld id="{66FB4B3E-78C7-4CE1-A8E0-2C007385E4DE}" type="slidenum">
              <a:rPr lang="es-PA" smtClean="0"/>
            </a:fld>
            <a:endParaRPr lang="es-PA"/>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hasCustomPrompt="1"/>
          </p:nvPr>
        </p:nvSpPr>
        <p:spPr/>
        <p:txBody>
          <a:bodyPr vert="eaVert"/>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329125D-BE45-455B-B720-339629190C06}" type="datetimeFigureOut">
              <a:rPr lang="es-PA" smtClean="0"/>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9200" y="914402"/>
            <a:ext cx="27432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hasCustomPrompt="1"/>
          </p:nvPr>
        </p:nvSpPr>
        <p:spPr>
          <a:xfrm>
            <a:off x="609600" y="914402"/>
            <a:ext cx="8026400" cy="5211763"/>
          </a:xfrm>
        </p:spPr>
        <p:txBody>
          <a:bodyPr vert="eaVert"/>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329125D-BE45-455B-B720-339629190C06}" type="datetimeFigureOut">
              <a:rPr lang="es-PA" smtClean="0"/>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hasCustomPrompt="1"/>
          </p:nvPr>
        </p:nvSpPr>
        <p:spPr/>
        <p:txBody>
          <a:body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9329125D-BE45-455B-B720-339629190C06}" type="datetimeFigureOut">
              <a:rPr lang="es-PA" smtClean="0"/>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hasCustomPrompt="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9329125D-BE45-455B-B720-339629190C06}" type="datetimeFigureOut">
              <a:rPr lang="es-PA" smtClean="0"/>
            </a:fld>
            <a:endParaRPr lang="es-PA"/>
          </a:p>
        </p:txBody>
      </p:sp>
      <p:sp>
        <p:nvSpPr>
          <p:cNvPr id="5" name="Footer Placeholder 4"/>
          <p:cNvSpPr>
            <a:spLocks noGrp="1"/>
          </p:cNvSpPr>
          <p:nvPr>
            <p:ph type="ftr" sz="quarter" idx="11"/>
          </p:nvPr>
        </p:nvSpPr>
        <p:spPr/>
        <p:txBody>
          <a:bodyPr/>
          <a:lstStyle/>
          <a:p>
            <a:endParaRPr lang="es-PA"/>
          </a:p>
        </p:txBody>
      </p:sp>
      <p:sp>
        <p:nvSpPr>
          <p:cNvPr id="6" name="Slide Number Placeholder 5"/>
          <p:cNvSpPr>
            <a:spLocks noGrp="1"/>
          </p:cNvSpPr>
          <p:nvPr>
            <p:ph type="sldNum" sz="quarter" idx="12"/>
          </p:nvPr>
        </p:nvSpPr>
        <p:spPr/>
        <p:txBody>
          <a:bodyPr/>
          <a:lstStyle/>
          <a:p>
            <a:fld id="{66FB4B3E-78C7-4CE1-A8E0-2C007385E4DE}" type="slidenum">
              <a:rPr lang="es-PA" smtClean="0"/>
            </a:fld>
            <a:endParaRPr lang="es-P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704088"/>
            <a:ext cx="109728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hasCustomPrompt="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4" name="Content Placeholder 3"/>
          <p:cNvSpPr>
            <a:spLocks noGrp="1"/>
          </p:cNvSpPr>
          <p:nvPr>
            <p:ph sz="half" idx="2" hasCustomPrompt="1"/>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9329125D-BE45-455B-B720-339629190C06}" type="datetimeFigureOut">
              <a:rPr lang="es-PA" smtClean="0"/>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704088"/>
            <a:ext cx="109728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hasCustomPrompt="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hasCustomPrompt="1"/>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hasCustomPrompt="1"/>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6" name="Content Placeholder 5"/>
          <p:cNvSpPr>
            <a:spLocks noGrp="1"/>
          </p:cNvSpPr>
          <p:nvPr>
            <p:ph sz="quarter" idx="4" hasCustomPrompt="1"/>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9329125D-BE45-455B-B720-339629190C06}" type="datetimeFigureOut">
              <a:rPr lang="es-PA" smtClean="0"/>
            </a:fld>
            <a:endParaRPr lang="es-PA"/>
          </a:p>
        </p:txBody>
      </p:sp>
      <p:sp>
        <p:nvSpPr>
          <p:cNvPr id="8" name="Footer Placeholder 7"/>
          <p:cNvSpPr>
            <a:spLocks noGrp="1"/>
          </p:cNvSpPr>
          <p:nvPr>
            <p:ph type="ftr" sz="quarter" idx="11"/>
          </p:nvPr>
        </p:nvSpPr>
        <p:spPr/>
        <p:txBody>
          <a:bodyPr/>
          <a:lstStyle/>
          <a:p>
            <a:endParaRPr lang="es-PA"/>
          </a:p>
        </p:txBody>
      </p:sp>
      <p:sp>
        <p:nvSpPr>
          <p:cNvPr id="9" name="Slide Number Placeholder 8"/>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9329125D-BE45-455B-B720-339629190C06}" type="datetimeFigureOut">
              <a:rPr lang="es-PA" smtClean="0"/>
            </a:fld>
            <a:endParaRPr lang="es-PA"/>
          </a:p>
        </p:txBody>
      </p:sp>
      <p:sp>
        <p:nvSpPr>
          <p:cNvPr id="4" name="Footer Placeholder 3"/>
          <p:cNvSpPr>
            <a:spLocks noGrp="1"/>
          </p:cNvSpPr>
          <p:nvPr>
            <p:ph type="ftr" sz="quarter" idx="11"/>
          </p:nvPr>
        </p:nvSpPr>
        <p:spPr/>
        <p:txBody>
          <a:bodyPr/>
          <a:lstStyle/>
          <a:p>
            <a:endParaRPr lang="es-PA"/>
          </a:p>
        </p:txBody>
      </p:sp>
      <p:sp>
        <p:nvSpPr>
          <p:cNvPr id="5" name="Slide Number Placeholder 4"/>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9125D-BE45-455B-B720-339629190C06}" type="datetimeFigureOut">
              <a:rPr lang="es-PA" smtClean="0"/>
            </a:fld>
            <a:endParaRPr lang="es-PA"/>
          </a:p>
        </p:txBody>
      </p:sp>
      <p:sp>
        <p:nvSpPr>
          <p:cNvPr id="3" name="Footer Placeholder 2"/>
          <p:cNvSpPr>
            <a:spLocks noGrp="1"/>
          </p:cNvSpPr>
          <p:nvPr>
            <p:ph type="ftr" sz="quarter" idx="11"/>
          </p:nvPr>
        </p:nvSpPr>
        <p:spPr/>
        <p:txBody>
          <a:bodyPr/>
          <a:lstStyle/>
          <a:p>
            <a:endParaRPr lang="es-PA"/>
          </a:p>
        </p:txBody>
      </p:sp>
      <p:sp>
        <p:nvSpPr>
          <p:cNvPr id="4" name="Slide Number Placeholder 3"/>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hasCustomPrompt="1"/>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hasCustomPrompt="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endParaRPr lang="es-ES" smtClean="0"/>
          </a:p>
          <a:p>
            <a:pPr lvl="1" eaLnBrk="1" latinLnBrk="0" hangingPunct="1"/>
            <a:r>
              <a:rPr lang="es-ES" smtClean="0"/>
              <a:t>Segundo nivel</a:t>
            </a:r>
            <a:endParaRPr lang="es-ES" smtClean="0"/>
          </a:p>
          <a:p>
            <a:pPr lvl="2" eaLnBrk="1" latinLnBrk="0" hangingPunct="1"/>
            <a:r>
              <a:rPr lang="es-ES" smtClean="0"/>
              <a:t>Tercer nivel</a:t>
            </a:r>
            <a:endParaRPr lang="es-ES" smtClean="0"/>
          </a:p>
          <a:p>
            <a:pPr lvl="3" eaLnBrk="1" latinLnBrk="0" hangingPunct="1"/>
            <a:r>
              <a:rPr lang="es-ES" smtClean="0"/>
              <a:t>Cuarto nivel</a:t>
            </a:r>
            <a:endParaRPr lang="es-ES" smtClean="0"/>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9329125D-BE45-455B-B720-339629190C06}" type="datetimeFigureOut">
              <a:rPr lang="es-PA" smtClean="0"/>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p:txBody>
          <a:bodyPr/>
          <a:lstStyle/>
          <a:p>
            <a:fld id="{66FB4B3E-78C7-4CE1-A8E0-2C007385E4DE}" type="slidenum">
              <a:rPr lang="es-PA" smtClean="0"/>
            </a:fld>
            <a:endParaRPr lang="es-P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hasCustomPrompt="1"/>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hasCustomPrompt="1"/>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9329125D-BE45-455B-B720-339629190C06}" type="datetimeFigureOut">
              <a:rPr lang="es-PA" smtClean="0"/>
            </a:fld>
            <a:endParaRPr lang="es-PA"/>
          </a:p>
        </p:txBody>
      </p:sp>
      <p:sp>
        <p:nvSpPr>
          <p:cNvPr id="6" name="Footer Placeholder 5"/>
          <p:cNvSpPr>
            <a:spLocks noGrp="1"/>
          </p:cNvSpPr>
          <p:nvPr>
            <p:ph type="ftr" sz="quarter" idx="11"/>
          </p:nvPr>
        </p:nvSpPr>
        <p:spPr/>
        <p:txBody>
          <a:bodyPr/>
          <a:lstStyle/>
          <a:p>
            <a:endParaRPr lang="es-PA"/>
          </a:p>
        </p:txBody>
      </p:sp>
      <p:sp>
        <p:nvSpPr>
          <p:cNvPr id="7" name="Slide Number Placeholder 6"/>
          <p:cNvSpPr>
            <a:spLocks noGrp="1"/>
          </p:cNvSpPr>
          <p:nvPr>
            <p:ph type="sldNum" sz="quarter" idx="12"/>
          </p:nvPr>
        </p:nvSpPr>
        <p:spPr>
          <a:xfrm>
            <a:off x="10769600" y="6356351"/>
            <a:ext cx="812800" cy="365125"/>
          </a:xfrm>
        </p:spPr>
        <p:txBody>
          <a:bodyPr/>
          <a:lstStyle/>
          <a:p>
            <a:fld id="{66FB4B3E-78C7-4CE1-A8E0-2C007385E4DE}" type="slidenum">
              <a:rPr lang="es-PA" smtClean="0"/>
            </a:fld>
            <a:endParaRPr lang="es-PA"/>
          </a:p>
        </p:txBody>
      </p:sp>
      <p:sp>
        <p:nvSpPr>
          <p:cNvPr id="3" name="Picture Placeholder 2"/>
          <p:cNvSpPr>
            <a:spLocks noGrp="1"/>
          </p:cNvSpPr>
          <p:nvPr>
            <p:ph type="pic" idx="1" hasCustomPrompt="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s-ES" smtClean="0"/>
              <a:t>Haga clic para modificar el estilo de texto del patrón</a:t>
            </a:r>
            <a:endParaRPr kumimoji="0" lang="es-ES" smtClean="0"/>
          </a:p>
          <a:p>
            <a:pPr lvl="1" eaLnBrk="1" latinLnBrk="0" hangingPunct="1"/>
            <a:r>
              <a:rPr kumimoji="0" lang="es-ES" smtClean="0"/>
              <a:t>Segundo nivel</a:t>
            </a:r>
            <a:endParaRPr kumimoji="0" lang="es-ES" smtClean="0"/>
          </a:p>
          <a:p>
            <a:pPr lvl="2" eaLnBrk="1" latinLnBrk="0" hangingPunct="1"/>
            <a:r>
              <a:rPr kumimoji="0" lang="es-ES" smtClean="0"/>
              <a:t>Tercer nivel</a:t>
            </a:r>
            <a:endParaRPr kumimoji="0" lang="es-ES" smtClean="0"/>
          </a:p>
          <a:p>
            <a:pPr lvl="3" eaLnBrk="1" latinLnBrk="0" hangingPunct="1"/>
            <a:r>
              <a:rPr kumimoji="0" lang="es-ES" smtClean="0"/>
              <a:t>Cuarto nivel</a:t>
            </a:r>
            <a:endParaRPr kumimoji="0" lang="es-ES" smtClean="0"/>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29125D-BE45-455B-B720-339629190C06}" type="datetimeFigureOut">
              <a:rPr lang="es-PA" smtClean="0"/>
            </a:fld>
            <a:endParaRPr lang="es-PA"/>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PA"/>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6FB4B3E-78C7-4CE1-A8E0-2C007385E4DE}" type="slidenum">
              <a:rPr lang="es-PA" smtClean="0"/>
            </a:fld>
            <a:endParaRPr lang="es-PA"/>
          </a:p>
        </p:txBody>
      </p:sp>
      <p:grpSp>
        <p:nvGrpSpPr>
          <p:cNvPr id="2" name="Group 1"/>
          <p:cNvGrpSpPr/>
          <p:nvPr/>
        </p:nvGrpSpPr>
        <p:grpSpPr>
          <a:xfrm>
            <a:off x="-25356" y="202408"/>
            <a:ext cx="12240731"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A" dirty="0" smtClean="0"/>
              <a:t>Unidad de Control</a:t>
            </a:r>
            <a:endParaRPr lang="es-PA" dirty="0"/>
          </a:p>
        </p:txBody>
      </p:sp>
      <p:sp>
        <p:nvSpPr>
          <p:cNvPr id="3" name="Subtítulo 2"/>
          <p:cNvSpPr>
            <a:spLocks noGrp="1"/>
          </p:cNvSpPr>
          <p:nvPr>
            <p:ph type="subTitle" idx="1"/>
          </p:nvPr>
        </p:nvSpPr>
        <p:spPr/>
        <p:txBody>
          <a:bodyPr/>
          <a:lstStyle/>
          <a:p>
            <a:endParaRPr lang="es-PA"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Construyendo la Unidad de Control</a:t>
            </a:r>
            <a:endParaRPr lang="es-PA" dirty="0"/>
          </a:p>
        </p:txBody>
      </p:sp>
      <p:sp>
        <p:nvSpPr>
          <p:cNvPr id="3" name="Marcador de contenido 2"/>
          <p:cNvSpPr>
            <a:spLocks noGrp="1"/>
          </p:cNvSpPr>
          <p:nvPr>
            <p:ph idx="1"/>
          </p:nvPr>
        </p:nvSpPr>
        <p:spPr/>
        <p:txBody>
          <a:bodyPr/>
          <a:lstStyle/>
          <a:p>
            <a:pPr algn="just"/>
            <a:r>
              <a:rPr lang="es-ES" dirty="0"/>
              <a:t>Además de generar las señales de control, la unidad de control también </a:t>
            </a:r>
            <a:r>
              <a:rPr lang="es-ES" dirty="0" smtClean="0"/>
              <a:t>necesita </a:t>
            </a:r>
            <a:r>
              <a:rPr lang="es-ES" dirty="0"/>
              <a:t>controlar la secuencia de las instrucciones del algoritmo.</a:t>
            </a:r>
            <a:endParaRPr lang="es-PA"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Contando 1 a 10</a:t>
            </a:r>
            <a:endParaRPr lang="es-PA" dirty="0"/>
          </a:p>
        </p:txBody>
      </p:sp>
      <p:sp>
        <p:nvSpPr>
          <p:cNvPr id="3" name="Marcador de contenido 2"/>
          <p:cNvSpPr>
            <a:spLocks noGrp="1"/>
          </p:cNvSpPr>
          <p:nvPr>
            <p:ph idx="1"/>
          </p:nvPr>
        </p:nvSpPr>
        <p:spPr/>
        <p:txBody>
          <a:bodyPr/>
          <a:lstStyle/>
          <a:p>
            <a:r>
              <a:rPr lang="es-ES" dirty="0"/>
              <a:t>Derivación de </a:t>
            </a:r>
            <a:r>
              <a:rPr lang="es-ES" dirty="0" smtClean="0"/>
              <a:t>la unidad </a:t>
            </a:r>
            <a:r>
              <a:rPr lang="es-ES" dirty="0"/>
              <a:t>de control para el problema de </a:t>
            </a:r>
            <a:r>
              <a:rPr lang="es-ES" dirty="0" smtClean="0"/>
              <a:t>conteo.</a:t>
            </a:r>
            <a:endParaRPr lang="es-PA" dirty="0"/>
          </a:p>
        </p:txBody>
      </p:sp>
      <p:pic>
        <p:nvPicPr>
          <p:cNvPr id="4" name="Imagen 3"/>
          <p:cNvPicPr>
            <a:picLocks noChangeAspect="1"/>
          </p:cNvPicPr>
          <p:nvPr/>
        </p:nvPicPr>
        <p:blipFill>
          <a:blip r:embed="rId1"/>
          <a:stretch>
            <a:fillRect/>
          </a:stretch>
        </p:blipFill>
        <p:spPr>
          <a:xfrm>
            <a:off x="775585" y="2646386"/>
            <a:ext cx="4557194" cy="1174987"/>
          </a:xfrm>
          <a:prstGeom prst="rect">
            <a:avLst/>
          </a:prstGeom>
        </p:spPr>
      </p:pic>
      <p:pic>
        <p:nvPicPr>
          <p:cNvPr id="5" name="Imagen 4"/>
          <p:cNvPicPr>
            <a:picLocks noChangeAspect="1"/>
          </p:cNvPicPr>
          <p:nvPr/>
        </p:nvPicPr>
        <p:blipFill>
          <a:blip r:embed="rId2"/>
          <a:stretch>
            <a:fillRect/>
          </a:stretch>
        </p:blipFill>
        <p:spPr>
          <a:xfrm>
            <a:off x="5624689" y="2662985"/>
            <a:ext cx="2755035" cy="3166234"/>
          </a:xfrm>
          <a:prstGeom prst="rect">
            <a:avLst/>
          </a:prstGeom>
        </p:spPr>
      </p:pic>
      <p:pic>
        <p:nvPicPr>
          <p:cNvPr id="6" name="Imagen 5"/>
          <p:cNvPicPr>
            <a:picLocks noChangeAspect="1"/>
          </p:cNvPicPr>
          <p:nvPr/>
        </p:nvPicPr>
        <p:blipFill>
          <a:blip r:embed="rId3"/>
          <a:stretch>
            <a:fillRect/>
          </a:stretch>
        </p:blipFill>
        <p:spPr>
          <a:xfrm>
            <a:off x="8379724" y="5043315"/>
            <a:ext cx="3553754" cy="1166416"/>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Contando 1 a 10</a:t>
            </a:r>
            <a:endParaRPr lang="es-PA" dirty="0"/>
          </a:p>
        </p:txBody>
      </p:sp>
      <p:pic>
        <p:nvPicPr>
          <p:cNvPr id="4" name="Marcador de contenido 3"/>
          <p:cNvPicPr>
            <a:picLocks noGrp="1" noChangeAspect="1"/>
          </p:cNvPicPr>
          <p:nvPr>
            <p:ph idx="1"/>
          </p:nvPr>
        </p:nvPicPr>
        <p:blipFill>
          <a:blip r:embed="rId1"/>
          <a:stretch>
            <a:fillRect/>
          </a:stretch>
        </p:blipFill>
        <p:spPr>
          <a:xfrm>
            <a:off x="6742473" y="704088"/>
            <a:ext cx="3261336" cy="5984839"/>
          </a:xfrm>
          <a:prstGeom prst="rect">
            <a:avLst/>
          </a:prstGeom>
        </p:spPr>
      </p:pic>
      <p:pic>
        <p:nvPicPr>
          <p:cNvPr id="6" name="Imagen 5"/>
          <p:cNvPicPr>
            <a:picLocks noChangeAspect="1"/>
          </p:cNvPicPr>
          <p:nvPr/>
        </p:nvPicPr>
        <p:blipFill>
          <a:blip r:embed="rId2"/>
          <a:stretch>
            <a:fillRect/>
          </a:stretch>
        </p:blipFill>
        <p:spPr>
          <a:xfrm>
            <a:off x="9429450" y="4959717"/>
            <a:ext cx="2152950" cy="1524213"/>
          </a:xfrm>
          <a:prstGeom prst="rect">
            <a:avLst/>
          </a:prstGeom>
        </p:spPr>
      </p:pic>
      <p:pic>
        <p:nvPicPr>
          <p:cNvPr id="8" name="Imagen 7"/>
          <p:cNvPicPr>
            <a:picLocks noChangeAspect="1"/>
          </p:cNvPicPr>
          <p:nvPr/>
        </p:nvPicPr>
        <p:blipFill>
          <a:blip r:embed="rId3"/>
          <a:stretch>
            <a:fillRect/>
          </a:stretch>
        </p:blipFill>
        <p:spPr>
          <a:xfrm>
            <a:off x="609600" y="2537549"/>
            <a:ext cx="6417355" cy="24221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Contando 1 a 10</a:t>
            </a:r>
            <a:endParaRPr lang="es-PA" dirty="0"/>
          </a:p>
        </p:txBody>
      </p:sp>
      <p:pic>
        <p:nvPicPr>
          <p:cNvPr id="4" name="Marcador de contenido 3"/>
          <p:cNvPicPr>
            <a:picLocks noGrp="1" noChangeAspect="1"/>
          </p:cNvPicPr>
          <p:nvPr>
            <p:ph idx="1"/>
          </p:nvPr>
        </p:nvPicPr>
        <p:blipFill>
          <a:blip r:embed="rId1"/>
          <a:stretch>
            <a:fillRect/>
          </a:stretch>
        </p:blipFill>
        <p:spPr>
          <a:xfrm>
            <a:off x="408008" y="1961458"/>
            <a:ext cx="4115374" cy="3982006"/>
          </a:xfrm>
          <a:prstGeom prst="rect">
            <a:avLst/>
          </a:prstGeom>
        </p:spPr>
      </p:pic>
      <p:pic>
        <p:nvPicPr>
          <p:cNvPr id="6" name="Imagen 5"/>
          <p:cNvPicPr>
            <a:picLocks noChangeAspect="1"/>
          </p:cNvPicPr>
          <p:nvPr/>
        </p:nvPicPr>
        <p:blipFill>
          <a:blip r:embed="rId2"/>
          <a:stretch>
            <a:fillRect/>
          </a:stretch>
        </p:blipFill>
        <p:spPr>
          <a:xfrm>
            <a:off x="5154177" y="138864"/>
            <a:ext cx="2174671" cy="6557993"/>
          </a:xfrm>
          <a:prstGeom prst="rect">
            <a:avLst/>
          </a:prstGeom>
        </p:spPr>
      </p:pic>
      <p:pic>
        <p:nvPicPr>
          <p:cNvPr id="7" name="Imagen 6"/>
          <p:cNvPicPr>
            <a:picLocks noChangeAspect="1"/>
          </p:cNvPicPr>
          <p:nvPr/>
        </p:nvPicPr>
        <p:blipFill>
          <a:blip r:embed="rId3"/>
          <a:stretch>
            <a:fillRect/>
          </a:stretch>
        </p:blipFill>
        <p:spPr>
          <a:xfrm>
            <a:off x="8136426" y="534187"/>
            <a:ext cx="3261643" cy="598069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Amarrando Todo</a:t>
            </a:r>
            <a:endParaRPr lang="es-PA" dirty="0"/>
          </a:p>
        </p:txBody>
      </p:sp>
      <p:pic>
        <p:nvPicPr>
          <p:cNvPr id="4" name="Marcador de contenido 3"/>
          <p:cNvPicPr>
            <a:picLocks noGrp="1" noChangeAspect="1"/>
          </p:cNvPicPr>
          <p:nvPr>
            <p:ph idx="1"/>
          </p:nvPr>
        </p:nvPicPr>
        <p:blipFill>
          <a:blip r:embed="rId1"/>
          <a:stretch>
            <a:fillRect/>
          </a:stretch>
        </p:blipFill>
        <p:spPr>
          <a:xfrm>
            <a:off x="609600" y="3521208"/>
            <a:ext cx="10972800" cy="121734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Unidad De Control</a:t>
            </a:r>
            <a:endParaRPr lang="es-PA" dirty="0"/>
          </a:p>
        </p:txBody>
      </p:sp>
      <p:sp>
        <p:nvSpPr>
          <p:cNvPr id="3" name="Marcador de contenido 2"/>
          <p:cNvSpPr>
            <a:spLocks noGrp="1"/>
          </p:cNvSpPr>
          <p:nvPr>
            <p:ph idx="1"/>
          </p:nvPr>
        </p:nvSpPr>
        <p:spPr/>
        <p:txBody>
          <a:bodyPr/>
          <a:lstStyle/>
          <a:p>
            <a:pPr algn="just"/>
            <a:r>
              <a:rPr lang="es-ES" dirty="0"/>
              <a:t>En el último </a:t>
            </a:r>
            <a:r>
              <a:rPr lang="es-ES" dirty="0" smtClean="0"/>
              <a:t>apartado, </a:t>
            </a:r>
            <a:r>
              <a:rPr lang="es-ES" dirty="0"/>
              <a:t>vimos cómo un camino de datos </a:t>
            </a:r>
            <a:r>
              <a:rPr lang="x-none" altLang="es-ES" dirty="0"/>
              <a:t>cómo se </a:t>
            </a:r>
            <a:r>
              <a:rPr lang="es-ES" dirty="0"/>
              <a:t>diseña y cómo se utiliza para ejecutar un algoritmo particular mediante la especificación de las palabras de control para manipular el camino de datos en cada ciclo de reloj. En ese </a:t>
            </a:r>
            <a:r>
              <a:rPr lang="es-ES" dirty="0" smtClean="0"/>
              <a:t>apartado, </a:t>
            </a:r>
            <a:r>
              <a:rPr lang="es-ES" dirty="0"/>
              <a:t>hemos probado el camino de datos mediante el establecimiento de las señales del código de control de forma manual durante la simulación. Sin embargo, para tener realmente el </a:t>
            </a:r>
            <a:r>
              <a:rPr lang="es-ES" dirty="0" smtClean="0"/>
              <a:t>camino </a:t>
            </a:r>
            <a:r>
              <a:rPr lang="es-ES" dirty="0"/>
              <a:t>de datos </a:t>
            </a:r>
            <a:r>
              <a:rPr lang="es-ES" dirty="0" smtClean="0"/>
              <a:t>operando de </a:t>
            </a:r>
            <a:r>
              <a:rPr lang="es-ES" dirty="0"/>
              <a:t>forma automática </a:t>
            </a:r>
            <a:r>
              <a:rPr lang="es-ES" dirty="0" smtClean="0"/>
              <a:t>de </a:t>
            </a:r>
            <a:r>
              <a:rPr lang="es-ES" dirty="0"/>
              <a:t>acuerdo a las palabras de control, se necesita una unidad de control para generar las señales de código de control de forma automática en cada ciclo de reloj.</a:t>
            </a:r>
            <a:endParaRPr lang="es-P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Unidad de Control</a:t>
            </a:r>
            <a:endParaRPr lang="es-PA" dirty="0"/>
          </a:p>
        </p:txBody>
      </p:sp>
      <p:sp>
        <p:nvSpPr>
          <p:cNvPr id="3" name="Marcador de contenido 2"/>
          <p:cNvSpPr>
            <a:spLocks noGrp="1"/>
          </p:cNvSpPr>
          <p:nvPr>
            <p:ph idx="1"/>
          </p:nvPr>
        </p:nvSpPr>
        <p:spPr/>
        <p:txBody>
          <a:bodyPr/>
          <a:lstStyle/>
          <a:p>
            <a:pPr algn="just"/>
            <a:r>
              <a:rPr lang="es-PA" dirty="0" smtClean="0"/>
              <a:t>La unidad de control dentro del microprocesador es una máquina de estado.</a:t>
            </a:r>
            <a:endParaRPr lang="es-PA" dirty="0" smtClean="0"/>
          </a:p>
          <a:p>
            <a:pPr algn="just"/>
            <a:r>
              <a:rPr lang="es-PA" dirty="0" smtClean="0"/>
              <a:t>Por el paso a través de la secuencia de estados, la unidad de control controla la operación del camino de datos.</a:t>
            </a:r>
            <a:endParaRPr lang="es-PA" dirty="0" smtClean="0"/>
          </a:p>
          <a:p>
            <a:pPr algn="just"/>
            <a:r>
              <a:rPr lang="es-ES" dirty="0"/>
              <a:t>Para cada Estado </a:t>
            </a:r>
            <a:r>
              <a:rPr lang="es-ES" dirty="0" smtClean="0"/>
              <a:t>en que </a:t>
            </a:r>
            <a:r>
              <a:rPr lang="es-ES" dirty="0"/>
              <a:t>la unidad de control </a:t>
            </a:r>
            <a:r>
              <a:rPr lang="es-ES" dirty="0" smtClean="0"/>
              <a:t>está, la </a:t>
            </a:r>
            <a:r>
              <a:rPr lang="es-ES" dirty="0"/>
              <a:t>lógica de salida que se encuentra dentro de la unidad de control va a generar todas las señales de control adecuadas para </a:t>
            </a:r>
            <a:r>
              <a:rPr lang="es-ES" dirty="0" smtClean="0"/>
              <a:t>que el </a:t>
            </a:r>
            <a:r>
              <a:rPr lang="es-ES" dirty="0"/>
              <a:t>camino de datos </a:t>
            </a:r>
            <a:r>
              <a:rPr lang="es-ES" dirty="0" smtClean="0"/>
              <a:t>lleve </a:t>
            </a:r>
            <a:r>
              <a:rPr lang="es-ES" dirty="0"/>
              <a:t>a cabo </a:t>
            </a:r>
            <a:r>
              <a:rPr lang="es-ES" dirty="0" smtClean="0"/>
              <a:t>una operación.</a:t>
            </a:r>
            <a:endParaRPr lang="es-P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Unidad de Control</a:t>
            </a:r>
            <a:endParaRPr lang="es-PA" dirty="0"/>
          </a:p>
        </p:txBody>
      </p:sp>
      <p:sp>
        <p:nvSpPr>
          <p:cNvPr id="3" name="Marcador de contenido 2"/>
          <p:cNvSpPr>
            <a:spLocks noGrp="1"/>
          </p:cNvSpPr>
          <p:nvPr>
            <p:ph idx="1"/>
          </p:nvPr>
        </p:nvSpPr>
        <p:spPr/>
        <p:txBody>
          <a:bodyPr/>
          <a:lstStyle/>
          <a:p>
            <a:r>
              <a:rPr lang="es-ES" dirty="0"/>
              <a:t>Hay dos tipos de señales de </a:t>
            </a:r>
            <a:r>
              <a:rPr lang="es-ES" dirty="0" smtClean="0"/>
              <a:t>entrada:</a:t>
            </a:r>
            <a:endParaRPr lang="es-ES" dirty="0" smtClean="0"/>
          </a:p>
          <a:p>
            <a:pPr lvl="1">
              <a:buFont typeface="Wingdings" panose="05000000000000000000" charset="2"/>
              <a:buChar char="v"/>
            </a:pPr>
            <a:r>
              <a:rPr lang="es-ES" dirty="0" smtClean="0"/>
              <a:t>Entradas de Control (</a:t>
            </a:r>
            <a:r>
              <a:rPr lang="es-ES" dirty="0" err="1" smtClean="0"/>
              <a:t>controls</a:t>
            </a:r>
            <a:r>
              <a:rPr lang="es-ES" dirty="0" smtClean="0"/>
              <a:t> inputs)</a:t>
            </a:r>
            <a:endParaRPr lang="es-ES" dirty="0" smtClean="0"/>
          </a:p>
          <a:p>
            <a:pPr lvl="1">
              <a:buFont typeface="Wingdings" panose="05000000000000000000" charset="2"/>
              <a:buChar char="v"/>
            </a:pPr>
            <a:r>
              <a:rPr lang="es-ES" dirty="0" smtClean="0"/>
              <a:t>Señales de Estatus (status </a:t>
            </a:r>
            <a:r>
              <a:rPr lang="es-ES" dirty="0" err="1" smtClean="0"/>
              <a:t>signals</a:t>
            </a:r>
            <a:r>
              <a:rPr lang="es-ES" dirty="0" smtClean="0"/>
              <a:t>)</a:t>
            </a:r>
            <a:endParaRPr lang="es-ES" dirty="0" smtClean="0"/>
          </a:p>
          <a:p>
            <a:pPr marL="393065" lvl="1" indent="0">
              <a:buNone/>
            </a:pPr>
            <a:endParaRPr lang="es-ES" dirty="0" smtClean="0"/>
          </a:p>
          <a:p>
            <a:r>
              <a:rPr lang="es-ES" dirty="0" smtClean="0"/>
              <a:t>Y dos tipos de señales de salida:</a:t>
            </a:r>
            <a:endParaRPr lang="es-ES" dirty="0" smtClean="0"/>
          </a:p>
          <a:p>
            <a:pPr lvl="1">
              <a:buFont typeface="Wingdings" panose="05000000000000000000" charset="2"/>
              <a:buChar char="v"/>
            </a:pPr>
            <a:r>
              <a:rPr lang="es-ES" dirty="0" smtClean="0"/>
              <a:t>Salidas de Control (control outputs)</a:t>
            </a:r>
            <a:endParaRPr lang="es-ES" dirty="0" smtClean="0"/>
          </a:p>
          <a:p>
            <a:pPr lvl="1">
              <a:buFont typeface="Wingdings" panose="05000000000000000000" charset="2"/>
              <a:buChar char="v"/>
            </a:pPr>
            <a:r>
              <a:rPr lang="es-ES" dirty="0" smtClean="0"/>
              <a:t>Señales de Control (control </a:t>
            </a:r>
            <a:r>
              <a:rPr lang="es-ES" dirty="0" err="1" smtClean="0"/>
              <a:t>signals</a:t>
            </a:r>
            <a:r>
              <a:rPr lang="es-ES" dirty="0" smtClean="0"/>
              <a:t>)</a:t>
            </a:r>
            <a:endParaRPr lang="es-PA"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Señales de Entrada</a:t>
            </a:r>
            <a:endParaRPr lang="es-PA" dirty="0"/>
          </a:p>
        </p:txBody>
      </p:sp>
      <p:sp>
        <p:nvSpPr>
          <p:cNvPr id="3" name="Marcador de contenido 2"/>
          <p:cNvSpPr>
            <a:spLocks noGrp="1"/>
          </p:cNvSpPr>
          <p:nvPr>
            <p:ph idx="1"/>
          </p:nvPr>
        </p:nvSpPr>
        <p:spPr/>
        <p:txBody>
          <a:bodyPr/>
          <a:lstStyle/>
          <a:p>
            <a:pPr algn="just"/>
            <a:r>
              <a:rPr lang="es-PA" b="1" u="sng" dirty="0" smtClean="0">
                <a:effectLst>
                  <a:outerShdw blurRad="38100" dist="38100" dir="2700000" algn="tl">
                    <a:srgbClr val="000000">
                      <a:alpha val="43137"/>
                    </a:srgbClr>
                  </a:outerShdw>
                </a:effectLst>
              </a:rPr>
              <a:t>Entradas de Control</a:t>
            </a:r>
            <a:r>
              <a:rPr lang="es-PA" dirty="0" smtClean="0"/>
              <a:t>: </a:t>
            </a:r>
            <a:r>
              <a:rPr lang="es-ES" dirty="0"/>
              <a:t>son las señales de entrada externas primarias a la unidad de control. Estas son las señales externas para controlar el funcionamiento del microprocesador</a:t>
            </a:r>
            <a:r>
              <a:rPr lang="es-ES" dirty="0" smtClean="0"/>
              <a:t>.</a:t>
            </a:r>
            <a:endParaRPr lang="es-ES" dirty="0" smtClean="0"/>
          </a:p>
          <a:p>
            <a:pPr marL="0" indent="0" algn="just">
              <a:buNone/>
            </a:pPr>
            <a:endParaRPr lang="es-ES" dirty="0" smtClean="0"/>
          </a:p>
          <a:p>
            <a:pPr algn="just"/>
            <a:r>
              <a:rPr lang="es-ES" b="1" u="sng" dirty="0" smtClean="0">
                <a:effectLst>
                  <a:outerShdw blurRad="38100" dist="38100" dir="2700000" algn="tl">
                    <a:srgbClr val="000000">
                      <a:alpha val="43137"/>
                    </a:srgbClr>
                  </a:outerShdw>
                </a:effectLst>
              </a:rPr>
              <a:t>Señales de Estatus</a:t>
            </a:r>
            <a:r>
              <a:rPr lang="es-ES" dirty="0"/>
              <a:t>: son señales de entrada </a:t>
            </a:r>
            <a:r>
              <a:rPr lang="es-ES" dirty="0" smtClean="0"/>
              <a:t>del camino de datos.</a:t>
            </a:r>
            <a:endParaRPr lang="es-PA" dirty="0"/>
          </a:p>
        </p:txBody>
      </p:sp>
      <p:sp>
        <p:nvSpPr>
          <p:cNvPr id="4" name="Rectángulo redondeado 3"/>
          <p:cNvSpPr/>
          <p:nvPr/>
        </p:nvSpPr>
        <p:spPr>
          <a:xfrm>
            <a:off x="4572001" y="2137894"/>
            <a:ext cx="1171976" cy="811368"/>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s-PA" dirty="0" err="1" smtClean="0"/>
              <a:t>Start</a:t>
            </a:r>
            <a:endParaRPr lang="es-PA" dirty="0"/>
          </a:p>
        </p:txBody>
      </p:sp>
      <p:sp>
        <p:nvSpPr>
          <p:cNvPr id="5" name="Rectángulo redondeado 4"/>
          <p:cNvSpPr/>
          <p:nvPr/>
        </p:nvSpPr>
        <p:spPr>
          <a:xfrm>
            <a:off x="6096000" y="2137894"/>
            <a:ext cx="1133341" cy="785611"/>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s-PA" dirty="0" err="1" smtClean="0"/>
              <a:t>Reset</a:t>
            </a:r>
            <a:endParaRPr lang="es-PA" dirty="0"/>
          </a:p>
        </p:txBody>
      </p:sp>
      <p:sp>
        <p:nvSpPr>
          <p:cNvPr id="6" name="Rectángulo redondeado 5"/>
          <p:cNvSpPr/>
          <p:nvPr/>
        </p:nvSpPr>
        <p:spPr>
          <a:xfrm>
            <a:off x="9987915" y="3204210"/>
            <a:ext cx="1927860" cy="1340485"/>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s-PA" dirty="0" smtClean="0"/>
              <a:t>Generalmente de Comparadores</a:t>
            </a:r>
            <a:endParaRPr lang="es-P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path" presetSubtype="0" accel="50000" decel="50000" fill="hold" grpId="1" nodeType="afterEffect">
                                  <p:stCondLst>
                                    <p:cond delay="0"/>
                                  </p:stCondLst>
                                  <p:childTnLst>
                                    <p:animMotion origin="layout" path="M 0 0 C 0.069 0 0.125 0.056 0.125 0.125 C 0.125 0.194 0.069 0.25 0 0.25 C -0.069 0.25 -0.125 0.194 -0.125 0.125 C -0.125 0.056 -0.069 0 0 0 Z" pathEditMode="relative" ptsTypes="">
                                      <p:cBhvr>
                                        <p:cTn id="9" dur="2000" fill="hold"/>
                                        <p:tgtEl>
                                          <p:spTgt spid="4"/>
                                        </p:tgtEl>
                                        <p:attrNameLst>
                                          <p:attrName>ppt_x</p:attrName>
                                          <p:attrName>ppt_y</p:attrName>
                                        </p:attrNameLst>
                                      </p:cBhvr>
                                    </p:animMotion>
                                  </p:childTnLst>
                                </p:cTn>
                              </p:par>
                            </p:childTnLst>
                          </p:cTn>
                        </p:par>
                        <p:par>
                          <p:cTn id="10" fill="hold">
                            <p:stCondLst>
                              <p:cond delay="2000"/>
                            </p:stCondLst>
                            <p:childTnLst>
                              <p:par>
                                <p:cTn id="11" presetID="1" presetClass="exit" presetSubtype="0" fill="hold" grpId="2" nodeType="after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par>
                          <p:cTn id="13" fill="hold">
                            <p:stCondLst>
                              <p:cond delay="2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2000"/>
                            </p:stCondLst>
                            <p:childTnLst>
                              <p:par>
                                <p:cTn id="17" presetID="1" presetClass="path" presetSubtype="0" accel="50000" decel="50000" fill="hold" grpId="1" nodeType="afterEffect">
                                  <p:stCondLst>
                                    <p:cond delay="0"/>
                                  </p:stCondLst>
                                  <p:childTnLst>
                                    <p:animMotion origin="layout" path="M 0 0 C 0.069 0 0.125 0.056 0.125 0.125 C 0.125 0.194 0.069 0.25 0 0.25 C -0.069 0.25 -0.125 0.194 -0.125 0.125 C -0.125 0.056 -0.069 0 0 0 Z" pathEditMode="relative" ptsTypes="">
                                      <p:cBhvr>
                                        <p:cTn id="18" dur="2000" fill="hold"/>
                                        <p:tgtEl>
                                          <p:spTgt spid="5"/>
                                        </p:tgtEl>
                                        <p:attrNameLst>
                                          <p:attrName>ppt_x</p:attrName>
                                          <p:attrName>ppt_y</p:attrName>
                                        </p:attrNameLst>
                                      </p:cBhvr>
                                    </p:animMotion>
                                  </p:childTnLst>
                                </p:cTn>
                              </p:par>
                            </p:childTnLst>
                          </p:cTn>
                        </p:par>
                        <p:par>
                          <p:cTn id="19" fill="hold">
                            <p:stCondLst>
                              <p:cond delay="4000"/>
                            </p:stCondLst>
                            <p:childTnLst>
                              <p:par>
                                <p:cTn id="20" presetID="10" presetClass="exit" presetSubtype="0" fill="hold" grpId="2" nodeType="afterEffect">
                                  <p:stCondLst>
                                    <p:cond delay="0"/>
                                  </p:stCondLst>
                                  <p:childTnLst>
                                    <p:animEffect transition="out" filter="fade">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par>
                          <p:cTn id="27" fill="hold">
                            <p:stCondLst>
                              <p:cond delay="0"/>
                            </p:stCondLst>
                            <p:childTnLst>
                              <p:par>
                                <p:cTn id="28" presetID="42" presetClass="path" presetSubtype="0" accel="50000" decel="50000" fill="hold" grpId="1" nodeType="afterEffect">
                                  <p:stCondLst>
                                    <p:cond delay="0"/>
                                  </p:stCondLst>
                                  <p:childTnLst>
                                    <p:animMotion origin="layout" path="M 0 0 L 0 0.25 E" pathEditMode="relative" ptsTypes="">
                                      <p:cBhvr>
                                        <p:cTn id="29" dur="2000" fill="hold"/>
                                        <p:tgtEl>
                                          <p:spTgt spid="6"/>
                                        </p:tgtEl>
                                        <p:attrNameLst>
                                          <p:attrName>ppt_x</p:attrName>
                                          <p:attrName>ppt_y</p:attrName>
                                        </p:attrNameLst>
                                      </p:cBhvr>
                                    </p:animMotion>
                                  </p:childTnLst>
                                </p:cTn>
                              </p:par>
                            </p:childTnLst>
                          </p:cTn>
                        </p:par>
                        <p:par>
                          <p:cTn id="30" fill="hold">
                            <p:stCondLst>
                              <p:cond delay="2000"/>
                            </p:stCondLst>
                            <p:childTnLst>
                              <p:par>
                                <p:cTn id="31" presetID="31" presetClass="exit" presetSubtype="0" fill="hold" grpId="2" nodeType="afterEffect">
                                  <p:stCondLst>
                                    <p:cond delay="0"/>
                                  </p:stCondLst>
                                  <p:childTnLst>
                                    <p:anim calcmode="lin" valueType="num">
                                      <p:cBhvr>
                                        <p:cTn id="32" dur="1000"/>
                                        <p:tgtEl>
                                          <p:spTgt spid="6"/>
                                        </p:tgtEl>
                                        <p:attrNameLst>
                                          <p:attrName>ppt_w</p:attrName>
                                        </p:attrNameLst>
                                      </p:cBhvr>
                                      <p:tavLst>
                                        <p:tav tm="0">
                                          <p:val>
                                            <p:strVal val="ppt_w"/>
                                          </p:val>
                                        </p:tav>
                                        <p:tav tm="100000">
                                          <p:val>
                                            <p:fltVal val="0"/>
                                          </p:val>
                                        </p:tav>
                                      </p:tavLst>
                                    </p:anim>
                                    <p:anim calcmode="lin" valueType="num">
                                      <p:cBhvr>
                                        <p:cTn id="33" dur="1000"/>
                                        <p:tgtEl>
                                          <p:spTgt spid="6"/>
                                        </p:tgtEl>
                                        <p:attrNameLst>
                                          <p:attrName>ppt_h</p:attrName>
                                        </p:attrNameLst>
                                      </p:cBhvr>
                                      <p:tavLst>
                                        <p:tav tm="0">
                                          <p:val>
                                            <p:strVal val="ppt_h"/>
                                          </p:val>
                                        </p:tav>
                                        <p:tav tm="100000">
                                          <p:val>
                                            <p:fltVal val="0"/>
                                          </p:val>
                                        </p:tav>
                                      </p:tavLst>
                                    </p:anim>
                                    <p:anim calcmode="lin" valueType="num">
                                      <p:cBhvr>
                                        <p:cTn id="34" dur="1000"/>
                                        <p:tgtEl>
                                          <p:spTgt spid="6"/>
                                        </p:tgtEl>
                                        <p:attrNameLst>
                                          <p:attrName>style.rotation</p:attrName>
                                        </p:attrNameLst>
                                      </p:cBhvr>
                                      <p:tavLst>
                                        <p:tav tm="0">
                                          <p:val>
                                            <p:fltVal val="0"/>
                                          </p:val>
                                        </p:tav>
                                        <p:tav tm="100000">
                                          <p:val>
                                            <p:fltVal val="90"/>
                                          </p:val>
                                        </p:tav>
                                      </p:tavLst>
                                    </p:anim>
                                    <p:animEffect transition="out" filter="fade">
                                      <p:cBhvr>
                                        <p:cTn id="35" dur="1000"/>
                                        <p:tgtEl>
                                          <p:spTgt spid="6"/>
                                        </p:tgtEl>
                                      </p:cBhvr>
                                    </p:animEffect>
                                    <p:set>
                                      <p:cBhvr>
                                        <p:cTn id="36"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5" grpId="0" animBg="1"/>
      <p:bldP spid="5" grpId="1" animBg="1"/>
      <p:bldP spid="5" grpId="2" animBg="1"/>
      <p:bldP spid="6" grpId="0" bldLvl="0" animBg="1"/>
      <p:bldP spid="6" grpId="1" bldLvl="0" animBg="1"/>
      <p:bldP spid="6" grpId="2"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Señales de Salida</a:t>
            </a:r>
            <a:endParaRPr lang="es-PA" dirty="0"/>
          </a:p>
        </p:txBody>
      </p:sp>
      <p:sp>
        <p:nvSpPr>
          <p:cNvPr id="3" name="Marcador de contenido 2"/>
          <p:cNvSpPr>
            <a:spLocks noGrp="1"/>
          </p:cNvSpPr>
          <p:nvPr>
            <p:ph idx="1"/>
          </p:nvPr>
        </p:nvSpPr>
        <p:spPr/>
        <p:txBody>
          <a:bodyPr/>
          <a:lstStyle/>
          <a:p>
            <a:pPr algn="just"/>
            <a:r>
              <a:rPr lang="es-PA" b="1" u="sng" dirty="0" smtClean="0">
                <a:effectLst>
                  <a:outerShdw blurRad="38100" dist="38100" dir="2700000" algn="tl">
                    <a:srgbClr val="000000">
                      <a:alpha val="43137"/>
                    </a:srgbClr>
                  </a:outerShdw>
                </a:effectLst>
              </a:rPr>
              <a:t>Salidas de Control</a:t>
            </a:r>
            <a:r>
              <a:rPr lang="es-PA" dirty="0" smtClean="0"/>
              <a:t>: </a:t>
            </a:r>
            <a:r>
              <a:rPr lang="es-ES" dirty="0"/>
              <a:t>son las señales de salida </a:t>
            </a:r>
            <a:r>
              <a:rPr lang="es-ES" dirty="0" smtClean="0"/>
              <a:t>primarias </a:t>
            </a:r>
            <a:r>
              <a:rPr lang="es-ES" dirty="0"/>
              <a:t>desde el microprocesador con el mundo exterior</a:t>
            </a:r>
            <a:r>
              <a:rPr lang="es-ES" dirty="0" smtClean="0"/>
              <a:t>.</a:t>
            </a:r>
            <a:endParaRPr lang="es-ES" dirty="0" smtClean="0"/>
          </a:p>
          <a:p>
            <a:endParaRPr lang="es-ES" dirty="0"/>
          </a:p>
          <a:p>
            <a:pPr algn="just"/>
            <a:r>
              <a:rPr lang="es-PA" b="1" u="sng" dirty="0" smtClean="0">
                <a:effectLst>
                  <a:outerShdw blurRad="38100" dist="38100" dir="2700000" algn="tl">
                    <a:srgbClr val="000000">
                      <a:alpha val="43137"/>
                    </a:srgbClr>
                  </a:outerShdw>
                </a:effectLst>
              </a:rPr>
              <a:t>Señales de Control</a:t>
            </a:r>
            <a:r>
              <a:rPr lang="es-PA" dirty="0" smtClean="0"/>
              <a:t>: </a:t>
            </a:r>
            <a:r>
              <a:rPr lang="es-ES" dirty="0"/>
              <a:t>son probablemente la más importante de todas las señales de </a:t>
            </a:r>
            <a:r>
              <a:rPr lang="es-ES" dirty="0" smtClean="0"/>
              <a:t>entrada/salida</a:t>
            </a:r>
            <a:r>
              <a:rPr lang="es-ES" dirty="0"/>
              <a:t>, ya que estas son las señales que controlan directamente las operaciones del camino de datos.</a:t>
            </a:r>
            <a:endParaRPr lang="es-PA" dirty="0"/>
          </a:p>
        </p:txBody>
      </p:sp>
      <p:sp>
        <p:nvSpPr>
          <p:cNvPr id="4" name="Rectángulo redondeado 3"/>
          <p:cNvSpPr/>
          <p:nvPr/>
        </p:nvSpPr>
        <p:spPr>
          <a:xfrm>
            <a:off x="3916907" y="497665"/>
            <a:ext cx="1337481" cy="777923"/>
          </a:xfrm>
          <a:prstGeom prst="roundRect">
            <a:avLst/>
          </a:prstGeom>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s-PA" dirty="0" smtClean="0"/>
              <a:t>Done</a:t>
            </a:r>
            <a:endParaRPr lang="es-P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50" presetClass="path" presetSubtype="0" accel="50000" decel="50000" fill="hold" grpId="1" nodeType="afterEffect">
                                  <p:stCondLst>
                                    <p:cond delay="0"/>
                                  </p:stCondLst>
                                  <p:childTnLst>
                                    <p:animMotion origin="layout" path="M 0 0 L 0.125 0 C 0.181 0 0.25 0.069 0.25 0.125 L 0.25 0.25 E" pathEditMode="relative" ptsTypes="">
                                      <p:cBhvr>
                                        <p:cTn id="9" dur="2000" fill="hold"/>
                                        <p:tgtEl>
                                          <p:spTgt spid="4"/>
                                        </p:tgtEl>
                                        <p:attrNameLst>
                                          <p:attrName>ppt_x</p:attrName>
                                          <p:attrName>ppt_y</p:attrName>
                                        </p:attrNameLst>
                                      </p:cBhvr>
                                    </p:animMotion>
                                  </p:childTnLst>
                                </p:cTn>
                              </p:par>
                            </p:childTnLst>
                          </p:cTn>
                        </p:par>
                        <p:par>
                          <p:cTn id="10" fill="hold">
                            <p:stCondLst>
                              <p:cond delay="2000"/>
                            </p:stCondLst>
                            <p:childTnLst>
                              <p:par>
                                <p:cTn id="11" presetID="31" presetClass="exit" presetSubtype="0" fill="hold" grpId="2" nodeType="afterEffect">
                                  <p:stCondLst>
                                    <p:cond delay="0"/>
                                  </p:stCondLst>
                                  <p:childTnLst>
                                    <p:anim calcmode="lin" valueType="num">
                                      <p:cBhvr>
                                        <p:cTn id="12" dur="1000"/>
                                        <p:tgtEl>
                                          <p:spTgt spid="4"/>
                                        </p:tgtEl>
                                        <p:attrNameLst>
                                          <p:attrName>ppt_w</p:attrName>
                                        </p:attrNameLst>
                                      </p:cBhvr>
                                      <p:tavLst>
                                        <p:tav tm="0">
                                          <p:val>
                                            <p:strVal val="ppt_w"/>
                                          </p:val>
                                        </p:tav>
                                        <p:tav tm="100000">
                                          <p:val>
                                            <p:fltVal val="0"/>
                                          </p:val>
                                        </p:tav>
                                      </p:tavLst>
                                    </p:anim>
                                    <p:anim calcmode="lin" valueType="num">
                                      <p:cBhvr>
                                        <p:cTn id="13" dur="1000"/>
                                        <p:tgtEl>
                                          <p:spTgt spid="4"/>
                                        </p:tgtEl>
                                        <p:attrNameLst>
                                          <p:attrName>ppt_h</p:attrName>
                                        </p:attrNameLst>
                                      </p:cBhvr>
                                      <p:tavLst>
                                        <p:tav tm="0">
                                          <p:val>
                                            <p:strVal val="ppt_h"/>
                                          </p:val>
                                        </p:tav>
                                        <p:tav tm="100000">
                                          <p:val>
                                            <p:fltVal val="0"/>
                                          </p:val>
                                        </p:tav>
                                      </p:tavLst>
                                    </p:anim>
                                    <p:anim calcmode="lin" valueType="num">
                                      <p:cBhvr>
                                        <p:cTn id="14" dur="1000"/>
                                        <p:tgtEl>
                                          <p:spTgt spid="4"/>
                                        </p:tgtEl>
                                        <p:attrNameLst>
                                          <p:attrName>style.rotation</p:attrName>
                                        </p:attrNameLst>
                                      </p:cBhvr>
                                      <p:tavLst>
                                        <p:tav tm="0">
                                          <p:val>
                                            <p:fltVal val="0"/>
                                          </p:val>
                                        </p:tav>
                                        <p:tav tm="100000">
                                          <p:val>
                                            <p:fltVal val="90"/>
                                          </p:val>
                                        </p:tav>
                                      </p:tavLst>
                                    </p:anim>
                                    <p:animEffect transition="out" filter="fade">
                                      <p:cBhvr>
                                        <p:cTn id="15" dur="1000"/>
                                        <p:tgtEl>
                                          <p:spTgt spid="4"/>
                                        </p:tgtEl>
                                      </p:cBhvr>
                                    </p:animEffect>
                                    <p:set>
                                      <p:cBhvr>
                                        <p:cTn id="16"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Máquina de Estados Finito</a:t>
            </a:r>
            <a:endParaRPr lang="es-PA" dirty="0"/>
          </a:p>
        </p:txBody>
      </p:sp>
      <p:sp>
        <p:nvSpPr>
          <p:cNvPr id="3" name="Marcador de contenido 2"/>
          <p:cNvSpPr>
            <a:spLocks noGrp="1"/>
          </p:cNvSpPr>
          <p:nvPr>
            <p:ph idx="1"/>
          </p:nvPr>
        </p:nvSpPr>
        <p:spPr/>
        <p:txBody>
          <a:bodyPr/>
          <a:lstStyle/>
          <a:p>
            <a:pPr algn="just"/>
            <a:r>
              <a:rPr lang="es-ES" dirty="0"/>
              <a:t>Una de las primeras cosas que hacemos en la construcción de un circuito FSM es </a:t>
            </a:r>
            <a:r>
              <a:rPr lang="es-ES" dirty="0" smtClean="0"/>
              <a:t>obtener </a:t>
            </a:r>
            <a:r>
              <a:rPr lang="es-ES" dirty="0"/>
              <a:t>el diagrama de estado. Cuando se deriva el diagrama de estado de la unidad de control, tenemos que tener mucho cuidado con los </a:t>
            </a:r>
            <a:r>
              <a:rPr lang="es-ES" dirty="0" smtClean="0"/>
              <a:t>tiempos de </a:t>
            </a:r>
            <a:r>
              <a:rPr lang="es-ES" dirty="0"/>
              <a:t>las operaciones </a:t>
            </a:r>
            <a:r>
              <a:rPr lang="es-ES" dirty="0" smtClean="0"/>
              <a:t>de transferencia de registro.</a:t>
            </a:r>
            <a:endParaRPr lang="es-ES" dirty="0" smtClean="0"/>
          </a:p>
          <a:p>
            <a:pPr algn="just"/>
            <a:endParaRPr lang="es-ES" dirty="0" smtClean="0"/>
          </a:p>
          <a:p>
            <a:pPr algn="just"/>
            <a:r>
              <a:rPr lang="es-ES" dirty="0"/>
              <a:t>La cuestión aquí es que, cuando escribimos un valor en un registro, </a:t>
            </a:r>
            <a:r>
              <a:rPr lang="es-ES" dirty="0" smtClean="0"/>
              <a:t>ese </a:t>
            </a:r>
            <a:r>
              <a:rPr lang="es-ES" dirty="0"/>
              <a:t>valor no está disponible hasta el inicio del siguiente ciclo de reloj.</a:t>
            </a:r>
            <a:endParaRPr lang="es-PA"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Construyendo la Unidad de Control</a:t>
            </a:r>
            <a:endParaRPr lang="es-PA" dirty="0"/>
          </a:p>
        </p:txBody>
      </p:sp>
      <p:sp>
        <p:nvSpPr>
          <p:cNvPr id="3" name="Marcador de texto 2"/>
          <p:cNvSpPr>
            <a:spLocks noGrp="1"/>
          </p:cNvSpPr>
          <p:nvPr>
            <p:ph type="body" idx="1"/>
          </p:nvPr>
        </p:nvSpPr>
        <p:spPr/>
        <p:txBody>
          <a:bodyPr/>
          <a:lstStyle/>
          <a:p>
            <a:endParaRPr lang="es-P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A" dirty="0" smtClean="0"/>
              <a:t>Construyendo la Unidad de Control</a:t>
            </a:r>
            <a:endParaRPr lang="es-PA" dirty="0"/>
          </a:p>
        </p:txBody>
      </p:sp>
      <p:sp>
        <p:nvSpPr>
          <p:cNvPr id="3" name="Marcador de contenido 2"/>
          <p:cNvSpPr>
            <a:spLocks noGrp="1"/>
          </p:cNvSpPr>
          <p:nvPr>
            <p:ph idx="1"/>
          </p:nvPr>
        </p:nvSpPr>
        <p:spPr/>
        <p:txBody>
          <a:bodyPr/>
          <a:lstStyle/>
          <a:p>
            <a:pPr algn="just"/>
            <a:r>
              <a:rPr lang="es-ES" dirty="0"/>
              <a:t>En </a:t>
            </a:r>
            <a:r>
              <a:rPr lang="es-ES" dirty="0" smtClean="0"/>
              <a:t>diapositivas anteriores, </a:t>
            </a:r>
            <a:r>
              <a:rPr lang="es-ES" dirty="0"/>
              <a:t>aprendimos cómo construir y utilizar un camino de datos para implementar un algoritmo. Todas las instrucciones de manipulación de datos en el algoritmo se convierten a </a:t>
            </a:r>
            <a:r>
              <a:rPr lang="es-ES" dirty="0" smtClean="0"/>
              <a:t>palabras de control y </a:t>
            </a:r>
            <a:r>
              <a:rPr lang="es-ES" dirty="0"/>
              <a:t>cada palabra de control se ejecuta en un ciclo de reloj para realizar una operación de </a:t>
            </a:r>
            <a:r>
              <a:rPr lang="es-ES" dirty="0" smtClean="0"/>
              <a:t>transferencia de registro. </a:t>
            </a:r>
            <a:r>
              <a:rPr lang="es-ES" dirty="0"/>
              <a:t>Una unidad de control se utiliza para generar las señales de control apropiadas </a:t>
            </a:r>
            <a:r>
              <a:rPr lang="es-ES" dirty="0" smtClean="0"/>
              <a:t>de las </a:t>
            </a:r>
            <a:r>
              <a:rPr lang="es-ES" dirty="0"/>
              <a:t>palabras de control de modo que el camino de datos </a:t>
            </a:r>
            <a:r>
              <a:rPr lang="es-ES" dirty="0" smtClean="0"/>
              <a:t>pueda </a:t>
            </a:r>
            <a:r>
              <a:rPr lang="es-ES" dirty="0"/>
              <a:t>realizar todas las operaciones de transferencia de registro necesarios automáticamente. Estas señales de control son las señales de salida del circuito lógico de salida que está dentro de la FSM.</a:t>
            </a:r>
            <a:endParaRPr lang="es-PA"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AF4D1C763254F44B5572613C9F51722" ma:contentTypeVersion="2" ma:contentTypeDescription="Crear nuevo documento." ma:contentTypeScope="" ma:versionID="4dcd34839456f712c5e40a051e9beac1">
  <xsd:schema xmlns:xsd="http://www.w3.org/2001/XMLSchema" xmlns:xs="http://www.w3.org/2001/XMLSchema" xmlns:p="http://schemas.microsoft.com/office/2006/metadata/properties" xmlns:ns2="8e84bed0-9661-4eb4-b5b9-9ad83e7db794" targetNamespace="http://schemas.microsoft.com/office/2006/metadata/properties" ma:root="true" ma:fieldsID="d08dcb9da0019ebfe6d64b6b957bc477" ns2:_="">
    <xsd:import namespace="8e84bed0-9661-4eb4-b5b9-9ad83e7db7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84bed0-9661-4eb4-b5b9-9ad83e7db7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DF845F-DFDF-4226-B2B7-4B57FD0AFF62}"/>
</file>

<file path=customXml/itemProps2.xml><?xml version="1.0" encoding="utf-8"?>
<ds:datastoreItem xmlns:ds="http://schemas.openxmlformats.org/officeDocument/2006/customXml" ds:itemID="{71EA10D4-37B1-4D5E-9CF4-22CD421A9301}"/>
</file>

<file path=customXml/itemProps3.xml><?xml version="1.0" encoding="utf-8"?>
<ds:datastoreItem xmlns:ds="http://schemas.openxmlformats.org/officeDocument/2006/customXml" ds:itemID="{6EDF167A-DC70-41CC-975C-BBED1F8C75D0}"/>
</file>

<file path=docProps/app.xml><?xml version="1.0" encoding="utf-8"?>
<Properties xmlns="http://schemas.openxmlformats.org/officeDocument/2006/extended-properties" xmlns:vt="http://schemas.openxmlformats.org/officeDocument/2006/docPropsVTypes">
  <Template>Tema1</Template>
  <TotalTime>0</TotalTime>
  <Words>3397</Words>
  <Application>Kingsoft Office WPP</Application>
  <PresentationFormat>Panorámica</PresentationFormat>
  <Paragraphs>68</Paragraphs>
  <Slides>14</Slides>
  <Notes>2</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Tema1</vt:lpstr>
      <vt:lpstr>Unidad de Control</vt:lpstr>
      <vt:lpstr>Unidad De Control</vt:lpstr>
      <vt:lpstr>Unidad de Control</vt:lpstr>
      <vt:lpstr>Unidad de Control</vt:lpstr>
      <vt:lpstr>Señales de Entrada</vt:lpstr>
      <vt:lpstr>Señales de Salida</vt:lpstr>
      <vt:lpstr>Máquina de Estados Finito</vt:lpstr>
      <vt:lpstr>Construyendo la Unidad de Control</vt:lpstr>
      <vt:lpstr>Construyendo la Unidad de Control</vt:lpstr>
      <vt:lpstr>Construyendo la Unidad de Control</vt:lpstr>
      <vt:lpstr>Contando 1 a 10</vt:lpstr>
      <vt:lpstr>Contando 1 a 10</vt:lpstr>
      <vt:lpstr>Contando 1 a 10</vt:lpstr>
      <vt:lpstr>Amarrando Todo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de Control</dc:title>
  <dc:creator>elias</dc:creator>
  <cp:lastModifiedBy>elias</cp:lastModifiedBy>
  <cp:revision>19</cp:revision>
  <dcterms:created xsi:type="dcterms:W3CDTF">2018-05-09T18:29:24Z</dcterms:created>
  <dcterms:modified xsi:type="dcterms:W3CDTF">2018-05-09T18:29:24Z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6154-10.1.0.5707</vt:lpwstr>
  </property>
  <property fmtid="{D5CDD505-2E9C-101B-9397-08002B2CF9AE}" pid="3" name="ContentTypeId">
    <vt:lpwstr>0x010100FAF4D1C763254F44B5572613C9F51722</vt:lpwstr>
  </property>
</Properties>
</file>