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Slides/notesSlide8.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notesSlides/notesSlide9.xml" ContentType="application/vnd.openxmlformats-officedocument.presentationml.notesSlide+xml"/>
  <Override PartName="/ppt/slides/slide13.xml" ContentType="application/vnd.openxmlformats-officedocument.presentationml.slide+xml"/>
  <Override PartName="/ppt/notesSlides/notesSlide10.xml" ContentType="application/vnd.openxmlformats-officedocument.presentationml.notesSlide+xml"/>
  <Override PartName="/ppt/slides/slide14.xml" ContentType="application/vnd.openxmlformats-officedocument.presentationml.slide+xml"/>
  <Override PartName="/ppt/notesSlides/notesSlide11.xml" ContentType="application/vnd.openxmlformats-officedocument.presentationml.notesSlide+xml"/>
  <Override PartName="/ppt/slides/slide15.xml" ContentType="application/vnd.openxmlformats-officedocument.presentationml.slide+xml"/>
  <Override PartName="/ppt/slides/slide16.xml" ContentType="application/vnd.openxmlformats-officedocument.presentationml.slide+xml"/>
  <Override PartName="/ppt/notesSlides/notesSlide12.xml" ContentType="application/vnd.openxmlformats-officedocument.presentationml.notesSlide+xml"/>
  <Override PartName="/ppt/slides/slide17.xml" ContentType="application/vnd.openxmlformats-officedocument.presentationml.slide+xml"/>
  <Override PartName="/ppt/notesSlides/notesSlide13.xml" ContentType="application/vnd.openxmlformats-officedocument.presentationml.notesSlide+xml"/>
  <Override PartName="/ppt/slides/slide18.xml" ContentType="application/vnd.openxmlformats-officedocument.presentationml.slide+xml"/>
  <Override PartName="/ppt/notesSlides/notesSlide14.xml" ContentType="application/vnd.openxmlformats-officedocument.presentationml.notes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Slides/notesSlide15.xml" ContentType="application/vnd.openxmlformats-officedocument.presentationml.notes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Slides/notesSlide16.xml" ContentType="application/vnd.openxmlformats-officedocument.presentationml.notes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Slides/notesSlide17.xml" ContentType="application/vnd.openxmlformats-officedocument.presentationml.notes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Slides/notesSlide18.xml" ContentType="application/vnd.openxmlformats-officedocument.presentationml.notes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4" r:id="rId21"/>
    <p:sldId id="275" r:id="rId22"/>
    <p:sldId id="273"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84" autoAdjust="0"/>
    <p:restoredTop sz="94660"/>
  </p:normalViewPr>
  <p:slideViewPr>
    <p:cSldViewPr snapToGrid="0">
      <p:cViewPr varScale="1">
        <p:scale>
          <a:sx n="74" d="100"/>
          <a:sy n="74" d="100"/>
        </p:scale>
        <p:origin x="-87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9" Type="http://schemas.openxmlformats.org/officeDocument/2006/relationships/tableStyles" Target="tableStyles.xml"/><Relationship Id="rId26" Type="http://schemas.openxmlformats.org/officeDocument/2006/relationships/slide" Target="slides/slide23.xml"/><Relationship Id="rId18" Type="http://schemas.openxmlformats.org/officeDocument/2006/relationships/slide" Target="slides/slide15.xml"/><Relationship Id="rId13" Type="http://schemas.openxmlformats.org/officeDocument/2006/relationships/slide" Target="slides/slide10.xml"/><Relationship Id="rId34" Type="http://schemas.openxmlformats.org/officeDocument/2006/relationships/slide" Target="slides/slide31.xml"/><Relationship Id="rId21" Type="http://schemas.openxmlformats.org/officeDocument/2006/relationships/slide" Target="slides/slide18.xml"/><Relationship Id="rId42" Type="http://schemas.openxmlformats.org/officeDocument/2006/relationships/customXml" Target="../customXml/item3.xml"/><Relationship Id="rId7" Type="http://schemas.openxmlformats.org/officeDocument/2006/relationships/slide" Target="slides/slide4.xml"/><Relationship Id="rId29" Type="http://schemas.openxmlformats.org/officeDocument/2006/relationships/slide" Target="slides/slide26.xml"/><Relationship Id="rId20" Type="http://schemas.openxmlformats.org/officeDocument/2006/relationships/slide" Target="slides/slide17.xml"/><Relationship Id="rId2" Type="http://schemas.openxmlformats.org/officeDocument/2006/relationships/theme" Target="theme/theme1.xml"/><Relationship Id="rId16" Type="http://schemas.openxmlformats.org/officeDocument/2006/relationships/slide" Target="slides/slide13.xml"/><Relationship Id="rId41" Type="http://schemas.openxmlformats.org/officeDocument/2006/relationships/customXml" Target="../customXml/item2.xml"/><Relationship Id="rId6" Type="http://schemas.openxmlformats.org/officeDocument/2006/relationships/slide" Target="slides/slide3.xml"/><Relationship Id="rId37" Type="http://schemas.openxmlformats.org/officeDocument/2006/relationships/presProps" Target="presProps.xml"/><Relationship Id="rId32" Type="http://schemas.openxmlformats.org/officeDocument/2006/relationships/slide" Target="slides/slide29.xml"/><Relationship Id="rId24" Type="http://schemas.openxmlformats.org/officeDocument/2006/relationships/slide" Target="slides/slide21.xml"/><Relationship Id="rId11" Type="http://schemas.openxmlformats.org/officeDocument/2006/relationships/slide" Target="slides/slide8.xml"/><Relationship Id="rId1" Type="http://schemas.openxmlformats.org/officeDocument/2006/relationships/slideMaster" Target="slideMasters/slideMaster1.xml"/><Relationship Id="rId40" Type="http://schemas.openxmlformats.org/officeDocument/2006/relationships/customXml" Target="../customXml/item1.xml"/><Relationship Id="rId5" Type="http://schemas.openxmlformats.org/officeDocument/2006/relationships/slide" Target="slides/slide2.xml"/><Relationship Id="rId36" Type="http://schemas.openxmlformats.org/officeDocument/2006/relationships/slide" Target="slides/slide33.xml"/><Relationship Id="rId28" Type="http://schemas.openxmlformats.org/officeDocument/2006/relationships/slide" Target="slides/slide25.xml"/><Relationship Id="rId23" Type="http://schemas.openxmlformats.org/officeDocument/2006/relationships/slide" Target="slides/slide20.xml"/><Relationship Id="rId15" Type="http://schemas.openxmlformats.org/officeDocument/2006/relationships/slide" Target="slides/slide12.xml"/><Relationship Id="rId31" Type="http://schemas.openxmlformats.org/officeDocument/2006/relationships/slide" Target="slides/slide28.xml"/><Relationship Id="rId19" Type="http://schemas.openxmlformats.org/officeDocument/2006/relationships/slide" Target="slides/slide16.xml"/><Relationship Id="rId10" Type="http://schemas.openxmlformats.org/officeDocument/2006/relationships/slide" Target="slides/slide7.xml"/><Relationship Id="rId9" Type="http://schemas.openxmlformats.org/officeDocument/2006/relationships/slide" Target="slides/slide6.xml"/><Relationship Id="rId4" Type="http://schemas.openxmlformats.org/officeDocument/2006/relationships/notesMaster" Target="notesMasters/notesMaster1.xml"/><Relationship Id="rId35" Type="http://schemas.openxmlformats.org/officeDocument/2006/relationships/slide" Target="slides/slide32.xml"/><Relationship Id="rId30" Type="http://schemas.openxmlformats.org/officeDocument/2006/relationships/slide" Target="slides/slide27.xml"/><Relationship Id="rId27" Type="http://schemas.openxmlformats.org/officeDocument/2006/relationships/slide" Target="slides/slide24.xml"/><Relationship Id="rId22" Type="http://schemas.openxmlformats.org/officeDocument/2006/relationships/slide" Target="slides/slide19.xml"/><Relationship Id="rId14" Type="http://schemas.openxmlformats.org/officeDocument/2006/relationships/slide" Target="slides/slide11.xml"/><Relationship Id="rId8" Type="http://schemas.openxmlformats.org/officeDocument/2006/relationships/slide" Target="slides/slide5.xml"/><Relationship Id="rId3" Type="http://schemas.openxmlformats.org/officeDocument/2006/relationships/slide" Target="slides/slide1.xml"/><Relationship Id="rId38" Type="http://schemas.openxmlformats.org/officeDocument/2006/relationships/viewProps" Target="viewProps.xml"/><Relationship Id="rId33" Type="http://schemas.openxmlformats.org/officeDocument/2006/relationships/slide" Target="slides/slide30.xml"/><Relationship Id="rId25" Type="http://schemas.openxmlformats.org/officeDocument/2006/relationships/slide" Target="slides/slide22.xml"/><Relationship Id="rId17" Type="http://schemas.openxmlformats.org/officeDocument/2006/relationships/slide" Target="slides/slide14.xml"/><Relationship Id="rId12"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73C8AE-B5A6-483A-8C04-363A1B051670}" type="datetimeFigureOut">
              <a:rPr lang="es-ES"/>
            </a:fld>
            <a:endParaRPr lang="es-E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9921A0-D5F9-4291-9C60-B098A5B56D81}" type="slidenum">
              <a:rPr lang="es-ES"/>
            </a:fld>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B79921A0-D5F9-4291-9C60-B098A5B56D81}" type="slidenum">
              <a:rPr lang="es-ES"/>
            </a:fld>
            <a:endParaRPr lang="es-E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La palabra de control para este camino de datos, por lo tanto, tiene dos bits: uno para cada señal de control. El orden de estos dos bits en este punto es arbitraria; Sin embargo, una vez decidido, tenemos que ser coherentes con el orden.</a:t>
            </a:r>
            <a:endParaRPr lang="es-ES" dirty="0" smtClean="0"/>
          </a:p>
          <a:p>
            <a:endParaRPr lang="es-PA" dirty="0"/>
          </a:p>
        </p:txBody>
      </p:sp>
      <p:sp>
        <p:nvSpPr>
          <p:cNvPr id="4" name="Marcador de número de diapositiva 3"/>
          <p:cNvSpPr>
            <a:spLocks noGrp="1"/>
          </p:cNvSpPr>
          <p:nvPr>
            <p:ph type="sldNum" sz="quarter" idx="10"/>
          </p:nvPr>
        </p:nvSpPr>
        <p:spPr/>
        <p:txBody>
          <a:bodyPr/>
          <a:lstStyle/>
          <a:p>
            <a:fld id="{B79921A0-D5F9-4291-9C60-B098A5B56D81}" type="slidenum">
              <a:rPr lang="es-ES" smtClean="0"/>
            </a:fld>
            <a:endParaRPr lang="es-E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Para que el camino de datos funcione de forma automática, la unidad de control tendrá que generar estas señales de control correctamente en el momento apropiado. En las siguientes diapositivas, vamos a aprender cómo construir la unidad de control y luego combinarlo con el camino de datos para formar un microprocesador.</a:t>
            </a:r>
            <a:endParaRPr lang="es-PA" dirty="0"/>
          </a:p>
        </p:txBody>
      </p:sp>
      <p:sp>
        <p:nvSpPr>
          <p:cNvPr id="4" name="Marcador de número de diapositiva 3"/>
          <p:cNvSpPr>
            <a:spLocks noGrp="1"/>
          </p:cNvSpPr>
          <p:nvPr>
            <p:ph type="sldNum" sz="quarter" idx="10"/>
          </p:nvPr>
        </p:nvSpPr>
        <p:spPr/>
        <p:txBody>
          <a:bodyPr/>
          <a:lstStyle/>
          <a:p>
            <a:fld id="{B79921A0-D5F9-4291-9C60-B098A5B56D81}" type="slidenum">
              <a:rPr lang="es-ES" smtClean="0"/>
            </a:fld>
            <a:endParaRPr lang="es-E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El algoritmo utiliza dos variables, A y B; Por lo tanto, el camino de datos debe tener dos registros de 4 bits, uno para cada variable.</a:t>
            </a:r>
            <a:endParaRPr lang="es-ES" dirty="0" smtClean="0"/>
          </a:p>
          <a:p>
            <a:r>
              <a:rPr lang="es-ES" dirty="0" smtClean="0"/>
              <a:t>Línea 1 del algoritmo introduce un valor en A. Para realizar esta operación, es necesario conectar las señales de entrada de datos a la entrada del registro A.</a:t>
            </a:r>
            <a:endParaRPr lang="es-ES" dirty="0" smtClean="0"/>
          </a:p>
          <a:p>
            <a:r>
              <a:rPr lang="es-ES" dirty="0" smtClean="0"/>
              <a:t>Línea 2 del algoritmo comprueba el valor de A con la constante de 5.</a:t>
            </a:r>
            <a:endParaRPr lang="es-ES" dirty="0" smtClean="0"/>
          </a:p>
          <a:p>
            <a:r>
              <a:rPr lang="es-ES" dirty="0" smtClean="0"/>
              <a:t>Utilizando una</a:t>
            </a:r>
            <a:r>
              <a:rPr lang="es-ES" baseline="0" dirty="0" smtClean="0"/>
              <a:t> compuerta AND de 4 entradas podemos comparar</a:t>
            </a:r>
            <a:r>
              <a:rPr lang="es-ES" dirty="0" smtClean="0"/>
              <a:t> los cuatro bits de entrada conectados como 0101 a los cuatro bits de salida de registro A.</a:t>
            </a:r>
            <a:endParaRPr lang="es-PA" dirty="0"/>
          </a:p>
        </p:txBody>
      </p:sp>
      <p:sp>
        <p:nvSpPr>
          <p:cNvPr id="4" name="Marcador de número de diapositiva 3"/>
          <p:cNvSpPr>
            <a:spLocks noGrp="1"/>
          </p:cNvSpPr>
          <p:nvPr>
            <p:ph type="sldNum" sz="quarter" idx="10"/>
          </p:nvPr>
        </p:nvSpPr>
        <p:spPr/>
        <p:txBody>
          <a:bodyPr/>
          <a:lstStyle/>
          <a:p>
            <a:fld id="{B79921A0-D5F9-4291-9C60-B098A5B56D81}" type="slidenum">
              <a:rPr lang="es-ES" smtClean="0"/>
            </a:fld>
            <a:endParaRPr lang="es-E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Dada la señal de estado para la comparación (A = 5), la unidad de control decidirá si ejecutar la línea 3 o la línea 5 del algoritmo. Esta decisión se hace mediante la unidad de control y no por el camino de datos.</a:t>
            </a:r>
            <a:endParaRPr lang="es-PA" dirty="0"/>
          </a:p>
        </p:txBody>
      </p:sp>
      <p:sp>
        <p:nvSpPr>
          <p:cNvPr id="4" name="Marcador de número de diapositiva 3"/>
          <p:cNvSpPr>
            <a:spLocks noGrp="1"/>
          </p:cNvSpPr>
          <p:nvPr>
            <p:ph type="sldNum" sz="quarter" idx="10"/>
          </p:nvPr>
        </p:nvSpPr>
        <p:spPr/>
        <p:txBody>
          <a:bodyPr/>
          <a:lstStyle/>
          <a:p>
            <a:fld id="{B79921A0-D5F9-4291-9C60-B098A5B56D81}" type="slidenum">
              <a:rPr lang="es-ES" smtClean="0"/>
            </a:fld>
            <a:endParaRPr lang="es-E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Desde el algoritmo, vemos que de nuevo tenemos un registro de 4 bits para almacenar el valor de i. Para la línea 3, un sumador se puede utilizar para incrementar i.</a:t>
            </a:r>
            <a:endParaRPr lang="es-ES" dirty="0" smtClean="0"/>
          </a:p>
          <a:p>
            <a:r>
              <a:rPr lang="es-ES" dirty="0" smtClean="0"/>
              <a:t>Alternativamente, en lugar de usar un registro y el sumador separado, podemos utilizar un solo contador de 4 bits para implementar todo el algoritmo</a:t>
            </a:r>
            <a:endParaRPr lang="es-PA" dirty="0"/>
          </a:p>
        </p:txBody>
      </p:sp>
      <p:sp>
        <p:nvSpPr>
          <p:cNvPr id="4" name="Marcador de número de diapositiva 3"/>
          <p:cNvSpPr>
            <a:spLocks noGrp="1"/>
          </p:cNvSpPr>
          <p:nvPr>
            <p:ph type="sldNum" sz="quarter" idx="10"/>
          </p:nvPr>
        </p:nvSpPr>
        <p:spPr/>
        <p:txBody>
          <a:bodyPr/>
          <a:lstStyle/>
          <a:p>
            <a:fld id="{B79921A0-D5F9-4291-9C60-B098A5B56D81}" type="slidenum">
              <a:rPr lang="es-ES" smtClean="0"/>
            </a:fld>
            <a:endParaRPr lang="es-E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Observamos en primer lugar que tenemos que tener dos registros de 8 bits con función de carga para el almacenamiento de las dos variables, n y suma. El registro para la suma debe incluir también una función Borrar para inicializar a 0. El registro de n debe ser también un contador descendente para </a:t>
            </a:r>
            <a:r>
              <a:rPr lang="es-ES" dirty="0" err="1" smtClean="0"/>
              <a:t>decrementar</a:t>
            </a:r>
            <a:r>
              <a:rPr lang="es-ES" dirty="0" smtClean="0"/>
              <a:t> n. Un sumador separado se utiliza para la operación de adición.</a:t>
            </a:r>
            <a:endParaRPr lang="es-PA" dirty="0"/>
          </a:p>
        </p:txBody>
      </p:sp>
      <p:sp>
        <p:nvSpPr>
          <p:cNvPr id="4" name="Marcador de número de diapositiva 3"/>
          <p:cNvSpPr>
            <a:spLocks noGrp="1"/>
          </p:cNvSpPr>
          <p:nvPr>
            <p:ph type="sldNum" sz="quarter" idx="10"/>
          </p:nvPr>
        </p:nvSpPr>
        <p:spPr/>
        <p:txBody>
          <a:bodyPr/>
          <a:lstStyle/>
          <a:p>
            <a:fld id="{B79921A0-D5F9-4291-9C60-B098A5B56D81}" type="slidenum">
              <a:rPr lang="es-ES" smtClean="0"/>
            </a:fld>
            <a:endParaRPr lang="es-E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La Figura muestra un ejemplo de un camino de datos general. Contiene una unidad funcional, la ALU, y un registro de 8 bits para almacenar datos. La entrada al operando A de la ALU puede ser desde una entrada externa de datos o la constante 1, seleccionados por la línea de selección de multiplexor IE. El operando B de la ALU es siempre desde el contenido del registro. La operación de la ALU se determina por las tres líneas de control: ALU2, ALU1, y ALU0, como se define en la tabla de operaciones de la ALU.</a:t>
            </a:r>
            <a:endParaRPr lang="es-ES" dirty="0" smtClean="0"/>
          </a:p>
          <a:p>
            <a:endParaRPr lang="es-PA" dirty="0"/>
          </a:p>
        </p:txBody>
      </p:sp>
      <p:sp>
        <p:nvSpPr>
          <p:cNvPr id="4" name="Marcador de número de diapositiva 3"/>
          <p:cNvSpPr>
            <a:spLocks noGrp="1"/>
          </p:cNvSpPr>
          <p:nvPr>
            <p:ph type="sldNum" sz="quarter" idx="10"/>
          </p:nvPr>
        </p:nvSpPr>
        <p:spPr/>
        <p:txBody>
          <a:bodyPr/>
          <a:lstStyle/>
          <a:p>
            <a:fld id="{B79921A0-D5F9-4291-9C60-B098A5B56D81}" type="slidenum">
              <a:rPr lang="es-ES" smtClean="0"/>
            </a:fld>
            <a:endParaRPr lang="es-E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A" dirty="0"/>
          </a:p>
        </p:txBody>
      </p:sp>
      <p:sp>
        <p:nvSpPr>
          <p:cNvPr id="4" name="3 Marcador de número de diapositiva"/>
          <p:cNvSpPr>
            <a:spLocks noGrp="1"/>
          </p:cNvSpPr>
          <p:nvPr>
            <p:ph type="sldNum" sz="quarter" idx="10"/>
          </p:nvPr>
        </p:nvSpPr>
        <p:spPr/>
        <p:txBody>
          <a:bodyPr/>
          <a:lstStyle/>
          <a:p>
            <a:fld id="{B79921A0-D5F9-4291-9C60-B098A5B56D81}" type="slidenum">
              <a:rPr lang="es-ES" smtClean="0"/>
            </a:fld>
            <a:endParaRPr lang="es-E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Por lo tanto, llegamos a la conclusión de que el camino de datos de la figura no se puede utilizar para implementar este algoritmo.</a:t>
            </a:r>
            <a:endParaRPr lang="es-PA" dirty="0"/>
          </a:p>
        </p:txBody>
      </p:sp>
      <p:sp>
        <p:nvSpPr>
          <p:cNvPr id="4" name="Marcador de número de diapositiva 3"/>
          <p:cNvSpPr>
            <a:spLocks noGrp="1"/>
          </p:cNvSpPr>
          <p:nvPr>
            <p:ph type="sldNum" sz="quarter" idx="10"/>
          </p:nvPr>
        </p:nvSpPr>
        <p:spPr/>
        <p:txBody>
          <a:bodyPr/>
          <a:lstStyle/>
          <a:p>
            <a:fld id="{B79921A0-D5F9-4291-9C60-B098A5B56D81}" type="slidenum">
              <a:rPr lang="es-ES" smtClean="0"/>
            </a:fld>
            <a:endParaRPr 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B79921A0-D5F9-4291-9C60-B098A5B56D81}" type="slidenum">
              <a:rPr lang="es-ES"/>
            </a:fld>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B79921A0-D5F9-4291-9C60-B098A5B56D81}" type="slidenum">
              <a:rPr lang="es-ES"/>
            </a:fld>
            <a:endParaRPr 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B79921A0-D5F9-4291-9C60-B098A5B56D81}" type="slidenum">
              <a:rPr lang="es-ES"/>
            </a:fld>
            <a:endParaRPr 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toma el valor que se almacena en la variable A, agrega la constante 3 a él, y almacena el resultado en A. Tenga en cuenta que cualquiera que sea el valor inicial de A aquí es irrelevante, ya que es una cuestión lógica. Para que la trayectoria de datos realice la operación de datos especificado por esta declaración, la</a:t>
            </a:r>
            <a:r>
              <a:rPr lang="es-ES" baseline="0" dirty="0" smtClean="0"/>
              <a:t> trayectoria de datos</a:t>
            </a:r>
            <a:r>
              <a:rPr lang="es-ES" dirty="0" smtClean="0"/>
              <a:t> debe tener un registro para almacenar el valor A. Además, debe haber un sumador para llevar a cabo la adición. La constante 3 puede ser cableado en el circuito como un valor binario.</a:t>
            </a:r>
            <a:endParaRPr lang="es-PA" dirty="0"/>
          </a:p>
        </p:txBody>
      </p:sp>
      <p:sp>
        <p:nvSpPr>
          <p:cNvPr id="4" name="Marcador de número de diapositiva 3"/>
          <p:cNvSpPr>
            <a:spLocks noGrp="1"/>
          </p:cNvSpPr>
          <p:nvPr>
            <p:ph type="sldNum" sz="quarter" idx="10"/>
          </p:nvPr>
        </p:nvSpPr>
        <p:spPr/>
        <p:txBody>
          <a:bodyPr/>
          <a:lstStyle/>
          <a:p>
            <a:fld id="{B79921A0-D5F9-4291-9C60-B098A5B56D81}" type="slidenum">
              <a:rPr lang="es-ES" smtClean="0"/>
            </a:fld>
            <a:endParaRPr 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La siguiente pregunta que debemos hacernos es ¿cómo conectamos el registro, el sumador, y la constante 3 juntos para que la ejecución de la sentencia de asignación pueda ser realizada. Recordemos que un valor almacenado en un registro está disponible en la salida Q del registro. Dado que queremos añadir A + 3, conectamos la salida Q del registro a la primera entrada de operando del sumador, y conectamos la constante 3 a la segunda entrada de operando. Queremos guardar el resultado de la adición de nuevo en A (es decir, de nuevo en el mismo registro), por lo tanto, conectamos la salida del sumador a la entrada D del registro, como se muestra en la figura.</a:t>
            </a:r>
            <a:endParaRPr lang="es-PA" dirty="0"/>
          </a:p>
        </p:txBody>
      </p:sp>
      <p:sp>
        <p:nvSpPr>
          <p:cNvPr id="4" name="Marcador de número de diapositiva 3"/>
          <p:cNvSpPr>
            <a:spLocks noGrp="1"/>
          </p:cNvSpPr>
          <p:nvPr>
            <p:ph type="sldNum" sz="quarter" idx="10"/>
          </p:nvPr>
        </p:nvSpPr>
        <p:spPr/>
        <p:txBody>
          <a:bodyPr/>
          <a:lstStyle/>
          <a:p>
            <a:fld id="{B79921A0-D5F9-4291-9C60-B098A5B56D81}" type="slidenum">
              <a:rPr lang="es-ES" smtClean="0"/>
            </a:fld>
            <a:endParaRPr lang="es-E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A" dirty="0"/>
          </a:p>
        </p:txBody>
      </p:sp>
      <p:sp>
        <p:nvSpPr>
          <p:cNvPr id="4" name="Marcador de número de diapositiva 3"/>
          <p:cNvSpPr>
            <a:spLocks noGrp="1"/>
          </p:cNvSpPr>
          <p:nvPr>
            <p:ph type="sldNum" sz="quarter" idx="10"/>
          </p:nvPr>
        </p:nvSpPr>
        <p:spPr/>
        <p:txBody>
          <a:bodyPr/>
          <a:lstStyle/>
          <a:p>
            <a:fld id="{B79921A0-D5F9-4291-9C60-B098A5B56D81}" type="slidenum">
              <a:rPr lang="es-ES" smtClean="0"/>
            </a:fld>
            <a:endParaRPr lang="es-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La salida del comparador es la señal de estado para la condición (A = 0).</a:t>
            </a:r>
            <a:br>
              <a:rPr lang="es-ES" dirty="0" smtClean="0"/>
            </a:br>
            <a:r>
              <a:rPr lang="es-ES" dirty="0" smtClean="0"/>
              <a:t>Esta señal de estado es un 1 cuando la condición (A = 0) es verdadera; de lo contrario, es un 0.</a:t>
            </a:r>
            <a:endParaRPr lang="es-PA" dirty="0"/>
          </a:p>
        </p:txBody>
      </p:sp>
      <p:sp>
        <p:nvSpPr>
          <p:cNvPr id="4" name="Marcador de número de diapositiva 3"/>
          <p:cNvSpPr>
            <a:spLocks noGrp="1"/>
          </p:cNvSpPr>
          <p:nvPr>
            <p:ph type="sldNum" sz="quarter" idx="10"/>
          </p:nvPr>
        </p:nvSpPr>
        <p:spPr/>
        <p:txBody>
          <a:bodyPr/>
          <a:lstStyle/>
          <a:p>
            <a:fld id="{B79921A0-D5F9-4291-9C60-B098A5B56D81}" type="slidenum">
              <a:rPr lang="es-ES" smtClean="0"/>
            </a:fld>
            <a:endParaRPr lang="es-E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Dado que la ejecución de una operación requiere la afirmación y no-afirmación correcta de todas las señales de control en conjunto, nos gustaría pensar en todos ellos como una unidad en lugar de señales individuales.</a:t>
            </a:r>
            <a:endParaRPr lang="es-ES" dirty="0" smtClean="0"/>
          </a:p>
          <a:p>
            <a:r>
              <a:rPr lang="es-ES" dirty="0" smtClean="0"/>
              <a:t>Todas las señales de control para un camino de datos, cuando se agrupan, se les conoce como una palabra de control.</a:t>
            </a:r>
            <a:endParaRPr lang="es-ES" dirty="0" smtClean="0"/>
          </a:p>
          <a:p>
            <a:r>
              <a:rPr lang="es-ES" dirty="0" smtClean="0"/>
              <a:t>Por lo tanto, una palabra de control tendrá un bit para cada señal de control en el camino de datos.</a:t>
            </a:r>
            <a:endParaRPr lang="es-ES" dirty="0" smtClean="0"/>
          </a:p>
          <a:p>
            <a:r>
              <a:rPr lang="es-ES" dirty="0" smtClean="0"/>
              <a:t>Cada operación de palabra de control tomará un ciclo de reloj para llevarse a cabo.</a:t>
            </a:r>
            <a:endParaRPr lang="es-PA" dirty="0"/>
          </a:p>
        </p:txBody>
      </p:sp>
      <p:sp>
        <p:nvSpPr>
          <p:cNvPr id="4" name="Marcador de número de diapositiva 3"/>
          <p:cNvSpPr>
            <a:spLocks noGrp="1"/>
          </p:cNvSpPr>
          <p:nvPr>
            <p:ph type="sldNum" sz="quarter" idx="10"/>
          </p:nvPr>
        </p:nvSpPr>
        <p:spPr/>
        <p:txBody>
          <a:bodyPr/>
          <a:lstStyle/>
          <a:p>
            <a:fld id="{B79921A0-D5F9-4291-9C60-B098A5B56D81}" type="slidenum">
              <a:rPr lang="es-ES" smtClean="0"/>
            </a:fld>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EAB0777-4C60-462E-A92C-CDAFD498799C}" type="datetimeFigureOut">
              <a:rPr lang="en-US" smtClean="0"/>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59DE6EB8-52AB-45EA-A660-3E1EBFA72987}"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EAB0777-4C60-462E-A92C-CDAFD498799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6EB8-52AB-45EA-A660-3E1EBFA72987}"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EAB0777-4C60-462E-A92C-CDAFD498799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6EB8-52AB-45EA-A660-3E1EBFA72987}"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EAB0777-4C60-462E-A92C-CDAFD498799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6EB8-52AB-45EA-A660-3E1EBFA72987}"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EAB0777-4C60-462E-A92C-CDAFD498799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6EB8-52AB-45EA-A660-3E1EBFA72987}"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EAB0777-4C60-462E-A92C-CDAFD498799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6EB8-52AB-45EA-A660-3E1EBFA72987}"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EAB0777-4C60-462E-A92C-CDAFD498799C}"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6EB8-52AB-45EA-A660-3E1EBFA72987}"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EAB0777-4C60-462E-A92C-CDAFD498799C}"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6EB8-52AB-45EA-A660-3E1EBFA72987}"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AB0777-4C60-462E-A92C-CDAFD498799C}"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6EB8-52AB-45EA-A660-3E1EBFA72987}"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EAB0777-4C60-462E-A92C-CDAFD498799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6EB8-52AB-45EA-A660-3E1EBFA72987}"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EAB0777-4C60-462E-A92C-CDAFD498799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59DE6EB8-52AB-45EA-A660-3E1EBFA72987}" type="slidenum">
              <a:rPr lang="en-US" smtClean="0"/>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EAB0777-4C60-462E-A92C-CDAFD498799C}" type="datetimeFigureOut">
              <a:rPr lang="en-US" smtClean="0"/>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9DE6EB8-52AB-45EA-A660-3E1EBFA72987}" type="slidenum">
              <a:rPr lang="en-US" smtClean="0"/>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2.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image" Target="../media/image27.png"/></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Trayectoria de Datos</a:t>
            </a:r>
          </a:p>
        </p:txBody>
      </p:sp>
      <p:sp>
        <p:nvSpPr>
          <p:cNvPr id="3" name="Subtitle 2"/>
          <p:cNvSpPr>
            <a:spLocks noGrp="1"/>
          </p:cNvSpPr>
          <p:nvPr>
            <p:ph type="subTitle" idx="1"/>
          </p:nvPr>
        </p:nvSpPr>
        <p:spPr/>
        <p:txBody>
          <a:bodyPr/>
          <a:lstStyle/>
          <a:p>
            <a:r>
              <a:rPr lang="en-US" dirty="0" err="1" smtClean="0"/>
              <a:t>datapath</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a:t>La generación de señales de estado</a:t>
            </a:r>
            <a:endParaRPr lang="es-PA" dirty="0"/>
          </a:p>
        </p:txBody>
      </p:sp>
      <p:sp>
        <p:nvSpPr>
          <p:cNvPr id="3" name="Marcador de contenido 2"/>
          <p:cNvSpPr>
            <a:spLocks noGrp="1"/>
          </p:cNvSpPr>
          <p:nvPr>
            <p:ph idx="1"/>
          </p:nvPr>
        </p:nvSpPr>
        <p:spPr/>
        <p:txBody>
          <a:bodyPr/>
          <a:lstStyle/>
          <a:p>
            <a:r>
              <a:rPr lang="es-ES" dirty="0"/>
              <a:t>Por ejemplo, si el algoritmo tiene la siguiente instrucción </a:t>
            </a:r>
            <a:r>
              <a:rPr lang="es-ES" dirty="0" smtClean="0"/>
              <a:t>IF</a:t>
            </a:r>
            <a:endParaRPr lang="es-ES" dirty="0" smtClean="0"/>
          </a:p>
          <a:p>
            <a:endParaRPr lang="es-PA" dirty="0" smtClean="0"/>
          </a:p>
          <a:p>
            <a:pPr marL="0" indent="0">
              <a:buNone/>
            </a:pPr>
            <a:r>
              <a:rPr lang="es-PA" dirty="0" smtClean="0"/>
              <a:t>IF </a:t>
            </a:r>
            <a:r>
              <a:rPr lang="es-PA" dirty="0"/>
              <a:t>(</a:t>
            </a:r>
            <a:r>
              <a:rPr lang="es-PA" i="1" dirty="0"/>
              <a:t>A </a:t>
            </a:r>
            <a:r>
              <a:rPr lang="es-PA" dirty="0"/>
              <a:t>= </a:t>
            </a:r>
            <a:r>
              <a:rPr lang="es-PA" dirty="0" smtClean="0"/>
              <a:t>0) </a:t>
            </a:r>
            <a:r>
              <a:rPr lang="es-PA" dirty="0"/>
              <a:t>THEN </a:t>
            </a:r>
            <a:r>
              <a:rPr lang="es-PA" dirty="0" smtClean="0"/>
              <a:t>…</a:t>
            </a:r>
            <a:endParaRPr lang="es-PA" dirty="0" smtClean="0"/>
          </a:p>
          <a:p>
            <a:endParaRPr lang="es-PA" dirty="0"/>
          </a:p>
          <a:p>
            <a:r>
              <a:rPr lang="es-ES" dirty="0"/>
              <a:t>el camino de datos debe, por lo tanto, tener un comparador de igualdad que compara el valor del registro A con la constante 0</a:t>
            </a:r>
            <a:br>
              <a:rPr lang="es-PA" dirty="0"/>
            </a:br>
            <a:br>
              <a:rPr lang="es-PA" dirty="0"/>
            </a:br>
            <a:endParaRPr lang="es-ES" dirty="0"/>
          </a:p>
          <a:p>
            <a:endParaRPr lang="es-PA" dirty="0"/>
          </a:p>
        </p:txBody>
      </p:sp>
      <p:pic>
        <p:nvPicPr>
          <p:cNvPr id="4" name="Imagen 3"/>
          <p:cNvPicPr>
            <a:picLocks noChangeAspect="1"/>
          </p:cNvPicPr>
          <p:nvPr/>
        </p:nvPicPr>
        <p:blipFill>
          <a:blip r:embed="rId1"/>
          <a:stretch>
            <a:fillRect/>
          </a:stretch>
        </p:blipFill>
        <p:spPr>
          <a:xfrm>
            <a:off x="3385972" y="2643078"/>
            <a:ext cx="2372056" cy="1571844"/>
          </a:xfrm>
          <a:prstGeom prst="rect">
            <a:avLst/>
          </a:prstGeom>
        </p:spPr>
      </p:pic>
      <p:pic>
        <p:nvPicPr>
          <p:cNvPr id="5" name="Imagen 4"/>
          <p:cNvPicPr>
            <a:picLocks noChangeAspect="1"/>
          </p:cNvPicPr>
          <p:nvPr/>
        </p:nvPicPr>
        <p:blipFill>
          <a:blip r:embed="rId2"/>
          <a:stretch>
            <a:fillRect/>
          </a:stretch>
        </p:blipFill>
        <p:spPr>
          <a:xfrm>
            <a:off x="6041149" y="2643078"/>
            <a:ext cx="2362530" cy="1390844"/>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A" dirty="0" smtClean="0"/>
              <a:t>Usando Trayectoria de Datos Dedicado</a:t>
            </a:r>
            <a:endParaRPr lang="es-PA" dirty="0"/>
          </a:p>
        </p:txBody>
      </p:sp>
      <p:sp>
        <p:nvSpPr>
          <p:cNvPr id="3" name="Marcador de texto 2"/>
          <p:cNvSpPr>
            <a:spLocks noGrp="1"/>
          </p:cNvSpPr>
          <p:nvPr>
            <p:ph type="body" idx="1"/>
          </p:nvPr>
        </p:nvSpPr>
        <p:spPr/>
        <p:txBody>
          <a:bodyPr/>
          <a:lstStyle/>
          <a:p>
            <a:endParaRPr lang="es-PA"/>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PA" dirty="0" smtClean="0"/>
              <a:t>Usando Trayectoria de Datos Dedicado</a:t>
            </a:r>
            <a:endParaRPr lang="es-PA" dirty="0"/>
          </a:p>
        </p:txBody>
      </p:sp>
      <p:sp>
        <p:nvSpPr>
          <p:cNvPr id="3" name="Marcador de contenido 2"/>
          <p:cNvSpPr>
            <a:spLocks noGrp="1"/>
          </p:cNvSpPr>
          <p:nvPr>
            <p:ph idx="1"/>
          </p:nvPr>
        </p:nvSpPr>
        <p:spPr/>
        <p:txBody>
          <a:bodyPr/>
          <a:lstStyle/>
          <a:p>
            <a:pPr algn="just"/>
            <a:r>
              <a:rPr lang="es-ES" dirty="0"/>
              <a:t>Cualquier camino de datos dado tendrá un número de señales de control. </a:t>
            </a:r>
            <a:r>
              <a:rPr lang="es-ES" dirty="0" smtClean="0"/>
              <a:t>La afirmación </a:t>
            </a:r>
            <a:r>
              <a:rPr lang="es-ES" dirty="0"/>
              <a:t>o </a:t>
            </a:r>
            <a:r>
              <a:rPr lang="es-ES" dirty="0" smtClean="0"/>
              <a:t>No-afirmación </a:t>
            </a:r>
            <a:r>
              <a:rPr lang="es-ES" dirty="0"/>
              <a:t>de estas señales de control en diferentes momentos, el camino de datos puede realizar diferentes operaciones </a:t>
            </a:r>
            <a:r>
              <a:rPr lang="es-ES" dirty="0" smtClean="0"/>
              <a:t>de transferencia de registro.</a:t>
            </a:r>
            <a:endParaRPr lang="es-PA"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a:t>Derivación de palabras de control para un camino de datos</a:t>
            </a:r>
            <a:endParaRPr lang="es-PA" dirty="0"/>
          </a:p>
        </p:txBody>
      </p:sp>
      <p:sp>
        <p:nvSpPr>
          <p:cNvPr id="3" name="Marcador de contenido 2"/>
          <p:cNvSpPr>
            <a:spLocks noGrp="1"/>
          </p:cNvSpPr>
          <p:nvPr>
            <p:ph idx="1"/>
          </p:nvPr>
        </p:nvSpPr>
        <p:spPr/>
        <p:txBody>
          <a:bodyPr/>
          <a:lstStyle/>
          <a:p>
            <a:pPr algn="just"/>
            <a:r>
              <a:rPr lang="es-ES" dirty="0"/>
              <a:t>El camino de datos en la figura, con las dos señales de control </a:t>
            </a:r>
            <a:r>
              <a:rPr lang="es-ES" dirty="0" err="1" smtClean="0"/>
              <a:t>Aload</a:t>
            </a:r>
            <a:r>
              <a:rPr lang="es-ES" dirty="0" smtClean="0"/>
              <a:t> </a:t>
            </a:r>
            <a:r>
              <a:rPr lang="es-ES" dirty="0"/>
              <a:t>y </a:t>
            </a:r>
            <a:r>
              <a:rPr lang="es-ES" dirty="0" err="1"/>
              <a:t>Mux</a:t>
            </a:r>
            <a:r>
              <a:rPr lang="es-ES" dirty="0"/>
              <a:t>, fue diseñado para ejecutar las dos declaraciones: A = A</a:t>
            </a:r>
            <a:r>
              <a:rPr lang="es-ES" dirty="0" smtClean="0"/>
              <a:t> </a:t>
            </a:r>
            <a:r>
              <a:rPr lang="es-ES" dirty="0"/>
              <a:t>+ 3 y A = B</a:t>
            </a:r>
            <a:r>
              <a:rPr lang="es-ES" dirty="0" smtClean="0"/>
              <a:t> </a:t>
            </a:r>
            <a:r>
              <a:rPr lang="es-ES" dirty="0"/>
              <a:t>+ C.</a:t>
            </a:r>
            <a:endParaRPr lang="es-PA" dirty="0"/>
          </a:p>
        </p:txBody>
      </p:sp>
      <p:pic>
        <p:nvPicPr>
          <p:cNvPr id="4" name="Imagen 3"/>
          <p:cNvPicPr>
            <a:picLocks noChangeAspect="1"/>
          </p:cNvPicPr>
          <p:nvPr/>
        </p:nvPicPr>
        <p:blipFill>
          <a:blip r:embed="rId1"/>
          <a:stretch>
            <a:fillRect/>
          </a:stretch>
        </p:blipFill>
        <p:spPr>
          <a:xfrm>
            <a:off x="1575969" y="3238069"/>
            <a:ext cx="5992061" cy="3086531"/>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a:t>Derivación de palabras de control para un camino de datos</a:t>
            </a:r>
            <a:endParaRPr lang="es-PA" dirty="0"/>
          </a:p>
        </p:txBody>
      </p:sp>
      <p:sp>
        <p:nvSpPr>
          <p:cNvPr id="3" name="Marcador de contenido 2"/>
          <p:cNvSpPr>
            <a:spLocks noGrp="1"/>
          </p:cNvSpPr>
          <p:nvPr>
            <p:ph idx="1"/>
          </p:nvPr>
        </p:nvSpPr>
        <p:spPr/>
        <p:txBody>
          <a:bodyPr>
            <a:normAutofit lnSpcReduction="10000"/>
          </a:bodyPr>
          <a:lstStyle/>
          <a:p>
            <a:pPr algn="just"/>
            <a:r>
              <a:rPr lang="es-ES" dirty="0"/>
              <a:t>Las dos palabras de control para la realización de los dos estados se muestran en la </a:t>
            </a:r>
            <a:r>
              <a:rPr lang="es-ES" dirty="0" smtClean="0"/>
              <a:t>figura.</a:t>
            </a:r>
            <a:endParaRPr lang="es-ES" dirty="0" smtClean="0"/>
          </a:p>
          <a:p>
            <a:pPr algn="just"/>
            <a:endParaRPr lang="es-PA" dirty="0" smtClean="0"/>
          </a:p>
          <a:p>
            <a:pPr algn="just"/>
            <a:endParaRPr lang="es-PA" dirty="0"/>
          </a:p>
          <a:p>
            <a:pPr algn="just"/>
            <a:endParaRPr lang="es-PA" dirty="0" smtClean="0"/>
          </a:p>
          <a:p>
            <a:pPr algn="just"/>
            <a:r>
              <a:rPr lang="es-ES" dirty="0"/>
              <a:t>Palabra de control 1 especifica la cadena de bits de la palabra de control para ejecutar la instrucción, A = A + 3. Esto se logra mediante la afirmación de las señales tanto en el </a:t>
            </a:r>
            <a:r>
              <a:rPr lang="es-ES" dirty="0" err="1"/>
              <a:t>Mux</a:t>
            </a:r>
            <a:r>
              <a:rPr lang="es-ES" dirty="0"/>
              <a:t> y </a:t>
            </a:r>
            <a:r>
              <a:rPr lang="es-ES" dirty="0" err="1" smtClean="0"/>
              <a:t>ALoad</a:t>
            </a:r>
            <a:r>
              <a:rPr lang="es-ES" dirty="0" smtClean="0"/>
              <a:t>. </a:t>
            </a:r>
            <a:r>
              <a:rPr lang="es-ES" dirty="0"/>
              <a:t>Palabra de control 2 es para ejecutar la sentencia, A = B + C, afirmando </a:t>
            </a:r>
            <a:r>
              <a:rPr lang="es-ES" dirty="0" err="1" smtClean="0"/>
              <a:t>ALoad</a:t>
            </a:r>
            <a:r>
              <a:rPr lang="es-ES" dirty="0" smtClean="0"/>
              <a:t> y no-afirmando </a:t>
            </a:r>
            <a:r>
              <a:rPr lang="es-ES" dirty="0" err="1" smtClean="0"/>
              <a:t>Mux</a:t>
            </a:r>
            <a:r>
              <a:rPr lang="es-ES" dirty="0" smtClean="0"/>
              <a:t>.</a:t>
            </a:r>
            <a:endParaRPr lang="es-PA" dirty="0"/>
          </a:p>
        </p:txBody>
      </p:sp>
      <p:pic>
        <p:nvPicPr>
          <p:cNvPr id="4" name="Imagen 3"/>
          <p:cNvPicPr>
            <a:picLocks noChangeAspect="1"/>
          </p:cNvPicPr>
          <p:nvPr/>
        </p:nvPicPr>
        <p:blipFill>
          <a:blip r:embed="rId1"/>
          <a:stretch>
            <a:fillRect/>
          </a:stretch>
        </p:blipFill>
        <p:spPr>
          <a:xfrm>
            <a:off x="3088189" y="2855595"/>
            <a:ext cx="3544306" cy="1088608"/>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Ejemplos de </a:t>
            </a:r>
            <a:r>
              <a:rPr lang="es-ES" dirty="0" smtClean="0"/>
              <a:t>camino de </a:t>
            </a:r>
            <a:r>
              <a:rPr lang="es-ES" dirty="0"/>
              <a:t>datos dedicado</a:t>
            </a:r>
            <a:endParaRPr lang="es-PA" dirty="0"/>
          </a:p>
        </p:txBody>
      </p:sp>
      <p:sp>
        <p:nvSpPr>
          <p:cNvPr id="3" name="Marcador de texto 2"/>
          <p:cNvSpPr>
            <a:spLocks noGrp="1"/>
          </p:cNvSpPr>
          <p:nvPr>
            <p:ph type="body" idx="1"/>
          </p:nvPr>
        </p:nvSpPr>
        <p:spPr/>
        <p:txBody>
          <a:bodyPr/>
          <a:lstStyle/>
          <a:p>
            <a:endParaRPr lang="es-PA"/>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A" dirty="0" smtClean="0"/>
              <a:t>Un Sencillo IF-THEN-ELSE</a:t>
            </a:r>
            <a:endParaRPr lang="es-PA" dirty="0"/>
          </a:p>
        </p:txBody>
      </p:sp>
      <p:sp>
        <p:nvSpPr>
          <p:cNvPr id="3" name="Marcador de contenido 2"/>
          <p:cNvSpPr>
            <a:spLocks noGrp="1"/>
          </p:cNvSpPr>
          <p:nvPr>
            <p:ph idx="1"/>
          </p:nvPr>
        </p:nvSpPr>
        <p:spPr/>
        <p:txBody>
          <a:bodyPr/>
          <a:lstStyle/>
          <a:p>
            <a:pPr algn="just"/>
            <a:r>
              <a:rPr lang="es-ES" dirty="0"/>
              <a:t>En este ejemplo, queremos construir un </a:t>
            </a:r>
            <a:r>
              <a:rPr lang="es-ES" dirty="0" smtClean="0"/>
              <a:t>camino de datos dedicado de 4 </a:t>
            </a:r>
            <a:r>
              <a:rPr lang="es-ES" dirty="0"/>
              <a:t>bits de ancho </a:t>
            </a:r>
            <a:r>
              <a:rPr lang="es-ES" dirty="0" smtClean="0"/>
              <a:t>para </a:t>
            </a:r>
            <a:r>
              <a:rPr lang="es-ES" dirty="0"/>
              <a:t>resolver el algoritmo simple IF-THEN-ELSE </a:t>
            </a:r>
            <a:r>
              <a:rPr lang="es-ES" dirty="0" smtClean="0"/>
              <a:t>que se </a:t>
            </a:r>
            <a:r>
              <a:rPr lang="es-ES" dirty="0"/>
              <a:t>muestra en la figura</a:t>
            </a:r>
            <a:endParaRPr lang="es-PA" dirty="0"/>
          </a:p>
        </p:txBody>
      </p:sp>
      <p:pic>
        <p:nvPicPr>
          <p:cNvPr id="4" name="Imagen 3"/>
          <p:cNvPicPr>
            <a:picLocks noChangeAspect="1"/>
          </p:cNvPicPr>
          <p:nvPr/>
        </p:nvPicPr>
        <p:blipFill>
          <a:blip r:embed="rId1"/>
          <a:stretch>
            <a:fillRect/>
          </a:stretch>
        </p:blipFill>
        <p:spPr>
          <a:xfrm>
            <a:off x="1658355" y="3848573"/>
            <a:ext cx="6278248" cy="2183738"/>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A" dirty="0"/>
              <a:t>Un Sencillo IF-THEN-ELSE</a:t>
            </a:r>
          </a:p>
        </p:txBody>
      </p:sp>
      <p:pic>
        <p:nvPicPr>
          <p:cNvPr id="4" name="Marcador de contenido 3"/>
          <p:cNvPicPr>
            <a:picLocks noGrp="1" noChangeAspect="1"/>
          </p:cNvPicPr>
          <p:nvPr>
            <p:ph idx="1"/>
          </p:nvPr>
        </p:nvPicPr>
        <p:blipFill>
          <a:blip r:embed="rId1"/>
          <a:stretch>
            <a:fillRect/>
          </a:stretch>
        </p:blipFill>
        <p:spPr>
          <a:xfrm>
            <a:off x="1605063" y="2006138"/>
            <a:ext cx="5660918" cy="3452925"/>
          </a:xfrm>
          <a:prstGeom prst="rect">
            <a:avLst/>
          </a:prstGeom>
        </p:spPr>
      </p:pic>
      <p:pic>
        <p:nvPicPr>
          <p:cNvPr id="5" name="Imagen 4"/>
          <p:cNvPicPr>
            <a:picLocks noChangeAspect="1"/>
          </p:cNvPicPr>
          <p:nvPr/>
        </p:nvPicPr>
        <p:blipFill>
          <a:blip r:embed="rId2"/>
          <a:stretch>
            <a:fillRect/>
          </a:stretch>
        </p:blipFill>
        <p:spPr>
          <a:xfrm>
            <a:off x="730306" y="5459063"/>
            <a:ext cx="3943900" cy="122889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A" dirty="0" smtClean="0"/>
              <a:t>Contando del 1 al 10</a:t>
            </a:r>
            <a:endParaRPr lang="es-PA" dirty="0"/>
          </a:p>
        </p:txBody>
      </p:sp>
      <p:sp>
        <p:nvSpPr>
          <p:cNvPr id="3" name="Marcador de contenido 2"/>
          <p:cNvSpPr>
            <a:spLocks noGrp="1"/>
          </p:cNvSpPr>
          <p:nvPr>
            <p:ph idx="1"/>
          </p:nvPr>
        </p:nvSpPr>
        <p:spPr/>
        <p:txBody>
          <a:bodyPr/>
          <a:lstStyle/>
          <a:p>
            <a:pPr algn="just"/>
            <a:r>
              <a:rPr lang="es-ES" dirty="0"/>
              <a:t>Construir </a:t>
            </a:r>
            <a:r>
              <a:rPr lang="es-ES" dirty="0" smtClean="0"/>
              <a:t>un camino de datos dedicados de </a:t>
            </a:r>
            <a:r>
              <a:rPr lang="es-ES" dirty="0"/>
              <a:t>4 bits de ancho </a:t>
            </a:r>
            <a:r>
              <a:rPr lang="es-ES" dirty="0" smtClean="0"/>
              <a:t>para </a:t>
            </a:r>
            <a:r>
              <a:rPr lang="es-ES" dirty="0"/>
              <a:t>generar y </a:t>
            </a:r>
            <a:r>
              <a:rPr lang="es-ES" dirty="0" smtClean="0"/>
              <a:t>sacar los </a:t>
            </a:r>
            <a:r>
              <a:rPr lang="es-ES" dirty="0"/>
              <a:t>números de 1 a 10.</a:t>
            </a:r>
            <a:endParaRPr lang="es-PA" dirty="0"/>
          </a:p>
        </p:txBody>
      </p:sp>
      <p:pic>
        <p:nvPicPr>
          <p:cNvPr id="4" name="Imagen 3"/>
          <p:cNvPicPr>
            <a:picLocks noChangeAspect="1"/>
          </p:cNvPicPr>
          <p:nvPr/>
        </p:nvPicPr>
        <p:blipFill>
          <a:blip r:embed="rId1"/>
          <a:stretch>
            <a:fillRect/>
          </a:stretch>
        </p:blipFill>
        <p:spPr>
          <a:xfrm>
            <a:off x="1375872" y="3474136"/>
            <a:ext cx="6594422" cy="1712014"/>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A" dirty="0" smtClean="0"/>
              <a:t>Contando del 1 al 10</a:t>
            </a:r>
            <a:endParaRPr lang="es-PA" dirty="0"/>
          </a:p>
        </p:txBody>
      </p:sp>
      <p:pic>
        <p:nvPicPr>
          <p:cNvPr id="4" name="Marcador de contenido 3"/>
          <p:cNvPicPr>
            <a:picLocks noGrp="1" noChangeAspect="1"/>
          </p:cNvPicPr>
          <p:nvPr>
            <p:ph idx="1"/>
          </p:nvPr>
        </p:nvPicPr>
        <p:blipFill>
          <a:blip r:embed="rId1"/>
          <a:stretch>
            <a:fillRect/>
          </a:stretch>
        </p:blipFill>
        <p:spPr>
          <a:xfrm>
            <a:off x="1285130" y="2275925"/>
            <a:ext cx="2534004" cy="2943636"/>
          </a:xfrm>
          <a:prstGeom prst="rect">
            <a:avLst/>
          </a:prstGeom>
        </p:spPr>
      </p:pic>
      <p:pic>
        <p:nvPicPr>
          <p:cNvPr id="5" name="Imagen 4"/>
          <p:cNvPicPr>
            <a:picLocks noChangeAspect="1"/>
          </p:cNvPicPr>
          <p:nvPr/>
        </p:nvPicPr>
        <p:blipFill>
          <a:blip r:embed="rId2"/>
          <a:stretch>
            <a:fillRect/>
          </a:stretch>
        </p:blipFill>
        <p:spPr>
          <a:xfrm>
            <a:off x="5199569" y="2275925"/>
            <a:ext cx="2238687" cy="1914792"/>
          </a:xfrm>
          <a:prstGeom prst="rect">
            <a:avLst/>
          </a:prstGeom>
        </p:spPr>
      </p:pic>
      <p:pic>
        <p:nvPicPr>
          <p:cNvPr id="6" name="Imagen 5"/>
          <p:cNvPicPr>
            <a:picLocks noChangeAspect="1"/>
          </p:cNvPicPr>
          <p:nvPr/>
        </p:nvPicPr>
        <p:blipFill>
          <a:blip r:embed="rId3"/>
          <a:stretch>
            <a:fillRect/>
          </a:stretch>
        </p:blipFill>
        <p:spPr>
          <a:xfrm>
            <a:off x="1285130" y="5444176"/>
            <a:ext cx="3134162" cy="1019317"/>
          </a:xfrm>
          <a:prstGeom prst="rect">
            <a:avLst/>
          </a:prstGeom>
        </p:spPr>
      </p:pic>
      <p:pic>
        <p:nvPicPr>
          <p:cNvPr id="7" name="Imagen 6"/>
          <p:cNvPicPr>
            <a:picLocks noChangeAspect="1"/>
          </p:cNvPicPr>
          <p:nvPr/>
        </p:nvPicPr>
        <p:blipFill>
          <a:blip r:embed="rId4"/>
          <a:stretch>
            <a:fillRect/>
          </a:stretch>
        </p:blipFill>
        <p:spPr>
          <a:xfrm>
            <a:off x="5210978" y="5444175"/>
            <a:ext cx="3153215" cy="1019317"/>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Trayectoria de Datos</a:t>
            </a:r>
          </a:p>
        </p:txBody>
      </p:sp>
      <p:sp>
        <p:nvSpPr>
          <p:cNvPr id="3" name="Marcador de contenido 2"/>
          <p:cNvSpPr>
            <a:spLocks noGrp="1"/>
          </p:cNvSpPr>
          <p:nvPr>
            <p:ph idx="1"/>
          </p:nvPr>
        </p:nvSpPr>
        <p:spPr/>
        <p:txBody>
          <a:bodyPr vert="horz" anchor="t">
            <a:normAutofit/>
          </a:bodyPr>
          <a:lstStyle/>
          <a:p>
            <a:pPr algn="just"/>
            <a:r>
              <a:rPr lang="en-US" dirty="0">
                <a:latin typeface="Constantia" charset="0"/>
              </a:rPr>
              <a:t>Ahora vamos a ver cómo las trayectoria de datos están diseñados y cómo se utilizan para resolver problemas. En primer lugar, vamos a ver el diseño de trayectoria de datos dedicados para la solución de problemas individuales específicos, y luego vamos a ver trayectoria </a:t>
            </a:r>
            <a:r>
              <a:rPr lang="es-ES" dirty="0">
                <a:latin typeface="Constantia" charset="0"/>
              </a:rPr>
              <a:t>de datos </a:t>
            </a:r>
            <a:r>
              <a:rPr lang="en-US" dirty="0">
                <a:latin typeface="Constantia" charset="0"/>
              </a:rPr>
              <a:t>generales los que se pueden utilizar para resolver diferentes problemas.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A" dirty="0" smtClean="0"/>
              <a:t>Suma de n hasta 1</a:t>
            </a:r>
            <a:endParaRPr lang="es-PA" dirty="0"/>
          </a:p>
        </p:txBody>
      </p:sp>
      <p:sp>
        <p:nvSpPr>
          <p:cNvPr id="3" name="Marcador de contenido 2"/>
          <p:cNvSpPr>
            <a:spLocks noGrp="1"/>
          </p:cNvSpPr>
          <p:nvPr>
            <p:ph idx="1"/>
          </p:nvPr>
        </p:nvSpPr>
        <p:spPr/>
        <p:txBody>
          <a:bodyPr/>
          <a:lstStyle/>
          <a:p>
            <a:pPr algn="just"/>
            <a:r>
              <a:rPr lang="es-ES" dirty="0"/>
              <a:t>Construir un camino de datos dedicado 8-bit para generar y añadir los números de n a 1, donde n es un número de </a:t>
            </a:r>
            <a:r>
              <a:rPr lang="es-ES" dirty="0" smtClean="0"/>
              <a:t>8 bits introducido por el usuario. </a:t>
            </a:r>
            <a:r>
              <a:rPr lang="es-ES" dirty="0"/>
              <a:t>El camino de datos debe </a:t>
            </a:r>
            <a:r>
              <a:rPr lang="es-ES" dirty="0" smtClean="0"/>
              <a:t>sacar la </a:t>
            </a:r>
            <a:r>
              <a:rPr lang="es-ES" dirty="0"/>
              <a:t>suma de los números cuando se </a:t>
            </a:r>
            <a:r>
              <a:rPr lang="es-ES" dirty="0" smtClean="0"/>
              <a:t>termine y </a:t>
            </a:r>
            <a:r>
              <a:rPr lang="es-ES" dirty="0"/>
              <a:t>notificar a los dispositivos externos que el cálculo se </a:t>
            </a:r>
            <a:r>
              <a:rPr lang="es-ES" dirty="0" smtClean="0"/>
              <a:t>completó </a:t>
            </a:r>
            <a:r>
              <a:rPr lang="es-ES" dirty="0"/>
              <a:t>mediante la afirmación de una señal </a:t>
            </a:r>
            <a:r>
              <a:rPr lang="es-ES" dirty="0" smtClean="0"/>
              <a:t>Done.</a:t>
            </a:r>
            <a:endParaRPr lang="es-PA" dirty="0"/>
          </a:p>
        </p:txBody>
      </p:sp>
      <p:pic>
        <p:nvPicPr>
          <p:cNvPr id="4" name="Imagen 3"/>
          <p:cNvPicPr>
            <a:picLocks noChangeAspect="1"/>
          </p:cNvPicPr>
          <p:nvPr/>
        </p:nvPicPr>
        <p:blipFill>
          <a:blip r:embed="rId1"/>
          <a:stretch>
            <a:fillRect/>
          </a:stretch>
        </p:blipFill>
        <p:spPr>
          <a:xfrm>
            <a:off x="2301854" y="4711930"/>
            <a:ext cx="5077692" cy="179428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A" dirty="0" smtClean="0"/>
              <a:t>Suma de n hasta 1</a:t>
            </a:r>
            <a:endParaRPr lang="es-PA" dirty="0"/>
          </a:p>
        </p:txBody>
      </p:sp>
      <p:pic>
        <p:nvPicPr>
          <p:cNvPr id="4" name="Marcador de contenido 3"/>
          <p:cNvPicPr>
            <a:picLocks noGrp="1" noChangeAspect="1"/>
          </p:cNvPicPr>
          <p:nvPr>
            <p:ph idx="1"/>
          </p:nvPr>
        </p:nvPicPr>
        <p:blipFill>
          <a:blip r:embed="rId1"/>
          <a:stretch>
            <a:fillRect/>
          </a:stretch>
        </p:blipFill>
        <p:spPr>
          <a:xfrm>
            <a:off x="457200" y="1880965"/>
            <a:ext cx="5015739" cy="3420695"/>
          </a:xfrm>
          <a:prstGeom prst="rect">
            <a:avLst/>
          </a:prstGeom>
        </p:spPr>
      </p:pic>
      <p:pic>
        <p:nvPicPr>
          <p:cNvPr id="5" name="Imagen 4"/>
          <p:cNvPicPr>
            <a:picLocks noChangeAspect="1"/>
          </p:cNvPicPr>
          <p:nvPr/>
        </p:nvPicPr>
        <p:blipFill>
          <a:blip r:embed="rId2"/>
          <a:stretch>
            <a:fillRect/>
          </a:stretch>
        </p:blipFill>
        <p:spPr>
          <a:xfrm>
            <a:off x="4045229" y="5335537"/>
            <a:ext cx="4820323" cy="140037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A" dirty="0" smtClean="0"/>
              <a:t>Trayectoria de Datos General</a:t>
            </a:r>
            <a:endParaRPr lang="es-PA" dirty="0"/>
          </a:p>
        </p:txBody>
      </p:sp>
      <p:sp>
        <p:nvSpPr>
          <p:cNvPr id="3" name="Marcador de texto 2"/>
          <p:cNvSpPr>
            <a:spLocks noGrp="1"/>
          </p:cNvSpPr>
          <p:nvPr>
            <p:ph type="body" idx="1"/>
          </p:nvPr>
        </p:nvSpPr>
        <p:spPr/>
        <p:txBody>
          <a:bodyPr/>
          <a:lstStyle/>
          <a:p>
            <a:endParaRPr lang="es-PA"/>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A" dirty="0" smtClean="0"/>
              <a:t>Trayectoria de Dato General</a:t>
            </a:r>
            <a:endParaRPr lang="es-PA" dirty="0"/>
          </a:p>
        </p:txBody>
      </p:sp>
      <p:sp>
        <p:nvSpPr>
          <p:cNvPr id="3" name="Marcador de contenido 2"/>
          <p:cNvSpPr>
            <a:spLocks noGrp="1"/>
          </p:cNvSpPr>
          <p:nvPr>
            <p:ph idx="1"/>
          </p:nvPr>
        </p:nvSpPr>
        <p:spPr/>
        <p:txBody>
          <a:bodyPr/>
          <a:lstStyle/>
          <a:p>
            <a:pPr algn="just"/>
            <a:r>
              <a:rPr lang="es-ES" dirty="0"/>
              <a:t>Como su nombre indica, un camino de datos general es más general que el camino de datos dedicado en el sentido de que se puede utilizar para resolver diversos problemas en lugar de sólo un problema específico, con tal </a:t>
            </a:r>
            <a:r>
              <a:rPr lang="es-ES" dirty="0" smtClean="0"/>
              <a:t>que tenga todas </a:t>
            </a:r>
            <a:r>
              <a:rPr lang="es-ES" dirty="0"/>
              <a:t>las unidades funcionales </a:t>
            </a:r>
            <a:r>
              <a:rPr lang="es-ES" dirty="0" smtClean="0"/>
              <a:t>necesarias </a:t>
            </a:r>
            <a:r>
              <a:rPr lang="es-ES" dirty="0"/>
              <a:t>y suficientes registros para almacenar todo </a:t>
            </a:r>
            <a:r>
              <a:rPr lang="es-ES" dirty="0" smtClean="0"/>
              <a:t>los </a:t>
            </a:r>
            <a:r>
              <a:rPr lang="es-ES" dirty="0"/>
              <a:t>datos temporales.</a:t>
            </a:r>
            <a:endParaRPr lang="es-PA"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A" dirty="0" smtClean="0"/>
              <a:t>Trayectoria de Dato General</a:t>
            </a:r>
            <a:endParaRPr lang="es-PA" dirty="0"/>
          </a:p>
        </p:txBody>
      </p:sp>
      <p:pic>
        <p:nvPicPr>
          <p:cNvPr id="4" name="Marcador de contenido 3"/>
          <p:cNvPicPr>
            <a:picLocks noGrp="1" noChangeAspect="1"/>
          </p:cNvPicPr>
          <p:nvPr>
            <p:ph idx="1"/>
          </p:nvPr>
        </p:nvPicPr>
        <p:blipFill>
          <a:blip r:embed="rId1"/>
          <a:stretch>
            <a:fillRect/>
          </a:stretch>
        </p:blipFill>
        <p:spPr>
          <a:xfrm>
            <a:off x="1173751" y="2280120"/>
            <a:ext cx="2538441" cy="4151097"/>
          </a:xfrm>
          <a:prstGeom prst="rect">
            <a:avLst/>
          </a:prstGeom>
        </p:spPr>
      </p:pic>
      <p:pic>
        <p:nvPicPr>
          <p:cNvPr id="5" name="Imagen 4"/>
          <p:cNvPicPr>
            <a:picLocks noChangeAspect="1"/>
          </p:cNvPicPr>
          <p:nvPr/>
        </p:nvPicPr>
        <p:blipFill>
          <a:blip r:embed="rId2"/>
          <a:stretch>
            <a:fillRect/>
          </a:stretch>
        </p:blipFill>
        <p:spPr>
          <a:xfrm>
            <a:off x="4688085" y="2842018"/>
            <a:ext cx="3519551" cy="2194006"/>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A" dirty="0" smtClean="0"/>
              <a:t>Usando la Trayectoria de Datos General</a:t>
            </a:r>
            <a:endParaRPr lang="es-PA" dirty="0"/>
          </a:p>
        </p:txBody>
      </p:sp>
      <p:sp>
        <p:nvSpPr>
          <p:cNvPr id="3" name="Marcador de texto 2"/>
          <p:cNvSpPr>
            <a:spLocks noGrp="1"/>
          </p:cNvSpPr>
          <p:nvPr>
            <p:ph type="body" idx="1"/>
          </p:nvPr>
        </p:nvSpPr>
        <p:spPr/>
        <p:txBody>
          <a:bodyPr/>
          <a:lstStyle/>
          <a:p>
            <a:endParaRPr lang="es-PA"/>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PA" dirty="0"/>
              <a:t>Usando la Trayectoria de Datos General</a:t>
            </a:r>
          </a:p>
        </p:txBody>
      </p:sp>
      <p:sp>
        <p:nvSpPr>
          <p:cNvPr id="3" name="Marcador de contenido 2"/>
          <p:cNvSpPr>
            <a:spLocks noGrp="1"/>
          </p:cNvSpPr>
          <p:nvPr>
            <p:ph idx="1"/>
          </p:nvPr>
        </p:nvSpPr>
        <p:spPr/>
        <p:txBody>
          <a:bodyPr/>
          <a:lstStyle/>
          <a:p>
            <a:pPr algn="just"/>
            <a:r>
              <a:rPr lang="es-ES" dirty="0"/>
              <a:t>Hay siete señales de control (números 0 a 6) para controlar las operaciones de este, camino de datos general. Cuando se agrupan, forman la palabra de </a:t>
            </a:r>
            <a:r>
              <a:rPr lang="es-ES" dirty="0" smtClean="0"/>
              <a:t>control. </a:t>
            </a:r>
            <a:r>
              <a:rPr lang="es-ES" dirty="0"/>
              <a:t>Al igual que el camino de datos dedicado, diversas operaciones se pueden </a:t>
            </a:r>
            <a:r>
              <a:rPr lang="es-ES" dirty="0" smtClean="0"/>
              <a:t>realizar </a:t>
            </a:r>
            <a:r>
              <a:rPr lang="es-ES" dirty="0"/>
              <a:t>ya sea mediante la afirmación o </a:t>
            </a:r>
            <a:r>
              <a:rPr lang="es-ES" dirty="0" smtClean="0"/>
              <a:t>no-afirmación de </a:t>
            </a:r>
            <a:r>
              <a:rPr lang="es-ES" dirty="0"/>
              <a:t>estas señales de control en diferentes momentos.</a:t>
            </a:r>
            <a:endParaRPr lang="es-PA"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Usando el </a:t>
            </a:r>
            <a:r>
              <a:rPr lang="es-ES" dirty="0"/>
              <a:t>camino de datos general </a:t>
            </a:r>
            <a:r>
              <a:rPr lang="es-ES" dirty="0" smtClean="0"/>
              <a:t> para mostrar los </a:t>
            </a:r>
            <a:r>
              <a:rPr lang="es-ES" dirty="0"/>
              <a:t>números de 1 a 10</a:t>
            </a:r>
            <a:endParaRPr lang="es-PA" dirty="0"/>
          </a:p>
        </p:txBody>
      </p:sp>
      <p:sp>
        <p:nvSpPr>
          <p:cNvPr id="3" name="Marcador de contenido 2"/>
          <p:cNvSpPr>
            <a:spLocks noGrp="1"/>
          </p:cNvSpPr>
          <p:nvPr>
            <p:ph idx="1"/>
          </p:nvPr>
        </p:nvSpPr>
        <p:spPr/>
        <p:txBody>
          <a:bodyPr/>
          <a:lstStyle/>
          <a:p>
            <a:pPr algn="just"/>
            <a:r>
              <a:rPr lang="es-ES" dirty="0"/>
              <a:t>Para ver cómo se utiliza un camino de datos generales para realizar un cálculo, escribamos las palabras de control para generar y </a:t>
            </a:r>
            <a:r>
              <a:rPr lang="es-ES" dirty="0" smtClean="0"/>
              <a:t>presentar los </a:t>
            </a:r>
            <a:r>
              <a:rPr lang="es-ES" dirty="0"/>
              <a:t>números del 1 al 10 utilizando el camino de datos general que se muestra en la </a:t>
            </a:r>
            <a:r>
              <a:rPr lang="es-ES" dirty="0" smtClean="0"/>
              <a:t>Figura. </a:t>
            </a:r>
            <a:r>
              <a:rPr lang="es-ES" dirty="0"/>
              <a:t>Este ejemplo, por supuesto, es </a:t>
            </a:r>
            <a:r>
              <a:rPr lang="es-ES" dirty="0" smtClean="0"/>
              <a:t>idéntico </a:t>
            </a:r>
            <a:r>
              <a:rPr lang="es-ES" dirty="0"/>
              <a:t>a </a:t>
            </a:r>
            <a:r>
              <a:rPr lang="es-ES" dirty="0" smtClean="0"/>
              <a:t>un Ejemplo anterior, </a:t>
            </a:r>
            <a:r>
              <a:rPr lang="es-ES" dirty="0"/>
              <a:t>excepto que estamos utilizando un camino de datos diferente.</a:t>
            </a:r>
            <a:endParaRPr lang="es-PA" dirty="0"/>
          </a:p>
        </p:txBody>
      </p:sp>
      <p:pic>
        <p:nvPicPr>
          <p:cNvPr id="4" name="Imagen 3"/>
          <p:cNvPicPr>
            <a:picLocks noChangeAspect="1"/>
          </p:cNvPicPr>
          <p:nvPr/>
        </p:nvPicPr>
        <p:blipFill>
          <a:blip r:embed="rId1"/>
          <a:stretch>
            <a:fillRect/>
          </a:stretch>
        </p:blipFill>
        <p:spPr>
          <a:xfrm>
            <a:off x="969013" y="2106396"/>
            <a:ext cx="4974609" cy="1291486"/>
          </a:xfrm>
          <a:prstGeom prst="rect">
            <a:avLst/>
          </a:prstGeom>
        </p:spPr>
      </p:pic>
      <p:pic>
        <p:nvPicPr>
          <p:cNvPr id="5" name="Imagen 4"/>
          <p:cNvPicPr>
            <a:picLocks noChangeAspect="1"/>
          </p:cNvPicPr>
          <p:nvPr/>
        </p:nvPicPr>
        <p:blipFill>
          <a:blip r:embed="rId2"/>
          <a:stretch>
            <a:fillRect/>
          </a:stretch>
        </p:blipFill>
        <p:spPr>
          <a:xfrm>
            <a:off x="457200" y="3807674"/>
            <a:ext cx="5779469" cy="1160112"/>
          </a:xfrm>
          <a:prstGeom prst="rect">
            <a:avLst/>
          </a:prstGeom>
        </p:spPr>
      </p:pic>
      <p:pic>
        <p:nvPicPr>
          <p:cNvPr id="7" name="Imagen 6"/>
          <p:cNvPicPr>
            <a:picLocks noChangeAspect="1"/>
          </p:cNvPicPr>
          <p:nvPr/>
        </p:nvPicPr>
        <p:blipFill>
          <a:blip r:embed="rId3"/>
          <a:stretch>
            <a:fillRect/>
          </a:stretch>
        </p:blipFill>
        <p:spPr>
          <a:xfrm>
            <a:off x="6471313" y="2414516"/>
            <a:ext cx="2273890" cy="391008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A" dirty="0" smtClean="0"/>
              <a:t>Una Trayectoria de Datos General más Complejo</a:t>
            </a:r>
            <a:endParaRPr lang="es-PA" dirty="0"/>
          </a:p>
        </p:txBody>
      </p:sp>
      <p:sp>
        <p:nvSpPr>
          <p:cNvPr id="3" name="Marcador de texto 2"/>
          <p:cNvSpPr>
            <a:spLocks noGrp="1"/>
          </p:cNvSpPr>
          <p:nvPr>
            <p:ph type="body" idx="1"/>
          </p:nvPr>
        </p:nvSpPr>
        <p:spPr/>
        <p:txBody>
          <a:bodyPr/>
          <a:lstStyle/>
          <a:p>
            <a:endParaRPr lang="es-PA"/>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PA" dirty="0"/>
              <a:t>Una Trayectoria de Datos General más Complejo</a:t>
            </a:r>
          </a:p>
        </p:txBody>
      </p:sp>
      <p:sp>
        <p:nvSpPr>
          <p:cNvPr id="3" name="Marcador de contenido 2"/>
          <p:cNvSpPr>
            <a:spLocks noGrp="1"/>
          </p:cNvSpPr>
          <p:nvPr>
            <p:ph idx="1"/>
          </p:nvPr>
        </p:nvSpPr>
        <p:spPr/>
        <p:txBody>
          <a:bodyPr/>
          <a:lstStyle/>
          <a:p>
            <a:pPr algn="just"/>
            <a:r>
              <a:rPr lang="es-ES" dirty="0"/>
              <a:t>Cuando un camino de datos generales particular, no contiene todas las unidades </a:t>
            </a:r>
            <a:r>
              <a:rPr lang="es-ES" dirty="0" smtClean="0"/>
              <a:t>y/o </a:t>
            </a:r>
            <a:r>
              <a:rPr lang="es-ES" dirty="0"/>
              <a:t>registros funcionales necesarios para realizar todas las operaciones necesarias especificadas en el algoritmo que estamos tratando de poner en práctica, entonces tenemos que seleccionar una ruta de datos más </a:t>
            </a:r>
            <a:r>
              <a:rPr lang="es-ES" dirty="0" smtClean="0"/>
              <a:t>complejo. </a:t>
            </a:r>
            <a:r>
              <a:rPr lang="es-ES" dirty="0"/>
              <a:t>Cuando se trabaja con rutas de datos generales, el objetivo es encontrar el más simple y el más pequeño</a:t>
            </a:r>
            <a:br>
              <a:rPr lang="es-ES" dirty="0"/>
            </a:br>
            <a:r>
              <a:rPr lang="es-ES" dirty="0"/>
              <a:t>camino de datos que coincide con los requisitos del problema tan </a:t>
            </a:r>
            <a:r>
              <a:rPr lang="es-ES" dirty="0" smtClean="0"/>
              <a:t>cercanamente como </a:t>
            </a:r>
            <a:r>
              <a:rPr lang="es-ES" dirty="0"/>
              <a:t>sea posible.</a:t>
            </a:r>
            <a:endParaRPr lang="es-PA"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a:t>Diseño de Trayectoria de Datos Dedicados</a:t>
            </a:r>
          </a:p>
        </p:txBody>
      </p:sp>
      <p:sp>
        <p:nvSpPr>
          <p:cNvPr id="3" name="Marcador de contenido 2"/>
          <p:cNvSpPr>
            <a:spLocks noGrp="1"/>
          </p:cNvSpPr>
          <p:nvPr>
            <p:ph idx="1"/>
          </p:nvPr>
        </p:nvSpPr>
        <p:spPr/>
        <p:txBody>
          <a:bodyPr vert="horz" anchor="t">
            <a:normAutofit/>
          </a:bodyPr>
          <a:lstStyle/>
          <a:p>
            <a:pPr algn="just"/>
            <a:r>
              <a:rPr lang="en-US" dirty="0">
                <a:latin typeface="Constantia" charset="0"/>
              </a:rPr>
              <a:t>El objetivo para el diseño de una trayectoria de datos dedicado es construir un circuito simple para la solución de un problema específico.</a:t>
            </a:r>
            <a:endParaRPr lang="en-US" dirty="0">
              <a:latin typeface="Constantia" charset="0"/>
            </a:endParaRPr>
          </a:p>
          <a:p>
            <a:pPr algn="just"/>
            <a:r>
              <a:rPr lang="en-US" dirty="0">
                <a:latin typeface="Constantia" charset="0"/>
              </a:rPr>
              <a:t>En un diseño de nivel de transferencia de registro, nos centramos en cómo los datos se mueven de registro a registro a través de algunas unidades funcionales donde se modifican. En el proceso de diseño, tenemos que decidir sobre </a:t>
            </a:r>
            <a:r>
              <a:rPr lang="es-ES" dirty="0">
                <a:latin typeface="Constantia" charset="0"/>
              </a:rPr>
              <a:t>los </a:t>
            </a:r>
            <a:r>
              <a:rPr lang="en-US" dirty="0">
                <a:latin typeface="Constantia" charset="0"/>
              </a:rPr>
              <a:t>siguientes </a:t>
            </a:r>
            <a:r>
              <a:rPr lang="es-ES" dirty="0">
                <a:latin typeface="Constantia" charset="0"/>
              </a:rPr>
              <a:t>asuntos</a:t>
            </a:r>
            <a:r>
              <a:rPr lang="en-US" dirty="0">
                <a:latin typeface="Constantia" charset="0"/>
              </a:rPr>
              <a: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Determinando </a:t>
            </a:r>
            <a:r>
              <a:rPr lang="es-ES" dirty="0"/>
              <a:t>la necesidad de un camino de datos complejo</a:t>
            </a:r>
            <a:endParaRPr lang="es-PA" dirty="0"/>
          </a:p>
        </p:txBody>
      </p:sp>
      <p:sp>
        <p:nvSpPr>
          <p:cNvPr id="3" name="Marcador de contenido 2"/>
          <p:cNvSpPr>
            <a:spLocks noGrp="1"/>
          </p:cNvSpPr>
          <p:nvPr>
            <p:ph idx="1"/>
          </p:nvPr>
        </p:nvSpPr>
        <p:spPr>
          <a:xfrm>
            <a:off x="457200" y="1935480"/>
            <a:ext cx="5779827" cy="4389120"/>
          </a:xfrm>
        </p:spPr>
        <p:txBody>
          <a:bodyPr>
            <a:normAutofit fontScale="92500" lnSpcReduction="20000"/>
          </a:bodyPr>
          <a:lstStyle/>
          <a:p>
            <a:pPr algn="just"/>
            <a:r>
              <a:rPr lang="es-ES" dirty="0"/>
              <a:t>Usemos el simple camino de datos de la figura para generar y añadir los números de n a 1, donde n es un número de entrada de usuario </a:t>
            </a:r>
            <a:r>
              <a:rPr lang="es-ES" dirty="0" smtClean="0"/>
              <a:t>de 8 </a:t>
            </a:r>
            <a:r>
              <a:rPr lang="es-ES" dirty="0"/>
              <a:t>bits, y la salida </a:t>
            </a:r>
            <a:r>
              <a:rPr lang="es-ES" dirty="0" smtClean="0"/>
              <a:t>la </a:t>
            </a:r>
            <a:r>
              <a:rPr lang="es-ES" dirty="0"/>
              <a:t>suma de estos números</a:t>
            </a:r>
            <a:r>
              <a:rPr lang="es-ES" dirty="0" smtClean="0"/>
              <a:t>.</a:t>
            </a:r>
            <a:endParaRPr lang="es-ES" dirty="0" smtClean="0"/>
          </a:p>
          <a:p>
            <a:pPr algn="just"/>
            <a:r>
              <a:rPr lang="es-ES" dirty="0"/>
              <a:t>El algoritmo requiere el uso de dos variables, n para la entrada que </a:t>
            </a:r>
            <a:r>
              <a:rPr lang="es-ES" dirty="0" smtClean="0"/>
              <a:t>cuenta </a:t>
            </a:r>
            <a:r>
              <a:rPr lang="es-ES" dirty="0"/>
              <a:t>atrás hasta 0, y la suma para </a:t>
            </a:r>
            <a:r>
              <a:rPr lang="es-ES" dirty="0" smtClean="0"/>
              <a:t>adicionar el </a:t>
            </a:r>
            <a:r>
              <a:rPr lang="es-ES" dirty="0"/>
              <a:t>total. Esto significa que necesitamos dos registros en el camino de datos, </a:t>
            </a:r>
            <a:r>
              <a:rPr lang="es-ES" dirty="0" smtClean="0"/>
              <a:t>al menos que queramos </a:t>
            </a:r>
            <a:r>
              <a:rPr lang="es-ES" dirty="0"/>
              <a:t>que el usuario introduzca el número de n hasta 1 manualmente y sólo tiene que utilizar el registro para almacenar la suma.</a:t>
            </a:r>
            <a:endParaRPr lang="es-PA" dirty="0"/>
          </a:p>
        </p:txBody>
      </p:sp>
      <p:pic>
        <p:nvPicPr>
          <p:cNvPr id="4" name="Imagen 3"/>
          <p:cNvPicPr>
            <a:picLocks noChangeAspect="1"/>
          </p:cNvPicPr>
          <p:nvPr/>
        </p:nvPicPr>
        <p:blipFill>
          <a:blip r:embed="rId1"/>
          <a:stretch>
            <a:fillRect/>
          </a:stretch>
        </p:blipFill>
        <p:spPr>
          <a:xfrm>
            <a:off x="6237027" y="1935480"/>
            <a:ext cx="2457793" cy="3972479"/>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a:t>Determinando la necesidad de un camino de datos complejo</a:t>
            </a:r>
            <a:endParaRPr lang="es-PA" dirty="0"/>
          </a:p>
        </p:txBody>
      </p:sp>
      <p:sp>
        <p:nvSpPr>
          <p:cNvPr id="3" name="Marcador de contenido 2"/>
          <p:cNvSpPr>
            <a:spLocks noGrp="1"/>
          </p:cNvSpPr>
          <p:nvPr>
            <p:ph idx="1"/>
          </p:nvPr>
        </p:nvSpPr>
        <p:spPr>
          <a:xfrm>
            <a:off x="457200" y="1935480"/>
            <a:ext cx="5809912" cy="4389120"/>
          </a:xfrm>
        </p:spPr>
        <p:txBody>
          <a:bodyPr/>
          <a:lstStyle/>
          <a:p>
            <a:pPr algn="just"/>
            <a:r>
              <a:rPr lang="es-ES" dirty="0"/>
              <a:t>Con el fin de implementar el algoritmo de la figura </a:t>
            </a:r>
            <a:r>
              <a:rPr lang="es-ES" dirty="0" smtClean="0"/>
              <a:t>necesitamos </a:t>
            </a:r>
            <a:r>
              <a:rPr lang="es-ES" dirty="0"/>
              <a:t>un camino de datos un poco más complejo que incluye al menos dos registros. Un posible camino de datos se muestra en la figura</a:t>
            </a:r>
            <a:endParaRPr lang="es-PA" dirty="0"/>
          </a:p>
        </p:txBody>
      </p:sp>
      <p:pic>
        <p:nvPicPr>
          <p:cNvPr id="4" name="Imagen 3"/>
          <p:cNvPicPr>
            <a:picLocks noChangeAspect="1"/>
          </p:cNvPicPr>
          <p:nvPr/>
        </p:nvPicPr>
        <p:blipFill>
          <a:blip r:embed="rId1"/>
          <a:stretch>
            <a:fillRect/>
          </a:stretch>
        </p:blipFill>
        <p:spPr>
          <a:xfrm>
            <a:off x="609047" y="4685209"/>
            <a:ext cx="3962953" cy="1390844"/>
          </a:xfrm>
          <a:prstGeom prst="rect">
            <a:avLst/>
          </a:prstGeom>
        </p:spPr>
      </p:pic>
      <p:pic>
        <p:nvPicPr>
          <p:cNvPr id="5" name="Imagen 4"/>
          <p:cNvPicPr>
            <a:picLocks noChangeAspect="1"/>
          </p:cNvPicPr>
          <p:nvPr/>
        </p:nvPicPr>
        <p:blipFill>
          <a:blip r:embed="rId2"/>
          <a:stretch>
            <a:fillRect/>
          </a:stretch>
        </p:blipFill>
        <p:spPr>
          <a:xfrm>
            <a:off x="6267112" y="1506306"/>
            <a:ext cx="2419688" cy="4991797"/>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a:t>Determinando la necesidad de un camino de datos complejo</a:t>
            </a:r>
            <a:endParaRPr lang="es-PA" dirty="0"/>
          </a:p>
        </p:txBody>
      </p:sp>
      <p:sp>
        <p:nvSpPr>
          <p:cNvPr id="3" name="Marcador de contenido 2"/>
          <p:cNvSpPr>
            <a:spLocks noGrp="1"/>
          </p:cNvSpPr>
          <p:nvPr>
            <p:ph idx="1"/>
          </p:nvPr>
        </p:nvSpPr>
        <p:spPr>
          <a:xfrm>
            <a:off x="457200" y="1935480"/>
            <a:ext cx="5684293" cy="4389120"/>
          </a:xfrm>
        </p:spPr>
        <p:txBody>
          <a:bodyPr/>
          <a:lstStyle/>
          <a:p>
            <a:pPr algn="just"/>
            <a:r>
              <a:rPr lang="es-ES" dirty="0"/>
              <a:t>El resultado de la ALU se pasa a través de </a:t>
            </a:r>
            <a:r>
              <a:rPr lang="es-ES" dirty="0" smtClean="0"/>
              <a:t>un desplazador, </a:t>
            </a:r>
            <a:r>
              <a:rPr lang="es-ES" dirty="0"/>
              <a:t>cuyas operaciones se especifican en la figura. Aunque </a:t>
            </a:r>
            <a:r>
              <a:rPr lang="es-ES" dirty="0" smtClean="0"/>
              <a:t>el desplazador </a:t>
            </a:r>
            <a:r>
              <a:rPr lang="es-ES" dirty="0"/>
              <a:t>no es necesario por el algoritmo de la figura, </a:t>
            </a:r>
            <a:r>
              <a:rPr lang="es-ES" dirty="0" smtClean="0"/>
              <a:t>está </a:t>
            </a:r>
            <a:r>
              <a:rPr lang="es-ES" dirty="0"/>
              <a:t>disponible en este camino de datos.</a:t>
            </a:r>
            <a:endParaRPr lang="es-PA" dirty="0"/>
          </a:p>
        </p:txBody>
      </p:sp>
      <p:pic>
        <p:nvPicPr>
          <p:cNvPr id="4" name="Imagen 3"/>
          <p:cNvPicPr>
            <a:picLocks noChangeAspect="1"/>
          </p:cNvPicPr>
          <p:nvPr/>
        </p:nvPicPr>
        <p:blipFill>
          <a:blip r:embed="rId1"/>
          <a:stretch>
            <a:fillRect/>
          </a:stretch>
        </p:blipFill>
        <p:spPr>
          <a:xfrm>
            <a:off x="771098" y="4898267"/>
            <a:ext cx="3879094" cy="1426333"/>
          </a:xfrm>
          <a:prstGeom prst="rect">
            <a:avLst/>
          </a:prstGeom>
        </p:spPr>
      </p:pic>
      <p:pic>
        <p:nvPicPr>
          <p:cNvPr id="5" name="Imagen 4"/>
          <p:cNvPicPr>
            <a:picLocks noChangeAspect="1"/>
          </p:cNvPicPr>
          <p:nvPr/>
        </p:nvPicPr>
        <p:blipFill>
          <a:blip r:embed="rId2"/>
          <a:stretch>
            <a:fillRect/>
          </a:stretch>
        </p:blipFill>
        <p:spPr>
          <a:xfrm>
            <a:off x="6267112" y="1657957"/>
            <a:ext cx="2419688" cy="4944165"/>
          </a:xfrm>
          <a:prstGeom prst="rect">
            <a:avLst/>
          </a:prstGeom>
        </p:spPr>
      </p:pic>
      <p:pic>
        <p:nvPicPr>
          <p:cNvPr id="6" name="Imagen 5"/>
          <p:cNvPicPr>
            <a:picLocks noChangeAspect="1"/>
          </p:cNvPicPr>
          <p:nvPr/>
        </p:nvPicPr>
        <p:blipFill>
          <a:blip r:embed="rId3"/>
          <a:stretch>
            <a:fillRect/>
          </a:stretch>
        </p:blipFill>
        <p:spPr>
          <a:xfrm>
            <a:off x="56356" y="4809875"/>
            <a:ext cx="6399036" cy="123904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a:t>Determinando la necesidad de un camino de datos complejo</a:t>
            </a:r>
            <a:endParaRPr lang="es-PA" dirty="0"/>
          </a:p>
        </p:txBody>
      </p:sp>
      <p:sp>
        <p:nvSpPr>
          <p:cNvPr id="3" name="Marcador de contenido 2"/>
          <p:cNvSpPr>
            <a:spLocks noGrp="1"/>
          </p:cNvSpPr>
          <p:nvPr>
            <p:ph idx="1"/>
          </p:nvPr>
        </p:nvSpPr>
        <p:spPr/>
        <p:txBody>
          <a:bodyPr>
            <a:normAutofit lnSpcReduction="10000"/>
          </a:bodyPr>
          <a:lstStyle/>
          <a:p>
            <a:pPr algn="just"/>
            <a:r>
              <a:rPr lang="es-ES" dirty="0"/>
              <a:t>Palabra de control 1 inicializa suma a 0 mediante la realización de una resta donde los dos operandos son iguales. La ubicación del archivo de registro (RF) utilizada para los dos operandos es arbitraria, ya que no importa cuál es el valor, siempre y cuando ambos operandos </a:t>
            </a:r>
            <a:r>
              <a:rPr lang="es-ES" dirty="0" smtClean="0"/>
              <a:t>obtengan </a:t>
            </a:r>
            <a:r>
              <a:rPr lang="es-ES" dirty="0"/>
              <a:t>el mismo valor. Utilizamos </a:t>
            </a:r>
            <a:r>
              <a:rPr lang="es-ES" dirty="0" smtClean="0"/>
              <a:t>la ubicación </a:t>
            </a:r>
            <a:r>
              <a:rPr lang="es-ES" dirty="0"/>
              <a:t>RF 00 para almacenar el valor de la </a:t>
            </a:r>
            <a:r>
              <a:rPr lang="es-ES" dirty="0" smtClean="0"/>
              <a:t>variable suma. </a:t>
            </a:r>
            <a:r>
              <a:rPr lang="es-ES" dirty="0"/>
              <a:t>Por lo tanto, afirmamos </a:t>
            </a:r>
            <a:r>
              <a:rPr lang="es-ES" dirty="0" smtClean="0"/>
              <a:t>las </a:t>
            </a:r>
            <a:r>
              <a:rPr lang="es-ES" dirty="0"/>
              <a:t>tres </a:t>
            </a:r>
            <a:r>
              <a:rPr lang="es-ES" dirty="0" smtClean="0"/>
              <a:t>líneas  de habilitación de RF, </a:t>
            </a:r>
            <a:r>
              <a:rPr lang="es-ES" dirty="0"/>
              <a:t>y </a:t>
            </a:r>
            <a:r>
              <a:rPr lang="es-ES" dirty="0" smtClean="0"/>
              <a:t>establecemos </a:t>
            </a:r>
            <a:r>
              <a:rPr lang="es-ES" dirty="0"/>
              <a:t>la dirección de escritura de RF y </a:t>
            </a:r>
            <a:r>
              <a:rPr lang="es-ES" dirty="0" smtClean="0"/>
              <a:t>las de lectura a la dirección 0</a:t>
            </a:r>
            <a:r>
              <a:rPr lang="es-ES" dirty="0"/>
              <a:t>. No es necesaria </a:t>
            </a:r>
            <a:r>
              <a:rPr lang="es-ES" dirty="0" smtClean="0"/>
              <a:t>el desplazador, </a:t>
            </a:r>
            <a:r>
              <a:rPr lang="es-ES" dirty="0"/>
              <a:t>por lo que se selecciona la operación de traspaso.</a:t>
            </a:r>
            <a:endParaRPr lang="es-PA"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a:t>Diseño de Trayectoria de Datos Dedicados</a:t>
            </a:r>
          </a:p>
        </p:txBody>
      </p:sp>
      <p:sp>
        <p:nvSpPr>
          <p:cNvPr id="3" name="Marcador de contenido 2"/>
          <p:cNvSpPr>
            <a:spLocks noGrp="1"/>
          </p:cNvSpPr>
          <p:nvPr>
            <p:ph idx="1"/>
          </p:nvPr>
        </p:nvSpPr>
        <p:spPr/>
        <p:txBody>
          <a:bodyPr vert="horz" anchor="t">
            <a:normAutofit/>
          </a:bodyPr>
          <a:lstStyle/>
          <a:p>
            <a:r>
              <a:rPr lang="es-ES" dirty="0" smtClean="0">
                <a:latin typeface="Constantia" charset="0"/>
              </a:rPr>
              <a:t>¿</a:t>
            </a:r>
            <a:r>
              <a:rPr lang="es-ES" dirty="0">
                <a:latin typeface="Constantia" charset="0"/>
              </a:rPr>
              <a:t>Qué tipo de registros a utilizar, y cuántos se necesitan</a:t>
            </a:r>
            <a:r>
              <a:rPr lang="es-ES" dirty="0" smtClean="0">
                <a:latin typeface="Constantia" charset="0"/>
              </a:rPr>
              <a:t>?</a:t>
            </a:r>
            <a:endParaRPr lang="es-ES" dirty="0" smtClean="0">
              <a:latin typeface="Constantia" charset="0"/>
            </a:endParaRPr>
          </a:p>
          <a:p>
            <a:r>
              <a:rPr lang="es-ES" dirty="0" smtClean="0">
                <a:latin typeface="Constantia" charset="0"/>
              </a:rPr>
              <a:t>¿ </a:t>
            </a:r>
            <a:r>
              <a:rPr lang="es-ES" dirty="0">
                <a:latin typeface="Constantia" charset="0"/>
              </a:rPr>
              <a:t>Qué tipo de unidades funcionales a utilizar, y cuántos se necesitan</a:t>
            </a:r>
            <a:r>
              <a:rPr lang="es-ES" dirty="0" smtClean="0">
                <a:latin typeface="Constantia" charset="0"/>
              </a:rPr>
              <a:t>?</a:t>
            </a:r>
            <a:endParaRPr lang="es-ES" dirty="0" smtClean="0">
              <a:latin typeface="Constantia" charset="0"/>
            </a:endParaRPr>
          </a:p>
          <a:p>
            <a:r>
              <a:rPr lang="es-ES" dirty="0" smtClean="0">
                <a:latin typeface="Constantia" charset="0"/>
              </a:rPr>
              <a:t>¿</a:t>
            </a:r>
            <a:r>
              <a:rPr lang="es-ES" dirty="0">
                <a:latin typeface="Constantia" charset="0"/>
              </a:rPr>
              <a:t>Puede una unidad funcional determinada ser </a:t>
            </a:r>
            <a:r>
              <a:rPr lang="es-ES" dirty="0" smtClean="0">
                <a:latin typeface="Constantia" charset="0"/>
              </a:rPr>
              <a:t>compartida </a:t>
            </a:r>
            <a:r>
              <a:rPr lang="es-ES" dirty="0">
                <a:latin typeface="Constantia" charset="0"/>
              </a:rPr>
              <a:t>entre dos o más operaciones</a:t>
            </a:r>
            <a:r>
              <a:rPr lang="es-ES" dirty="0" smtClean="0">
                <a:latin typeface="Constantia" charset="0"/>
              </a:rPr>
              <a:t>?</a:t>
            </a:r>
            <a:endParaRPr lang="es-ES" dirty="0" smtClean="0">
              <a:latin typeface="Constantia" charset="0"/>
            </a:endParaRPr>
          </a:p>
          <a:p>
            <a:r>
              <a:rPr lang="es-ES" dirty="0" smtClean="0">
                <a:latin typeface="Constantia" charset="0"/>
              </a:rPr>
              <a:t>¿</a:t>
            </a:r>
            <a:r>
              <a:rPr lang="es-ES" dirty="0">
                <a:latin typeface="Constantia" charset="0"/>
              </a:rPr>
              <a:t>Cómo </a:t>
            </a:r>
            <a:r>
              <a:rPr lang="es-ES" dirty="0" smtClean="0">
                <a:latin typeface="Constantia" charset="0"/>
              </a:rPr>
              <a:t>los </a:t>
            </a:r>
            <a:r>
              <a:rPr lang="es-ES" dirty="0">
                <a:latin typeface="Constantia" charset="0"/>
              </a:rPr>
              <a:t>registros y unidades funcionales </a:t>
            </a:r>
            <a:r>
              <a:rPr lang="es-ES" dirty="0" smtClean="0">
                <a:latin typeface="Constantia" charset="0"/>
              </a:rPr>
              <a:t>están conectados </a:t>
            </a:r>
            <a:r>
              <a:rPr lang="es-ES" dirty="0">
                <a:latin typeface="Constantia" charset="0"/>
              </a:rPr>
              <a:t>entre sí de manera que todos los movimientos de datos especificados por el algoritmo se </a:t>
            </a:r>
            <a:r>
              <a:rPr lang="es-ES" dirty="0" smtClean="0">
                <a:latin typeface="Constantia" charset="0"/>
              </a:rPr>
              <a:t>puedan </a:t>
            </a:r>
            <a:r>
              <a:rPr lang="es-ES" dirty="0">
                <a:latin typeface="Constantia" charset="0"/>
              </a:rPr>
              <a:t>realizar?</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PA" dirty="0" smtClean="0"/>
              <a:t>Diseño de Trayectoria de Datos Dedicados</a:t>
            </a:r>
            <a:endParaRPr lang="es-PA" dirty="0"/>
          </a:p>
        </p:txBody>
      </p:sp>
      <p:sp>
        <p:nvSpPr>
          <p:cNvPr id="3" name="Marcador de contenido 2"/>
          <p:cNvSpPr>
            <a:spLocks noGrp="1"/>
          </p:cNvSpPr>
          <p:nvPr>
            <p:ph idx="1"/>
          </p:nvPr>
        </p:nvSpPr>
        <p:spPr/>
        <p:txBody>
          <a:bodyPr/>
          <a:lstStyle/>
          <a:p>
            <a:pPr algn="just"/>
            <a:r>
              <a:rPr lang="es-ES" dirty="0" smtClean="0"/>
              <a:t>Como la trayectoria de datos </a:t>
            </a:r>
            <a:r>
              <a:rPr lang="es-ES" dirty="0"/>
              <a:t>es responsable de realizar todas las operaciones de datos, debe ser capaz de realizar todas las declaraciones de manipulación de datos y pruebas condicionales especificados por el algoritmo. Por ejemplo, la sentencia de asignación</a:t>
            </a:r>
            <a:r>
              <a:rPr lang="es-ES" dirty="0" smtClean="0"/>
              <a:t>:</a:t>
            </a:r>
            <a:endParaRPr lang="es-ES" dirty="0" smtClean="0"/>
          </a:p>
          <a:p>
            <a:endParaRPr lang="es-ES" dirty="0"/>
          </a:p>
          <a:p>
            <a:pPr marL="0" indent="0" algn="ctr">
              <a:buNone/>
            </a:pPr>
            <a:r>
              <a:rPr lang="es-ES" dirty="0" smtClean="0"/>
              <a:t>A = A + 3</a:t>
            </a:r>
            <a:endParaRPr lang="es-PA"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PA" dirty="0" smtClean="0"/>
              <a:t>Diseño de Trayectoria de Datos Dedicados</a:t>
            </a:r>
            <a:endParaRPr lang="es-PA" dirty="0"/>
          </a:p>
        </p:txBody>
      </p:sp>
      <p:pic>
        <p:nvPicPr>
          <p:cNvPr id="4" name="Marcador de contenido 3"/>
          <p:cNvPicPr>
            <a:picLocks noGrp="1" noChangeAspect="1"/>
          </p:cNvPicPr>
          <p:nvPr>
            <p:ph idx="1"/>
          </p:nvPr>
        </p:nvPicPr>
        <p:blipFill>
          <a:blip r:embed="rId1"/>
          <a:stretch>
            <a:fillRect/>
          </a:stretch>
        </p:blipFill>
        <p:spPr>
          <a:xfrm>
            <a:off x="2099574" y="2369536"/>
            <a:ext cx="4656067" cy="376750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PA" dirty="0"/>
              <a:t>Diseño de Trayectoria de Datos Dedicados</a:t>
            </a:r>
          </a:p>
        </p:txBody>
      </p:sp>
      <p:sp>
        <p:nvSpPr>
          <p:cNvPr id="3" name="Marcador de contenido 2"/>
          <p:cNvSpPr>
            <a:spLocks noGrp="1"/>
          </p:cNvSpPr>
          <p:nvPr>
            <p:ph idx="1"/>
          </p:nvPr>
        </p:nvSpPr>
        <p:spPr>
          <a:xfrm>
            <a:off x="457200" y="1935480"/>
            <a:ext cx="8229600" cy="4806514"/>
          </a:xfrm>
        </p:spPr>
        <p:txBody>
          <a:bodyPr/>
          <a:lstStyle/>
          <a:p>
            <a:pPr algn="just"/>
            <a:r>
              <a:rPr lang="es-ES" dirty="0"/>
              <a:t>Como otro ejemplo, </a:t>
            </a:r>
            <a:r>
              <a:rPr lang="es-ES" dirty="0" smtClean="0"/>
              <a:t>la trayectoria de datos que se muestra </a:t>
            </a:r>
            <a:r>
              <a:rPr lang="es-ES" dirty="0"/>
              <a:t>en la </a:t>
            </a:r>
            <a:r>
              <a:rPr lang="es-ES" dirty="0" smtClean="0"/>
              <a:t>figura </a:t>
            </a:r>
            <a:r>
              <a:rPr lang="es-ES" dirty="0"/>
              <a:t>puede realizar la ejecución de </a:t>
            </a:r>
            <a:r>
              <a:rPr lang="es-ES" dirty="0" smtClean="0"/>
              <a:t>la</a:t>
            </a:r>
            <a:endParaRPr lang="es-ES" dirty="0" smtClean="0"/>
          </a:p>
          <a:p>
            <a:pPr marL="0" indent="0">
              <a:buNone/>
            </a:pPr>
            <a:r>
              <a:rPr lang="es-ES" dirty="0"/>
              <a:t> </a:t>
            </a:r>
            <a:r>
              <a:rPr lang="es-ES" dirty="0" smtClean="0"/>
              <a:t>  instrucción</a:t>
            </a:r>
            <a:r>
              <a:rPr lang="es-ES" dirty="0"/>
              <a:t>:</a:t>
            </a:r>
            <a:br>
              <a:rPr lang="es-ES" dirty="0"/>
            </a:br>
            <a:endParaRPr lang="es-ES" dirty="0" smtClean="0"/>
          </a:p>
          <a:p>
            <a:r>
              <a:rPr lang="es-ES" dirty="0" smtClean="0"/>
              <a:t>A </a:t>
            </a:r>
            <a:r>
              <a:rPr lang="es-ES" dirty="0"/>
              <a:t>= B + C</a:t>
            </a:r>
            <a:endParaRPr lang="es-PA" dirty="0"/>
          </a:p>
        </p:txBody>
      </p:sp>
      <p:pic>
        <p:nvPicPr>
          <p:cNvPr id="4" name="Imagen 3"/>
          <p:cNvPicPr>
            <a:picLocks noChangeAspect="1"/>
          </p:cNvPicPr>
          <p:nvPr/>
        </p:nvPicPr>
        <p:blipFill>
          <a:blip r:embed="rId1"/>
          <a:stretch>
            <a:fillRect/>
          </a:stretch>
        </p:blipFill>
        <p:spPr>
          <a:xfrm>
            <a:off x="3172613" y="3131513"/>
            <a:ext cx="5179816" cy="3726487"/>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PA" dirty="0" smtClean="0"/>
              <a:t>Diseño de Trayectoria de Datos Dedicados</a:t>
            </a:r>
            <a:endParaRPr lang="es-PA" dirty="0"/>
          </a:p>
        </p:txBody>
      </p:sp>
      <p:sp>
        <p:nvSpPr>
          <p:cNvPr id="3" name="Marcador de contenido 2"/>
          <p:cNvSpPr>
            <a:spLocks noGrp="1"/>
          </p:cNvSpPr>
          <p:nvPr>
            <p:ph idx="1"/>
          </p:nvPr>
        </p:nvSpPr>
        <p:spPr/>
        <p:txBody>
          <a:bodyPr/>
          <a:lstStyle/>
          <a:p>
            <a:r>
              <a:rPr lang="es-ES" dirty="0"/>
              <a:t>Si queremos un solo camino de datos que puede realizar tanto </a:t>
            </a:r>
            <a:r>
              <a:rPr lang="es-ES" dirty="0" smtClean="0"/>
              <a:t>ambos estados</a:t>
            </a:r>
            <a:r>
              <a:rPr lang="es-ES" dirty="0"/>
              <a:t>:</a:t>
            </a:r>
            <a:br>
              <a:rPr lang="es-ES" dirty="0"/>
            </a:br>
            <a:r>
              <a:rPr lang="es-ES" dirty="0"/>
              <a:t>A = B + C</a:t>
            </a:r>
            <a:br>
              <a:rPr lang="es-ES" dirty="0"/>
            </a:br>
            <a:r>
              <a:rPr lang="es-ES" dirty="0"/>
              <a:t>y</a:t>
            </a:r>
            <a:br>
              <a:rPr lang="es-ES" dirty="0"/>
            </a:br>
            <a:r>
              <a:rPr lang="es-ES" dirty="0"/>
              <a:t>A = A + 3</a:t>
            </a:r>
            <a:endParaRPr lang="es-PA" dirty="0"/>
          </a:p>
        </p:txBody>
      </p:sp>
      <p:pic>
        <p:nvPicPr>
          <p:cNvPr id="4" name="Imagen 3"/>
          <p:cNvPicPr>
            <a:picLocks noChangeAspect="1"/>
          </p:cNvPicPr>
          <p:nvPr/>
        </p:nvPicPr>
        <p:blipFill>
          <a:blip r:embed="rId1"/>
          <a:stretch>
            <a:fillRect/>
          </a:stretch>
        </p:blipFill>
        <p:spPr>
          <a:xfrm>
            <a:off x="5059601" y="2483891"/>
            <a:ext cx="3627199" cy="4196687"/>
          </a:xfrm>
          <a:prstGeom prst="rect">
            <a:avLst/>
          </a:prstGeom>
        </p:spPr>
      </p:pic>
      <p:pic>
        <p:nvPicPr>
          <p:cNvPr id="5" name="Imagen 4"/>
          <p:cNvPicPr>
            <a:picLocks noChangeAspect="1"/>
          </p:cNvPicPr>
          <p:nvPr/>
        </p:nvPicPr>
        <p:blipFill>
          <a:blip r:embed="rId2"/>
          <a:stretch>
            <a:fillRect/>
          </a:stretch>
        </p:blipFill>
        <p:spPr>
          <a:xfrm>
            <a:off x="1074980" y="4130040"/>
            <a:ext cx="2262505" cy="2575692"/>
          </a:xfrm>
          <a:prstGeom prst="rect">
            <a:avLst/>
          </a:prstGeom>
        </p:spPr>
      </p:pic>
      <p:cxnSp>
        <p:nvCxnSpPr>
          <p:cNvPr id="7" name="Conector recto de flecha 6"/>
          <p:cNvCxnSpPr/>
          <p:nvPr/>
        </p:nvCxnSpPr>
        <p:spPr>
          <a:xfrm flipV="1">
            <a:off x="2579427" y="4694830"/>
            <a:ext cx="4293773" cy="72305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a:t>La generación de señales de estado</a:t>
            </a:r>
            <a:endParaRPr lang="es-PA" dirty="0"/>
          </a:p>
        </p:txBody>
      </p:sp>
      <p:sp>
        <p:nvSpPr>
          <p:cNvPr id="3" name="Marcador de contenido 2"/>
          <p:cNvSpPr>
            <a:spLocks noGrp="1"/>
          </p:cNvSpPr>
          <p:nvPr>
            <p:ph idx="1"/>
          </p:nvPr>
        </p:nvSpPr>
        <p:spPr/>
        <p:txBody>
          <a:bodyPr/>
          <a:lstStyle/>
          <a:p>
            <a:pPr algn="just"/>
            <a:r>
              <a:rPr lang="es-ES" dirty="0"/>
              <a:t>A pesar de que es la unidad de control que se encarga de la secuencia de ejecución de la sentencia, el camino de datos, sin embargo, debe suministrar los resultados de las pruebas condicionales para la unidad de control para que la unidad de control puede determinar </a:t>
            </a:r>
            <a:r>
              <a:rPr lang="es-ES" dirty="0" smtClean="0"/>
              <a:t>cual declaración ejecutar.</a:t>
            </a:r>
            <a:endParaRPr lang="es-ES" dirty="0" smtClean="0"/>
          </a:p>
          <a:p>
            <a:pPr algn="just"/>
            <a:r>
              <a:rPr lang="es-ES" dirty="0"/>
              <a:t>Señales de estado son los resultados de las pruebas condicionales que </a:t>
            </a:r>
            <a:r>
              <a:rPr lang="es-ES" dirty="0" smtClean="0"/>
              <a:t>el </a:t>
            </a:r>
            <a:r>
              <a:rPr lang="es-ES" dirty="0"/>
              <a:t>camino de datos </a:t>
            </a:r>
            <a:r>
              <a:rPr lang="es-ES" dirty="0" smtClean="0"/>
              <a:t>suministra a </a:t>
            </a:r>
            <a:r>
              <a:rPr lang="es-ES" dirty="0"/>
              <a:t>la unidad de control.</a:t>
            </a:r>
            <a:endParaRPr lang="es-PA"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FAF4D1C763254F44B5572613C9F51722" ma:contentTypeVersion="2" ma:contentTypeDescription="Crear nuevo documento." ma:contentTypeScope="" ma:versionID="4dcd34839456f712c5e40a051e9beac1">
  <xsd:schema xmlns:xsd="http://www.w3.org/2001/XMLSchema" xmlns:xs="http://www.w3.org/2001/XMLSchema" xmlns:p="http://schemas.microsoft.com/office/2006/metadata/properties" xmlns:ns2="8e84bed0-9661-4eb4-b5b9-9ad83e7db794" targetNamespace="http://schemas.microsoft.com/office/2006/metadata/properties" ma:root="true" ma:fieldsID="d08dcb9da0019ebfe6d64b6b957bc477" ns2:_="">
    <xsd:import namespace="8e84bed0-9661-4eb4-b5b9-9ad83e7db79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84bed0-9661-4eb4-b5b9-9ad83e7db7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1AC9BCC-F64E-4FE9-A22F-F9339997BB46}"/>
</file>

<file path=customXml/itemProps2.xml><?xml version="1.0" encoding="utf-8"?>
<ds:datastoreItem xmlns:ds="http://schemas.openxmlformats.org/officeDocument/2006/customXml" ds:itemID="{36322049-C3E5-4856-B667-A0A940189E42}"/>
</file>

<file path=customXml/itemProps3.xml><?xml version="1.0" encoding="utf-8"?>
<ds:datastoreItem xmlns:ds="http://schemas.openxmlformats.org/officeDocument/2006/customXml" ds:itemID="{2ACDD9F8-9C74-4612-BEE0-3485B883ACF2}"/>
</file>

<file path=docProps/app.xml><?xml version="1.0" encoding="utf-8"?>
<Properties xmlns="http://schemas.openxmlformats.org/officeDocument/2006/extended-properties" xmlns:vt="http://schemas.openxmlformats.org/officeDocument/2006/docPropsVTypes">
  <Template>Flow</Template>
  <TotalTime>0</TotalTime>
  <Words>7882</Words>
  <Application>Kingsoft Office WPP</Application>
  <PresentationFormat>Presentación en pantalla (4:3)</PresentationFormat>
  <Paragraphs>131</Paragraphs>
  <Slides>33</Slides>
  <Notes>18</Notes>
  <HiddenSlides>0</HiddenSlides>
  <MMClips>0</MMClips>
  <ScaleCrop>false</ScaleCrop>
  <HeadingPairs>
    <vt:vector size="4" baseType="variant">
      <vt:variant>
        <vt:lpstr>主题</vt:lpstr>
      </vt:variant>
      <vt:variant>
        <vt:i4>1</vt:i4>
      </vt:variant>
      <vt:variant>
        <vt:lpstr>幻灯片标题</vt:lpstr>
      </vt:variant>
      <vt:variant>
        <vt:i4>33</vt:i4>
      </vt:variant>
    </vt:vector>
  </HeadingPairs>
  <TitlesOfParts>
    <vt:vector size="34" baseType="lpstr">
      <vt:lpstr>Flow</vt:lpstr>
      <vt:lpstr>Trayectoria de Datos</vt:lpstr>
      <vt:lpstr>Trayectoria de Datos</vt:lpstr>
      <vt:lpstr>Diseño de Trayectoria de Datos Dedicados</vt:lpstr>
      <vt:lpstr>Diseño de Trayectoria de Datos Dedicados</vt:lpstr>
      <vt:lpstr>Diseño de Trayectoria de Datos Dedicados</vt:lpstr>
      <vt:lpstr>Diseño de Trayectoria de Datos Dedicados</vt:lpstr>
      <vt:lpstr>Diseño de Trayectoria de Datos Dedicados</vt:lpstr>
      <vt:lpstr>Diseño de Trayectoria de Datos Dedicados</vt:lpstr>
      <vt:lpstr>La generación de señales de estado</vt:lpstr>
      <vt:lpstr>La generación de señales de estado</vt:lpstr>
      <vt:lpstr>Usando Trayectoria de Datos Dedicado</vt:lpstr>
      <vt:lpstr>Usando Trayectoria de Datos Dedicado</vt:lpstr>
      <vt:lpstr>Derivación de palabras de control para un camino de datos</vt:lpstr>
      <vt:lpstr>Derivación de palabras de control para un camino de datos</vt:lpstr>
      <vt:lpstr>Ejemplos de camino de datos dedicado</vt:lpstr>
      <vt:lpstr>Un Sencillo IF-THEN-ELSE</vt:lpstr>
      <vt:lpstr>Un Sencillo IF-THEN-ELSE</vt:lpstr>
      <vt:lpstr>Contando del 1 al 10</vt:lpstr>
      <vt:lpstr>Contando del 1 al 10</vt:lpstr>
      <vt:lpstr>Suma de n hasta 1</vt:lpstr>
      <vt:lpstr>Suma de n hasta 1</vt:lpstr>
      <vt:lpstr>Trayectoria de Datos General</vt:lpstr>
      <vt:lpstr>Trayectoria de Dato General</vt:lpstr>
      <vt:lpstr>Trayectoria de Dato General</vt:lpstr>
      <vt:lpstr>Usando la Trayectoria de Datos General</vt:lpstr>
      <vt:lpstr>Usando la Trayectoria de Datos General</vt:lpstr>
      <vt:lpstr>Usando el camino de datos general  para mostrar los números de 1 a 10</vt:lpstr>
      <vt:lpstr>Una Trayectoria de Datos General más Complejo</vt:lpstr>
      <vt:lpstr>Una Trayectoria de Datos General más Complejo</vt:lpstr>
      <vt:lpstr>Determinando la necesidad de un camino de datos complejo</vt:lpstr>
      <vt:lpstr>Determinando la necesidad de un camino de datos complejo</vt:lpstr>
      <vt:lpstr>Determinando la necesidad de un camino de datos complejo</vt:lpstr>
      <vt:lpstr>Determinando la necesidad de un camino de datos complejo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elias</dc:creator>
  <cp:lastModifiedBy>elias</cp:lastModifiedBy>
  <cp:revision>46</cp:revision>
  <dcterms:created xsi:type="dcterms:W3CDTF">2018-05-02T13:34:15Z</dcterms:created>
  <dcterms:modified xsi:type="dcterms:W3CDTF">2018-05-02T13:34:15Z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6154-10.1.0.5707</vt:lpwstr>
  </property>
  <property fmtid="{D5CDD505-2E9C-101B-9397-08002B2CF9AE}" pid="3" name="ContentTypeId">
    <vt:lpwstr>0x010100FAF4D1C763254F44B5572613C9F51722</vt:lpwstr>
  </property>
</Properties>
</file>