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custDataLst>
    <p:tags r:id="rId14"/>
  </p:custDataLst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9DD6103-6D59-4F2A-BCA1-C9727EECB25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D21118E0-D4F4-4750-A440-62459422DA1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>
                <a:extLst>
                  <a:ext uri="{FF2B5EF4-FFF2-40B4-BE49-F238E27FC236}">
                    <a16:creationId xmlns:a16="http://schemas.microsoft.com/office/drawing/2014/main" id="{D5AA4B20-A88F-4CE6-9C8C-7A41CBB838B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A">
                  <a:latin typeface="+mn-lt"/>
                  <a:cs typeface="+mn-cs"/>
                </a:endParaRPr>
              </a:p>
            </p:txBody>
          </p:sp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D3ECF7E4-AF5F-4CB6-B00B-911CD2BD052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A">
                  <a:latin typeface="+mn-lt"/>
                  <a:cs typeface="+mn-cs"/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85E3F8CF-773A-460A-91F4-9D75A1194A0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A">
                  <a:latin typeface="+mn-lt"/>
                  <a:cs typeface="+mn-cs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661347AE-4962-43CB-8032-67CC3123A08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A">
                  <a:latin typeface="+mn-lt"/>
                  <a:cs typeface="+mn-cs"/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0C331D69-40D1-4AA0-8F4D-09915210754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A">
                  <a:latin typeface="+mn-lt"/>
                  <a:cs typeface="+mn-cs"/>
                </a:endParaRPr>
              </a:p>
            </p:txBody>
          </p:sp>
        </p:grp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4CBD13D4-C682-4956-AFE8-7925F1531F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A">
                <a:latin typeface="+mn-lt"/>
                <a:cs typeface="+mn-cs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D50A0485-063A-4803-9A26-35223332C5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A">
                <a:latin typeface="+mn-lt"/>
                <a:cs typeface="+mn-cs"/>
              </a:endParaRPr>
            </a:p>
          </p:txBody>
        </p:sp>
      </p:grpSp>
      <p:sp>
        <p:nvSpPr>
          <p:cNvPr id="1537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537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CFE32B88-01F4-47BB-9C2B-90865277AE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FD5D5-342E-4C15-9ECF-2E2E24BDB5B7}" type="datetimeFigureOut">
              <a:rPr lang="es-MX"/>
              <a:pPr>
                <a:defRPr/>
              </a:pPr>
              <a:t>13/04/2020</a:t>
            </a:fld>
            <a:endParaRPr lang="es-ES_tradnl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629DB8B-F981-4F8F-AFCC-A106CCC813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0F89930-EB3D-4C3E-970B-6F7A449BB8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22E60D1-94B4-45C1-BF09-3DF0A7581038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44197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22EE10-3698-493C-BF71-E452A70E99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38046-1637-4E0A-82E6-E449EE84528B}" type="datetimeFigureOut">
              <a:rPr lang="es-MX"/>
              <a:pPr>
                <a:defRPr/>
              </a:pPr>
              <a:t>13/04/2020</a:t>
            </a:fld>
            <a:endParaRPr lang="es-ES_tradnl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836A91-826E-4F8F-8319-65848522A3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77125-207F-4AD0-99CF-EA3DE0330C3E}" type="slidenum">
              <a:rPr lang="es-ES_tradnl" altLang="es-ES"/>
              <a:pPr/>
              <a:t>‹Nº›</a:t>
            </a:fld>
            <a:endParaRPr lang="es-ES_tradnl" altLang="es-E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5DBF2DEC-8C26-47B6-BB68-3D3EBBC07AC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701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863820-4EDB-424A-B481-03CD157AB5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AB6D0-1B4E-481C-8C20-DADB5EEE952D}" type="datetimeFigureOut">
              <a:rPr lang="es-MX"/>
              <a:pPr>
                <a:defRPr/>
              </a:pPr>
              <a:t>13/04/2020</a:t>
            </a:fld>
            <a:endParaRPr lang="es-ES_tradnl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224717-40D9-4E4E-A173-AE543EA77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0EE3E-81A6-4B8F-9BF2-1D6773C89488}" type="slidenum">
              <a:rPr lang="es-ES_tradnl" altLang="es-ES"/>
              <a:pPr/>
              <a:t>‹Nº›</a:t>
            </a:fld>
            <a:endParaRPr lang="es-ES_tradnl" altLang="es-E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B5320EE-83C5-4999-AB16-E95B3CD1716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013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704AD6-1E5C-44B0-AA23-CB4A343F90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48B6-2CEB-4D5E-A509-1DA030591D24}" type="datetimeFigureOut">
              <a:rPr lang="es-MX"/>
              <a:pPr>
                <a:defRPr/>
              </a:pPr>
              <a:t>13/04/2020</a:t>
            </a:fld>
            <a:endParaRPr lang="es-ES_tradnl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12E7C4-18DB-4C54-B59A-D99E968DEB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33E00-DB7C-486A-9133-1ABC6A6AB026}" type="slidenum">
              <a:rPr lang="es-ES_tradnl" altLang="es-ES"/>
              <a:pPr/>
              <a:t>‹Nº›</a:t>
            </a:fld>
            <a:endParaRPr lang="es-ES_tradnl" altLang="es-E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6E259B7B-F6AD-4177-B902-75A675436B1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47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370164-CBBC-45C2-92C0-2D1785BFD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C6984-A946-4367-9E49-07F56458047D}" type="datetimeFigureOut">
              <a:rPr lang="es-MX"/>
              <a:pPr>
                <a:defRPr/>
              </a:pPr>
              <a:t>13/04/2020</a:t>
            </a:fld>
            <a:endParaRPr lang="es-ES_tradnl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86F6055-2264-4A1B-B057-239D041310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D7721F-C446-4177-B31D-D88F8D12F919}" type="slidenum">
              <a:rPr lang="es-ES_tradnl" altLang="es-ES"/>
              <a:pPr/>
              <a:t>‹Nº›</a:t>
            </a:fld>
            <a:endParaRPr lang="es-ES_tradnl" altLang="es-E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53F6DEEA-01CB-41AD-8925-0F99F3D3E85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3207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726E64-D376-4D63-BEFD-F9DD8B357E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B124A-CA7F-45EC-A10D-263B5E10FC0F}" type="datetimeFigureOut">
              <a:rPr lang="es-MX"/>
              <a:pPr>
                <a:defRPr/>
              </a:pPr>
              <a:t>13/04/2020</a:t>
            </a:fld>
            <a:endParaRPr lang="es-ES_tradnl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04F4CB-86B9-4E1F-A084-971F91C07E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BAFCF-E1F0-4E3B-9523-A82A82ABEAF9}" type="slidenum">
              <a:rPr lang="es-ES_tradnl" altLang="es-ES"/>
              <a:pPr/>
              <a:t>‹Nº›</a:t>
            </a:fld>
            <a:endParaRPr lang="es-ES_tradnl" altLang="es-E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044F51C-D011-4C68-ABA3-BDB13FF511C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241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1D21B84-E8D2-4BDB-B70C-451A7E10F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50823-DD6F-4F44-9116-72B34820E4D8}" type="datetimeFigureOut">
              <a:rPr lang="es-MX"/>
              <a:pPr>
                <a:defRPr/>
              </a:pPr>
              <a:t>13/04/2020</a:t>
            </a:fld>
            <a:endParaRPr lang="es-ES_tradn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3B6CEB7-2BD7-4473-9BCC-30444CBDAC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2B57C-72CD-44F6-AB39-236BB05A90E2}" type="slidenum">
              <a:rPr lang="es-ES_tradnl" altLang="es-ES"/>
              <a:pPr/>
              <a:t>‹Nº›</a:t>
            </a:fld>
            <a:endParaRPr lang="es-ES_tradnl" altLang="es-E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5696925-6C89-4916-8F99-DC7460B5628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66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73578-5C59-47FD-8342-F440F91FB3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08E61-4F60-4DCB-B564-7F603E13F161}" type="datetimeFigureOut">
              <a:rPr lang="es-MX"/>
              <a:pPr>
                <a:defRPr/>
              </a:pPr>
              <a:t>13/04/2020</a:t>
            </a:fld>
            <a:endParaRPr lang="es-ES_trad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1ACE5C-3C4E-40BE-B670-3EBA4C843A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34401-3D39-414C-9CC2-4F2FFF62AFB0}" type="slidenum">
              <a:rPr lang="es-ES_tradnl" altLang="es-ES"/>
              <a:pPr/>
              <a:t>‹Nº›</a:t>
            </a:fld>
            <a:endParaRPr lang="es-ES_tradnl" altLang="es-E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59E534C-56B3-43D1-8545-E5E46F82A7B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77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BE68615-1171-45AB-8D92-B0F9AAC696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250D5-D26D-4D15-858F-A74D2A89B219}" type="datetimeFigureOut">
              <a:rPr lang="es-MX"/>
              <a:pPr>
                <a:defRPr/>
              </a:pPr>
              <a:t>13/04/2020</a:t>
            </a:fld>
            <a:endParaRPr lang="es-ES_tradnl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25A50F0-DE38-48E6-A090-C7287D3B6CD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55796-0043-42C1-B341-4EC66AA3ED25}" type="slidenum">
              <a:rPr lang="es-ES_tradnl" altLang="es-ES"/>
              <a:pPr/>
              <a:t>‹Nº›</a:t>
            </a:fld>
            <a:endParaRPr lang="es-ES_tradnl" altLang="es-ES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1E17B3C-3BA1-4FDC-8AC4-8B9DC517F9A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244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615DF-E49B-440E-85AF-6115892B4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CD34-FD6D-4CEE-8A50-FB39D6209602}" type="datetimeFigureOut">
              <a:rPr lang="es-MX"/>
              <a:pPr>
                <a:defRPr/>
              </a:pPr>
              <a:t>13/04/2020</a:t>
            </a:fld>
            <a:endParaRPr lang="es-ES_tradnl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749222-A7AB-4BA7-815F-6A5DCCCC66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127C7-0AB8-4223-8AE2-6AD1514986B9}" type="slidenum">
              <a:rPr lang="es-ES_tradnl" altLang="es-ES"/>
              <a:pPr/>
              <a:t>‹Nº›</a:t>
            </a:fld>
            <a:endParaRPr lang="es-ES_tradnl" altLang="es-E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D4AECE6-B501-4FD5-BFA1-DDDEC197291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849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s-PA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761D01-AE71-4319-8C5A-10A726CA87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539A2-9B06-4039-B013-0C3D8110278A}" type="datetimeFigureOut">
              <a:rPr lang="es-MX"/>
              <a:pPr>
                <a:defRPr/>
              </a:pPr>
              <a:t>13/04/2020</a:t>
            </a:fld>
            <a:endParaRPr lang="es-ES_tradnl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298E946-29A9-4EEC-98F8-E1D640982B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02062-3052-42E9-880F-54527AF6AFDF}" type="slidenum">
              <a:rPr lang="es-ES_tradnl" altLang="es-ES"/>
              <a:pPr/>
              <a:t>‹Nº›</a:t>
            </a:fld>
            <a:endParaRPr lang="es-ES_tradnl" altLang="es-E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4D0BCF35-EBE8-4C79-B9BD-D73D2D0C69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348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52E050B-38E3-4B2C-B59D-7C0CAF09F5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8BF4E89-BDA7-434C-AB9C-50490255D636}" type="datetimeFigureOut">
              <a:rPr lang="es-MX"/>
              <a:pPr>
                <a:defRPr/>
              </a:pPr>
              <a:t>13/04/2020</a:t>
            </a:fld>
            <a:endParaRPr lang="es-ES_tradnl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B802B08-C220-4E98-9FEC-335B056BAC8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A04184-1063-4F4E-A820-6E369FA33C13}" type="slidenum">
              <a:rPr lang="es-ES_tradnl" altLang="es-ES"/>
              <a:pPr/>
              <a:t>‹Nº›</a:t>
            </a:fld>
            <a:endParaRPr lang="es-ES_tradnl" altLang="es-E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2BE8481A-FDCE-4E27-B017-46FD7F4CA20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32" name="Group 5">
              <a:extLst>
                <a:ext uri="{FF2B5EF4-FFF2-40B4-BE49-F238E27FC236}">
                  <a16:creationId xmlns:a16="http://schemas.microsoft.com/office/drawing/2014/main" id="{4768FD52-5A72-46CC-9B67-26BC7F23A1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4342" name="Freeform 6">
                <a:extLst>
                  <a:ext uri="{FF2B5EF4-FFF2-40B4-BE49-F238E27FC236}">
                    <a16:creationId xmlns:a16="http://schemas.microsoft.com/office/drawing/2014/main" id="{ECBEEE18-F719-4F22-A404-E16EF629796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A">
                  <a:latin typeface="+mn-lt"/>
                  <a:cs typeface="+mn-cs"/>
                </a:endParaRPr>
              </a:p>
            </p:txBody>
          </p:sp>
          <p:sp>
            <p:nvSpPr>
              <p:cNvPr id="14343" name="Freeform 7">
                <a:extLst>
                  <a:ext uri="{FF2B5EF4-FFF2-40B4-BE49-F238E27FC236}">
                    <a16:creationId xmlns:a16="http://schemas.microsoft.com/office/drawing/2014/main" id="{692A2428-6951-4732-A9C4-55A1F42F565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A">
                  <a:latin typeface="+mn-lt"/>
                  <a:cs typeface="+mn-cs"/>
                </a:endParaRPr>
              </a:p>
            </p:txBody>
          </p:sp>
          <p:sp>
            <p:nvSpPr>
              <p:cNvPr id="14344" name="Freeform 8">
                <a:extLst>
                  <a:ext uri="{FF2B5EF4-FFF2-40B4-BE49-F238E27FC236}">
                    <a16:creationId xmlns:a16="http://schemas.microsoft.com/office/drawing/2014/main" id="{73D589CB-7365-4355-9E01-16002EB0263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A">
                  <a:latin typeface="+mn-lt"/>
                  <a:cs typeface="+mn-cs"/>
                </a:endParaRPr>
              </a:p>
            </p:txBody>
          </p:sp>
          <p:sp>
            <p:nvSpPr>
              <p:cNvPr id="14345" name="Freeform 9">
                <a:extLst>
                  <a:ext uri="{FF2B5EF4-FFF2-40B4-BE49-F238E27FC236}">
                    <a16:creationId xmlns:a16="http://schemas.microsoft.com/office/drawing/2014/main" id="{772BF1A4-6FF4-4F85-8190-2C231F35E46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A">
                  <a:latin typeface="+mn-lt"/>
                  <a:cs typeface="+mn-cs"/>
                </a:endParaRPr>
              </a:p>
            </p:txBody>
          </p:sp>
          <p:sp>
            <p:nvSpPr>
              <p:cNvPr id="14346" name="Freeform 10">
                <a:extLst>
                  <a:ext uri="{FF2B5EF4-FFF2-40B4-BE49-F238E27FC236}">
                    <a16:creationId xmlns:a16="http://schemas.microsoft.com/office/drawing/2014/main" id="{F2E2CB9C-295A-4F4B-ACD1-A548AC28EC2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PA">
                  <a:latin typeface="+mn-lt"/>
                  <a:cs typeface="+mn-cs"/>
                </a:endParaRPr>
              </a:p>
            </p:txBody>
          </p:sp>
        </p:grpSp>
        <p:sp>
          <p:nvSpPr>
            <p:cNvPr id="14347" name="Freeform 11">
              <a:extLst>
                <a:ext uri="{FF2B5EF4-FFF2-40B4-BE49-F238E27FC236}">
                  <a16:creationId xmlns:a16="http://schemas.microsoft.com/office/drawing/2014/main" id="{A890EF68-F0C7-4E58-9AD1-C7F0B42897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A">
                <a:latin typeface="+mn-lt"/>
                <a:cs typeface="+mn-cs"/>
              </a:endParaRPr>
            </a:p>
          </p:txBody>
        </p:sp>
        <p:sp>
          <p:nvSpPr>
            <p:cNvPr id="14348" name="Freeform 12">
              <a:extLst>
                <a:ext uri="{FF2B5EF4-FFF2-40B4-BE49-F238E27FC236}">
                  <a16:creationId xmlns:a16="http://schemas.microsoft.com/office/drawing/2014/main" id="{6C6368C3-3918-48F9-9B06-32E122DA193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PA">
                <a:latin typeface="+mn-lt"/>
                <a:cs typeface="+mn-cs"/>
              </a:endParaRPr>
            </a:p>
          </p:txBody>
        </p:sp>
      </p:grp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5D19238F-E774-4172-A53B-07BC0F944D5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246FCF58-5ACB-426D-B0EF-5E842AFD59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240EDE85-ACAC-436F-A187-BE26BE992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2F5A6B33-E7DE-448E-B488-F0418364D7D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PA" dirty="0">
                <a:solidFill>
                  <a:srgbClr val="FFC000"/>
                </a:solidFill>
              </a:rPr>
              <a:t>Ejemplo </a:t>
            </a:r>
            <a:r>
              <a:rPr lang="es-PA" dirty="0" err="1">
                <a:solidFill>
                  <a:srgbClr val="FFC000"/>
                </a:solidFill>
              </a:rPr>
              <a:t>Datapath</a:t>
            </a:r>
            <a:r>
              <a:rPr lang="es-PA" dirty="0">
                <a:solidFill>
                  <a:srgbClr val="FFC000"/>
                </a:solidFill>
              </a:rPr>
              <a:t> y Unidad de Control</a:t>
            </a:r>
            <a:endParaRPr lang="es-ES_tradnl" dirty="0">
              <a:solidFill>
                <a:srgbClr val="FFC000"/>
              </a:solidFill>
            </a:endParaRPr>
          </a:p>
        </p:txBody>
      </p:sp>
      <p:pic>
        <p:nvPicPr>
          <p:cNvPr id="3075" name="3 Imagen" descr="copyright.jpg">
            <a:extLst>
              <a:ext uri="{FF2B5EF4-FFF2-40B4-BE49-F238E27FC236}">
                <a16:creationId xmlns:a16="http://schemas.microsoft.com/office/drawing/2014/main" id="{7C961562-5269-4AAD-80F8-119E8210C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5421313"/>
            <a:ext cx="8786813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CCE14B98-41C0-453F-A7C1-2748BBF7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>
                <a:solidFill>
                  <a:srgbClr val="FFC000"/>
                </a:solidFill>
              </a:rPr>
              <a:t>Unidad de Control</a:t>
            </a:r>
            <a:endParaRPr lang="es-ES_tradnl" dirty="0"/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409019BC-C9D3-4A4C-9D3D-6FCD7DBDA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357313"/>
            <a:ext cx="45053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>
            <a:extLst>
              <a:ext uri="{FF2B5EF4-FFF2-40B4-BE49-F238E27FC236}">
                <a16:creationId xmlns:a16="http://schemas.microsoft.com/office/drawing/2014/main" id="{56B47B35-CBB9-4CB8-A933-C621E83B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357313"/>
            <a:ext cx="441007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F3F4A8DD-3D74-449E-84AF-9F761D8E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2005013"/>
            <a:ext cx="60864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37A07DAC-1540-4808-BA6D-F3E3DA96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>
                <a:solidFill>
                  <a:srgbClr val="FFC000"/>
                </a:solidFill>
              </a:rPr>
              <a:t>Unidad de Control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86D8422E-78F7-42C2-8569-7D6C59AD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85875"/>
            <a:ext cx="52482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>
            <a:extLst>
              <a:ext uri="{FF2B5EF4-FFF2-40B4-BE49-F238E27FC236}">
                <a16:creationId xmlns:a16="http://schemas.microsoft.com/office/drawing/2014/main" id="{69A30D2A-033D-4196-92A3-515A54AE7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85875"/>
            <a:ext cx="497205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9D354A1-B205-4B7E-9897-8E367F11B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6063"/>
            <a:ext cx="42386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9" dur="1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05F4E53E-9CB1-44AA-AC46-511D74B5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>
                <a:solidFill>
                  <a:srgbClr val="FFC000"/>
                </a:solidFill>
              </a:rPr>
              <a:t>Unidad de Control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A266E591-0990-4B18-950A-529219CB4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785938"/>
            <a:ext cx="31432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06A5E7D7-FB70-413B-AD07-AA9030DC1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3214688"/>
            <a:ext cx="30861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6AB50E25-177C-4678-A022-FC2CF36BF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2966" y="2714620"/>
            <a:ext cx="7668124" cy="2286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6" dur="1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4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9" dur="1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CAAB39C-4EA5-4D56-9B61-6513F8FB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>
                <a:solidFill>
                  <a:srgbClr val="FFC000"/>
                </a:solidFill>
              </a:rPr>
              <a:t>Algoritmo de </a:t>
            </a:r>
            <a:r>
              <a:rPr lang="es-ES_tradnl" dirty="0" err="1">
                <a:solidFill>
                  <a:srgbClr val="FFC000"/>
                </a:solidFill>
              </a:rPr>
              <a:t>Euclid’s</a:t>
            </a:r>
            <a:endParaRPr lang="es-ES_tradnl" dirty="0">
              <a:solidFill>
                <a:srgbClr val="FFC000"/>
              </a:solidFill>
            </a:endParaRP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A790D9B7-06D1-41EF-B55F-D31056CD7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/>
              <a:t>Considere el algoritmo clásico de </a:t>
            </a:r>
            <a:r>
              <a:rPr lang="es-ES_tradnl" dirty="0" err="1"/>
              <a:t>Euclid’s</a:t>
            </a:r>
            <a:r>
              <a:rPr lang="es-ES_tradnl" dirty="0"/>
              <a:t> para encontrar el máximo común divisor (GCD) de dos números:</a:t>
            </a:r>
          </a:p>
          <a:p>
            <a:pPr eaLnBrk="1" hangingPunct="1">
              <a:defRPr/>
            </a:pPr>
            <a:endParaRPr lang="es-ES_tradnl" dirty="0"/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FB211E64-14FB-49F3-A402-48F5AD43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300413"/>
            <a:ext cx="3000375" cy="29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3947013-1DF5-4539-A58E-AFC4E619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>
                <a:solidFill>
                  <a:srgbClr val="FFC000"/>
                </a:solidFill>
              </a:rPr>
              <a:t>Algoritmo de </a:t>
            </a:r>
            <a:r>
              <a:rPr lang="es-ES_tradnl" dirty="0" err="1">
                <a:solidFill>
                  <a:srgbClr val="FFC000"/>
                </a:solidFill>
              </a:rPr>
              <a:t>Euclid’s</a:t>
            </a:r>
            <a:endParaRPr lang="es-ES_tradnl" dirty="0"/>
          </a:p>
        </p:txBody>
      </p:sp>
      <p:pic>
        <p:nvPicPr>
          <p:cNvPr id="5123" name="3 Marcador de contenido" descr="GCD.jpg">
            <a:extLst>
              <a:ext uri="{FF2B5EF4-FFF2-40B4-BE49-F238E27FC236}">
                <a16:creationId xmlns:a16="http://schemas.microsoft.com/office/drawing/2014/main" id="{0F230E73-0AF4-498D-A974-E9E6DE9BF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7188" y="1600200"/>
            <a:ext cx="5889625" cy="4525963"/>
          </a:xfr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96DA6BF-25BB-4EEB-A195-F791DE387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143000"/>
            <a:ext cx="2143125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CAC7B24-C551-4A5C-BD9F-2E59C7A9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>
                <a:solidFill>
                  <a:srgbClr val="FFC000"/>
                </a:solidFill>
              </a:rPr>
              <a:t>Algoritmo de </a:t>
            </a:r>
            <a:r>
              <a:rPr lang="es-ES_tradnl" dirty="0" err="1">
                <a:solidFill>
                  <a:srgbClr val="FFC000"/>
                </a:solidFill>
              </a:rPr>
              <a:t>Euclid’s</a:t>
            </a:r>
            <a:endParaRPr lang="es-ES_tradnl" dirty="0"/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07AA3120-6A30-41AE-86AC-960560B4C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85938"/>
            <a:ext cx="49625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2C34B785-4A4D-4045-B4A2-90780755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>
                <a:solidFill>
                  <a:srgbClr val="FFC000"/>
                </a:solidFill>
              </a:rPr>
              <a:t>Algoritmo de </a:t>
            </a:r>
            <a:r>
              <a:rPr lang="es-ES_tradnl" dirty="0" err="1">
                <a:solidFill>
                  <a:srgbClr val="FFC000"/>
                </a:solidFill>
              </a:rPr>
              <a:t>Euclid’s</a:t>
            </a:r>
            <a:endParaRPr lang="es-ES_tradnl" dirty="0"/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5DB5F415-7B8F-4FF8-AE23-EE38FAF3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571625"/>
            <a:ext cx="54292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661D17C8-1A3B-467E-8FFB-31C729AF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>
                <a:solidFill>
                  <a:srgbClr val="FFC000"/>
                </a:solidFill>
              </a:rPr>
              <a:t>Algoritmo de </a:t>
            </a:r>
            <a:r>
              <a:rPr lang="es-ES_tradnl" dirty="0" err="1">
                <a:solidFill>
                  <a:srgbClr val="FFC000"/>
                </a:solidFill>
              </a:rPr>
              <a:t>Euclid’s</a:t>
            </a:r>
            <a:endParaRPr lang="es-ES_tradnl" dirty="0"/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0F45F38A-D77C-463F-B6C7-B75A2E18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214438"/>
            <a:ext cx="2382838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3">
            <a:extLst>
              <a:ext uri="{FF2B5EF4-FFF2-40B4-BE49-F238E27FC236}">
                <a16:creationId xmlns:a16="http://schemas.microsoft.com/office/drawing/2014/main" id="{4EA454D4-CFE0-475F-AE50-08D0FF998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214438"/>
            <a:ext cx="24384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4">
            <a:extLst>
              <a:ext uri="{FF2B5EF4-FFF2-40B4-BE49-F238E27FC236}">
                <a16:creationId xmlns:a16="http://schemas.microsoft.com/office/drawing/2014/main" id="{6D420DBF-532A-4F8D-BCDE-B836FD40D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1214438"/>
            <a:ext cx="24955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27A63E76-FBBF-45EA-9FCB-F1C3D4DE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>
                <a:solidFill>
                  <a:srgbClr val="FFC000"/>
                </a:solidFill>
              </a:rPr>
              <a:t>Unidad de Control</a:t>
            </a:r>
            <a:endParaRPr lang="es-ES_tradnl" dirty="0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3EAC532C-D821-417B-8885-475B96BD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s-ES_tradnl" dirty="0"/>
              <a:t>	</a:t>
            </a:r>
            <a:r>
              <a:rPr lang="es-ES_tradnl" sz="2800" dirty="0"/>
              <a:t>Para dibujar la máquina de estado simplemente siga el algoritmo dado. Recordar que la máquina de estado se moverá de un estado a otro en el flanco positivo del reloj. El algoritmo esperará en el estado </a:t>
            </a:r>
            <a:r>
              <a:rPr lang="es-ES_tradnl" sz="2800" dirty="0" err="1">
                <a:solidFill>
                  <a:srgbClr val="00B050"/>
                </a:solidFill>
              </a:rPr>
              <a:t>start</a:t>
            </a:r>
            <a:r>
              <a:rPr lang="es-ES_tradnl" sz="2800" dirty="0"/>
              <a:t> hasta que la señal </a:t>
            </a:r>
            <a:r>
              <a:rPr lang="es-ES_tradnl" sz="2800" dirty="0" err="1">
                <a:solidFill>
                  <a:srgbClr val="00B050"/>
                </a:solidFill>
              </a:rPr>
              <a:t>go</a:t>
            </a:r>
            <a:r>
              <a:rPr lang="es-ES_tradnl" sz="2800" dirty="0"/>
              <a:t> se afirme entonces se mueve hacia el estado </a:t>
            </a:r>
            <a:r>
              <a:rPr lang="es-ES_tradnl" sz="2800" dirty="0">
                <a:solidFill>
                  <a:srgbClr val="00B050"/>
                </a:solidFill>
              </a:rPr>
              <a:t>entrada</a:t>
            </a:r>
            <a:r>
              <a:rPr lang="es-ES_tradnl" sz="2800" dirty="0"/>
              <a:t>.</a:t>
            </a:r>
            <a:endParaRPr lang="es-ES_tradnl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8DA6E3A-5768-4691-9DF6-C0D022ACA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929063"/>
            <a:ext cx="500062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7517028-D4C3-46EE-A043-19E11838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>
                <a:solidFill>
                  <a:srgbClr val="FFC000"/>
                </a:solidFill>
              </a:rPr>
              <a:t>Máquina de Estado para el Algoritmo GCD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D6242170-CF0C-4F55-9CE1-4307D42A3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571625"/>
            <a:ext cx="55054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3FAAA62-653F-41A1-9228-88E8823D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>
                <a:solidFill>
                  <a:srgbClr val="FFC000"/>
                </a:solidFill>
              </a:rPr>
              <a:t>Unidad de Control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FAB03A9B-22F0-4100-9E37-CA422A63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223963"/>
            <a:ext cx="47434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5">
            <a:extLst>
              <a:ext uri="{FF2B5EF4-FFF2-40B4-BE49-F238E27FC236}">
                <a16:creationId xmlns:a16="http://schemas.microsoft.com/office/drawing/2014/main" id="{80D58CCF-A251-45C5-B2B8-4F9CF42BD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14438"/>
            <a:ext cx="34194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089&quot;&gt;&lt;object type=&quot;3&quot; unique_id=&quot;10090&quot;&gt;&lt;property id=&quot;20148&quot; value=&quot;5&quot;/&gt;&lt;property id=&quot;20300&quot; value=&quot;Diapositiva 1 - &amp;quot;Unidad de Control&amp;quot;&quot;/&gt;&lt;property id=&quot;20307&quot; value=&quot;256&quot;/&gt;&lt;/object&gt;&lt;object type=&quot;3&quot; unique_id=&quot;10121&quot;&gt;&lt;property id=&quot;20148&quot; value=&quot;5&quot;/&gt;&lt;property id=&quot;20300&quot; value=&quot;Diapositiva 3 - &amp;quot;Algoritmo de Euclid’s&amp;quot;&quot;/&gt;&lt;property id=&quot;20307&quot; value=&quot;257&quot;/&gt;&lt;/object&gt;&lt;object type=&quot;3&quot; unique_id=&quot;10122&quot;&gt;&lt;property id=&quot;20148&quot; value=&quot;5&quot;/&gt;&lt;property id=&quot;20300&quot; value=&quot;Diapositiva 4 - &amp;quot;Algoritmo de Euclid’s&amp;quot;&quot;/&gt;&lt;property id=&quot;20307&quot; value=&quot;258&quot;/&gt;&lt;/object&gt;&lt;object type=&quot;3&quot; unique_id=&quot;10123&quot;&gt;&lt;property id=&quot;20148&quot; value=&quot;5&quot;/&gt;&lt;property id=&quot;20300&quot; value=&quot;Diapositiva 5 - &amp;quot;Algoritmo de Euclid’s&amp;quot;&quot;/&gt;&lt;property id=&quot;20307&quot; value=&quot;259&quot;/&gt;&lt;/object&gt;&lt;object type=&quot;3&quot; unique_id=&quot;10124&quot;&gt;&lt;property id=&quot;20148&quot; value=&quot;5&quot;/&gt;&lt;property id=&quot;20300&quot; value=&quot;Diapositiva 6 - &amp;quot;Algoritmo de Euclid’s&amp;quot;&quot;/&gt;&lt;property id=&quot;20307&quot; value=&quot;260&quot;/&gt;&lt;/object&gt;&lt;object type=&quot;3&quot; unique_id=&quot;10125&quot;&gt;&lt;property id=&quot;20148&quot; value=&quot;5&quot;/&gt;&lt;property id=&quot;20300&quot; value=&quot;Diapositiva 7 - &amp;quot;Algoritmo de Euclid’s&amp;quot;&quot;/&gt;&lt;property id=&quot;20307&quot; value=&quot;261&quot;/&gt;&lt;/object&gt;&lt;object type=&quot;3&quot; unique_id=&quot;10150&quot;&gt;&lt;property id=&quot;20148&quot; value=&quot;5&quot;/&gt;&lt;property id=&quot;20300&quot; value=&quot;Diapositiva 8 - &amp;quot;Unidad de Control&amp;quot;&quot;/&gt;&lt;property id=&quot;20307&quot; value=&quot;262&quot;/&gt;&lt;/object&gt;&lt;object type=&quot;3&quot; unique_id=&quot;10178&quot;&gt;&lt;property id=&quot;20148&quot; value=&quot;5&quot;/&gt;&lt;property id=&quot;20300&quot; value=&quot;Diapositiva 9 - &amp;quot;Máquina de Estado para el Algoritmo GCD&amp;quot;&quot;/&gt;&lt;property id=&quot;20307&quot; value=&quot;263&quot;/&gt;&lt;/object&gt;&lt;object type=&quot;3&quot; unique_id=&quot;10220&quot;&gt;&lt;property id=&quot;20148&quot; value=&quot;5&quot;/&gt;&lt;property id=&quot;20300&quot; value=&quot;Diapositiva 2 - &amp;quot;Unidad de Control&amp;quot;&quot;/&gt;&lt;property id=&quot;20307&quot; value=&quot;264&quot;/&gt;&lt;/object&gt;&lt;object type=&quot;3&quot; unique_id=&quot;10276&quot;&gt;&lt;property id=&quot;20148&quot; value=&quot;5&quot;/&gt;&lt;property id=&quot;20300&quot; value=&quot;Diapositiva 10 - &amp;quot;Unidad de Control&amp;quot;&quot;/&gt;&lt;property id=&quot;20307&quot; value=&quot;265&quot;/&gt;&lt;/object&gt;&lt;object type=&quot;3&quot; unique_id=&quot;10313&quot;&gt;&lt;property id=&quot;20148&quot; value=&quot;5&quot;/&gt;&lt;property id=&quot;20300&quot; value=&quot;Diapositiva 11 - &amp;quot;Unidad de Control&amp;quot;&quot;/&gt;&lt;property id=&quot;20307&quot; value=&quot;266&quot;/&gt;&lt;/object&gt;&lt;object type=&quot;3&quot; unique_id=&quot;10366&quot;&gt;&lt;property id=&quot;20148&quot; value=&quot;5&quot;/&gt;&lt;property id=&quot;20300&quot; value=&quot;Diapositiva 12 - &amp;quot;Unidad de Control&amp;quot;&quot;/&gt;&lt;property id=&quot;20307&quot; value=&quot;267&quot;/&gt;&lt;/object&gt;&lt;object type=&quot;3&quot; unique_id=&quot;10367&quot;&gt;&lt;property id=&quot;20148&quot; value=&quot;5&quot;/&gt;&lt;property id=&quot;20300&quot; value=&quot;Diapositiva 13 - &amp;quot;Unidad de Control&amp;quot;&quot;/&gt;&lt;property id=&quot;20307&quot; value=&quot;268&quot;/&gt;&lt;/object&gt;&lt;/object&gt;&lt;object type=&quot;8&quot; unique_id=&quot;1009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Tema1">
  <a:themeElements>
    <a:clrScheme name="Secuencia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ecuencia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uencia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uencia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uencia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AF4D1C763254F44B5572613C9F51722" ma:contentTypeVersion="2" ma:contentTypeDescription="Crear nuevo documento." ma:contentTypeScope="" ma:versionID="4dcd34839456f712c5e40a051e9beac1">
  <xsd:schema xmlns:xsd="http://www.w3.org/2001/XMLSchema" xmlns:xs="http://www.w3.org/2001/XMLSchema" xmlns:p="http://schemas.microsoft.com/office/2006/metadata/properties" xmlns:ns2="8e84bed0-9661-4eb4-b5b9-9ad83e7db794" targetNamespace="http://schemas.microsoft.com/office/2006/metadata/properties" ma:root="true" ma:fieldsID="d08dcb9da0019ebfe6d64b6b957bc477" ns2:_="">
    <xsd:import namespace="8e84bed0-9661-4eb4-b5b9-9ad83e7db7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4bed0-9661-4eb4-b5b9-9ad83e7db7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39C9B3-94EA-4976-B4E8-90C9A7328EEF}"/>
</file>

<file path=customXml/itemProps2.xml><?xml version="1.0" encoding="utf-8"?>
<ds:datastoreItem xmlns:ds="http://schemas.openxmlformats.org/officeDocument/2006/customXml" ds:itemID="{CF905A58-C810-472A-A60F-807C86938589}"/>
</file>

<file path=customXml/itemProps3.xml><?xml version="1.0" encoding="utf-8"?>
<ds:datastoreItem xmlns:ds="http://schemas.openxmlformats.org/officeDocument/2006/customXml" ds:itemID="{21404E9C-A9BC-44FC-9A1E-3E4EB140F9F5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323</TotalTime>
  <Words>62</Words>
  <Application>Microsoft Office PowerPoint</Application>
  <PresentationFormat>Presentación en pantalla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Tema1</vt:lpstr>
      <vt:lpstr>Ejemplo Datapath y Unidad de Control</vt:lpstr>
      <vt:lpstr>Algoritmo de Euclid’s</vt:lpstr>
      <vt:lpstr>Algoritmo de Euclid’s</vt:lpstr>
      <vt:lpstr>Algoritmo de Euclid’s</vt:lpstr>
      <vt:lpstr>Algoritmo de Euclid’s</vt:lpstr>
      <vt:lpstr>Algoritmo de Euclid’s</vt:lpstr>
      <vt:lpstr>Unidad de Control</vt:lpstr>
      <vt:lpstr>Máquina de Estado para el Algoritmo GCD</vt:lpstr>
      <vt:lpstr>Unidad de Control</vt:lpstr>
      <vt:lpstr>Unidad de Control</vt:lpstr>
      <vt:lpstr>Unidad de Control</vt:lpstr>
      <vt:lpstr>Unidad de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Modelo Von Neumann</dc:title>
  <dc:creator>emendoza</dc:creator>
  <cp:lastModifiedBy>emendoza</cp:lastModifiedBy>
  <cp:revision>34</cp:revision>
  <dcterms:created xsi:type="dcterms:W3CDTF">2010-04-10T22:23:31Z</dcterms:created>
  <dcterms:modified xsi:type="dcterms:W3CDTF">2020-04-13T15:38:41Z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0x010100FAF4D1C763254F44B5572613C9F51722</vt:lpwstr>
  </property>
</Properties>
</file>