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2"/>
  </p:notesMasterIdLst>
  <p:sldIdLst>
    <p:sldId id="256" r:id="rId2"/>
    <p:sldId id="413" r:id="rId3"/>
    <p:sldId id="414" r:id="rId4"/>
    <p:sldId id="415" r:id="rId5"/>
    <p:sldId id="416" r:id="rId6"/>
    <p:sldId id="417" r:id="rId7"/>
    <p:sldId id="418" r:id="rId8"/>
    <p:sldId id="419" r:id="rId9"/>
    <p:sldId id="421" r:id="rId10"/>
    <p:sldId id="420" r:id="rId11"/>
    <p:sldId id="422" r:id="rId12"/>
    <p:sldId id="423" r:id="rId13"/>
    <p:sldId id="424" r:id="rId14"/>
    <p:sldId id="425" r:id="rId15"/>
    <p:sldId id="426" r:id="rId16"/>
    <p:sldId id="427" r:id="rId17"/>
    <p:sldId id="428" r:id="rId18"/>
    <p:sldId id="429" r:id="rId19"/>
    <p:sldId id="430" r:id="rId20"/>
    <p:sldId id="431" r:id="rId21"/>
    <p:sldId id="432" r:id="rId22"/>
    <p:sldId id="433" r:id="rId23"/>
    <p:sldId id="434" r:id="rId24"/>
    <p:sldId id="435" r:id="rId25"/>
    <p:sldId id="436" r:id="rId26"/>
    <p:sldId id="437" r:id="rId27"/>
    <p:sldId id="438" r:id="rId28"/>
    <p:sldId id="439" r:id="rId29"/>
    <p:sldId id="440" r:id="rId30"/>
    <p:sldId id="441" r:id="rId31"/>
    <p:sldId id="442" r:id="rId32"/>
    <p:sldId id="443" r:id="rId33"/>
    <p:sldId id="444" r:id="rId34"/>
    <p:sldId id="445" r:id="rId35"/>
    <p:sldId id="446" r:id="rId36"/>
    <p:sldId id="447" r:id="rId37"/>
    <p:sldId id="448" r:id="rId38"/>
    <p:sldId id="449" r:id="rId39"/>
    <p:sldId id="450" r:id="rId40"/>
    <p:sldId id="451" r:id="rId41"/>
    <p:sldId id="452" r:id="rId42"/>
    <p:sldId id="453" r:id="rId43"/>
    <p:sldId id="454" r:id="rId44"/>
    <p:sldId id="456" r:id="rId45"/>
    <p:sldId id="457" r:id="rId46"/>
    <p:sldId id="458" r:id="rId47"/>
    <p:sldId id="455" r:id="rId48"/>
    <p:sldId id="459" r:id="rId49"/>
    <p:sldId id="461" r:id="rId50"/>
    <p:sldId id="462" r:id="rId51"/>
    <p:sldId id="460" r:id="rId52"/>
    <p:sldId id="463" r:id="rId53"/>
    <p:sldId id="464" r:id="rId54"/>
    <p:sldId id="465" r:id="rId55"/>
    <p:sldId id="466" r:id="rId56"/>
    <p:sldId id="467" r:id="rId57"/>
    <p:sldId id="468" r:id="rId58"/>
    <p:sldId id="469" r:id="rId59"/>
    <p:sldId id="470" r:id="rId60"/>
    <p:sldId id="490" r:id="rId61"/>
    <p:sldId id="491" r:id="rId62"/>
    <p:sldId id="489" r:id="rId63"/>
    <p:sldId id="471" r:id="rId64"/>
    <p:sldId id="472" r:id="rId65"/>
    <p:sldId id="473" r:id="rId66"/>
    <p:sldId id="474" r:id="rId67"/>
    <p:sldId id="478" r:id="rId68"/>
    <p:sldId id="475" r:id="rId69"/>
    <p:sldId id="476" r:id="rId70"/>
    <p:sldId id="477" r:id="rId71"/>
    <p:sldId id="479" r:id="rId72"/>
    <p:sldId id="480" r:id="rId73"/>
    <p:sldId id="481" r:id="rId74"/>
    <p:sldId id="482" r:id="rId75"/>
    <p:sldId id="483" r:id="rId76"/>
    <p:sldId id="484" r:id="rId77"/>
    <p:sldId id="485" r:id="rId78"/>
    <p:sldId id="486" r:id="rId79"/>
    <p:sldId id="487" r:id="rId80"/>
    <p:sldId id="488" r:id="rId8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91" autoAdjust="0"/>
    <p:restoredTop sz="96357" autoAdjust="0"/>
  </p:normalViewPr>
  <p:slideViewPr>
    <p:cSldViewPr snapToGrid="0">
      <p:cViewPr varScale="1">
        <p:scale>
          <a:sx n="103" d="100"/>
          <a:sy n="103" d="100"/>
        </p:scale>
        <p:origin x="126" y="2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89" Type="http://schemas.openxmlformats.org/officeDocument/2006/relationships/customXml" Target="../customXml/item3.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88"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customXml" Target="../customXml/item1.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965DC4-73AA-4EE6-8A4C-1ABB3E6305BE}" type="datetimeFigureOut">
              <a:rPr lang="es-PA" smtClean="0"/>
              <a:t>30/9/21</a:t>
            </a:fld>
            <a:endParaRPr lang="es-P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P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P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804900-7706-4AF7-AB85-0945F1B61E17}" type="slidenum">
              <a:rPr lang="es-PA" smtClean="0"/>
              <a:t>‹Nº›</a:t>
            </a:fld>
            <a:endParaRPr lang="es-PA"/>
          </a:p>
        </p:txBody>
      </p:sp>
    </p:spTree>
    <p:extLst>
      <p:ext uri="{BB962C8B-B14F-4D97-AF65-F5344CB8AC3E}">
        <p14:creationId xmlns:p14="http://schemas.microsoft.com/office/powerpoint/2010/main" val="1446881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75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9/30/2021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9/30/2021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9/30/2021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A5467-182E-4A5E-AE26-2EAAC0228D07}"/>
              </a:ext>
            </a:extLst>
          </p:cNvPr>
          <p:cNvSpPr>
            <a:spLocks noGrp="1"/>
          </p:cNvSpPr>
          <p:nvPr>
            <p:ph type="ctrTitle"/>
          </p:nvPr>
        </p:nvSpPr>
        <p:spPr>
          <a:xfrm>
            <a:off x="0" y="0"/>
            <a:ext cx="12113623" cy="5982789"/>
          </a:xfrm>
        </p:spPr>
        <p:txBody>
          <a:bodyPr>
            <a:noAutofit/>
          </a:bodyPr>
          <a:lstStyle/>
          <a:p>
            <a:pPr algn="ctr"/>
            <a:r>
              <a:rPr lang="es-ES" sz="8800" dirty="0"/>
              <a:t>Cálculo de energía del arco según las normas IEEE 1584 - NFPA 70E</a:t>
            </a:r>
            <a:endParaRPr lang="es-PA" sz="8800" dirty="0"/>
          </a:p>
        </p:txBody>
      </p:sp>
    </p:spTree>
    <p:extLst>
      <p:ext uri="{BB962C8B-B14F-4D97-AF65-F5344CB8AC3E}">
        <p14:creationId xmlns:p14="http://schemas.microsoft.com/office/powerpoint/2010/main" val="467022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1 Rectángulo">
            <a:extLst>
              <a:ext uri="{FF2B5EF4-FFF2-40B4-BE49-F238E27FC236}">
                <a16:creationId xmlns:a16="http://schemas.microsoft.com/office/drawing/2014/main" id="{C3B28366-682B-4BFB-BD04-A74A7EC9F506}"/>
              </a:ext>
            </a:extLst>
          </p:cNvPr>
          <p:cNvSpPr>
            <a:spLocks noChangeArrowheads="1"/>
          </p:cNvSpPr>
          <p:nvPr/>
        </p:nvSpPr>
        <p:spPr bwMode="auto">
          <a:xfrm>
            <a:off x="321734" y="69669"/>
            <a:ext cx="11548532" cy="604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514350" indent="-514350">
              <a:buAutoNum type="arabicPeriod"/>
            </a:pPr>
            <a:r>
              <a:rPr lang="es-ES" sz="2800" b="1" dirty="0"/>
              <a:t>Desarrollo</a:t>
            </a:r>
          </a:p>
          <a:p>
            <a:pPr marL="514350" indent="-514350">
              <a:buAutoNum type="arabicPeriod"/>
            </a:pPr>
            <a:endParaRPr lang="es-PA" sz="2800" dirty="0"/>
          </a:p>
          <a:p>
            <a:pPr algn="just">
              <a:lnSpc>
                <a:spcPct val="150000"/>
              </a:lnSpc>
            </a:pPr>
            <a:r>
              <a:rPr lang="es-ES" sz="2800" dirty="0"/>
              <a:t>Un análisis de riesgo de arco eléctrico se debe realizar como continuación del estudio de cortocircuito y estudio de coordinación de protección.</a:t>
            </a:r>
          </a:p>
          <a:p>
            <a:pPr marL="457200" indent="-457200" algn="just">
              <a:lnSpc>
                <a:spcPct val="150000"/>
              </a:lnSpc>
              <a:buFont typeface="Arial" panose="020B0604020202020204" pitchFamily="34" charset="0"/>
              <a:buChar char="•"/>
            </a:pPr>
            <a:r>
              <a:rPr lang="es-ES" sz="2800" dirty="0"/>
              <a:t>Estudio de cortocircuito para determinar la corriente de falla y establecer la capacidad de soporte de cortocircuito.</a:t>
            </a:r>
          </a:p>
          <a:p>
            <a:pPr marL="457200" indent="-457200" algn="just">
              <a:lnSpc>
                <a:spcPct val="150000"/>
              </a:lnSpc>
              <a:buFont typeface="Arial" panose="020B0604020202020204" pitchFamily="34" charset="0"/>
              <a:buChar char="•"/>
            </a:pPr>
            <a:r>
              <a:rPr lang="es-ES" sz="2800" dirty="0"/>
              <a:t>Estudio de coordinación de protección para determinar el tiempo requerido en los dispositivos de protección para aislar las condiciones de falla. </a:t>
            </a:r>
            <a:endParaRPr lang="es-PA" sz="2800" dirty="0"/>
          </a:p>
        </p:txBody>
      </p:sp>
      <p:sp>
        <p:nvSpPr>
          <p:cNvPr id="4" name="3 Marcador de número de diapositiva">
            <a:extLst>
              <a:ext uri="{FF2B5EF4-FFF2-40B4-BE49-F238E27FC236}">
                <a16:creationId xmlns:a16="http://schemas.microsoft.com/office/drawing/2014/main" id="{3BE9D0F2-20BE-468C-B582-3970F51A187A}"/>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D109BD2-A35D-40C7-98C7-0C11B605B252}" type="slidenum">
              <a:rPr lang="es-ES" altLang="es-PA">
                <a:solidFill>
                  <a:srgbClr val="045C75"/>
                </a:solidFill>
                <a:latin typeface="Constantia" panose="02030602050306030303" pitchFamily="18" charset="0"/>
              </a:rPr>
              <a:pPr eaLnBrk="1" hangingPunct="1"/>
              <a:t>10</a:t>
            </a:fld>
            <a:endParaRPr lang="es-ES" altLang="es-PA">
              <a:solidFill>
                <a:srgbClr val="045C75"/>
              </a:solidFill>
              <a:latin typeface="Constantia" panose="02030602050306030303" pitchFamily="18" charset="0"/>
            </a:endParaRPr>
          </a:p>
        </p:txBody>
      </p:sp>
    </p:spTree>
    <p:extLst>
      <p:ext uri="{BB962C8B-B14F-4D97-AF65-F5344CB8AC3E}">
        <p14:creationId xmlns:p14="http://schemas.microsoft.com/office/powerpoint/2010/main" val="26794394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1 Rectángulo">
            <a:extLst>
              <a:ext uri="{FF2B5EF4-FFF2-40B4-BE49-F238E27FC236}">
                <a16:creationId xmlns:a16="http://schemas.microsoft.com/office/drawing/2014/main" id="{C3B28366-682B-4BFB-BD04-A74A7EC9F506}"/>
              </a:ext>
            </a:extLst>
          </p:cNvPr>
          <p:cNvSpPr>
            <a:spLocks noChangeArrowheads="1"/>
          </p:cNvSpPr>
          <p:nvPr/>
        </p:nvSpPr>
        <p:spPr bwMode="auto">
          <a:xfrm>
            <a:off x="260774" y="862149"/>
            <a:ext cx="11548532" cy="4536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457200" indent="-457200" algn="just">
              <a:lnSpc>
                <a:spcPct val="150000"/>
              </a:lnSpc>
              <a:buFont typeface="Arial" panose="020B0604020202020204" pitchFamily="34" charset="0"/>
              <a:buChar char="•"/>
            </a:pPr>
            <a:r>
              <a:rPr lang="es-ES" sz="2800" dirty="0"/>
              <a:t>Los resultados de los estudios de cortocircuito y coordinación de protección proporcionan la información necesaria para realizar un análisis de riesgos de Arco Eléctrico.</a:t>
            </a:r>
          </a:p>
          <a:p>
            <a:pPr marL="457200" indent="-457200" algn="just">
              <a:lnSpc>
                <a:spcPct val="150000"/>
              </a:lnSpc>
              <a:buFont typeface="Arial" panose="020B0604020202020204" pitchFamily="34" charset="0"/>
              <a:buChar char="•"/>
            </a:pPr>
            <a:r>
              <a:rPr lang="es-ES" sz="2800" dirty="0"/>
              <a:t>Los resultados del análisis de riesgos de Arco Eléctrico se utilizan para identificar el límite de protección de Arco Eléctrico y la energía incidente en asignadas distancias de trabajo en la generación, distribución o utilización de la energía eléctrica.</a:t>
            </a:r>
            <a:endParaRPr lang="es-PA" sz="2800" dirty="0"/>
          </a:p>
        </p:txBody>
      </p:sp>
      <p:sp>
        <p:nvSpPr>
          <p:cNvPr id="4" name="3 Marcador de número de diapositiva">
            <a:extLst>
              <a:ext uri="{FF2B5EF4-FFF2-40B4-BE49-F238E27FC236}">
                <a16:creationId xmlns:a16="http://schemas.microsoft.com/office/drawing/2014/main" id="{3BE9D0F2-20BE-468C-B582-3970F51A187A}"/>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D109BD2-A35D-40C7-98C7-0C11B605B252}" type="slidenum">
              <a:rPr lang="es-ES" altLang="es-PA">
                <a:solidFill>
                  <a:srgbClr val="045C75"/>
                </a:solidFill>
                <a:latin typeface="Constantia" panose="02030602050306030303" pitchFamily="18" charset="0"/>
              </a:rPr>
              <a:pPr eaLnBrk="1" hangingPunct="1"/>
              <a:t>11</a:t>
            </a:fld>
            <a:endParaRPr lang="es-ES" altLang="es-PA">
              <a:solidFill>
                <a:srgbClr val="045C75"/>
              </a:solidFill>
              <a:latin typeface="Constantia" panose="02030602050306030303" pitchFamily="18" charset="0"/>
            </a:endParaRPr>
          </a:p>
        </p:txBody>
      </p:sp>
    </p:spTree>
    <p:extLst>
      <p:ext uri="{BB962C8B-B14F-4D97-AF65-F5344CB8AC3E}">
        <p14:creationId xmlns:p14="http://schemas.microsoft.com/office/powerpoint/2010/main" val="32899805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1 Rectángulo">
            <a:extLst>
              <a:ext uri="{FF2B5EF4-FFF2-40B4-BE49-F238E27FC236}">
                <a16:creationId xmlns:a16="http://schemas.microsoft.com/office/drawing/2014/main" id="{C3B28366-682B-4BFB-BD04-A74A7EC9F506}"/>
              </a:ext>
            </a:extLst>
          </p:cNvPr>
          <p:cNvSpPr>
            <a:spLocks noChangeArrowheads="1"/>
          </p:cNvSpPr>
          <p:nvPr/>
        </p:nvSpPr>
        <p:spPr bwMode="auto">
          <a:xfrm>
            <a:off x="169817" y="287383"/>
            <a:ext cx="11852365" cy="6293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indent="449580" algn="just">
              <a:lnSpc>
                <a:spcPct val="150000"/>
              </a:lnSpc>
              <a:spcBef>
                <a:spcPts val="600"/>
              </a:spcBef>
              <a:spcAft>
                <a:spcPts val="600"/>
              </a:spcAft>
            </a:pPr>
            <a:r>
              <a:rPr lang="es-ES" sz="2800" b="1" dirty="0">
                <a:effectLst/>
                <a:ea typeface="Times New Roman" panose="02020603050405020304" pitchFamily="18" charset="0"/>
              </a:rPr>
              <a:t>2. Limitaciones.</a:t>
            </a:r>
            <a:endParaRPr lang="es-PA" sz="2800" dirty="0">
              <a:effectLst/>
              <a:latin typeface="Times New Roman" panose="02020603050405020304" pitchFamily="18" charset="0"/>
              <a:ea typeface="Times New Roman" panose="02020603050405020304" pitchFamily="18" charset="0"/>
            </a:endParaRPr>
          </a:p>
          <a:p>
            <a:pPr indent="449580" algn="just">
              <a:lnSpc>
                <a:spcPct val="150000"/>
              </a:lnSpc>
              <a:spcBef>
                <a:spcPts val="600"/>
              </a:spcBef>
              <a:spcAft>
                <a:spcPts val="600"/>
              </a:spcAft>
            </a:pPr>
            <a:r>
              <a:rPr lang="es-ES" sz="2800" dirty="0">
                <a:effectLst/>
                <a:ea typeface="Times New Roman" panose="02020603050405020304" pitchFamily="18" charset="0"/>
              </a:rPr>
              <a:t>Esta sección sugiere enfoques para la realización de un análisis de riesgo de Arco Eléctrico. </a:t>
            </a:r>
          </a:p>
          <a:p>
            <a:pPr marL="457200" indent="-457200" algn="just">
              <a:lnSpc>
                <a:spcPct val="150000"/>
              </a:lnSpc>
              <a:spcBef>
                <a:spcPts val="600"/>
              </a:spcBef>
              <a:spcAft>
                <a:spcPts val="600"/>
              </a:spcAft>
              <a:buFont typeface="Arial" panose="020B0604020202020204" pitchFamily="34" charset="0"/>
              <a:buChar char="•"/>
            </a:pPr>
            <a:r>
              <a:rPr lang="es-ES" sz="2800" dirty="0">
                <a:effectLst/>
                <a:ea typeface="Times New Roman" panose="02020603050405020304" pitchFamily="18" charset="0"/>
              </a:rPr>
              <a:t>El estándar IEEE 1584 indica claramente: "No garantiza la seguridad, y los usuarios deben tomar todas las medidas independientes razonables necesarios para minimizar los riesgos del Arco Eléctrico"</a:t>
            </a:r>
            <a:endParaRPr lang="es-PA" sz="2800" dirty="0">
              <a:effectLst/>
              <a:latin typeface="Times New Roman" panose="02020603050405020304" pitchFamily="18" charset="0"/>
              <a:ea typeface="Times New Roman" panose="02020603050405020304" pitchFamily="18" charset="0"/>
            </a:endParaRPr>
          </a:p>
          <a:p>
            <a:pPr marL="457200" indent="-457200" algn="just">
              <a:lnSpc>
                <a:spcPct val="150000"/>
              </a:lnSpc>
              <a:spcBef>
                <a:spcPts val="600"/>
              </a:spcBef>
              <a:spcAft>
                <a:spcPts val="600"/>
              </a:spcAft>
              <a:buFont typeface="Arial" panose="020B0604020202020204" pitchFamily="34" charset="0"/>
              <a:buChar char="•"/>
            </a:pPr>
            <a:r>
              <a:rPr lang="es-ES" sz="2800" dirty="0">
                <a:effectLst/>
                <a:ea typeface="Times New Roman" panose="02020603050405020304" pitchFamily="18" charset="0"/>
              </a:rPr>
              <a:t>Los modelos del estándar IEEE 1584 se basan en el arco de corriente de energía incidente en un conjunto específico de condiciones de prueba y de trabajo teórico. </a:t>
            </a:r>
            <a:endParaRPr lang="es-PA" sz="2800" dirty="0">
              <a:effectLst/>
              <a:latin typeface="Times New Roman" panose="02020603050405020304" pitchFamily="18" charset="0"/>
              <a:ea typeface="Times New Roman" panose="02020603050405020304" pitchFamily="18" charset="0"/>
            </a:endParaRPr>
          </a:p>
        </p:txBody>
      </p:sp>
      <p:sp>
        <p:nvSpPr>
          <p:cNvPr id="4" name="3 Marcador de número de diapositiva">
            <a:extLst>
              <a:ext uri="{FF2B5EF4-FFF2-40B4-BE49-F238E27FC236}">
                <a16:creationId xmlns:a16="http://schemas.microsoft.com/office/drawing/2014/main" id="{3BE9D0F2-20BE-468C-B582-3970F51A187A}"/>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D109BD2-A35D-40C7-98C7-0C11B605B252}" type="slidenum">
              <a:rPr lang="es-ES" altLang="es-PA">
                <a:solidFill>
                  <a:srgbClr val="045C75"/>
                </a:solidFill>
                <a:latin typeface="Constantia" panose="02030602050306030303" pitchFamily="18" charset="0"/>
              </a:rPr>
              <a:pPr eaLnBrk="1" hangingPunct="1"/>
              <a:t>12</a:t>
            </a:fld>
            <a:endParaRPr lang="es-ES" altLang="es-PA">
              <a:solidFill>
                <a:srgbClr val="045C75"/>
              </a:solidFill>
              <a:latin typeface="Constantia" panose="02030602050306030303" pitchFamily="18" charset="0"/>
            </a:endParaRPr>
          </a:p>
        </p:txBody>
      </p:sp>
    </p:spTree>
    <p:extLst>
      <p:ext uri="{BB962C8B-B14F-4D97-AF65-F5344CB8AC3E}">
        <p14:creationId xmlns:p14="http://schemas.microsoft.com/office/powerpoint/2010/main" val="36971610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1 Rectángulo">
            <a:extLst>
              <a:ext uri="{FF2B5EF4-FFF2-40B4-BE49-F238E27FC236}">
                <a16:creationId xmlns:a16="http://schemas.microsoft.com/office/drawing/2014/main" id="{C3B28366-682B-4BFB-BD04-A74A7EC9F506}"/>
              </a:ext>
            </a:extLst>
          </p:cNvPr>
          <p:cNvSpPr>
            <a:spLocks noChangeArrowheads="1"/>
          </p:cNvSpPr>
          <p:nvPr/>
        </p:nvSpPr>
        <p:spPr bwMode="auto">
          <a:xfrm>
            <a:off x="156753" y="69669"/>
            <a:ext cx="11808823" cy="6139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457200" indent="-457200" algn="just">
              <a:lnSpc>
                <a:spcPct val="150000"/>
              </a:lnSpc>
              <a:spcBef>
                <a:spcPts val="600"/>
              </a:spcBef>
              <a:spcAft>
                <a:spcPts val="600"/>
              </a:spcAft>
              <a:buFont typeface="Arial" panose="020B0604020202020204" pitchFamily="34" charset="0"/>
              <a:buChar char="•"/>
            </a:pPr>
            <a:r>
              <a:rPr lang="es-ES" sz="2800" dirty="0">
                <a:effectLst/>
                <a:ea typeface="Times New Roman" panose="02020603050405020304" pitchFamily="18" charset="0"/>
              </a:rPr>
              <a:t>Las distancias se basan en la distancia medida del instrumento de prueba de la fuente de punto de arco eléctrico.</a:t>
            </a:r>
          </a:p>
          <a:p>
            <a:pPr marL="457200" indent="-457200" algn="just">
              <a:lnSpc>
                <a:spcPct val="150000"/>
              </a:lnSpc>
              <a:spcBef>
                <a:spcPts val="600"/>
              </a:spcBef>
              <a:spcAft>
                <a:spcPts val="600"/>
              </a:spcAft>
              <a:buFont typeface="Arial" panose="020B0604020202020204" pitchFamily="34" charset="0"/>
              <a:buChar char="•"/>
            </a:pPr>
            <a:r>
              <a:rPr lang="es-ES" sz="2800" dirty="0">
                <a:effectLst/>
                <a:ea typeface="Times New Roman" panose="02020603050405020304" pitchFamily="18" charset="0"/>
              </a:rPr>
              <a:t>Estos modelos permiten a los usuarios calcular la estimación de la energía incidente máxima y la distancia límite de Arco Eléctrico estimado. En la práctica, las exposiciones de arco reales pueden ser más o menos graves que la indicada por estos modelos.</a:t>
            </a:r>
            <a:endParaRPr lang="es-PA" sz="2800" dirty="0">
              <a:effectLst/>
              <a:latin typeface="Times New Roman" panose="02020603050405020304" pitchFamily="18" charset="0"/>
              <a:ea typeface="Times New Roman" panose="02020603050405020304" pitchFamily="18" charset="0"/>
            </a:endParaRPr>
          </a:p>
          <a:p>
            <a:pPr marL="457200" indent="-457200" algn="just">
              <a:lnSpc>
                <a:spcPct val="150000"/>
              </a:lnSpc>
              <a:spcBef>
                <a:spcPts val="600"/>
              </a:spcBef>
              <a:spcAft>
                <a:spcPts val="600"/>
              </a:spcAft>
              <a:buFont typeface="Arial" panose="020B0604020202020204" pitchFamily="34" charset="0"/>
              <a:buChar char="•"/>
            </a:pPr>
            <a:r>
              <a:rPr lang="es-ES" sz="2800" dirty="0">
                <a:effectLst/>
                <a:ea typeface="Times New Roman" panose="02020603050405020304" pitchFamily="18" charset="0"/>
              </a:rPr>
              <a:t>Esta información se puede utilizar como una base para desarrollar estrategias que tienen el objetivo de reducir al mínimo las lesiones por quemaduras. </a:t>
            </a:r>
            <a:endParaRPr lang="es-PA" sz="2800" dirty="0">
              <a:effectLst/>
              <a:latin typeface="Times New Roman" panose="02020603050405020304" pitchFamily="18" charset="0"/>
              <a:ea typeface="Times New Roman" panose="02020603050405020304" pitchFamily="18" charset="0"/>
            </a:endParaRPr>
          </a:p>
        </p:txBody>
      </p:sp>
      <p:sp>
        <p:nvSpPr>
          <p:cNvPr id="4" name="3 Marcador de número de diapositiva">
            <a:extLst>
              <a:ext uri="{FF2B5EF4-FFF2-40B4-BE49-F238E27FC236}">
                <a16:creationId xmlns:a16="http://schemas.microsoft.com/office/drawing/2014/main" id="{3BE9D0F2-20BE-468C-B582-3970F51A187A}"/>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D109BD2-A35D-40C7-98C7-0C11B605B252}" type="slidenum">
              <a:rPr lang="es-ES" altLang="es-PA">
                <a:solidFill>
                  <a:srgbClr val="045C75"/>
                </a:solidFill>
                <a:latin typeface="Constantia" panose="02030602050306030303" pitchFamily="18" charset="0"/>
              </a:rPr>
              <a:pPr eaLnBrk="1" hangingPunct="1"/>
              <a:t>13</a:t>
            </a:fld>
            <a:endParaRPr lang="es-ES" altLang="es-PA">
              <a:solidFill>
                <a:srgbClr val="045C75"/>
              </a:solidFill>
              <a:latin typeface="Constantia" panose="02030602050306030303" pitchFamily="18" charset="0"/>
            </a:endParaRPr>
          </a:p>
        </p:txBody>
      </p:sp>
    </p:spTree>
    <p:extLst>
      <p:ext uri="{BB962C8B-B14F-4D97-AF65-F5344CB8AC3E}">
        <p14:creationId xmlns:p14="http://schemas.microsoft.com/office/powerpoint/2010/main" val="2949270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1 Rectángulo">
            <a:extLst>
              <a:ext uri="{FF2B5EF4-FFF2-40B4-BE49-F238E27FC236}">
                <a16:creationId xmlns:a16="http://schemas.microsoft.com/office/drawing/2014/main" id="{C3B28366-682B-4BFB-BD04-A74A7EC9F506}"/>
              </a:ext>
            </a:extLst>
          </p:cNvPr>
          <p:cNvSpPr>
            <a:spLocks noChangeArrowheads="1"/>
          </p:cNvSpPr>
          <p:nvPr/>
        </p:nvSpPr>
        <p:spPr bwMode="auto">
          <a:xfrm>
            <a:off x="156753" y="69669"/>
            <a:ext cx="11808823" cy="6557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457200" indent="-457200" algn="just">
              <a:lnSpc>
                <a:spcPct val="150000"/>
              </a:lnSpc>
              <a:spcBef>
                <a:spcPts val="600"/>
              </a:spcBef>
              <a:spcAft>
                <a:spcPts val="600"/>
              </a:spcAft>
              <a:buFont typeface="Arial" panose="020B0604020202020204" pitchFamily="34" charset="0"/>
              <a:buChar char="•"/>
            </a:pPr>
            <a:r>
              <a:rPr lang="es-ES" sz="2700" dirty="0">
                <a:effectLst/>
                <a:ea typeface="Times New Roman" panose="02020603050405020304" pitchFamily="18" charset="0"/>
              </a:rPr>
              <a:t>Las estrategias incluyen la especificación del equipo de protección personal (EPP), trabajar sin energía y prácticas de trabajo.</a:t>
            </a:r>
            <a:endParaRPr lang="es-PA" sz="2700" dirty="0">
              <a:effectLst/>
              <a:latin typeface="Times New Roman" panose="02020603050405020304" pitchFamily="18" charset="0"/>
              <a:ea typeface="Times New Roman" panose="02020603050405020304" pitchFamily="18" charset="0"/>
            </a:endParaRPr>
          </a:p>
          <a:p>
            <a:pPr marL="457200" indent="-457200" algn="just">
              <a:lnSpc>
                <a:spcPct val="150000"/>
              </a:lnSpc>
              <a:spcBef>
                <a:spcPts val="600"/>
              </a:spcBef>
              <a:spcAft>
                <a:spcPts val="600"/>
              </a:spcAft>
              <a:buFont typeface="Arial" panose="020B0604020202020204" pitchFamily="34" charset="0"/>
              <a:buChar char="•"/>
            </a:pPr>
            <a:r>
              <a:rPr lang="es-ES" sz="2700" dirty="0">
                <a:effectLst/>
                <a:ea typeface="Times New Roman" panose="02020603050405020304" pitchFamily="18" charset="0"/>
              </a:rPr>
              <a:t>Los efectos de salpicaduras de metal fundido, proyectiles, impulsos de presión, y el arco de subproductos tóxicos no han sido considerados en estos métodos.</a:t>
            </a:r>
            <a:endParaRPr lang="es-PA" sz="2700" dirty="0">
              <a:effectLst/>
              <a:latin typeface="Times New Roman" panose="02020603050405020304" pitchFamily="18" charset="0"/>
              <a:ea typeface="Times New Roman" panose="02020603050405020304" pitchFamily="18" charset="0"/>
            </a:endParaRPr>
          </a:p>
          <a:p>
            <a:pPr marL="457200" indent="-457200" algn="just">
              <a:lnSpc>
                <a:spcPct val="150000"/>
              </a:lnSpc>
              <a:spcBef>
                <a:spcPts val="600"/>
              </a:spcBef>
              <a:spcAft>
                <a:spcPts val="600"/>
              </a:spcAft>
              <a:buFont typeface="Arial" panose="020B0604020202020204" pitchFamily="34" charset="0"/>
              <a:buChar char="•"/>
            </a:pPr>
            <a:r>
              <a:rPr lang="es-ES" sz="2700" dirty="0">
                <a:effectLst/>
                <a:ea typeface="Times New Roman" panose="02020603050405020304" pitchFamily="18" charset="0"/>
              </a:rPr>
              <a:t>Las corrientes de falla disponibles deben ser determinadas en el punto de cada falla potencial, no se debe utilizar los valores de corriente de fallas trifásicas conservadoras, puede resultar en una menor energía incidente calculada que en realidad puede ser posible dependiendo de la respuesta tiempo-corriente del dispositivo de protección. </a:t>
            </a:r>
            <a:endParaRPr lang="es-PA" sz="2700" dirty="0">
              <a:effectLst/>
              <a:latin typeface="Times New Roman" panose="02020603050405020304" pitchFamily="18" charset="0"/>
              <a:ea typeface="Times New Roman" panose="02020603050405020304" pitchFamily="18" charset="0"/>
            </a:endParaRPr>
          </a:p>
        </p:txBody>
      </p:sp>
      <p:sp>
        <p:nvSpPr>
          <p:cNvPr id="4" name="3 Marcador de número de diapositiva">
            <a:extLst>
              <a:ext uri="{FF2B5EF4-FFF2-40B4-BE49-F238E27FC236}">
                <a16:creationId xmlns:a16="http://schemas.microsoft.com/office/drawing/2014/main" id="{3BE9D0F2-20BE-468C-B582-3970F51A187A}"/>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D109BD2-A35D-40C7-98C7-0C11B605B252}" type="slidenum">
              <a:rPr lang="es-ES" altLang="es-PA">
                <a:solidFill>
                  <a:srgbClr val="045C75"/>
                </a:solidFill>
                <a:latin typeface="Constantia" panose="02030602050306030303" pitchFamily="18" charset="0"/>
              </a:rPr>
              <a:pPr eaLnBrk="1" hangingPunct="1"/>
              <a:t>14</a:t>
            </a:fld>
            <a:endParaRPr lang="es-ES" altLang="es-PA">
              <a:solidFill>
                <a:srgbClr val="045C75"/>
              </a:solidFill>
              <a:latin typeface="Constantia" panose="02030602050306030303" pitchFamily="18" charset="0"/>
            </a:endParaRPr>
          </a:p>
        </p:txBody>
      </p:sp>
    </p:spTree>
    <p:extLst>
      <p:ext uri="{BB962C8B-B14F-4D97-AF65-F5344CB8AC3E}">
        <p14:creationId xmlns:p14="http://schemas.microsoft.com/office/powerpoint/2010/main" val="1239518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1 Rectángulo">
            <a:extLst>
              <a:ext uri="{FF2B5EF4-FFF2-40B4-BE49-F238E27FC236}">
                <a16:creationId xmlns:a16="http://schemas.microsoft.com/office/drawing/2014/main" id="{C3B28366-682B-4BFB-BD04-A74A7EC9F506}"/>
              </a:ext>
            </a:extLst>
          </p:cNvPr>
          <p:cNvSpPr>
            <a:spLocks noChangeArrowheads="1"/>
          </p:cNvSpPr>
          <p:nvPr/>
        </p:nvSpPr>
        <p:spPr bwMode="auto">
          <a:xfrm>
            <a:off x="191588" y="339635"/>
            <a:ext cx="11808823" cy="533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457200" indent="-457200" algn="just">
              <a:lnSpc>
                <a:spcPct val="150000"/>
              </a:lnSpc>
              <a:spcBef>
                <a:spcPts val="600"/>
              </a:spcBef>
              <a:spcAft>
                <a:spcPts val="600"/>
              </a:spcAft>
              <a:buFont typeface="Arial" panose="020B0604020202020204" pitchFamily="34" charset="0"/>
              <a:buChar char="•"/>
            </a:pPr>
            <a:r>
              <a:rPr lang="es-ES" sz="2800" dirty="0">
                <a:effectLst/>
                <a:ea typeface="Times New Roman" panose="02020603050405020304" pitchFamily="18" charset="0"/>
              </a:rPr>
              <a:t>Los resultados bajos podrían ser causados por el uso de un valor de respuesta tiempo-corriente más rápido de la curva tiempo-corriente del dispositivo de protección.</a:t>
            </a:r>
            <a:endParaRPr lang="es-PA" sz="2800" dirty="0">
              <a:effectLst/>
              <a:latin typeface="Times New Roman" panose="02020603050405020304" pitchFamily="18" charset="0"/>
              <a:ea typeface="Times New Roman" panose="02020603050405020304" pitchFamily="18" charset="0"/>
            </a:endParaRPr>
          </a:p>
          <a:p>
            <a:pPr marL="457200" indent="-457200" algn="just">
              <a:lnSpc>
                <a:spcPct val="150000"/>
              </a:lnSpc>
              <a:spcBef>
                <a:spcPts val="600"/>
              </a:spcBef>
              <a:spcAft>
                <a:spcPts val="600"/>
              </a:spcAft>
              <a:buFont typeface="Arial" panose="020B0604020202020204" pitchFamily="34" charset="0"/>
              <a:buChar char="•"/>
            </a:pPr>
            <a:r>
              <a:rPr lang="es-ES" sz="2800" dirty="0">
                <a:effectLst/>
                <a:ea typeface="Times New Roman" panose="02020603050405020304" pitchFamily="18" charset="0"/>
              </a:rPr>
              <a:t>Cuando se utilicen EPP para el riesgo de arco eléctrico debe de considerarse que es la última línea de defensa. La protección no tiene por objeto prevenir las lesiones, pero sí para mitigar el impacto de un arco eléctrico en el individuo, en caso de que ocurriera. En muchos casos, el uso de EPP ha salvado vidas y ha logrado prevenir lesiones. </a:t>
            </a:r>
            <a:endParaRPr lang="es-PA" sz="2800" dirty="0">
              <a:effectLst/>
              <a:latin typeface="Times New Roman" panose="02020603050405020304" pitchFamily="18" charset="0"/>
              <a:ea typeface="Times New Roman" panose="02020603050405020304" pitchFamily="18" charset="0"/>
            </a:endParaRPr>
          </a:p>
        </p:txBody>
      </p:sp>
      <p:sp>
        <p:nvSpPr>
          <p:cNvPr id="4" name="3 Marcador de número de diapositiva">
            <a:extLst>
              <a:ext uri="{FF2B5EF4-FFF2-40B4-BE49-F238E27FC236}">
                <a16:creationId xmlns:a16="http://schemas.microsoft.com/office/drawing/2014/main" id="{3BE9D0F2-20BE-468C-B582-3970F51A187A}"/>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D109BD2-A35D-40C7-98C7-0C11B605B252}" type="slidenum">
              <a:rPr lang="es-ES" altLang="es-PA">
                <a:solidFill>
                  <a:srgbClr val="045C75"/>
                </a:solidFill>
                <a:latin typeface="Constantia" panose="02030602050306030303" pitchFamily="18" charset="0"/>
              </a:rPr>
              <a:pPr eaLnBrk="1" hangingPunct="1"/>
              <a:t>15</a:t>
            </a:fld>
            <a:endParaRPr lang="es-ES" altLang="es-PA">
              <a:solidFill>
                <a:srgbClr val="045C75"/>
              </a:solidFill>
              <a:latin typeface="Constantia" panose="02030602050306030303" pitchFamily="18" charset="0"/>
            </a:endParaRPr>
          </a:p>
        </p:txBody>
      </p:sp>
    </p:spTree>
    <p:extLst>
      <p:ext uri="{BB962C8B-B14F-4D97-AF65-F5344CB8AC3E}">
        <p14:creationId xmlns:p14="http://schemas.microsoft.com/office/powerpoint/2010/main" val="1219107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1 Rectángulo">
            <a:extLst>
              <a:ext uri="{FF2B5EF4-FFF2-40B4-BE49-F238E27FC236}">
                <a16:creationId xmlns:a16="http://schemas.microsoft.com/office/drawing/2014/main" id="{C3B28366-682B-4BFB-BD04-A74A7EC9F506}"/>
              </a:ext>
            </a:extLst>
          </p:cNvPr>
          <p:cNvSpPr>
            <a:spLocks noChangeArrowheads="1"/>
          </p:cNvSpPr>
          <p:nvPr/>
        </p:nvSpPr>
        <p:spPr bwMode="auto">
          <a:xfrm>
            <a:off x="156753" y="69669"/>
            <a:ext cx="11808823" cy="6139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indent="449580" algn="just">
              <a:lnSpc>
                <a:spcPct val="150000"/>
              </a:lnSpc>
              <a:spcBef>
                <a:spcPts val="600"/>
              </a:spcBef>
              <a:spcAft>
                <a:spcPts val="600"/>
              </a:spcAft>
            </a:pPr>
            <a:r>
              <a:rPr lang="es-ES" sz="2800" dirty="0">
                <a:effectLst/>
                <a:ea typeface="Times New Roman" panose="02020603050405020304" pitchFamily="18" charset="0"/>
              </a:rPr>
              <a:t>Los cálculos de este estándar conducirán a la selección de un nivel de EPP que es un equilibrio entre la exposición estimada de energía incidente calculada y la actividad laboral se realiza cumpliendo con lo siguiente:</a:t>
            </a:r>
            <a:endParaRPr lang="es-PA" sz="2800" dirty="0">
              <a:effectLst/>
              <a:latin typeface="Times New Roman" panose="02020603050405020304" pitchFamily="18" charset="0"/>
              <a:ea typeface="Times New Roman" panose="02020603050405020304" pitchFamily="18" charset="0"/>
            </a:endParaRPr>
          </a:p>
          <a:p>
            <a:pPr marL="449580" algn="just">
              <a:lnSpc>
                <a:spcPct val="150000"/>
              </a:lnSpc>
              <a:spcBef>
                <a:spcPts val="600"/>
              </a:spcBef>
              <a:spcAft>
                <a:spcPts val="600"/>
              </a:spcAft>
            </a:pPr>
            <a:r>
              <a:rPr lang="es-ES" sz="2800" dirty="0">
                <a:effectLst/>
                <a:ea typeface="Times New Roman" panose="02020603050405020304" pitchFamily="18" charset="0"/>
              </a:rPr>
              <a:t>a) El deseo de proporcionar suficiente protección para evitar una quemadura de segundo grado en todos los casos.</a:t>
            </a:r>
            <a:endParaRPr lang="es-PA" sz="2800" dirty="0">
              <a:effectLst/>
              <a:latin typeface="Times New Roman" panose="02020603050405020304" pitchFamily="18" charset="0"/>
              <a:ea typeface="Times New Roman" panose="02020603050405020304" pitchFamily="18" charset="0"/>
            </a:endParaRPr>
          </a:p>
          <a:p>
            <a:pPr marL="449580" algn="just">
              <a:lnSpc>
                <a:spcPct val="150000"/>
              </a:lnSpc>
              <a:spcBef>
                <a:spcPts val="600"/>
              </a:spcBef>
              <a:spcAft>
                <a:spcPts val="600"/>
              </a:spcAft>
            </a:pPr>
            <a:r>
              <a:rPr lang="es-ES" sz="2800" dirty="0">
                <a:effectLst/>
                <a:ea typeface="Times New Roman" panose="02020603050405020304" pitchFamily="18" charset="0"/>
              </a:rPr>
              <a:t>b) Evitar proporcionar más protección que el necesario. Los riesgos se pueden originar por el estrés por calor que produce el uso excesivo de prendas, la mala visibilidad y el movimiento limitado del cuerpo.</a:t>
            </a:r>
            <a:endParaRPr lang="es-PA" sz="2800" dirty="0">
              <a:effectLst/>
              <a:latin typeface="Times New Roman" panose="02020603050405020304" pitchFamily="18" charset="0"/>
              <a:ea typeface="Times New Roman" panose="02020603050405020304" pitchFamily="18" charset="0"/>
            </a:endParaRPr>
          </a:p>
        </p:txBody>
      </p:sp>
      <p:sp>
        <p:nvSpPr>
          <p:cNvPr id="4" name="3 Marcador de número de diapositiva">
            <a:extLst>
              <a:ext uri="{FF2B5EF4-FFF2-40B4-BE49-F238E27FC236}">
                <a16:creationId xmlns:a16="http://schemas.microsoft.com/office/drawing/2014/main" id="{3BE9D0F2-20BE-468C-B582-3970F51A187A}"/>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D109BD2-A35D-40C7-98C7-0C11B605B252}" type="slidenum">
              <a:rPr lang="es-ES" altLang="es-PA">
                <a:solidFill>
                  <a:srgbClr val="045C75"/>
                </a:solidFill>
                <a:latin typeface="Constantia" panose="02030602050306030303" pitchFamily="18" charset="0"/>
              </a:rPr>
              <a:pPr eaLnBrk="1" hangingPunct="1"/>
              <a:t>16</a:t>
            </a:fld>
            <a:endParaRPr lang="es-ES" altLang="es-PA">
              <a:solidFill>
                <a:srgbClr val="045C75"/>
              </a:solidFill>
              <a:latin typeface="Constantia" panose="02030602050306030303" pitchFamily="18" charset="0"/>
            </a:endParaRPr>
          </a:p>
        </p:txBody>
      </p:sp>
    </p:spTree>
    <p:extLst>
      <p:ext uri="{BB962C8B-B14F-4D97-AF65-F5344CB8AC3E}">
        <p14:creationId xmlns:p14="http://schemas.microsoft.com/office/powerpoint/2010/main" val="37596245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1 Rectángulo">
            <a:extLst>
              <a:ext uri="{FF2B5EF4-FFF2-40B4-BE49-F238E27FC236}">
                <a16:creationId xmlns:a16="http://schemas.microsoft.com/office/drawing/2014/main" id="{C3B28366-682B-4BFB-BD04-A74A7EC9F506}"/>
              </a:ext>
            </a:extLst>
          </p:cNvPr>
          <p:cNvSpPr>
            <a:spLocks noChangeArrowheads="1"/>
          </p:cNvSpPr>
          <p:nvPr/>
        </p:nvSpPr>
        <p:spPr bwMode="auto">
          <a:xfrm>
            <a:off x="191588" y="705395"/>
            <a:ext cx="11808823" cy="4692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457200" indent="-457200" algn="just">
              <a:lnSpc>
                <a:spcPct val="150000"/>
              </a:lnSpc>
              <a:spcBef>
                <a:spcPts val="600"/>
              </a:spcBef>
              <a:spcAft>
                <a:spcPts val="600"/>
              </a:spcAft>
              <a:buFont typeface="Arial" panose="020B0604020202020204" pitchFamily="34" charset="0"/>
              <a:buChar char="•"/>
            </a:pPr>
            <a:r>
              <a:rPr lang="es-ES" sz="2800" dirty="0">
                <a:effectLst/>
                <a:ea typeface="Times New Roman" panose="02020603050405020304" pitchFamily="18" charset="0"/>
              </a:rPr>
              <a:t>El estándar IEEE 1584 no pretende dar a entender que los trabajadores estén autorizados a realizar trabajos en equipos energizados expuestos o partes del circuito. Se recomienda que siempre se dé prioridad a trabajar en sistemas sin energía.</a:t>
            </a:r>
            <a:endParaRPr lang="es-PA" sz="2800" dirty="0">
              <a:effectLst/>
              <a:latin typeface="Times New Roman" panose="02020603050405020304" pitchFamily="18" charset="0"/>
              <a:ea typeface="Times New Roman" panose="02020603050405020304" pitchFamily="18" charset="0"/>
            </a:endParaRPr>
          </a:p>
          <a:p>
            <a:pPr marL="457200" indent="-457200" algn="just">
              <a:lnSpc>
                <a:spcPct val="150000"/>
              </a:lnSpc>
              <a:spcBef>
                <a:spcPts val="600"/>
              </a:spcBef>
              <a:spcAft>
                <a:spcPts val="600"/>
              </a:spcAft>
              <a:buFont typeface="Arial" panose="020B0604020202020204" pitchFamily="34" charset="0"/>
              <a:buChar char="•"/>
            </a:pPr>
            <a:r>
              <a:rPr lang="es-ES" sz="2800" dirty="0">
                <a:effectLst/>
                <a:ea typeface="Times New Roman" panose="02020603050405020304" pitchFamily="18" charset="0"/>
              </a:rPr>
              <a:t>La OSHA (</a:t>
            </a:r>
            <a:r>
              <a:rPr lang="es-ES" sz="2800" dirty="0" err="1">
                <a:effectLst/>
                <a:ea typeface="Times New Roman" panose="02020603050405020304" pitchFamily="18" charset="0"/>
              </a:rPr>
              <a:t>Occupatíonal</a:t>
            </a:r>
            <a:r>
              <a:rPr lang="es-ES" sz="2800" dirty="0">
                <a:effectLst/>
                <a:ea typeface="Times New Roman" panose="02020603050405020304" pitchFamily="18" charset="0"/>
              </a:rPr>
              <a:t> Safety and </a:t>
            </a:r>
            <a:r>
              <a:rPr lang="es-ES" sz="2800" dirty="0" err="1">
                <a:effectLst/>
                <a:ea typeface="Times New Roman" panose="02020603050405020304" pitchFamily="18" charset="0"/>
              </a:rPr>
              <a:t>Health</a:t>
            </a:r>
            <a:r>
              <a:rPr lang="es-ES" sz="2800" dirty="0">
                <a:effectLst/>
                <a:ea typeface="Times New Roman" panose="02020603050405020304" pitchFamily="18" charset="0"/>
              </a:rPr>
              <a:t> </a:t>
            </a:r>
            <a:r>
              <a:rPr lang="es-ES" sz="2800" dirty="0" err="1">
                <a:effectLst/>
                <a:ea typeface="Times New Roman" panose="02020603050405020304" pitchFamily="18" charset="0"/>
              </a:rPr>
              <a:t>Admínístratíon</a:t>
            </a:r>
            <a:r>
              <a:rPr lang="es-ES" sz="2800" dirty="0">
                <a:effectLst/>
                <a:ea typeface="Times New Roman" panose="02020603050405020304" pitchFamily="18" charset="0"/>
              </a:rPr>
              <a:t>), limita seriamente las situaciones en las que el trabajo se lleva a cabo cerca o en los equipos o circuitos que están o pueden estar energizados. </a:t>
            </a:r>
            <a:endParaRPr lang="es-PA" sz="2800" dirty="0">
              <a:effectLst/>
              <a:latin typeface="Times New Roman" panose="02020603050405020304" pitchFamily="18" charset="0"/>
              <a:ea typeface="Times New Roman" panose="02020603050405020304" pitchFamily="18" charset="0"/>
            </a:endParaRPr>
          </a:p>
        </p:txBody>
      </p:sp>
      <p:sp>
        <p:nvSpPr>
          <p:cNvPr id="4" name="3 Marcador de número de diapositiva">
            <a:extLst>
              <a:ext uri="{FF2B5EF4-FFF2-40B4-BE49-F238E27FC236}">
                <a16:creationId xmlns:a16="http://schemas.microsoft.com/office/drawing/2014/main" id="{3BE9D0F2-20BE-468C-B582-3970F51A187A}"/>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D109BD2-A35D-40C7-98C7-0C11B605B252}" type="slidenum">
              <a:rPr lang="es-ES" altLang="es-PA">
                <a:solidFill>
                  <a:srgbClr val="045C75"/>
                </a:solidFill>
                <a:latin typeface="Constantia" panose="02030602050306030303" pitchFamily="18" charset="0"/>
              </a:rPr>
              <a:pPr eaLnBrk="1" hangingPunct="1"/>
              <a:t>17</a:t>
            </a:fld>
            <a:endParaRPr lang="es-ES" altLang="es-PA">
              <a:solidFill>
                <a:srgbClr val="045C75"/>
              </a:solidFill>
              <a:latin typeface="Constantia" panose="02030602050306030303" pitchFamily="18" charset="0"/>
            </a:endParaRPr>
          </a:p>
        </p:txBody>
      </p:sp>
    </p:spTree>
    <p:extLst>
      <p:ext uri="{BB962C8B-B14F-4D97-AF65-F5344CB8AC3E}">
        <p14:creationId xmlns:p14="http://schemas.microsoft.com/office/powerpoint/2010/main" val="32398835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1 Rectángulo">
            <a:extLst>
              <a:ext uri="{FF2B5EF4-FFF2-40B4-BE49-F238E27FC236}">
                <a16:creationId xmlns:a16="http://schemas.microsoft.com/office/drawing/2014/main" id="{C3B28366-682B-4BFB-BD04-A74A7EC9F506}"/>
              </a:ext>
            </a:extLst>
          </p:cNvPr>
          <p:cNvSpPr>
            <a:spLocks noChangeArrowheads="1"/>
          </p:cNvSpPr>
          <p:nvPr/>
        </p:nvSpPr>
        <p:spPr bwMode="auto">
          <a:xfrm>
            <a:off x="191588" y="1082684"/>
            <a:ext cx="11808823" cy="4692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indent="449580" algn="just">
              <a:lnSpc>
                <a:spcPct val="150000"/>
              </a:lnSpc>
              <a:spcBef>
                <a:spcPts val="600"/>
              </a:spcBef>
              <a:spcAft>
                <a:spcPts val="600"/>
              </a:spcAft>
            </a:pPr>
            <a:r>
              <a:rPr lang="es-ES" sz="2800" dirty="0">
                <a:effectLst/>
                <a:ea typeface="Times New Roman" panose="02020603050405020304" pitchFamily="18" charset="0"/>
              </a:rPr>
              <a:t>"Las partes a las que puede estar expuesto un empleado, deberán estar sin energía antes de que el empleado trabaje cerca de ellas, a menos que el dueño de la compañía pueda demostrar que la </a:t>
            </a:r>
            <a:r>
              <a:rPr lang="es-ES" sz="2800" dirty="0" err="1">
                <a:effectLst/>
                <a:ea typeface="Times New Roman" panose="02020603050405020304" pitchFamily="18" charset="0"/>
              </a:rPr>
              <a:t>desenergización</a:t>
            </a:r>
            <a:r>
              <a:rPr lang="es-ES" sz="2800" dirty="0">
                <a:effectLst/>
                <a:ea typeface="Times New Roman" panose="02020603050405020304" pitchFamily="18" charset="0"/>
              </a:rPr>
              <a:t> introduce riesgos adicionales o aumentados o no es factible debido al diseño del equipo o las limitaciones operativas."</a:t>
            </a:r>
            <a:endParaRPr lang="es-PA" sz="2800" dirty="0">
              <a:effectLst/>
              <a:latin typeface="Times New Roman" panose="02020603050405020304" pitchFamily="18" charset="0"/>
              <a:ea typeface="Times New Roman" panose="02020603050405020304" pitchFamily="18" charset="0"/>
            </a:endParaRPr>
          </a:p>
          <a:p>
            <a:pPr indent="449580" algn="just">
              <a:lnSpc>
                <a:spcPct val="150000"/>
              </a:lnSpc>
              <a:spcBef>
                <a:spcPts val="600"/>
              </a:spcBef>
              <a:spcAft>
                <a:spcPts val="600"/>
              </a:spcAft>
            </a:pPr>
            <a:r>
              <a:rPr lang="es-ES" sz="2800" dirty="0">
                <a:effectLst/>
                <a:ea typeface="Times New Roman" panose="02020603050405020304" pitchFamily="18" charset="0"/>
              </a:rPr>
              <a:t>Las consideraciones económicas no son una razón suficiente para trabajar cerca de circuitos energizados.</a:t>
            </a:r>
            <a:endParaRPr lang="es-PA" sz="2800" dirty="0">
              <a:effectLst/>
              <a:latin typeface="Times New Roman" panose="02020603050405020304" pitchFamily="18" charset="0"/>
              <a:ea typeface="Times New Roman" panose="02020603050405020304" pitchFamily="18" charset="0"/>
            </a:endParaRPr>
          </a:p>
        </p:txBody>
      </p:sp>
      <p:sp>
        <p:nvSpPr>
          <p:cNvPr id="4" name="3 Marcador de número de diapositiva">
            <a:extLst>
              <a:ext uri="{FF2B5EF4-FFF2-40B4-BE49-F238E27FC236}">
                <a16:creationId xmlns:a16="http://schemas.microsoft.com/office/drawing/2014/main" id="{3BE9D0F2-20BE-468C-B582-3970F51A187A}"/>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D109BD2-A35D-40C7-98C7-0C11B605B252}" type="slidenum">
              <a:rPr lang="es-ES" altLang="es-PA">
                <a:solidFill>
                  <a:srgbClr val="045C75"/>
                </a:solidFill>
                <a:latin typeface="Constantia" panose="02030602050306030303" pitchFamily="18" charset="0"/>
              </a:rPr>
              <a:pPr eaLnBrk="1" hangingPunct="1"/>
              <a:t>18</a:t>
            </a:fld>
            <a:endParaRPr lang="es-ES" altLang="es-PA">
              <a:solidFill>
                <a:srgbClr val="045C75"/>
              </a:solidFill>
              <a:latin typeface="Constantia" panose="02030602050306030303" pitchFamily="18" charset="0"/>
            </a:endParaRPr>
          </a:p>
        </p:txBody>
      </p:sp>
    </p:spTree>
    <p:extLst>
      <p:ext uri="{BB962C8B-B14F-4D97-AF65-F5344CB8AC3E}">
        <p14:creationId xmlns:p14="http://schemas.microsoft.com/office/powerpoint/2010/main" val="1608757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1 Rectángulo">
            <a:extLst>
              <a:ext uri="{FF2B5EF4-FFF2-40B4-BE49-F238E27FC236}">
                <a16:creationId xmlns:a16="http://schemas.microsoft.com/office/drawing/2014/main" id="{C3B28366-682B-4BFB-BD04-A74A7EC9F506}"/>
              </a:ext>
            </a:extLst>
          </p:cNvPr>
          <p:cNvSpPr>
            <a:spLocks noChangeArrowheads="1"/>
          </p:cNvSpPr>
          <p:nvPr/>
        </p:nvSpPr>
        <p:spPr bwMode="auto">
          <a:xfrm>
            <a:off x="130628" y="0"/>
            <a:ext cx="11808823" cy="709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indent="449580" algn="just">
              <a:lnSpc>
                <a:spcPct val="150000"/>
              </a:lnSpc>
              <a:spcBef>
                <a:spcPts val="600"/>
              </a:spcBef>
              <a:spcAft>
                <a:spcPts val="600"/>
              </a:spcAft>
            </a:pPr>
            <a:r>
              <a:rPr lang="es-ES" sz="2800" b="1" dirty="0">
                <a:effectLst/>
                <a:ea typeface="Times New Roman" panose="02020603050405020304" pitchFamily="18" charset="0"/>
              </a:rPr>
              <a:t>3. Procedimiento.</a:t>
            </a:r>
            <a:endParaRPr lang="es-PA" sz="2800" dirty="0">
              <a:effectLst/>
              <a:latin typeface="Times New Roman" panose="02020603050405020304" pitchFamily="18" charset="0"/>
              <a:ea typeface="Times New Roman" panose="02020603050405020304" pitchFamily="18" charset="0"/>
            </a:endParaRPr>
          </a:p>
          <a:p>
            <a:pPr indent="449580" algn="just">
              <a:lnSpc>
                <a:spcPct val="150000"/>
              </a:lnSpc>
              <a:spcBef>
                <a:spcPts val="600"/>
              </a:spcBef>
              <a:spcAft>
                <a:spcPts val="600"/>
              </a:spcAft>
            </a:pPr>
            <a:r>
              <a:rPr lang="es-ES" sz="2800" dirty="0">
                <a:effectLst/>
                <a:ea typeface="Times New Roman" panose="02020603050405020304" pitchFamily="18" charset="0"/>
              </a:rPr>
              <a:t>Para realizar el procedimiento de cálculo adecuado de los riesgos por Arco Eléctrico se debe realizar los siguientes pasos:</a:t>
            </a:r>
            <a:endParaRPr lang="es-PA" sz="2800" dirty="0">
              <a:effectLst/>
              <a:latin typeface="Times New Roman" panose="02020603050405020304" pitchFamily="18" charset="0"/>
              <a:ea typeface="Times New Roman" panose="02020603050405020304" pitchFamily="18" charset="0"/>
            </a:endParaRPr>
          </a:p>
          <a:p>
            <a:pPr algn="just">
              <a:lnSpc>
                <a:spcPct val="150000"/>
              </a:lnSpc>
              <a:spcBef>
                <a:spcPts val="600"/>
              </a:spcBef>
              <a:spcAft>
                <a:spcPts val="600"/>
              </a:spcAft>
            </a:pPr>
            <a:r>
              <a:rPr lang="es-ES" sz="2800" b="1" dirty="0">
                <a:effectLst/>
                <a:ea typeface="Times New Roman" panose="02020603050405020304" pitchFamily="18" charset="0"/>
              </a:rPr>
              <a:t>Paso 1: Recopilar los datos del sistema eléctrico.</a:t>
            </a:r>
            <a:endParaRPr lang="es-PA" sz="2800" dirty="0">
              <a:effectLst/>
              <a:latin typeface="Times New Roman" panose="02020603050405020304" pitchFamily="18" charset="0"/>
              <a:ea typeface="Times New Roman" panose="02020603050405020304" pitchFamily="18" charset="0"/>
            </a:endParaRPr>
          </a:p>
          <a:p>
            <a:pPr indent="449580" algn="just">
              <a:lnSpc>
                <a:spcPct val="150000"/>
              </a:lnSpc>
              <a:spcBef>
                <a:spcPts val="600"/>
              </a:spcBef>
              <a:spcAft>
                <a:spcPts val="600"/>
              </a:spcAft>
            </a:pPr>
            <a:r>
              <a:rPr lang="es-ES" sz="2800" dirty="0">
                <a:effectLst/>
                <a:ea typeface="Times New Roman" panose="02020603050405020304" pitchFamily="18" charset="0"/>
              </a:rPr>
              <a:t>Este paso requiere del esfuerzo más grande en un estudio de riesgo de Arco Eléctrico. Incluso para una planta con diagramas unifilares actualizados, curvas de tiempo-corriente, y el estudio de cortocircuito en un equipo, la parte de campo del estudio se llevará cerca de la mitad del esfuerzo.</a:t>
            </a:r>
            <a:endParaRPr lang="es-PA" sz="2800" dirty="0">
              <a:effectLst/>
              <a:latin typeface="Times New Roman" panose="02020603050405020304" pitchFamily="18" charset="0"/>
              <a:ea typeface="Times New Roman" panose="02020603050405020304" pitchFamily="18" charset="0"/>
            </a:endParaRPr>
          </a:p>
          <a:p>
            <a:pPr indent="449580" algn="just">
              <a:lnSpc>
                <a:spcPct val="150000"/>
              </a:lnSpc>
              <a:spcBef>
                <a:spcPts val="600"/>
              </a:spcBef>
              <a:spcAft>
                <a:spcPts val="600"/>
              </a:spcAft>
            </a:pPr>
            <a:endParaRPr lang="es-PA" sz="2800" dirty="0">
              <a:effectLst/>
              <a:latin typeface="Times New Roman" panose="02020603050405020304" pitchFamily="18" charset="0"/>
              <a:ea typeface="Times New Roman" panose="02020603050405020304" pitchFamily="18" charset="0"/>
            </a:endParaRPr>
          </a:p>
        </p:txBody>
      </p:sp>
      <p:sp>
        <p:nvSpPr>
          <p:cNvPr id="4" name="3 Marcador de número de diapositiva">
            <a:extLst>
              <a:ext uri="{FF2B5EF4-FFF2-40B4-BE49-F238E27FC236}">
                <a16:creationId xmlns:a16="http://schemas.microsoft.com/office/drawing/2014/main" id="{3BE9D0F2-20BE-468C-B582-3970F51A187A}"/>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D109BD2-A35D-40C7-98C7-0C11B605B252}" type="slidenum">
              <a:rPr lang="es-ES" altLang="es-PA">
                <a:solidFill>
                  <a:srgbClr val="045C75"/>
                </a:solidFill>
                <a:latin typeface="Constantia" panose="02030602050306030303" pitchFamily="18" charset="0"/>
              </a:rPr>
              <a:pPr eaLnBrk="1" hangingPunct="1"/>
              <a:t>19</a:t>
            </a:fld>
            <a:endParaRPr lang="es-ES" altLang="es-PA">
              <a:solidFill>
                <a:srgbClr val="045C75"/>
              </a:solidFill>
              <a:latin typeface="Constantia" panose="02030602050306030303" pitchFamily="18" charset="0"/>
            </a:endParaRPr>
          </a:p>
        </p:txBody>
      </p:sp>
    </p:spTree>
    <p:extLst>
      <p:ext uri="{BB962C8B-B14F-4D97-AF65-F5344CB8AC3E}">
        <p14:creationId xmlns:p14="http://schemas.microsoft.com/office/powerpoint/2010/main" val="4270647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1 Rectángulo">
            <a:extLst>
              <a:ext uri="{FF2B5EF4-FFF2-40B4-BE49-F238E27FC236}">
                <a16:creationId xmlns:a16="http://schemas.microsoft.com/office/drawing/2014/main" id="{C3B28366-682B-4BFB-BD04-A74A7EC9F506}"/>
              </a:ext>
            </a:extLst>
          </p:cNvPr>
          <p:cNvSpPr>
            <a:spLocks noChangeArrowheads="1"/>
          </p:cNvSpPr>
          <p:nvPr/>
        </p:nvSpPr>
        <p:spPr bwMode="auto">
          <a:xfrm>
            <a:off x="1671464" y="894608"/>
            <a:ext cx="9712397" cy="3900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lnSpc>
                <a:spcPct val="150000"/>
              </a:lnSpc>
            </a:pPr>
            <a:r>
              <a:rPr lang="es-ES" sz="2800" dirty="0">
                <a:effectLst/>
                <a:ea typeface="Times New Roman" panose="02020603050405020304" pitchFamily="18" charset="0"/>
              </a:rPr>
              <a:t>Los asociados del IEEE (</a:t>
            </a:r>
            <a:r>
              <a:rPr lang="es-ES" sz="2800" dirty="0" err="1">
                <a:effectLst/>
                <a:ea typeface="Times New Roman" panose="02020603050405020304" pitchFamily="18" charset="0"/>
              </a:rPr>
              <a:t>lnstitute</a:t>
            </a:r>
            <a:r>
              <a:rPr lang="es-ES" sz="2800" dirty="0">
                <a:effectLst/>
                <a:ea typeface="Times New Roman" panose="02020603050405020304" pitchFamily="18" charset="0"/>
              </a:rPr>
              <a:t> </a:t>
            </a:r>
            <a:r>
              <a:rPr lang="es-ES" sz="2800" dirty="0" err="1">
                <a:effectLst/>
                <a:ea typeface="Times New Roman" panose="02020603050405020304" pitchFamily="18" charset="0"/>
              </a:rPr>
              <a:t>of</a:t>
            </a:r>
            <a:r>
              <a:rPr lang="es-ES" sz="2800" dirty="0">
                <a:effectLst/>
                <a:ea typeface="Times New Roman" panose="02020603050405020304" pitchFamily="18" charset="0"/>
              </a:rPr>
              <a:t> </a:t>
            </a:r>
            <a:r>
              <a:rPr lang="es-ES" sz="2800" dirty="0" err="1">
                <a:effectLst/>
                <a:ea typeface="Times New Roman" panose="02020603050405020304" pitchFamily="18" charset="0"/>
              </a:rPr>
              <a:t>Electrical</a:t>
            </a:r>
            <a:r>
              <a:rPr lang="es-ES" sz="2800" dirty="0">
                <a:effectLst/>
                <a:ea typeface="Times New Roman" panose="02020603050405020304" pitchFamily="18" charset="0"/>
              </a:rPr>
              <a:t> and </a:t>
            </a:r>
            <a:r>
              <a:rPr lang="es-ES" sz="2800" dirty="0" err="1">
                <a:effectLst/>
                <a:ea typeface="Times New Roman" panose="02020603050405020304" pitchFamily="18" charset="0"/>
              </a:rPr>
              <a:t>Electronics</a:t>
            </a:r>
            <a:r>
              <a:rPr lang="es-ES" sz="2800" dirty="0">
                <a:effectLst/>
                <a:ea typeface="Times New Roman" panose="02020603050405020304" pitchFamily="18" charset="0"/>
              </a:rPr>
              <a:t> </a:t>
            </a:r>
            <a:r>
              <a:rPr lang="es-ES" sz="2800" dirty="0" err="1">
                <a:effectLst/>
                <a:ea typeface="Times New Roman" panose="02020603050405020304" pitchFamily="18" charset="0"/>
              </a:rPr>
              <a:t>Engineers</a:t>
            </a:r>
            <a:r>
              <a:rPr lang="es-ES" sz="2800" dirty="0">
                <a:effectLst/>
                <a:ea typeface="Times New Roman" panose="02020603050405020304" pitchFamily="18" charset="0"/>
              </a:rPr>
              <a:t>) preocupados por el fenómeno del Arco Eléctrico, han creado la norma </a:t>
            </a:r>
            <a:r>
              <a:rPr lang="es-PA" sz="2800" dirty="0">
                <a:effectLst/>
                <a:ea typeface="Times New Roman" panose="02020603050405020304" pitchFamily="18" charset="0"/>
              </a:rPr>
              <a:t>IEEE 1584 "</a:t>
            </a:r>
            <a:r>
              <a:rPr lang="es-PA" sz="2800" dirty="0" err="1">
                <a:effectLst/>
                <a:ea typeface="Times New Roman" panose="02020603050405020304" pitchFamily="18" charset="0"/>
              </a:rPr>
              <a:t>Guide</a:t>
            </a:r>
            <a:r>
              <a:rPr lang="es-PA" sz="2800" dirty="0">
                <a:effectLst/>
                <a:ea typeface="Times New Roman" panose="02020603050405020304" pitchFamily="18" charset="0"/>
              </a:rPr>
              <a:t> </a:t>
            </a:r>
            <a:r>
              <a:rPr lang="es-PA" sz="2800" dirty="0" err="1">
                <a:effectLst/>
                <a:ea typeface="Times New Roman" panose="02020603050405020304" pitchFamily="18" charset="0"/>
              </a:rPr>
              <a:t>for</a:t>
            </a:r>
            <a:r>
              <a:rPr lang="es-PA" sz="2800" dirty="0">
                <a:effectLst/>
                <a:ea typeface="Times New Roman" panose="02020603050405020304" pitchFamily="18" charset="0"/>
              </a:rPr>
              <a:t> </a:t>
            </a:r>
            <a:r>
              <a:rPr lang="es-PA" sz="2800" dirty="0" err="1">
                <a:effectLst/>
                <a:ea typeface="Times New Roman" panose="02020603050405020304" pitchFamily="18" charset="0"/>
              </a:rPr>
              <a:t>Performing</a:t>
            </a:r>
            <a:r>
              <a:rPr lang="es-PA" sz="2800" dirty="0">
                <a:effectLst/>
                <a:ea typeface="Times New Roman" panose="02020603050405020304" pitchFamily="18" charset="0"/>
              </a:rPr>
              <a:t> Arc-Flash Hazard </a:t>
            </a:r>
            <a:r>
              <a:rPr lang="es-PA" sz="2800" dirty="0" err="1">
                <a:effectLst/>
                <a:ea typeface="Times New Roman" panose="02020603050405020304" pitchFamily="18" charset="0"/>
              </a:rPr>
              <a:t>Calculations</a:t>
            </a:r>
            <a:r>
              <a:rPr lang="es-PA" sz="2800" dirty="0">
                <a:effectLst/>
                <a:ea typeface="Times New Roman" panose="02020603050405020304" pitchFamily="18" charset="0"/>
              </a:rPr>
              <a:t>" el cual brinda una </a:t>
            </a:r>
            <a:r>
              <a:rPr lang="es-ES" sz="2800" dirty="0">
                <a:effectLst/>
                <a:ea typeface="Times New Roman" panose="02020603050405020304" pitchFamily="18" charset="0"/>
              </a:rPr>
              <a:t>referencia de cálculo de energía incidente debido al fenómeno de Arco Eléctrico.</a:t>
            </a:r>
            <a:endParaRPr lang="es-ES" altLang="es-PA" sz="2800" dirty="0">
              <a:latin typeface="Constantia" panose="02030602050306030303" pitchFamily="18" charset="0"/>
            </a:endParaRPr>
          </a:p>
        </p:txBody>
      </p:sp>
      <p:sp>
        <p:nvSpPr>
          <p:cNvPr id="4" name="3 Marcador de número de diapositiva">
            <a:extLst>
              <a:ext uri="{FF2B5EF4-FFF2-40B4-BE49-F238E27FC236}">
                <a16:creationId xmlns:a16="http://schemas.microsoft.com/office/drawing/2014/main" id="{3BE9D0F2-20BE-468C-B582-3970F51A187A}"/>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D109BD2-A35D-40C7-98C7-0C11B605B252}" type="slidenum">
              <a:rPr lang="es-ES" altLang="es-PA">
                <a:solidFill>
                  <a:srgbClr val="045C75"/>
                </a:solidFill>
                <a:latin typeface="Constantia" panose="02030602050306030303" pitchFamily="18" charset="0"/>
              </a:rPr>
              <a:pPr eaLnBrk="1" hangingPunct="1"/>
              <a:t>2</a:t>
            </a:fld>
            <a:endParaRPr lang="es-ES" altLang="es-PA">
              <a:solidFill>
                <a:srgbClr val="045C75"/>
              </a:solidFill>
              <a:latin typeface="Constantia" panose="02030602050306030303" pitchFamily="18" charset="0"/>
            </a:endParaRPr>
          </a:p>
        </p:txBody>
      </p:sp>
    </p:spTree>
    <p:extLst>
      <p:ext uri="{BB962C8B-B14F-4D97-AF65-F5344CB8AC3E}">
        <p14:creationId xmlns:p14="http://schemas.microsoft.com/office/powerpoint/2010/main" val="30245067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1 Rectángulo">
            <a:extLst>
              <a:ext uri="{FF2B5EF4-FFF2-40B4-BE49-F238E27FC236}">
                <a16:creationId xmlns:a16="http://schemas.microsoft.com/office/drawing/2014/main" id="{C3B28366-682B-4BFB-BD04-A74A7EC9F506}"/>
              </a:ext>
            </a:extLst>
          </p:cNvPr>
          <p:cNvSpPr>
            <a:spLocks noChangeArrowheads="1"/>
          </p:cNvSpPr>
          <p:nvPr/>
        </p:nvSpPr>
        <p:spPr bwMode="auto">
          <a:xfrm>
            <a:off x="191588" y="416994"/>
            <a:ext cx="11808823" cy="5831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indent="449580" algn="just">
              <a:lnSpc>
                <a:spcPct val="150000"/>
              </a:lnSpc>
              <a:spcBef>
                <a:spcPts val="600"/>
              </a:spcBef>
              <a:spcAft>
                <a:spcPts val="600"/>
              </a:spcAft>
            </a:pPr>
            <a:r>
              <a:rPr lang="es-ES" sz="2800" dirty="0">
                <a:effectLst/>
                <a:ea typeface="Times New Roman" panose="02020603050405020304" pitchFamily="18" charset="0"/>
              </a:rPr>
              <a:t>Los diagramas unifilares deben mostrar todos los transformadores, líneas de transmisión, circuitos de distribución, puesta a tierra del sistema eléctrico, dispositivos limitadores de corriente, corrección o estabilización de los condensadores de tensión, seccionadores, interruptores, centros de control de motores (MCC), tableros de distribución, incluyendo los dispositivos de protección, interruptor de carga, incluyendo tipos de fusibles y tamaños, alimentadores, circuitos  ramales, así como motores de bajo nivel de tensión de 600V o 400V,  transformadores de medida y dispositivos de protección.</a:t>
            </a:r>
            <a:endParaRPr lang="es-PA" sz="2800" dirty="0">
              <a:effectLst/>
              <a:latin typeface="Times New Roman" panose="02020603050405020304" pitchFamily="18" charset="0"/>
              <a:ea typeface="Times New Roman" panose="02020603050405020304" pitchFamily="18" charset="0"/>
            </a:endParaRPr>
          </a:p>
        </p:txBody>
      </p:sp>
      <p:sp>
        <p:nvSpPr>
          <p:cNvPr id="4" name="3 Marcador de número de diapositiva">
            <a:extLst>
              <a:ext uri="{FF2B5EF4-FFF2-40B4-BE49-F238E27FC236}">
                <a16:creationId xmlns:a16="http://schemas.microsoft.com/office/drawing/2014/main" id="{3BE9D0F2-20BE-468C-B582-3970F51A187A}"/>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D109BD2-A35D-40C7-98C7-0C11B605B252}" type="slidenum">
              <a:rPr lang="es-ES" altLang="es-PA">
                <a:solidFill>
                  <a:srgbClr val="045C75"/>
                </a:solidFill>
                <a:latin typeface="Constantia" panose="02030602050306030303" pitchFamily="18" charset="0"/>
              </a:rPr>
              <a:pPr eaLnBrk="1" hangingPunct="1"/>
              <a:t>20</a:t>
            </a:fld>
            <a:endParaRPr lang="es-ES" altLang="es-PA">
              <a:solidFill>
                <a:srgbClr val="045C75"/>
              </a:solidFill>
              <a:latin typeface="Constantia" panose="02030602050306030303" pitchFamily="18" charset="0"/>
            </a:endParaRPr>
          </a:p>
        </p:txBody>
      </p:sp>
    </p:spTree>
    <p:extLst>
      <p:ext uri="{BB962C8B-B14F-4D97-AF65-F5344CB8AC3E}">
        <p14:creationId xmlns:p14="http://schemas.microsoft.com/office/powerpoint/2010/main" val="38852113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1 Rectángulo">
            <a:extLst>
              <a:ext uri="{FF2B5EF4-FFF2-40B4-BE49-F238E27FC236}">
                <a16:creationId xmlns:a16="http://schemas.microsoft.com/office/drawing/2014/main" id="{C3B28366-682B-4BFB-BD04-A74A7EC9F506}"/>
              </a:ext>
            </a:extLst>
          </p:cNvPr>
          <p:cNvSpPr>
            <a:spLocks noChangeArrowheads="1"/>
          </p:cNvSpPr>
          <p:nvPr/>
        </p:nvSpPr>
        <p:spPr bwMode="auto">
          <a:xfrm>
            <a:off x="130628" y="0"/>
            <a:ext cx="11808823" cy="6631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indent="449580" algn="just">
              <a:lnSpc>
                <a:spcPct val="150000"/>
              </a:lnSpc>
              <a:spcBef>
                <a:spcPts val="600"/>
              </a:spcBef>
              <a:spcAft>
                <a:spcPts val="600"/>
              </a:spcAft>
            </a:pPr>
            <a:r>
              <a:rPr lang="es-ES" sz="2800" dirty="0">
                <a:effectLst/>
                <a:ea typeface="Times New Roman" panose="02020603050405020304" pitchFamily="18" charset="0"/>
              </a:rPr>
              <a:t>Se analizaran los equipos con tensiones nominales menores a 240V cuando manejen una potencia mayor de 125kVA. La potencia de falla trifásica (MVA disponibles) y el ángulo de potencia o relación X/R del equivalente Thévenin de la fuente de suministro, lo puede proporcionar la compañía distribuidora.</a:t>
            </a:r>
            <a:endParaRPr lang="es-PA" sz="2800" dirty="0">
              <a:effectLst/>
              <a:latin typeface="Times New Roman" panose="02020603050405020304" pitchFamily="18" charset="0"/>
              <a:ea typeface="Times New Roman" panose="02020603050405020304" pitchFamily="18" charset="0"/>
            </a:endParaRPr>
          </a:p>
          <a:p>
            <a:pPr indent="449580" algn="just">
              <a:lnSpc>
                <a:spcPct val="150000"/>
              </a:lnSpc>
              <a:spcBef>
                <a:spcPts val="600"/>
              </a:spcBef>
              <a:spcAft>
                <a:spcPts val="600"/>
              </a:spcAft>
            </a:pPr>
            <a:r>
              <a:rPr lang="es-ES" sz="2800" dirty="0">
                <a:effectLst/>
                <a:ea typeface="Times New Roman" panose="02020603050405020304" pitchFamily="18" charset="0"/>
              </a:rPr>
              <a:t>Para los transformadores, generadores, motores grandes, y conmutadores, se debe tener en cuenta todos los datos de la placa, incluyendo los rangos de tensión o la configuración de </a:t>
            </a:r>
            <a:r>
              <a:rPr lang="es-ES" sz="2800" dirty="0" err="1">
                <a:effectLst/>
                <a:ea typeface="Times New Roman" panose="02020603050405020304" pitchFamily="18" charset="0"/>
              </a:rPr>
              <a:t>tap</a:t>
            </a:r>
            <a:r>
              <a:rPr lang="es-ES" sz="2800" dirty="0">
                <a:effectLst/>
                <a:ea typeface="Times New Roman" panose="02020603050405020304" pitchFamily="18" charset="0"/>
              </a:rPr>
              <a:t>, capacidad de corriente, kilovatios o kilovoltios amperios, corriente nominal, impedancia transitoria / datos reactancia </a:t>
            </a:r>
            <a:r>
              <a:rPr lang="es-ES" sz="2800" dirty="0" err="1">
                <a:effectLst/>
                <a:ea typeface="Times New Roman" panose="02020603050405020304" pitchFamily="18" charset="0"/>
              </a:rPr>
              <a:t>subtransitoria</a:t>
            </a:r>
            <a:r>
              <a:rPr lang="es-ES" sz="2800" dirty="0">
                <a:effectLst/>
                <a:ea typeface="Times New Roman" panose="02020603050405020304" pitchFamily="18" charset="0"/>
              </a:rPr>
              <a:t> y otros.</a:t>
            </a:r>
            <a:endParaRPr lang="es-PA" sz="2800" dirty="0">
              <a:effectLst/>
              <a:latin typeface="Times New Roman" panose="02020603050405020304" pitchFamily="18" charset="0"/>
              <a:ea typeface="Times New Roman" panose="02020603050405020304" pitchFamily="18" charset="0"/>
            </a:endParaRPr>
          </a:p>
        </p:txBody>
      </p:sp>
      <p:sp>
        <p:nvSpPr>
          <p:cNvPr id="4" name="3 Marcador de número de diapositiva">
            <a:extLst>
              <a:ext uri="{FF2B5EF4-FFF2-40B4-BE49-F238E27FC236}">
                <a16:creationId xmlns:a16="http://schemas.microsoft.com/office/drawing/2014/main" id="{3BE9D0F2-20BE-468C-B582-3970F51A187A}"/>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D109BD2-A35D-40C7-98C7-0C11B605B252}" type="slidenum">
              <a:rPr lang="es-ES" altLang="es-PA">
                <a:solidFill>
                  <a:srgbClr val="045C75"/>
                </a:solidFill>
                <a:latin typeface="Constantia" panose="02030602050306030303" pitchFamily="18" charset="0"/>
              </a:rPr>
              <a:pPr eaLnBrk="1" hangingPunct="1"/>
              <a:t>21</a:t>
            </a:fld>
            <a:endParaRPr lang="es-ES" altLang="es-PA">
              <a:solidFill>
                <a:srgbClr val="045C75"/>
              </a:solidFill>
              <a:latin typeface="Constantia" panose="02030602050306030303" pitchFamily="18" charset="0"/>
            </a:endParaRPr>
          </a:p>
        </p:txBody>
      </p:sp>
    </p:spTree>
    <p:extLst>
      <p:ext uri="{BB962C8B-B14F-4D97-AF65-F5344CB8AC3E}">
        <p14:creationId xmlns:p14="http://schemas.microsoft.com/office/powerpoint/2010/main" val="15002975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1 Rectángulo">
            <a:extLst>
              <a:ext uri="{FF2B5EF4-FFF2-40B4-BE49-F238E27FC236}">
                <a16:creationId xmlns:a16="http://schemas.microsoft.com/office/drawing/2014/main" id="{C3B28366-682B-4BFB-BD04-A74A7EC9F506}"/>
              </a:ext>
            </a:extLst>
          </p:cNvPr>
          <p:cNvSpPr>
            <a:spLocks noChangeArrowheads="1"/>
          </p:cNvSpPr>
          <p:nvPr/>
        </p:nvSpPr>
        <p:spPr bwMode="auto">
          <a:xfrm>
            <a:off x="130628" y="0"/>
            <a:ext cx="11808823" cy="6978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lnSpc>
                <a:spcPct val="150000"/>
              </a:lnSpc>
              <a:spcBef>
                <a:spcPts val="600"/>
              </a:spcBef>
              <a:spcAft>
                <a:spcPts val="600"/>
              </a:spcAft>
            </a:pPr>
            <a:r>
              <a:rPr lang="es-ES" sz="2800" b="1" dirty="0">
                <a:effectLst/>
                <a:ea typeface="Times New Roman" panose="02020603050405020304" pitchFamily="18" charset="0"/>
              </a:rPr>
              <a:t>Paso 2: Determinar el funcionamiento del sistema.</a:t>
            </a:r>
            <a:endParaRPr lang="es-PA" sz="2800" dirty="0">
              <a:effectLst/>
              <a:latin typeface="Times New Roman" panose="02020603050405020304" pitchFamily="18" charset="0"/>
              <a:ea typeface="Times New Roman" panose="02020603050405020304" pitchFamily="18" charset="0"/>
            </a:endParaRPr>
          </a:p>
          <a:p>
            <a:pPr indent="449580" algn="just">
              <a:lnSpc>
                <a:spcPct val="150000"/>
              </a:lnSpc>
              <a:spcBef>
                <a:spcPts val="600"/>
              </a:spcBef>
              <a:spcAft>
                <a:spcPts val="600"/>
              </a:spcAft>
            </a:pPr>
            <a:r>
              <a:rPr lang="es-ES" sz="2800" dirty="0">
                <a:effectLst/>
                <a:ea typeface="Times New Roman" panose="02020603050405020304" pitchFamily="18" charset="0"/>
              </a:rPr>
              <a:t>En un sitio con un sistema de distribución radial sencillo sólo hay un modo de operación normal, pero un sistema más complejo puede tener muchos modos. Ejemplos de modos incluyen:</a:t>
            </a:r>
            <a:endParaRPr lang="es-PA" sz="2800" dirty="0">
              <a:effectLst/>
              <a:latin typeface="Times New Roman" panose="02020603050405020304" pitchFamily="18" charset="0"/>
              <a:ea typeface="Times New Roman" panose="02020603050405020304" pitchFamily="18" charset="0"/>
            </a:endParaRPr>
          </a:p>
          <a:p>
            <a:pPr marL="449580" algn="just">
              <a:spcAft>
                <a:spcPts val="300"/>
              </a:spcAft>
            </a:pPr>
            <a:r>
              <a:rPr lang="es-ES" sz="2800" dirty="0">
                <a:effectLst/>
                <a:ea typeface="Times New Roman" panose="02020603050405020304" pitchFamily="18" charset="0"/>
              </a:rPr>
              <a:t>a) Uno o más alimentadores en la fuente de suministro.</a:t>
            </a:r>
            <a:endParaRPr lang="es-PA" sz="2800" dirty="0">
              <a:effectLst/>
              <a:latin typeface="Times New Roman" panose="02020603050405020304" pitchFamily="18" charset="0"/>
              <a:ea typeface="Times New Roman" panose="02020603050405020304" pitchFamily="18" charset="0"/>
            </a:endParaRPr>
          </a:p>
          <a:p>
            <a:pPr marL="449580" algn="just">
              <a:spcAft>
                <a:spcPts val="300"/>
              </a:spcAft>
            </a:pPr>
            <a:r>
              <a:rPr lang="es-ES" sz="2800" dirty="0">
                <a:effectLst/>
                <a:ea typeface="Times New Roman" panose="02020603050405020304" pitchFamily="18" charset="0"/>
              </a:rPr>
              <a:t>b) Unidad de interfaz de barra de subestación secundaria con interruptor abierto o cerrado.</a:t>
            </a:r>
            <a:endParaRPr lang="es-PA" sz="2800" dirty="0">
              <a:effectLst/>
              <a:latin typeface="Times New Roman" panose="02020603050405020304" pitchFamily="18" charset="0"/>
              <a:ea typeface="Times New Roman" panose="02020603050405020304" pitchFamily="18" charset="0"/>
            </a:endParaRPr>
          </a:p>
          <a:p>
            <a:pPr marL="449580" algn="just">
              <a:spcAft>
                <a:spcPts val="300"/>
              </a:spcAft>
            </a:pPr>
            <a:r>
              <a:rPr lang="es-ES" sz="2800" dirty="0">
                <a:effectLst/>
                <a:ea typeface="Times New Roman" panose="02020603050405020304" pitchFamily="18" charset="0"/>
              </a:rPr>
              <a:t>c) Unidad de subestación con uno o dos alimentadores primarios.</a:t>
            </a:r>
            <a:endParaRPr lang="es-PA" sz="2800" dirty="0">
              <a:effectLst/>
              <a:latin typeface="Times New Roman" panose="02020603050405020304" pitchFamily="18" charset="0"/>
              <a:ea typeface="Times New Roman" panose="02020603050405020304" pitchFamily="18" charset="0"/>
            </a:endParaRPr>
          </a:p>
          <a:p>
            <a:pPr marL="449580" algn="just">
              <a:spcAft>
                <a:spcPts val="300"/>
              </a:spcAft>
            </a:pPr>
            <a:r>
              <a:rPr lang="es-ES" sz="2800" dirty="0">
                <a:effectLst/>
                <a:ea typeface="Times New Roman" panose="02020603050405020304" pitchFamily="18" charset="0"/>
              </a:rPr>
              <a:t>d) Unidad de subestación con dos transformadores con el lado secundario abierto o cerrado.</a:t>
            </a:r>
            <a:endParaRPr lang="es-PA" sz="2800" dirty="0">
              <a:effectLst/>
              <a:latin typeface="Times New Roman" panose="02020603050405020304" pitchFamily="18" charset="0"/>
              <a:ea typeface="Times New Roman" panose="02020603050405020304" pitchFamily="18" charset="0"/>
            </a:endParaRPr>
          </a:p>
          <a:p>
            <a:pPr marL="449580" algn="just">
              <a:spcAft>
                <a:spcPts val="300"/>
              </a:spcAft>
            </a:pPr>
            <a:r>
              <a:rPr lang="es-ES" sz="2800" dirty="0">
                <a:effectLst/>
                <a:ea typeface="Times New Roman" panose="02020603050405020304" pitchFamily="18" charset="0"/>
              </a:rPr>
              <a:t>e) MCC con uno o dos alimentadores, uno o ambos energizados.</a:t>
            </a:r>
          </a:p>
          <a:p>
            <a:pPr marL="449580" algn="just">
              <a:spcAft>
                <a:spcPts val="300"/>
              </a:spcAft>
            </a:pPr>
            <a:r>
              <a:rPr lang="es-ES" sz="2800" dirty="0">
                <a:effectLst/>
                <a:ea typeface="Times New Roman" panose="02020603050405020304" pitchFamily="18" charset="0"/>
              </a:rPr>
              <a:t>f) Generadores en paralelo con la fuente de línea eléctrica o en modo de espera a energizarse.</a:t>
            </a:r>
            <a:endParaRPr lang="es-PA" sz="2800" dirty="0">
              <a:effectLst/>
              <a:latin typeface="Times New Roman" panose="02020603050405020304" pitchFamily="18" charset="0"/>
              <a:ea typeface="Times New Roman" panose="02020603050405020304" pitchFamily="18" charset="0"/>
            </a:endParaRPr>
          </a:p>
        </p:txBody>
      </p:sp>
      <p:sp>
        <p:nvSpPr>
          <p:cNvPr id="4" name="3 Marcador de número de diapositiva">
            <a:extLst>
              <a:ext uri="{FF2B5EF4-FFF2-40B4-BE49-F238E27FC236}">
                <a16:creationId xmlns:a16="http://schemas.microsoft.com/office/drawing/2014/main" id="{3BE9D0F2-20BE-468C-B582-3970F51A187A}"/>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D109BD2-A35D-40C7-98C7-0C11B605B252}" type="slidenum">
              <a:rPr lang="es-ES" altLang="es-PA">
                <a:solidFill>
                  <a:srgbClr val="045C75"/>
                </a:solidFill>
                <a:latin typeface="Constantia" panose="02030602050306030303" pitchFamily="18" charset="0"/>
              </a:rPr>
              <a:pPr eaLnBrk="1" hangingPunct="1"/>
              <a:t>22</a:t>
            </a:fld>
            <a:endParaRPr lang="es-ES" altLang="es-PA">
              <a:solidFill>
                <a:srgbClr val="045C75"/>
              </a:solidFill>
              <a:latin typeface="Constantia" panose="02030602050306030303" pitchFamily="18" charset="0"/>
            </a:endParaRPr>
          </a:p>
        </p:txBody>
      </p:sp>
    </p:spTree>
    <p:extLst>
      <p:ext uri="{BB962C8B-B14F-4D97-AF65-F5344CB8AC3E}">
        <p14:creationId xmlns:p14="http://schemas.microsoft.com/office/powerpoint/2010/main" val="38372384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1 Rectángulo">
            <a:extLst>
              <a:ext uri="{FF2B5EF4-FFF2-40B4-BE49-F238E27FC236}">
                <a16:creationId xmlns:a16="http://schemas.microsoft.com/office/drawing/2014/main" id="{C3B28366-682B-4BFB-BD04-A74A7EC9F506}"/>
              </a:ext>
            </a:extLst>
          </p:cNvPr>
          <p:cNvSpPr>
            <a:spLocks noChangeArrowheads="1"/>
          </p:cNvSpPr>
          <p:nvPr/>
        </p:nvSpPr>
        <p:spPr bwMode="auto">
          <a:xfrm>
            <a:off x="130628" y="0"/>
            <a:ext cx="11808823" cy="6785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lnSpc>
                <a:spcPct val="150000"/>
              </a:lnSpc>
              <a:spcBef>
                <a:spcPts val="600"/>
              </a:spcBef>
              <a:spcAft>
                <a:spcPts val="600"/>
              </a:spcAft>
            </a:pPr>
            <a:r>
              <a:rPr lang="es-ES" sz="2800" b="1" dirty="0">
                <a:effectLst/>
                <a:ea typeface="Times New Roman" panose="02020603050405020304" pitchFamily="18" charset="0"/>
              </a:rPr>
              <a:t>Paso 3: Determinar las corrientes de fallas trifásicas.</a:t>
            </a:r>
            <a:endParaRPr lang="es-PA" sz="2800" dirty="0">
              <a:effectLst/>
              <a:latin typeface="Times New Roman" panose="02020603050405020304" pitchFamily="18" charset="0"/>
              <a:ea typeface="Times New Roman" panose="02020603050405020304" pitchFamily="18" charset="0"/>
            </a:endParaRPr>
          </a:p>
          <a:p>
            <a:pPr indent="449580" algn="just">
              <a:lnSpc>
                <a:spcPct val="150000"/>
              </a:lnSpc>
              <a:spcBef>
                <a:spcPts val="600"/>
              </a:spcBef>
              <a:spcAft>
                <a:spcPts val="600"/>
              </a:spcAft>
            </a:pPr>
            <a:r>
              <a:rPr lang="es-ES" sz="2800" dirty="0">
                <a:effectLst/>
                <a:ea typeface="Times New Roman" panose="02020603050405020304" pitchFamily="18" charset="0"/>
              </a:rPr>
              <a:t>Introducir todos los datos de los diagramas unifilares y efectuar el cálculo de forma manual (para un sistema sencillo) o automático con un software (para sistemas más complejos)</a:t>
            </a:r>
            <a:endParaRPr lang="es-PA" sz="2800" dirty="0">
              <a:effectLst/>
              <a:latin typeface="Times New Roman" panose="02020603050405020304" pitchFamily="18" charset="0"/>
              <a:ea typeface="Times New Roman" panose="02020603050405020304" pitchFamily="18" charset="0"/>
            </a:endParaRPr>
          </a:p>
          <a:p>
            <a:pPr indent="449580" algn="just">
              <a:lnSpc>
                <a:spcPct val="150000"/>
              </a:lnSpc>
              <a:spcBef>
                <a:spcPts val="600"/>
              </a:spcBef>
              <a:spcAft>
                <a:spcPts val="600"/>
              </a:spcAft>
            </a:pPr>
            <a:r>
              <a:rPr lang="es-ES" sz="2800" dirty="0">
                <a:effectLst/>
                <a:ea typeface="Times New Roman" panose="02020603050405020304" pitchFamily="18" charset="0"/>
              </a:rPr>
              <a:t>Encuentre la corriente de falla simétrica trifásica y la relación X/R en cada punto del sistema donde el personal electricista pueda estar ejecutando una maniobra con el sistema energizado y pueda ocurrir una falla trifásica, no necesita ser ejecutado para cada nodo, ya que algunos nodos no afectarán significativamente la corriente de falla en todas las barras. Es importante incluir todos los cables.</a:t>
            </a:r>
            <a:endParaRPr lang="es-PA" sz="2800" dirty="0">
              <a:effectLst/>
              <a:latin typeface="Times New Roman" panose="02020603050405020304" pitchFamily="18" charset="0"/>
              <a:ea typeface="Times New Roman" panose="02020603050405020304" pitchFamily="18" charset="0"/>
            </a:endParaRPr>
          </a:p>
        </p:txBody>
      </p:sp>
      <p:sp>
        <p:nvSpPr>
          <p:cNvPr id="4" name="3 Marcador de número de diapositiva">
            <a:extLst>
              <a:ext uri="{FF2B5EF4-FFF2-40B4-BE49-F238E27FC236}">
                <a16:creationId xmlns:a16="http://schemas.microsoft.com/office/drawing/2014/main" id="{3BE9D0F2-20BE-468C-B582-3970F51A187A}"/>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D109BD2-A35D-40C7-98C7-0C11B605B252}" type="slidenum">
              <a:rPr lang="es-ES" altLang="es-PA">
                <a:solidFill>
                  <a:srgbClr val="045C75"/>
                </a:solidFill>
                <a:latin typeface="Constantia" panose="02030602050306030303" pitchFamily="18" charset="0"/>
              </a:rPr>
              <a:pPr eaLnBrk="1" hangingPunct="1"/>
              <a:t>23</a:t>
            </a:fld>
            <a:endParaRPr lang="es-ES" altLang="es-PA">
              <a:solidFill>
                <a:srgbClr val="045C75"/>
              </a:solidFill>
              <a:latin typeface="Constantia" panose="02030602050306030303" pitchFamily="18" charset="0"/>
            </a:endParaRPr>
          </a:p>
        </p:txBody>
      </p:sp>
    </p:spTree>
    <p:extLst>
      <p:ext uri="{BB962C8B-B14F-4D97-AF65-F5344CB8AC3E}">
        <p14:creationId xmlns:p14="http://schemas.microsoft.com/office/powerpoint/2010/main" val="27890149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1 Rectángulo">
            <a:extLst>
              <a:ext uri="{FF2B5EF4-FFF2-40B4-BE49-F238E27FC236}">
                <a16:creationId xmlns:a16="http://schemas.microsoft.com/office/drawing/2014/main" id="{C3B28366-682B-4BFB-BD04-A74A7EC9F506}"/>
              </a:ext>
            </a:extLst>
          </p:cNvPr>
          <p:cNvSpPr>
            <a:spLocks noChangeArrowheads="1"/>
          </p:cNvSpPr>
          <p:nvPr/>
        </p:nvSpPr>
        <p:spPr bwMode="auto">
          <a:xfrm>
            <a:off x="130628" y="0"/>
            <a:ext cx="11808823" cy="6745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lnSpc>
                <a:spcPct val="150000"/>
              </a:lnSpc>
              <a:spcBef>
                <a:spcPts val="600"/>
              </a:spcBef>
              <a:spcAft>
                <a:spcPts val="600"/>
              </a:spcAft>
            </a:pPr>
            <a:r>
              <a:rPr lang="es-ES" sz="2800" b="1" dirty="0">
                <a:effectLst/>
                <a:ea typeface="Times New Roman" panose="02020603050405020304" pitchFamily="18" charset="0"/>
              </a:rPr>
              <a:t>Paso 4: Determine las corrientes de falla de Arco Eléctrico.</a:t>
            </a:r>
            <a:endParaRPr lang="es-PA" sz="2800" dirty="0">
              <a:effectLst/>
              <a:latin typeface="Times New Roman" panose="02020603050405020304" pitchFamily="18" charset="0"/>
              <a:ea typeface="Times New Roman" panose="02020603050405020304" pitchFamily="18" charset="0"/>
            </a:endParaRPr>
          </a:p>
          <a:p>
            <a:pPr indent="449580" algn="just">
              <a:lnSpc>
                <a:spcPct val="130000"/>
              </a:lnSpc>
              <a:spcBef>
                <a:spcPts val="600"/>
              </a:spcBef>
              <a:spcAft>
                <a:spcPts val="600"/>
              </a:spcAft>
            </a:pPr>
            <a:r>
              <a:rPr lang="es-ES" sz="2800" dirty="0">
                <a:effectLst/>
                <a:ea typeface="Times New Roman" panose="02020603050405020304" pitchFamily="18" charset="0"/>
              </a:rPr>
              <a:t>La corriente de falla del Arco Eléctrico en el lugar que se calcula y la parte de esa corriente que pasa a través del primer dispositivo de protección aguas arriba debe ser encontrada.</a:t>
            </a:r>
            <a:endParaRPr lang="es-PA" sz="2800" dirty="0">
              <a:effectLst/>
              <a:latin typeface="Times New Roman" panose="02020603050405020304" pitchFamily="18" charset="0"/>
              <a:ea typeface="Times New Roman" panose="02020603050405020304" pitchFamily="18" charset="0"/>
            </a:endParaRPr>
          </a:p>
          <a:p>
            <a:pPr indent="449580" algn="just">
              <a:lnSpc>
                <a:spcPct val="130000"/>
              </a:lnSpc>
              <a:spcBef>
                <a:spcPts val="600"/>
              </a:spcBef>
              <a:spcAft>
                <a:spcPts val="600"/>
              </a:spcAft>
            </a:pPr>
            <a:r>
              <a:rPr lang="es-ES" sz="2800" dirty="0">
                <a:effectLst/>
                <a:ea typeface="Times New Roman" panose="02020603050405020304" pitchFamily="18" charset="0"/>
              </a:rPr>
              <a:t>La corriente de falla de arco depende principalmente de la corriente de falla trifásica.</a:t>
            </a:r>
            <a:endParaRPr lang="es-PA" sz="2800" dirty="0">
              <a:effectLst/>
              <a:latin typeface="Times New Roman" panose="02020603050405020304" pitchFamily="18" charset="0"/>
              <a:ea typeface="Times New Roman" panose="02020603050405020304" pitchFamily="18" charset="0"/>
            </a:endParaRPr>
          </a:p>
          <a:p>
            <a:pPr indent="449580" algn="just">
              <a:lnSpc>
                <a:spcPct val="130000"/>
              </a:lnSpc>
              <a:spcBef>
                <a:spcPts val="600"/>
              </a:spcBef>
              <a:spcAft>
                <a:spcPts val="600"/>
              </a:spcAft>
            </a:pPr>
            <a:r>
              <a:rPr lang="es-ES" sz="2800" dirty="0">
                <a:effectLst/>
                <a:ea typeface="Times New Roman" panose="02020603050405020304" pitchFamily="18" charset="0"/>
              </a:rPr>
              <a:t>La corriente de falla del Arco Eléctrico calculado será más baja que la actual falla trifásica debido a la impedancia del arco, especialmente para aplicaciones en sistemas de baja tensión (&lt;1000 V). Para aplicaciones de media tensión, la corriente de falla del Arco Eléctrico es todavía un poco más bajo que la actual falla, y debe ser calculado.</a:t>
            </a:r>
            <a:endParaRPr lang="es-PA" sz="2800" dirty="0">
              <a:effectLst/>
              <a:latin typeface="Times New Roman" panose="02020603050405020304" pitchFamily="18" charset="0"/>
              <a:ea typeface="Times New Roman" panose="02020603050405020304" pitchFamily="18" charset="0"/>
            </a:endParaRPr>
          </a:p>
        </p:txBody>
      </p:sp>
      <p:sp>
        <p:nvSpPr>
          <p:cNvPr id="4" name="3 Marcador de número de diapositiva">
            <a:extLst>
              <a:ext uri="{FF2B5EF4-FFF2-40B4-BE49-F238E27FC236}">
                <a16:creationId xmlns:a16="http://schemas.microsoft.com/office/drawing/2014/main" id="{3BE9D0F2-20BE-468C-B582-3970F51A187A}"/>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D109BD2-A35D-40C7-98C7-0C11B605B252}" type="slidenum">
              <a:rPr lang="es-ES" altLang="es-PA">
                <a:solidFill>
                  <a:srgbClr val="045C75"/>
                </a:solidFill>
                <a:latin typeface="Constantia" panose="02030602050306030303" pitchFamily="18" charset="0"/>
              </a:rPr>
              <a:pPr eaLnBrk="1" hangingPunct="1"/>
              <a:t>24</a:t>
            </a:fld>
            <a:endParaRPr lang="es-ES" altLang="es-PA">
              <a:solidFill>
                <a:srgbClr val="045C75"/>
              </a:solidFill>
              <a:latin typeface="Constantia" panose="02030602050306030303" pitchFamily="18" charset="0"/>
            </a:endParaRPr>
          </a:p>
        </p:txBody>
      </p:sp>
    </p:spTree>
    <p:extLst>
      <p:ext uri="{BB962C8B-B14F-4D97-AF65-F5344CB8AC3E}">
        <p14:creationId xmlns:p14="http://schemas.microsoft.com/office/powerpoint/2010/main" val="26050172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1 Rectángulo">
            <a:extLst>
              <a:ext uri="{FF2B5EF4-FFF2-40B4-BE49-F238E27FC236}">
                <a16:creationId xmlns:a16="http://schemas.microsoft.com/office/drawing/2014/main" id="{C3B28366-682B-4BFB-BD04-A74A7EC9F506}"/>
              </a:ext>
            </a:extLst>
          </p:cNvPr>
          <p:cNvSpPr>
            <a:spLocks noChangeArrowheads="1"/>
          </p:cNvSpPr>
          <p:nvPr/>
        </p:nvSpPr>
        <p:spPr bwMode="auto">
          <a:xfrm>
            <a:off x="130628" y="0"/>
            <a:ext cx="11808823" cy="7054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lnSpc>
                <a:spcPct val="150000"/>
              </a:lnSpc>
              <a:spcBef>
                <a:spcPts val="600"/>
              </a:spcBef>
              <a:spcAft>
                <a:spcPts val="600"/>
              </a:spcAft>
            </a:pPr>
            <a:r>
              <a:rPr lang="es-ES" sz="2800" b="1" dirty="0">
                <a:effectLst/>
                <a:ea typeface="Times New Roman" panose="02020603050405020304" pitchFamily="18" charset="0"/>
              </a:rPr>
              <a:t>Paso 5: Encuentre las características de los dispositivos de protección y la duración de los arcos.</a:t>
            </a:r>
            <a:endParaRPr lang="es-PA" sz="2800" dirty="0">
              <a:effectLst/>
              <a:latin typeface="Times New Roman" panose="02020603050405020304" pitchFamily="18" charset="0"/>
              <a:ea typeface="Times New Roman" panose="02020603050405020304" pitchFamily="18" charset="0"/>
            </a:endParaRPr>
          </a:p>
          <a:p>
            <a:pPr indent="449580" algn="just">
              <a:lnSpc>
                <a:spcPct val="140000"/>
              </a:lnSpc>
              <a:spcBef>
                <a:spcPts val="600"/>
              </a:spcBef>
              <a:spcAft>
                <a:spcPts val="600"/>
              </a:spcAft>
            </a:pPr>
            <a:r>
              <a:rPr lang="es-ES" sz="2800" dirty="0">
                <a:effectLst/>
                <a:ea typeface="Times New Roman" panose="02020603050405020304" pitchFamily="18" charset="0"/>
              </a:rPr>
              <a:t>Se debe tener las curvas tiempo-corriente. Si no es así, lo mejor es utilizar el software disponible en el mercado que facilita este análisis. Alternativamente, para un estudio muy simple, es posible utilizar las características del dispositivo de protección, que se pueden encontrar en los datos del fabricante.</a:t>
            </a:r>
            <a:endParaRPr lang="es-PA" sz="2800" dirty="0">
              <a:effectLst/>
              <a:latin typeface="Times New Roman" panose="02020603050405020304" pitchFamily="18" charset="0"/>
              <a:ea typeface="Times New Roman" panose="02020603050405020304" pitchFamily="18" charset="0"/>
            </a:endParaRPr>
          </a:p>
          <a:p>
            <a:pPr indent="449580" algn="just">
              <a:lnSpc>
                <a:spcPct val="140000"/>
              </a:lnSpc>
              <a:spcBef>
                <a:spcPts val="600"/>
              </a:spcBef>
              <a:spcAft>
                <a:spcPts val="600"/>
              </a:spcAft>
            </a:pPr>
            <a:r>
              <a:rPr lang="es-ES" sz="2800" dirty="0">
                <a:effectLst/>
                <a:ea typeface="Times New Roman" panose="02020603050405020304" pitchFamily="18" charset="0"/>
              </a:rPr>
              <a:t>La TABLA N º 1 muestra los tiempos de operación de interruptores recomendados. El tiempo de apertura para determinados interruptores pueden ser verificados mediante la consulta de la información del fabricante.</a:t>
            </a:r>
            <a:endParaRPr lang="es-PA" sz="2800" dirty="0">
              <a:effectLst/>
              <a:latin typeface="Times New Roman" panose="02020603050405020304" pitchFamily="18" charset="0"/>
              <a:ea typeface="Times New Roman" panose="02020603050405020304" pitchFamily="18" charset="0"/>
            </a:endParaRPr>
          </a:p>
        </p:txBody>
      </p:sp>
      <p:sp>
        <p:nvSpPr>
          <p:cNvPr id="4" name="3 Marcador de número de diapositiva">
            <a:extLst>
              <a:ext uri="{FF2B5EF4-FFF2-40B4-BE49-F238E27FC236}">
                <a16:creationId xmlns:a16="http://schemas.microsoft.com/office/drawing/2014/main" id="{3BE9D0F2-20BE-468C-B582-3970F51A187A}"/>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D109BD2-A35D-40C7-98C7-0C11B605B252}" type="slidenum">
              <a:rPr lang="es-ES" altLang="es-PA">
                <a:solidFill>
                  <a:srgbClr val="045C75"/>
                </a:solidFill>
                <a:latin typeface="Constantia" panose="02030602050306030303" pitchFamily="18" charset="0"/>
              </a:rPr>
              <a:pPr eaLnBrk="1" hangingPunct="1"/>
              <a:t>25</a:t>
            </a:fld>
            <a:endParaRPr lang="es-ES" altLang="es-PA">
              <a:solidFill>
                <a:srgbClr val="045C75"/>
              </a:solidFill>
              <a:latin typeface="Constantia" panose="02030602050306030303" pitchFamily="18" charset="0"/>
            </a:endParaRPr>
          </a:p>
        </p:txBody>
      </p:sp>
    </p:spTree>
    <p:extLst>
      <p:ext uri="{BB962C8B-B14F-4D97-AF65-F5344CB8AC3E}">
        <p14:creationId xmlns:p14="http://schemas.microsoft.com/office/powerpoint/2010/main" val="42646341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1 Rectángulo">
            <a:extLst>
              <a:ext uri="{FF2B5EF4-FFF2-40B4-BE49-F238E27FC236}">
                <a16:creationId xmlns:a16="http://schemas.microsoft.com/office/drawing/2014/main" id="{C3B28366-682B-4BFB-BD04-A74A7EC9F506}"/>
              </a:ext>
            </a:extLst>
          </p:cNvPr>
          <p:cNvSpPr>
            <a:spLocks noChangeArrowheads="1"/>
          </p:cNvSpPr>
          <p:nvPr/>
        </p:nvSpPr>
        <p:spPr bwMode="auto">
          <a:xfrm>
            <a:off x="130628" y="0"/>
            <a:ext cx="11808823" cy="660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150000"/>
              </a:lnSpc>
              <a:spcBef>
                <a:spcPts val="600"/>
              </a:spcBef>
              <a:spcAft>
                <a:spcPts val="600"/>
              </a:spcAft>
            </a:pPr>
            <a:r>
              <a:rPr lang="es-ES" sz="2800" dirty="0">
                <a:effectLst/>
                <a:ea typeface="Times New Roman" panose="02020603050405020304" pitchFamily="18" charset="0"/>
              </a:rPr>
              <a:t>TABLA </a:t>
            </a:r>
            <a:r>
              <a:rPr lang="es-ES" sz="2800" dirty="0" err="1">
                <a:effectLst/>
                <a:ea typeface="Times New Roman" panose="02020603050405020304" pitchFamily="18" charset="0"/>
              </a:rPr>
              <a:t>Nº</a:t>
            </a:r>
            <a:r>
              <a:rPr lang="es-ES" sz="2800" dirty="0">
                <a:effectLst/>
                <a:ea typeface="Times New Roman" panose="02020603050405020304" pitchFamily="18" charset="0"/>
              </a:rPr>
              <a:t> 1 Tiempo de Apertura de Tipos de Interruptores</a:t>
            </a:r>
            <a:endParaRPr lang="es-PA" sz="2800" dirty="0">
              <a:effectLst/>
              <a:latin typeface="Times New Roman" panose="02020603050405020304" pitchFamily="18" charset="0"/>
              <a:ea typeface="Times New Roman" panose="02020603050405020304" pitchFamily="18" charset="0"/>
            </a:endParaRPr>
          </a:p>
        </p:txBody>
      </p:sp>
      <p:sp>
        <p:nvSpPr>
          <p:cNvPr id="4" name="3 Marcador de número de diapositiva">
            <a:extLst>
              <a:ext uri="{FF2B5EF4-FFF2-40B4-BE49-F238E27FC236}">
                <a16:creationId xmlns:a16="http://schemas.microsoft.com/office/drawing/2014/main" id="{3BE9D0F2-20BE-468C-B582-3970F51A187A}"/>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D109BD2-A35D-40C7-98C7-0C11B605B252}" type="slidenum">
              <a:rPr lang="es-ES" altLang="es-PA">
                <a:solidFill>
                  <a:srgbClr val="045C75"/>
                </a:solidFill>
                <a:latin typeface="Constantia" panose="02030602050306030303" pitchFamily="18" charset="0"/>
              </a:rPr>
              <a:pPr eaLnBrk="1" hangingPunct="1"/>
              <a:t>26</a:t>
            </a:fld>
            <a:endParaRPr lang="es-ES" altLang="es-PA">
              <a:solidFill>
                <a:srgbClr val="045C75"/>
              </a:solidFill>
              <a:latin typeface="Constantia" panose="02030602050306030303" pitchFamily="18" charset="0"/>
            </a:endParaRPr>
          </a:p>
        </p:txBody>
      </p:sp>
      <p:pic>
        <p:nvPicPr>
          <p:cNvPr id="5" name="Picture 1">
            <a:extLst>
              <a:ext uri="{FF2B5EF4-FFF2-40B4-BE49-F238E27FC236}">
                <a16:creationId xmlns:a16="http://schemas.microsoft.com/office/drawing/2014/main" id="{A95BDB56-98FE-45C1-91A8-839A56E233F2}"/>
              </a:ext>
            </a:extLst>
          </p:cNvPr>
          <p:cNvPicPr/>
          <p:nvPr/>
        </p:nvPicPr>
        <p:blipFill>
          <a:blip r:embed="rId2">
            <a:lum bright="-20000" contrast="40000"/>
            <a:extLst>
              <a:ext uri="{28A0092B-C50C-407E-A947-70E740481C1C}">
                <a14:useLocalDpi xmlns:a14="http://schemas.microsoft.com/office/drawing/2010/main" val="0"/>
              </a:ext>
            </a:extLst>
          </a:blip>
          <a:srcRect/>
          <a:stretch>
            <a:fillRect/>
          </a:stretch>
        </p:blipFill>
        <p:spPr bwMode="auto">
          <a:xfrm>
            <a:off x="143692" y="740227"/>
            <a:ext cx="11904616" cy="5926183"/>
          </a:xfrm>
          <a:prstGeom prst="rect">
            <a:avLst/>
          </a:prstGeom>
          <a:noFill/>
          <a:ln>
            <a:noFill/>
          </a:ln>
        </p:spPr>
      </p:pic>
    </p:spTree>
    <p:extLst>
      <p:ext uri="{BB962C8B-B14F-4D97-AF65-F5344CB8AC3E}">
        <p14:creationId xmlns:p14="http://schemas.microsoft.com/office/powerpoint/2010/main" val="2900207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1 Rectángulo">
            <a:extLst>
              <a:ext uri="{FF2B5EF4-FFF2-40B4-BE49-F238E27FC236}">
                <a16:creationId xmlns:a16="http://schemas.microsoft.com/office/drawing/2014/main" id="{C3B28366-682B-4BFB-BD04-A74A7EC9F506}"/>
              </a:ext>
            </a:extLst>
          </p:cNvPr>
          <p:cNvSpPr>
            <a:spLocks noChangeArrowheads="1"/>
          </p:cNvSpPr>
          <p:nvPr/>
        </p:nvSpPr>
        <p:spPr bwMode="auto">
          <a:xfrm>
            <a:off x="130628" y="0"/>
            <a:ext cx="11808823" cy="379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lnSpc>
                <a:spcPct val="150000"/>
              </a:lnSpc>
              <a:spcBef>
                <a:spcPts val="600"/>
              </a:spcBef>
              <a:spcAft>
                <a:spcPts val="600"/>
              </a:spcAft>
            </a:pPr>
            <a:r>
              <a:rPr lang="es-ES" sz="2800" b="1" dirty="0">
                <a:effectLst/>
                <a:ea typeface="Times New Roman" panose="02020603050405020304" pitchFamily="18" charset="0"/>
              </a:rPr>
              <a:t>Paso 6: Tensiones del sistema eléctrico y las clases de equipos.</a:t>
            </a:r>
            <a:endParaRPr lang="es-PA" sz="2800" dirty="0">
              <a:effectLst/>
              <a:latin typeface="Times New Roman" panose="02020603050405020304" pitchFamily="18" charset="0"/>
              <a:ea typeface="Times New Roman" panose="02020603050405020304" pitchFamily="18" charset="0"/>
            </a:endParaRPr>
          </a:p>
          <a:p>
            <a:pPr indent="449580" algn="just">
              <a:lnSpc>
                <a:spcPct val="130000"/>
              </a:lnSpc>
              <a:spcBef>
                <a:spcPts val="600"/>
              </a:spcBef>
              <a:spcAft>
                <a:spcPts val="600"/>
              </a:spcAft>
            </a:pPr>
            <a:r>
              <a:rPr lang="es-ES" sz="2800" dirty="0">
                <a:effectLst/>
                <a:ea typeface="Times New Roman" panose="02020603050405020304" pitchFamily="18" charset="0"/>
              </a:rPr>
              <a:t>Para cada barra, documentar la tensión del sistema y la clase de equipo tal como se muestra en la TABLA </a:t>
            </a:r>
            <a:r>
              <a:rPr lang="es-ES" sz="2800" dirty="0" err="1">
                <a:effectLst/>
                <a:ea typeface="Times New Roman" panose="02020603050405020304" pitchFamily="18" charset="0"/>
              </a:rPr>
              <a:t>Nº</a:t>
            </a:r>
            <a:r>
              <a:rPr lang="es-ES" sz="2800" dirty="0">
                <a:effectLst/>
                <a:ea typeface="Times New Roman" panose="02020603050405020304" pitchFamily="18" charset="0"/>
              </a:rPr>
              <a:t> 2, esto permitirá la aplicación de ecuaciones basados en las separaciones típicas entre barras de equipos estándar, cables y otros.</a:t>
            </a:r>
          </a:p>
          <a:p>
            <a:pPr algn="ctr">
              <a:lnSpc>
                <a:spcPct val="130000"/>
              </a:lnSpc>
              <a:spcBef>
                <a:spcPts val="600"/>
              </a:spcBef>
              <a:spcAft>
                <a:spcPts val="600"/>
              </a:spcAft>
            </a:pPr>
            <a:r>
              <a:rPr lang="es-ES" sz="2800" dirty="0">
                <a:effectLst/>
                <a:latin typeface="Arial" panose="020B0604020202020204" pitchFamily="34" charset="0"/>
                <a:ea typeface="Times New Roman" panose="02020603050405020304" pitchFamily="18" charset="0"/>
              </a:rPr>
              <a:t>TABLA </a:t>
            </a:r>
            <a:r>
              <a:rPr lang="es-ES" sz="2800" dirty="0" err="1">
                <a:effectLst/>
                <a:latin typeface="Arial" panose="020B0604020202020204" pitchFamily="34" charset="0"/>
                <a:ea typeface="Times New Roman" panose="02020603050405020304" pitchFamily="18" charset="0"/>
              </a:rPr>
              <a:t>Nº</a:t>
            </a:r>
            <a:r>
              <a:rPr lang="es-ES" sz="2800" dirty="0">
                <a:effectLst/>
                <a:latin typeface="Arial" panose="020B0604020202020204" pitchFamily="34" charset="0"/>
                <a:ea typeface="Times New Roman" panose="02020603050405020304" pitchFamily="18" charset="0"/>
              </a:rPr>
              <a:t> 2 Clases de Equipos y Separaciones Típicas entre barras</a:t>
            </a:r>
            <a:endParaRPr lang="es-PA" sz="2800" dirty="0">
              <a:effectLst/>
              <a:latin typeface="Times New Roman" panose="02020603050405020304" pitchFamily="18" charset="0"/>
              <a:ea typeface="Times New Roman" panose="02020603050405020304" pitchFamily="18" charset="0"/>
            </a:endParaRPr>
          </a:p>
        </p:txBody>
      </p:sp>
      <p:sp>
        <p:nvSpPr>
          <p:cNvPr id="4" name="3 Marcador de número de diapositiva">
            <a:extLst>
              <a:ext uri="{FF2B5EF4-FFF2-40B4-BE49-F238E27FC236}">
                <a16:creationId xmlns:a16="http://schemas.microsoft.com/office/drawing/2014/main" id="{3BE9D0F2-20BE-468C-B582-3970F51A187A}"/>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D109BD2-A35D-40C7-98C7-0C11B605B252}" type="slidenum">
              <a:rPr lang="es-ES" altLang="es-PA">
                <a:solidFill>
                  <a:srgbClr val="045C75"/>
                </a:solidFill>
                <a:latin typeface="Constantia" panose="02030602050306030303" pitchFamily="18" charset="0"/>
              </a:rPr>
              <a:pPr eaLnBrk="1" hangingPunct="1"/>
              <a:t>27</a:t>
            </a:fld>
            <a:endParaRPr lang="es-ES" altLang="es-PA">
              <a:solidFill>
                <a:srgbClr val="045C75"/>
              </a:solidFill>
              <a:latin typeface="Constantia" panose="02030602050306030303" pitchFamily="18" charset="0"/>
            </a:endParaRPr>
          </a:p>
        </p:txBody>
      </p:sp>
      <p:pic>
        <p:nvPicPr>
          <p:cNvPr id="5" name="Picture 2">
            <a:extLst>
              <a:ext uri="{FF2B5EF4-FFF2-40B4-BE49-F238E27FC236}">
                <a16:creationId xmlns:a16="http://schemas.microsoft.com/office/drawing/2014/main" id="{481234D0-DD03-4E56-A3BF-3D495DD0839D}"/>
              </a:ext>
            </a:extLst>
          </p:cNvPr>
          <p:cNvPicPr/>
          <p:nvPr/>
        </p:nvPicPr>
        <p:blipFill>
          <a:blip r:embed="rId2">
            <a:lum bright="-20000" contrast="40000"/>
            <a:extLst>
              <a:ext uri="{28A0092B-C50C-407E-A947-70E740481C1C}">
                <a14:useLocalDpi xmlns:a14="http://schemas.microsoft.com/office/drawing/2010/main" val="0"/>
              </a:ext>
            </a:extLst>
          </a:blip>
          <a:srcRect/>
          <a:stretch>
            <a:fillRect/>
          </a:stretch>
        </p:blipFill>
        <p:spPr bwMode="auto">
          <a:xfrm>
            <a:off x="1872343" y="3790847"/>
            <a:ext cx="8508274" cy="3067154"/>
          </a:xfrm>
          <a:prstGeom prst="rect">
            <a:avLst/>
          </a:prstGeom>
          <a:noFill/>
          <a:ln>
            <a:noFill/>
          </a:ln>
        </p:spPr>
      </p:pic>
    </p:spTree>
    <p:extLst>
      <p:ext uri="{BB962C8B-B14F-4D97-AF65-F5344CB8AC3E}">
        <p14:creationId xmlns:p14="http://schemas.microsoft.com/office/powerpoint/2010/main" val="22649451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1 Rectángulo">
            <a:extLst>
              <a:ext uri="{FF2B5EF4-FFF2-40B4-BE49-F238E27FC236}">
                <a16:creationId xmlns:a16="http://schemas.microsoft.com/office/drawing/2014/main" id="{C3B28366-682B-4BFB-BD04-A74A7EC9F506}"/>
              </a:ext>
            </a:extLst>
          </p:cNvPr>
          <p:cNvSpPr>
            <a:spLocks noChangeArrowheads="1"/>
          </p:cNvSpPr>
          <p:nvPr/>
        </p:nvSpPr>
        <p:spPr bwMode="auto">
          <a:xfrm>
            <a:off x="130628" y="0"/>
            <a:ext cx="11808823" cy="5985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lnSpc>
                <a:spcPct val="150000"/>
              </a:lnSpc>
              <a:spcBef>
                <a:spcPts val="600"/>
              </a:spcBef>
              <a:spcAft>
                <a:spcPts val="600"/>
              </a:spcAft>
            </a:pPr>
            <a:r>
              <a:rPr lang="es-ES" sz="2800" b="1" dirty="0">
                <a:effectLst/>
                <a:ea typeface="Times New Roman" panose="02020603050405020304" pitchFamily="18" charset="0"/>
              </a:rPr>
              <a:t>Paso 7: Seleccione las distancias de trabajo.</a:t>
            </a:r>
            <a:endParaRPr lang="es-PA" sz="2800" dirty="0">
              <a:effectLst/>
              <a:latin typeface="Times New Roman" panose="02020603050405020304" pitchFamily="18" charset="0"/>
              <a:ea typeface="Times New Roman" panose="02020603050405020304" pitchFamily="18" charset="0"/>
            </a:endParaRPr>
          </a:p>
          <a:p>
            <a:pPr indent="449580" algn="just">
              <a:lnSpc>
                <a:spcPct val="150000"/>
              </a:lnSpc>
              <a:spcBef>
                <a:spcPts val="600"/>
              </a:spcBef>
              <a:spcAft>
                <a:spcPts val="600"/>
              </a:spcAft>
            </a:pPr>
            <a:r>
              <a:rPr lang="es-ES" sz="2800" dirty="0">
                <a:effectLst/>
                <a:ea typeface="Times New Roman" panose="02020603050405020304" pitchFamily="18" charset="0"/>
              </a:rPr>
              <a:t>La protección de Arco Eléctrico siempre se basa en el nivel de energía incidente sobre la cara y el cuerpo de la persona que realiza el trabajo, no la energía incidente en las manos o los brazos, el grado de lesión en una quemadura depende del porcentaje de la piel de una persona que se quema. La cabeza y el cuerpo son un gran porcentaje de la superficie total de la piel y lesiones a estas áreas pone más en peligro la vida de las personas y daños que pueden causar en sus extremidades. Distancias típicas de trabajo se muestran en la TABLA </a:t>
            </a:r>
            <a:r>
              <a:rPr lang="es-ES" sz="2800" dirty="0" err="1">
                <a:effectLst/>
                <a:ea typeface="Times New Roman" panose="02020603050405020304" pitchFamily="18" charset="0"/>
              </a:rPr>
              <a:t>Nº</a:t>
            </a:r>
            <a:r>
              <a:rPr lang="es-ES" sz="2800" dirty="0">
                <a:effectLst/>
                <a:ea typeface="Times New Roman" panose="02020603050405020304" pitchFamily="18" charset="0"/>
              </a:rPr>
              <a:t> 3.</a:t>
            </a:r>
            <a:endParaRPr lang="es-PA" sz="2800" dirty="0">
              <a:effectLst/>
              <a:latin typeface="Times New Roman" panose="02020603050405020304" pitchFamily="18" charset="0"/>
              <a:ea typeface="Times New Roman" panose="02020603050405020304" pitchFamily="18" charset="0"/>
            </a:endParaRPr>
          </a:p>
        </p:txBody>
      </p:sp>
      <p:sp>
        <p:nvSpPr>
          <p:cNvPr id="4" name="3 Marcador de número de diapositiva">
            <a:extLst>
              <a:ext uri="{FF2B5EF4-FFF2-40B4-BE49-F238E27FC236}">
                <a16:creationId xmlns:a16="http://schemas.microsoft.com/office/drawing/2014/main" id="{3BE9D0F2-20BE-468C-B582-3970F51A187A}"/>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D109BD2-A35D-40C7-98C7-0C11B605B252}" type="slidenum">
              <a:rPr lang="es-ES" altLang="es-PA">
                <a:solidFill>
                  <a:srgbClr val="045C75"/>
                </a:solidFill>
                <a:latin typeface="Constantia" panose="02030602050306030303" pitchFamily="18" charset="0"/>
              </a:rPr>
              <a:pPr eaLnBrk="1" hangingPunct="1"/>
              <a:t>28</a:t>
            </a:fld>
            <a:endParaRPr lang="es-ES" altLang="es-PA">
              <a:solidFill>
                <a:srgbClr val="045C75"/>
              </a:solidFill>
              <a:latin typeface="Constantia" panose="02030602050306030303" pitchFamily="18" charset="0"/>
            </a:endParaRPr>
          </a:p>
        </p:txBody>
      </p:sp>
    </p:spTree>
    <p:extLst>
      <p:ext uri="{BB962C8B-B14F-4D97-AF65-F5344CB8AC3E}">
        <p14:creationId xmlns:p14="http://schemas.microsoft.com/office/powerpoint/2010/main" val="36547871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1 Rectángulo">
            <a:extLst>
              <a:ext uri="{FF2B5EF4-FFF2-40B4-BE49-F238E27FC236}">
                <a16:creationId xmlns:a16="http://schemas.microsoft.com/office/drawing/2014/main" id="{C3B28366-682B-4BFB-BD04-A74A7EC9F506}"/>
              </a:ext>
            </a:extLst>
          </p:cNvPr>
          <p:cNvSpPr>
            <a:spLocks noChangeArrowheads="1"/>
          </p:cNvSpPr>
          <p:nvPr/>
        </p:nvSpPr>
        <p:spPr bwMode="auto">
          <a:xfrm>
            <a:off x="130628" y="0"/>
            <a:ext cx="11808823" cy="660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indent="449580" algn="ctr">
              <a:lnSpc>
                <a:spcPct val="150000"/>
              </a:lnSpc>
              <a:spcBef>
                <a:spcPts val="600"/>
              </a:spcBef>
              <a:spcAft>
                <a:spcPts val="600"/>
              </a:spcAft>
            </a:pPr>
            <a:r>
              <a:rPr lang="es-ES" sz="2800" dirty="0">
                <a:effectLst/>
                <a:ea typeface="Times New Roman" panose="02020603050405020304" pitchFamily="18" charset="0"/>
              </a:rPr>
              <a:t>TABLA </a:t>
            </a:r>
            <a:r>
              <a:rPr lang="es-ES" sz="2800" dirty="0" err="1">
                <a:effectLst/>
                <a:ea typeface="Times New Roman" panose="02020603050405020304" pitchFamily="18" charset="0"/>
              </a:rPr>
              <a:t>Nº</a:t>
            </a:r>
            <a:r>
              <a:rPr lang="es-ES" sz="2800" dirty="0">
                <a:effectLst/>
                <a:ea typeface="Times New Roman" panose="02020603050405020304" pitchFamily="18" charset="0"/>
              </a:rPr>
              <a:t> 3 Clases de Equipos y Distancias Típicas de Trabajo</a:t>
            </a:r>
            <a:endParaRPr lang="es-PA" sz="2800" dirty="0">
              <a:effectLst/>
              <a:latin typeface="Times New Roman" panose="02020603050405020304" pitchFamily="18" charset="0"/>
              <a:ea typeface="Times New Roman" panose="02020603050405020304" pitchFamily="18" charset="0"/>
            </a:endParaRPr>
          </a:p>
        </p:txBody>
      </p:sp>
      <p:sp>
        <p:nvSpPr>
          <p:cNvPr id="4" name="3 Marcador de número de diapositiva">
            <a:extLst>
              <a:ext uri="{FF2B5EF4-FFF2-40B4-BE49-F238E27FC236}">
                <a16:creationId xmlns:a16="http://schemas.microsoft.com/office/drawing/2014/main" id="{3BE9D0F2-20BE-468C-B582-3970F51A187A}"/>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D109BD2-A35D-40C7-98C7-0C11B605B252}" type="slidenum">
              <a:rPr lang="es-ES" altLang="es-PA">
                <a:solidFill>
                  <a:srgbClr val="045C75"/>
                </a:solidFill>
                <a:latin typeface="Constantia" panose="02030602050306030303" pitchFamily="18" charset="0"/>
              </a:rPr>
              <a:pPr eaLnBrk="1" hangingPunct="1"/>
              <a:t>29</a:t>
            </a:fld>
            <a:endParaRPr lang="es-ES" altLang="es-PA">
              <a:solidFill>
                <a:srgbClr val="045C75"/>
              </a:solidFill>
              <a:latin typeface="Constantia" panose="02030602050306030303" pitchFamily="18" charset="0"/>
            </a:endParaRPr>
          </a:p>
        </p:txBody>
      </p:sp>
      <p:pic>
        <p:nvPicPr>
          <p:cNvPr id="5" name="Picture 3">
            <a:extLst>
              <a:ext uri="{FF2B5EF4-FFF2-40B4-BE49-F238E27FC236}">
                <a16:creationId xmlns:a16="http://schemas.microsoft.com/office/drawing/2014/main" id="{2F25B6F3-D406-416B-8F20-5A9FD2414CE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62149" y="1471749"/>
            <a:ext cx="10998925" cy="4667793"/>
          </a:xfrm>
          <a:prstGeom prst="rect">
            <a:avLst/>
          </a:prstGeom>
          <a:noFill/>
          <a:ln>
            <a:noFill/>
          </a:ln>
        </p:spPr>
      </p:pic>
    </p:spTree>
    <p:extLst>
      <p:ext uri="{BB962C8B-B14F-4D97-AF65-F5344CB8AC3E}">
        <p14:creationId xmlns:p14="http://schemas.microsoft.com/office/powerpoint/2010/main" val="3798044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1 Rectángulo">
            <a:extLst>
              <a:ext uri="{FF2B5EF4-FFF2-40B4-BE49-F238E27FC236}">
                <a16:creationId xmlns:a16="http://schemas.microsoft.com/office/drawing/2014/main" id="{C3B28366-682B-4BFB-BD04-A74A7EC9F506}"/>
              </a:ext>
            </a:extLst>
          </p:cNvPr>
          <p:cNvSpPr>
            <a:spLocks noChangeArrowheads="1"/>
          </p:cNvSpPr>
          <p:nvPr/>
        </p:nvSpPr>
        <p:spPr bwMode="auto">
          <a:xfrm>
            <a:off x="321734" y="282465"/>
            <a:ext cx="11548532" cy="6293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indent="449580" algn="just">
              <a:lnSpc>
                <a:spcPct val="150000"/>
              </a:lnSpc>
              <a:spcBef>
                <a:spcPts val="600"/>
              </a:spcBef>
              <a:spcAft>
                <a:spcPts val="600"/>
              </a:spcAft>
            </a:pPr>
            <a:r>
              <a:rPr lang="es-ES" sz="2800" dirty="0">
                <a:effectLst/>
                <a:ea typeface="Times New Roman" panose="02020603050405020304" pitchFamily="18" charset="0"/>
              </a:rPr>
              <a:t>A nivel de normatividad mundial referente al Arco Eléctrico se tiene como </a:t>
            </a:r>
            <a:r>
              <a:rPr lang="es-PA" sz="2800" dirty="0">
                <a:effectLst/>
                <a:ea typeface="Times New Roman" panose="02020603050405020304" pitchFamily="18" charset="0"/>
              </a:rPr>
              <a:t>principales normas:</a:t>
            </a:r>
            <a:endParaRPr lang="es-PA" sz="2800" dirty="0">
              <a:effectLst/>
              <a:latin typeface="Times New Roman" panose="02020603050405020304" pitchFamily="18" charset="0"/>
              <a:ea typeface="Times New Roman" panose="02020603050405020304" pitchFamily="18" charset="0"/>
            </a:endParaRPr>
          </a:p>
          <a:p>
            <a:pPr algn="just">
              <a:lnSpc>
                <a:spcPct val="150000"/>
              </a:lnSpc>
              <a:spcBef>
                <a:spcPts val="600"/>
              </a:spcBef>
              <a:spcAft>
                <a:spcPts val="600"/>
              </a:spcAft>
            </a:pPr>
            <a:r>
              <a:rPr lang="en-US" sz="2800" dirty="0">
                <a:effectLst/>
                <a:ea typeface="Times New Roman" panose="02020603050405020304" pitchFamily="18" charset="0"/>
              </a:rPr>
              <a:t>• IEEE 1584: Guide for Performing Arc-Flash Hazard Calculations.</a:t>
            </a:r>
            <a:endParaRPr lang="es-PA" sz="2800" dirty="0">
              <a:effectLst/>
              <a:latin typeface="Times New Roman" panose="02020603050405020304" pitchFamily="18" charset="0"/>
              <a:ea typeface="Times New Roman" panose="02020603050405020304" pitchFamily="18" charset="0"/>
            </a:endParaRPr>
          </a:p>
          <a:p>
            <a:pPr algn="just">
              <a:lnSpc>
                <a:spcPct val="150000"/>
              </a:lnSpc>
              <a:spcBef>
                <a:spcPts val="600"/>
              </a:spcBef>
              <a:spcAft>
                <a:spcPts val="600"/>
              </a:spcAft>
            </a:pPr>
            <a:r>
              <a:rPr lang="en-US" sz="2800" dirty="0">
                <a:effectLst/>
                <a:ea typeface="Times New Roman" panose="02020603050405020304" pitchFamily="18" charset="0"/>
              </a:rPr>
              <a:t>• NFPA 70E: Standard for electrical safety in the workplace.</a:t>
            </a:r>
            <a:endParaRPr lang="es-PA" sz="2800" dirty="0">
              <a:effectLst/>
              <a:latin typeface="Times New Roman" panose="02020603050405020304" pitchFamily="18" charset="0"/>
              <a:ea typeface="Times New Roman" panose="02020603050405020304" pitchFamily="18" charset="0"/>
            </a:endParaRPr>
          </a:p>
          <a:p>
            <a:pPr indent="449580" algn="just">
              <a:lnSpc>
                <a:spcPct val="150000"/>
              </a:lnSpc>
              <a:spcBef>
                <a:spcPts val="600"/>
              </a:spcBef>
              <a:spcAft>
                <a:spcPts val="600"/>
              </a:spcAft>
            </a:pPr>
            <a:r>
              <a:rPr lang="es-ES" sz="2800" dirty="0">
                <a:effectLst/>
                <a:ea typeface="Times New Roman" panose="02020603050405020304" pitchFamily="18" charset="0"/>
              </a:rPr>
              <a:t>Analizaremos los diferentes tipos de riesgos originados por el Arco Eléctrico según los estándares IEEE 1584 y NFPA 70E, para establecer medidas de prevención y control según las diferentes instalaciones, con el objetivo de reducir los riesgos a los que los trabajadores eléctricos son expuestos.</a:t>
            </a:r>
            <a:endParaRPr lang="es-PA" sz="2800" dirty="0">
              <a:effectLst/>
              <a:latin typeface="Times New Roman" panose="02020603050405020304" pitchFamily="18" charset="0"/>
              <a:ea typeface="Times New Roman" panose="02020603050405020304" pitchFamily="18" charset="0"/>
            </a:endParaRPr>
          </a:p>
        </p:txBody>
      </p:sp>
      <p:sp>
        <p:nvSpPr>
          <p:cNvPr id="4" name="3 Marcador de número de diapositiva">
            <a:extLst>
              <a:ext uri="{FF2B5EF4-FFF2-40B4-BE49-F238E27FC236}">
                <a16:creationId xmlns:a16="http://schemas.microsoft.com/office/drawing/2014/main" id="{3BE9D0F2-20BE-468C-B582-3970F51A187A}"/>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D109BD2-A35D-40C7-98C7-0C11B605B252}" type="slidenum">
              <a:rPr lang="es-ES" altLang="es-PA">
                <a:solidFill>
                  <a:srgbClr val="045C75"/>
                </a:solidFill>
                <a:latin typeface="Constantia" panose="02030602050306030303" pitchFamily="18" charset="0"/>
              </a:rPr>
              <a:pPr eaLnBrk="1" hangingPunct="1"/>
              <a:t>3</a:t>
            </a:fld>
            <a:endParaRPr lang="es-ES" altLang="es-PA">
              <a:solidFill>
                <a:srgbClr val="045C75"/>
              </a:solidFill>
              <a:latin typeface="Constantia" panose="02030602050306030303" pitchFamily="18" charset="0"/>
            </a:endParaRPr>
          </a:p>
        </p:txBody>
      </p:sp>
    </p:spTree>
    <p:extLst>
      <p:ext uri="{BB962C8B-B14F-4D97-AF65-F5344CB8AC3E}">
        <p14:creationId xmlns:p14="http://schemas.microsoft.com/office/powerpoint/2010/main" val="2754354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1 Rectángulo">
            <a:extLst>
              <a:ext uri="{FF2B5EF4-FFF2-40B4-BE49-F238E27FC236}">
                <a16:creationId xmlns:a16="http://schemas.microsoft.com/office/drawing/2014/main" id="{C3B28366-682B-4BFB-BD04-A74A7EC9F506}"/>
              </a:ext>
            </a:extLst>
          </p:cNvPr>
          <p:cNvSpPr>
            <a:spLocks noChangeArrowheads="1"/>
          </p:cNvSpPr>
          <p:nvPr/>
        </p:nvSpPr>
        <p:spPr bwMode="auto">
          <a:xfrm>
            <a:off x="104503" y="1314994"/>
            <a:ext cx="11808823" cy="3399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lnSpc>
                <a:spcPct val="150000"/>
              </a:lnSpc>
              <a:spcBef>
                <a:spcPts val="600"/>
              </a:spcBef>
              <a:spcAft>
                <a:spcPts val="600"/>
              </a:spcAft>
            </a:pPr>
            <a:r>
              <a:rPr lang="es-ES" sz="2800" b="1" dirty="0">
                <a:effectLst/>
                <a:ea typeface="Times New Roman" panose="02020603050405020304" pitchFamily="18" charset="0"/>
              </a:rPr>
              <a:t>Paso 8: Determinación de energía incidente para todos los equipos</a:t>
            </a:r>
            <a:endParaRPr lang="es-PA" sz="2800" dirty="0">
              <a:effectLst/>
              <a:latin typeface="Times New Roman" panose="02020603050405020304" pitchFamily="18" charset="0"/>
              <a:ea typeface="Times New Roman" panose="02020603050405020304" pitchFamily="18" charset="0"/>
            </a:endParaRPr>
          </a:p>
          <a:p>
            <a:pPr indent="449580" algn="just">
              <a:lnSpc>
                <a:spcPct val="150000"/>
              </a:lnSpc>
              <a:spcBef>
                <a:spcPts val="600"/>
              </a:spcBef>
              <a:spcAft>
                <a:spcPts val="600"/>
              </a:spcAft>
            </a:pPr>
            <a:r>
              <a:rPr lang="es-ES" sz="2800" dirty="0">
                <a:effectLst/>
                <a:ea typeface="Times New Roman" panose="02020603050405020304" pitchFamily="18" charset="0"/>
              </a:rPr>
              <a:t>Se pueden realzar cálculos manuales, por software de simulación de cálculo de Arco Eléctrico o por hojas en Excel, que brinden valores de la energía incidente para cada equipo donde se realice maniobras y puedan originar riesgos a las personas.</a:t>
            </a:r>
            <a:endParaRPr lang="es-PA" sz="2800" dirty="0">
              <a:effectLst/>
              <a:latin typeface="Times New Roman" panose="02020603050405020304" pitchFamily="18" charset="0"/>
              <a:ea typeface="Times New Roman" panose="02020603050405020304" pitchFamily="18" charset="0"/>
            </a:endParaRPr>
          </a:p>
        </p:txBody>
      </p:sp>
      <p:sp>
        <p:nvSpPr>
          <p:cNvPr id="4" name="3 Marcador de número de diapositiva">
            <a:extLst>
              <a:ext uri="{FF2B5EF4-FFF2-40B4-BE49-F238E27FC236}">
                <a16:creationId xmlns:a16="http://schemas.microsoft.com/office/drawing/2014/main" id="{3BE9D0F2-20BE-468C-B582-3970F51A187A}"/>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D109BD2-A35D-40C7-98C7-0C11B605B252}" type="slidenum">
              <a:rPr lang="es-ES" altLang="es-PA">
                <a:solidFill>
                  <a:srgbClr val="045C75"/>
                </a:solidFill>
                <a:latin typeface="Constantia" panose="02030602050306030303" pitchFamily="18" charset="0"/>
              </a:rPr>
              <a:pPr eaLnBrk="1" hangingPunct="1"/>
              <a:t>30</a:t>
            </a:fld>
            <a:endParaRPr lang="es-ES" altLang="es-PA">
              <a:solidFill>
                <a:srgbClr val="045C75"/>
              </a:solidFill>
              <a:latin typeface="Constantia" panose="02030602050306030303" pitchFamily="18" charset="0"/>
            </a:endParaRPr>
          </a:p>
        </p:txBody>
      </p:sp>
    </p:spTree>
    <p:extLst>
      <p:ext uri="{BB962C8B-B14F-4D97-AF65-F5344CB8AC3E}">
        <p14:creationId xmlns:p14="http://schemas.microsoft.com/office/powerpoint/2010/main" val="21826384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1 Rectángulo">
            <a:extLst>
              <a:ext uri="{FF2B5EF4-FFF2-40B4-BE49-F238E27FC236}">
                <a16:creationId xmlns:a16="http://schemas.microsoft.com/office/drawing/2014/main" id="{C3B28366-682B-4BFB-BD04-A74A7EC9F506}"/>
              </a:ext>
            </a:extLst>
          </p:cNvPr>
          <p:cNvSpPr>
            <a:spLocks noChangeArrowheads="1"/>
          </p:cNvSpPr>
          <p:nvPr/>
        </p:nvSpPr>
        <p:spPr bwMode="auto">
          <a:xfrm>
            <a:off x="130628" y="0"/>
            <a:ext cx="11808823" cy="533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lnSpc>
                <a:spcPct val="150000"/>
              </a:lnSpc>
              <a:spcBef>
                <a:spcPts val="600"/>
              </a:spcBef>
              <a:spcAft>
                <a:spcPts val="600"/>
              </a:spcAft>
            </a:pPr>
            <a:r>
              <a:rPr lang="es-ES" sz="2800" b="1" dirty="0">
                <a:effectLst/>
                <a:ea typeface="Times New Roman" panose="02020603050405020304" pitchFamily="18" charset="0"/>
              </a:rPr>
              <a:t>Paso 9: Determine la frontera de protección contra Arco Eléctrico para todos los equipos.</a:t>
            </a:r>
            <a:endParaRPr lang="es-PA" sz="2800" dirty="0">
              <a:effectLst/>
              <a:latin typeface="Times New Roman" panose="02020603050405020304" pitchFamily="18" charset="0"/>
              <a:ea typeface="Times New Roman" panose="02020603050405020304" pitchFamily="18" charset="0"/>
            </a:endParaRPr>
          </a:p>
          <a:p>
            <a:pPr indent="449580" algn="just">
              <a:lnSpc>
                <a:spcPct val="150000"/>
              </a:lnSpc>
              <a:spcBef>
                <a:spcPts val="600"/>
              </a:spcBef>
              <a:spcAft>
                <a:spcPts val="600"/>
              </a:spcAft>
            </a:pPr>
            <a:r>
              <a:rPr lang="es-ES" sz="2800" dirty="0">
                <a:effectLst/>
                <a:ea typeface="Times New Roman" panose="02020603050405020304" pitchFamily="18" charset="0"/>
              </a:rPr>
              <a:t>Encontrar la frontera de protección, las ecuaciones para encontrar la energía incidente serán resueltas para una distancia desde la posible fuente del arco eléctrico a donde puede ocasionar quemaduras de segundo grado en el cuerpo del trabajador. Los programas o software incluyen la frontera de protección contra el Arco Eléctrico basado en una energía incidente de 5.0 J/cm</a:t>
            </a:r>
            <a:r>
              <a:rPr lang="es-ES" sz="2800" baseline="30000" dirty="0">
                <a:effectLst/>
                <a:ea typeface="Times New Roman" panose="02020603050405020304" pitchFamily="18" charset="0"/>
              </a:rPr>
              <a:t>2</a:t>
            </a:r>
            <a:r>
              <a:rPr lang="es-ES" sz="2800" dirty="0">
                <a:effectLst/>
                <a:ea typeface="Times New Roman" panose="02020603050405020304" pitchFamily="18" charset="0"/>
              </a:rPr>
              <a:t> (5.0 J/cm</a:t>
            </a:r>
            <a:r>
              <a:rPr lang="es-ES" sz="2800" baseline="30000" dirty="0">
                <a:effectLst/>
                <a:ea typeface="Times New Roman" panose="02020603050405020304" pitchFamily="18" charset="0"/>
              </a:rPr>
              <a:t>2</a:t>
            </a:r>
            <a:r>
              <a:rPr lang="es-ES" sz="2800" dirty="0">
                <a:effectLst/>
                <a:ea typeface="Times New Roman" panose="02020603050405020304" pitchFamily="18" charset="0"/>
              </a:rPr>
              <a:t>= 1.2 cal/cm</a:t>
            </a:r>
            <a:r>
              <a:rPr lang="es-ES" sz="2800" baseline="30000" dirty="0">
                <a:effectLst/>
                <a:ea typeface="Times New Roman" panose="02020603050405020304" pitchFamily="18" charset="0"/>
              </a:rPr>
              <a:t>2</a:t>
            </a:r>
            <a:r>
              <a:rPr lang="es-ES" sz="2800" dirty="0">
                <a:effectLst/>
                <a:ea typeface="Times New Roman" panose="02020603050405020304" pitchFamily="18" charset="0"/>
              </a:rPr>
              <a:t>).</a:t>
            </a:r>
            <a:endParaRPr lang="es-PA" sz="2800" dirty="0">
              <a:effectLst/>
              <a:latin typeface="Times New Roman" panose="02020603050405020304" pitchFamily="18" charset="0"/>
              <a:ea typeface="Times New Roman" panose="02020603050405020304" pitchFamily="18" charset="0"/>
            </a:endParaRPr>
          </a:p>
        </p:txBody>
      </p:sp>
      <p:sp>
        <p:nvSpPr>
          <p:cNvPr id="4" name="3 Marcador de número de diapositiva">
            <a:extLst>
              <a:ext uri="{FF2B5EF4-FFF2-40B4-BE49-F238E27FC236}">
                <a16:creationId xmlns:a16="http://schemas.microsoft.com/office/drawing/2014/main" id="{3BE9D0F2-20BE-468C-B582-3970F51A187A}"/>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D109BD2-A35D-40C7-98C7-0C11B605B252}" type="slidenum">
              <a:rPr lang="es-ES" altLang="es-PA">
                <a:solidFill>
                  <a:srgbClr val="045C75"/>
                </a:solidFill>
                <a:latin typeface="Constantia" panose="02030602050306030303" pitchFamily="18" charset="0"/>
              </a:rPr>
              <a:pPr eaLnBrk="1" hangingPunct="1"/>
              <a:t>31</a:t>
            </a:fld>
            <a:endParaRPr lang="es-ES" altLang="es-PA">
              <a:solidFill>
                <a:srgbClr val="045C75"/>
              </a:solidFill>
              <a:latin typeface="Constantia" panose="02030602050306030303" pitchFamily="18" charset="0"/>
            </a:endParaRPr>
          </a:p>
        </p:txBody>
      </p:sp>
    </p:spTree>
    <p:extLst>
      <p:ext uri="{BB962C8B-B14F-4D97-AF65-F5344CB8AC3E}">
        <p14:creationId xmlns:p14="http://schemas.microsoft.com/office/powerpoint/2010/main" val="26820266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a:extLst>
              <a:ext uri="{FF2B5EF4-FFF2-40B4-BE49-F238E27FC236}">
                <a16:creationId xmlns:a16="http://schemas.microsoft.com/office/drawing/2014/main" id="{3BE9D0F2-20BE-468C-B582-3970F51A187A}"/>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D109BD2-A35D-40C7-98C7-0C11B605B252}" type="slidenum">
              <a:rPr lang="es-ES" altLang="es-PA">
                <a:solidFill>
                  <a:srgbClr val="045C75"/>
                </a:solidFill>
                <a:latin typeface="Constantia" panose="02030602050306030303" pitchFamily="18" charset="0"/>
              </a:rPr>
              <a:pPr eaLnBrk="1" hangingPunct="1"/>
              <a:t>32</a:t>
            </a:fld>
            <a:endParaRPr lang="es-ES" altLang="es-PA">
              <a:solidFill>
                <a:srgbClr val="045C75"/>
              </a:solidFill>
              <a:latin typeface="Constantia" panose="02030602050306030303" pitchFamily="18" charset="0"/>
            </a:endParaRPr>
          </a:p>
        </p:txBody>
      </p:sp>
      <p:sp>
        <p:nvSpPr>
          <p:cNvPr id="19" name="CuadroTexto 18">
            <a:extLst>
              <a:ext uri="{FF2B5EF4-FFF2-40B4-BE49-F238E27FC236}">
                <a16:creationId xmlns:a16="http://schemas.microsoft.com/office/drawing/2014/main" id="{B95AD4FD-F5A5-44BA-B232-00CB1E56BC6B}"/>
              </a:ext>
            </a:extLst>
          </p:cNvPr>
          <p:cNvSpPr txBox="1"/>
          <p:nvPr/>
        </p:nvSpPr>
        <p:spPr>
          <a:xfrm>
            <a:off x="178526" y="0"/>
            <a:ext cx="11834948" cy="6631624"/>
          </a:xfrm>
          <a:prstGeom prst="rect">
            <a:avLst/>
          </a:prstGeom>
          <a:noFill/>
        </p:spPr>
        <p:txBody>
          <a:bodyPr wrap="square">
            <a:spAutoFit/>
          </a:bodyPr>
          <a:lstStyle/>
          <a:p>
            <a:pPr algn="just">
              <a:lnSpc>
                <a:spcPct val="150000"/>
              </a:lnSpc>
              <a:spcBef>
                <a:spcPts val="600"/>
              </a:spcBef>
              <a:spcAft>
                <a:spcPts val="600"/>
              </a:spcAft>
            </a:pPr>
            <a:r>
              <a:rPr lang="es-ES" sz="2800" b="1" dirty="0">
                <a:effectLst/>
                <a:latin typeface="Arial" panose="020B0604020202020204" pitchFamily="34" charset="0"/>
                <a:ea typeface="Times New Roman" panose="02020603050405020304" pitchFamily="18" charset="0"/>
              </a:rPr>
              <a:t>10. Modelo para el Cálculo de Energía Incidente.</a:t>
            </a:r>
            <a:endParaRPr lang="es-PA" sz="2800" dirty="0">
              <a:effectLst/>
              <a:latin typeface="Times New Roman" panose="02020603050405020304" pitchFamily="18" charset="0"/>
              <a:ea typeface="Times New Roman" panose="02020603050405020304" pitchFamily="18" charset="0"/>
            </a:endParaRPr>
          </a:p>
          <a:p>
            <a:pPr indent="449580" algn="just">
              <a:lnSpc>
                <a:spcPct val="150000"/>
              </a:lnSpc>
              <a:spcBef>
                <a:spcPts val="600"/>
              </a:spcBef>
              <a:spcAft>
                <a:spcPts val="600"/>
              </a:spcAft>
            </a:pPr>
            <a:r>
              <a:rPr lang="es-ES" sz="2800" dirty="0">
                <a:effectLst/>
                <a:latin typeface="Arial" panose="020B0604020202020204" pitchFamily="34" charset="0"/>
                <a:ea typeface="Times New Roman" panose="02020603050405020304" pitchFamily="18" charset="0"/>
              </a:rPr>
              <a:t>Este método ofrece las ecuaciones necesarias para la estimación de la energía incidente y los límites de protección contra el flameo, basado en análisis estadísticos y ajuste de curvas de datos disponibles. Los datos fueron generados por pruebas realizadas por un grupo de trabajo del IEEE, destinadas a reproducir los modelos de la energía incidente. Basados en los niveles normalizados para la selección de equipos de protección personal (EPP), se estimó que un EPP es adecuado o más que adecuado, si protegía contra quemaduras de segundo grado el 95% de las veces.</a:t>
            </a:r>
            <a:endParaRPr lang="es-PA"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741700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a:extLst>
              <a:ext uri="{FF2B5EF4-FFF2-40B4-BE49-F238E27FC236}">
                <a16:creationId xmlns:a16="http://schemas.microsoft.com/office/drawing/2014/main" id="{3BE9D0F2-20BE-468C-B582-3970F51A187A}"/>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D109BD2-A35D-40C7-98C7-0C11B605B252}" type="slidenum">
              <a:rPr lang="es-ES" altLang="es-PA">
                <a:solidFill>
                  <a:srgbClr val="045C75"/>
                </a:solidFill>
                <a:latin typeface="Constantia" panose="02030602050306030303" pitchFamily="18" charset="0"/>
              </a:rPr>
              <a:pPr eaLnBrk="1" hangingPunct="1"/>
              <a:t>33</a:t>
            </a:fld>
            <a:endParaRPr lang="es-ES" altLang="es-PA">
              <a:solidFill>
                <a:srgbClr val="045C75"/>
              </a:solidFill>
              <a:latin typeface="Constantia" panose="02030602050306030303" pitchFamily="18" charset="0"/>
            </a:endParaRPr>
          </a:p>
        </p:txBody>
      </p:sp>
      <p:sp>
        <p:nvSpPr>
          <p:cNvPr id="19" name="CuadroTexto 18">
            <a:extLst>
              <a:ext uri="{FF2B5EF4-FFF2-40B4-BE49-F238E27FC236}">
                <a16:creationId xmlns:a16="http://schemas.microsoft.com/office/drawing/2014/main" id="{B95AD4FD-F5A5-44BA-B232-00CB1E56BC6B}"/>
              </a:ext>
            </a:extLst>
          </p:cNvPr>
          <p:cNvSpPr txBox="1"/>
          <p:nvPr/>
        </p:nvSpPr>
        <p:spPr>
          <a:xfrm>
            <a:off x="296092" y="-141417"/>
            <a:ext cx="11834948" cy="6999417"/>
          </a:xfrm>
          <a:prstGeom prst="rect">
            <a:avLst/>
          </a:prstGeom>
          <a:noFill/>
        </p:spPr>
        <p:txBody>
          <a:bodyPr wrap="square">
            <a:spAutoFit/>
          </a:bodyPr>
          <a:lstStyle/>
          <a:p>
            <a:pPr algn="just">
              <a:lnSpc>
                <a:spcPct val="150000"/>
              </a:lnSpc>
              <a:spcBef>
                <a:spcPts val="600"/>
              </a:spcBef>
              <a:spcAft>
                <a:spcPts val="600"/>
              </a:spcAft>
            </a:pPr>
            <a:r>
              <a:rPr lang="es-ES" sz="2800" b="1" dirty="0">
                <a:effectLst/>
                <a:latin typeface="Arial" panose="020B0604020202020204" pitchFamily="34" charset="0"/>
                <a:ea typeface="Times New Roman" panose="02020603050405020304" pitchFamily="18" charset="0"/>
              </a:rPr>
              <a:t>11. Rango del Modelo.</a:t>
            </a:r>
            <a:endParaRPr lang="es-PA" sz="2800" dirty="0">
              <a:effectLst/>
              <a:latin typeface="Times New Roman" panose="02020603050405020304" pitchFamily="18" charset="0"/>
              <a:ea typeface="Times New Roman" panose="02020603050405020304" pitchFamily="18" charset="0"/>
            </a:endParaRPr>
          </a:p>
          <a:p>
            <a:pPr indent="449580" algn="just">
              <a:lnSpc>
                <a:spcPct val="150000"/>
              </a:lnSpc>
              <a:spcBef>
                <a:spcPts val="600"/>
              </a:spcBef>
              <a:spcAft>
                <a:spcPts val="600"/>
              </a:spcAft>
            </a:pPr>
            <a:r>
              <a:rPr lang="es-ES" sz="2800" dirty="0">
                <a:effectLst/>
                <a:latin typeface="Arial" panose="020B0604020202020204" pitchFamily="34" charset="0"/>
                <a:ea typeface="Times New Roman" panose="02020603050405020304" pitchFamily="18" charset="0"/>
              </a:rPr>
              <a:t>La IEEE establece el modelo derivado empíricamente, que basado en los programas de ajuste de curvas y un análisis estadístico, se aplica a los sistemas con las siguientes características:</a:t>
            </a:r>
            <a:endParaRPr lang="es-PA" sz="2800" dirty="0">
              <a:effectLst/>
              <a:latin typeface="Times New Roman" panose="02020603050405020304" pitchFamily="18" charset="0"/>
              <a:ea typeface="Times New Roman" panose="02020603050405020304" pitchFamily="18" charset="0"/>
            </a:endParaRPr>
          </a:p>
          <a:p>
            <a:pPr algn="just">
              <a:lnSpc>
                <a:spcPct val="120000"/>
              </a:lnSpc>
            </a:pPr>
            <a:r>
              <a:rPr lang="es-ES" sz="2800" dirty="0">
                <a:effectLst/>
                <a:latin typeface="Arial" panose="020B0604020202020204" pitchFamily="34" charset="0"/>
                <a:ea typeface="Times New Roman" panose="02020603050405020304" pitchFamily="18" charset="0"/>
              </a:rPr>
              <a:t>• Las Tensiones en el rango de 208V-15,000V, sistemas Trifásicos.</a:t>
            </a:r>
            <a:endParaRPr lang="es-PA" sz="2800" dirty="0">
              <a:effectLst/>
              <a:latin typeface="Times New Roman" panose="02020603050405020304" pitchFamily="18" charset="0"/>
              <a:ea typeface="Times New Roman" panose="02020603050405020304" pitchFamily="18" charset="0"/>
            </a:endParaRPr>
          </a:p>
          <a:p>
            <a:pPr algn="just">
              <a:lnSpc>
                <a:spcPct val="120000"/>
              </a:lnSpc>
            </a:pPr>
            <a:r>
              <a:rPr lang="es-ES" sz="2800" dirty="0">
                <a:effectLst/>
                <a:latin typeface="Arial" panose="020B0604020202020204" pitchFamily="34" charset="0"/>
                <a:ea typeface="Times New Roman" panose="02020603050405020304" pitchFamily="18" charset="0"/>
              </a:rPr>
              <a:t>• Las frecuencias de 50 Hz o 60 Hz.</a:t>
            </a:r>
            <a:endParaRPr lang="es-PA" sz="2800" dirty="0">
              <a:effectLst/>
              <a:latin typeface="Times New Roman" panose="02020603050405020304" pitchFamily="18" charset="0"/>
              <a:ea typeface="Times New Roman" panose="02020603050405020304" pitchFamily="18" charset="0"/>
            </a:endParaRPr>
          </a:p>
          <a:p>
            <a:pPr algn="just">
              <a:lnSpc>
                <a:spcPct val="120000"/>
              </a:lnSpc>
            </a:pPr>
            <a:r>
              <a:rPr lang="es-ES" sz="2800" dirty="0">
                <a:effectLst/>
                <a:latin typeface="Arial" panose="020B0604020202020204" pitchFamily="34" charset="0"/>
                <a:ea typeface="Times New Roman" panose="02020603050405020304" pitchFamily="18" charset="0"/>
              </a:rPr>
              <a:t>• Corrientes de falla en los rangos de 700A-106,000A.</a:t>
            </a:r>
            <a:endParaRPr lang="es-PA" sz="2800" dirty="0">
              <a:effectLst/>
              <a:latin typeface="Times New Roman" panose="02020603050405020304" pitchFamily="18" charset="0"/>
              <a:ea typeface="Times New Roman" panose="02020603050405020304" pitchFamily="18" charset="0"/>
            </a:endParaRPr>
          </a:p>
          <a:p>
            <a:pPr algn="just">
              <a:lnSpc>
                <a:spcPct val="120000"/>
              </a:lnSpc>
            </a:pPr>
            <a:r>
              <a:rPr lang="es-ES" sz="2800" dirty="0">
                <a:effectLst/>
                <a:latin typeface="Arial" panose="020B0604020202020204" pitchFamily="34" charset="0"/>
                <a:ea typeface="Times New Roman" panose="02020603050405020304" pitchFamily="18" charset="0"/>
              </a:rPr>
              <a:t>• Puesta a tierra de todos los tipos y sin conexión a tierra.</a:t>
            </a:r>
            <a:endParaRPr lang="es-PA" sz="2800" dirty="0">
              <a:effectLst/>
              <a:latin typeface="Times New Roman" panose="02020603050405020304" pitchFamily="18" charset="0"/>
              <a:ea typeface="Times New Roman" panose="02020603050405020304" pitchFamily="18" charset="0"/>
            </a:endParaRPr>
          </a:p>
          <a:p>
            <a:pPr algn="just">
              <a:lnSpc>
                <a:spcPct val="120000"/>
              </a:lnSpc>
            </a:pPr>
            <a:r>
              <a:rPr lang="es-ES" sz="2800" dirty="0">
                <a:effectLst/>
                <a:latin typeface="Arial" panose="020B0604020202020204" pitchFamily="34" charset="0"/>
                <a:ea typeface="Times New Roman" panose="02020603050405020304" pitchFamily="18" charset="0"/>
              </a:rPr>
              <a:t>• Lugares cerrados con equipos de tamaños comúnmente disponibles (celdas, CCM, tableros eléctricos y otros).</a:t>
            </a:r>
            <a:endParaRPr lang="es-PA" sz="2800" dirty="0">
              <a:effectLst/>
              <a:latin typeface="Times New Roman" panose="02020603050405020304" pitchFamily="18" charset="0"/>
              <a:ea typeface="Times New Roman" panose="02020603050405020304" pitchFamily="18" charset="0"/>
            </a:endParaRPr>
          </a:p>
          <a:p>
            <a:pPr algn="just">
              <a:lnSpc>
                <a:spcPct val="120000"/>
              </a:lnSpc>
            </a:pPr>
            <a:r>
              <a:rPr lang="es-ES" sz="2800" dirty="0">
                <a:effectLst/>
                <a:latin typeface="Arial" panose="020B0604020202020204" pitchFamily="34" charset="0"/>
                <a:ea typeface="Times New Roman" panose="02020603050405020304" pitchFamily="18" charset="0"/>
              </a:rPr>
              <a:t>• La separación entre los conductores de 13 mm-152 </a:t>
            </a:r>
            <a:r>
              <a:rPr lang="es-ES" sz="2800" dirty="0" err="1">
                <a:effectLst/>
                <a:latin typeface="Arial" panose="020B0604020202020204" pitchFamily="34" charset="0"/>
                <a:ea typeface="Times New Roman" panose="02020603050405020304" pitchFamily="18" charset="0"/>
              </a:rPr>
              <a:t>mm.</a:t>
            </a:r>
            <a:endParaRPr lang="es-PA" sz="2800" dirty="0">
              <a:effectLst/>
              <a:latin typeface="Times New Roman" panose="02020603050405020304" pitchFamily="18" charset="0"/>
              <a:ea typeface="Times New Roman" panose="02020603050405020304" pitchFamily="18" charset="0"/>
            </a:endParaRPr>
          </a:p>
          <a:p>
            <a:pPr algn="just">
              <a:lnSpc>
                <a:spcPct val="120000"/>
              </a:lnSpc>
            </a:pPr>
            <a:r>
              <a:rPr lang="es-ES" sz="2800" dirty="0">
                <a:effectLst/>
                <a:latin typeface="Arial" panose="020B0604020202020204" pitchFamily="34" charset="0"/>
                <a:ea typeface="Times New Roman" panose="02020603050405020304" pitchFamily="18" charset="0"/>
              </a:rPr>
              <a:t>• Fallas trifásicas.</a:t>
            </a:r>
            <a:endParaRPr lang="es-PA"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9281877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a:extLst>
              <a:ext uri="{FF2B5EF4-FFF2-40B4-BE49-F238E27FC236}">
                <a16:creationId xmlns:a16="http://schemas.microsoft.com/office/drawing/2014/main" id="{3BE9D0F2-20BE-468C-B582-3970F51A187A}"/>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D109BD2-A35D-40C7-98C7-0C11B605B252}" type="slidenum">
              <a:rPr lang="es-ES" altLang="es-PA">
                <a:solidFill>
                  <a:srgbClr val="045C75"/>
                </a:solidFill>
                <a:latin typeface="Constantia" panose="02030602050306030303" pitchFamily="18" charset="0"/>
              </a:rPr>
              <a:pPr eaLnBrk="1" hangingPunct="1"/>
              <a:t>34</a:t>
            </a:fld>
            <a:endParaRPr lang="es-ES" altLang="es-PA">
              <a:solidFill>
                <a:srgbClr val="045C75"/>
              </a:solidFill>
              <a:latin typeface="Constantia" panose="02030602050306030303" pitchFamily="18" charset="0"/>
            </a:endParaRPr>
          </a:p>
        </p:txBody>
      </p:sp>
      <mc:AlternateContent xmlns:mc="http://schemas.openxmlformats.org/markup-compatibility/2006" xmlns:a14="http://schemas.microsoft.com/office/drawing/2010/main">
        <mc:Choice Requires="a14">
          <p:sp>
            <p:nvSpPr>
              <p:cNvPr id="19" name="CuadroTexto 18">
                <a:extLst>
                  <a:ext uri="{FF2B5EF4-FFF2-40B4-BE49-F238E27FC236}">
                    <a16:creationId xmlns:a16="http://schemas.microsoft.com/office/drawing/2014/main" id="{B95AD4FD-F5A5-44BA-B232-00CB1E56BC6B}"/>
                  </a:ext>
                </a:extLst>
              </p:cNvPr>
              <p:cNvSpPr txBox="1"/>
              <p:nvPr/>
            </p:nvSpPr>
            <p:spPr>
              <a:xfrm>
                <a:off x="121328" y="389089"/>
                <a:ext cx="11949343" cy="5676747"/>
              </a:xfrm>
              <a:prstGeom prst="rect">
                <a:avLst/>
              </a:prstGeom>
              <a:noFill/>
            </p:spPr>
            <p:txBody>
              <a:bodyPr wrap="square">
                <a:spAutoFit/>
              </a:bodyPr>
              <a:lstStyle/>
              <a:p>
                <a:pPr algn="just">
                  <a:lnSpc>
                    <a:spcPct val="150000"/>
                  </a:lnSpc>
                  <a:spcBef>
                    <a:spcPts val="600"/>
                  </a:spcBef>
                  <a:spcAft>
                    <a:spcPts val="600"/>
                  </a:spcAft>
                </a:pPr>
                <a:r>
                  <a:rPr lang="es-ES" sz="2800" b="1" dirty="0">
                    <a:effectLst/>
                    <a:latin typeface="Arial" panose="020B0604020202020204" pitchFamily="34" charset="0"/>
                    <a:ea typeface="Times New Roman" panose="02020603050405020304" pitchFamily="18" charset="0"/>
                  </a:rPr>
                  <a:t>12. Corriente de Arco.</a:t>
                </a:r>
                <a:endParaRPr lang="es-PA" sz="2800" dirty="0">
                  <a:effectLst/>
                  <a:latin typeface="Times New Roman" panose="02020603050405020304" pitchFamily="18" charset="0"/>
                  <a:ea typeface="Times New Roman" panose="02020603050405020304" pitchFamily="18" charset="0"/>
                </a:endParaRPr>
              </a:p>
              <a:p>
                <a:pPr indent="449580" algn="just">
                  <a:lnSpc>
                    <a:spcPct val="150000"/>
                  </a:lnSpc>
                  <a:spcBef>
                    <a:spcPts val="600"/>
                  </a:spcBef>
                  <a:spcAft>
                    <a:spcPts val="600"/>
                  </a:spcAft>
                </a:pPr>
                <a:r>
                  <a:rPr lang="es-ES" sz="2800" dirty="0">
                    <a:effectLst/>
                    <a:latin typeface="Arial" panose="020B0604020202020204" pitchFamily="34" charset="0"/>
                    <a:ea typeface="Times New Roman" panose="02020603050405020304" pitchFamily="18" charset="0"/>
                  </a:rPr>
                  <a:t>La corriente de arco trifásica es determinada en base a los tiempos de accionamiento de los sistemas de protección y se encuentra determinado en base a la corriente de falla trifásica, la tensión nominal del sistema y la separación entre barras o conductores.</a:t>
                </a:r>
                <a:endParaRPr lang="es-PA" sz="2800" dirty="0">
                  <a:effectLst/>
                  <a:latin typeface="Times New Roman" panose="02020603050405020304" pitchFamily="18" charset="0"/>
                  <a:ea typeface="Times New Roman" panose="02020603050405020304" pitchFamily="18" charset="0"/>
                </a:endParaRPr>
              </a:p>
              <a:p>
                <a:pPr indent="449580" algn="just">
                  <a:lnSpc>
                    <a:spcPct val="150000"/>
                  </a:lnSpc>
                  <a:spcBef>
                    <a:spcPts val="600"/>
                  </a:spcBef>
                  <a:spcAft>
                    <a:spcPts val="600"/>
                  </a:spcAft>
                </a:pPr>
                <a:r>
                  <a:rPr lang="es-ES" sz="2800" dirty="0">
                    <a:effectLst/>
                    <a:latin typeface="Arial" panose="020B0604020202020204" pitchFamily="34" charset="0"/>
                    <a:ea typeface="Times New Roman" panose="02020603050405020304" pitchFamily="18" charset="0"/>
                  </a:rPr>
                  <a:t>Para aplicación de sistemas por debajo de 1000V, se tiene la siguiente ecuación:</a:t>
                </a:r>
                <a:endParaRPr lang="es-PA" sz="2800" dirty="0">
                  <a:effectLst/>
                  <a:latin typeface="Times New Roman" panose="02020603050405020304" pitchFamily="18" charset="0"/>
                  <a:ea typeface="Times New Roman" panose="02020603050405020304" pitchFamily="18" charset="0"/>
                </a:endParaRPr>
              </a:p>
              <a:p>
                <a:pPr algn="just">
                  <a:lnSpc>
                    <a:spcPct val="150000"/>
                  </a:lnSpc>
                  <a:spcBef>
                    <a:spcPts val="600"/>
                  </a:spcBef>
                  <a:spcAft>
                    <a:spcPts val="600"/>
                  </a:spcAft>
                </a:pPr>
                <a14:m>
                  <m:oMathPara xmlns:m="http://schemas.openxmlformats.org/officeDocument/2006/math">
                    <m:oMathParaPr>
                      <m:jc m:val="centerGroup"/>
                    </m:oMathParaPr>
                    <m:oMath xmlns:m="http://schemas.openxmlformats.org/officeDocument/2006/math">
                      <m:func>
                        <m:funcPr>
                          <m:ctrlPr>
                            <a:rPr lang="es-PA" sz="2400" i="1">
                              <a:effectLst/>
                              <a:latin typeface="Cambria Math" panose="02040503050406030204" pitchFamily="18" charset="0"/>
                              <a:ea typeface="Times New Roman" panose="02020603050405020304" pitchFamily="18" charset="0"/>
                              <a:cs typeface="Arial" panose="020B0604020202020204" pitchFamily="34" charset="0"/>
                            </a:rPr>
                          </m:ctrlPr>
                        </m:funcPr>
                        <m:fName>
                          <m:r>
                            <m:rPr>
                              <m:sty m:val="p"/>
                            </m:rPr>
                            <a:rPr lang="es-ES" sz="2400">
                              <a:effectLst/>
                              <a:latin typeface="Cambria Math" panose="02040503050406030204" pitchFamily="18" charset="0"/>
                              <a:ea typeface="Times New Roman" panose="02020603050405020304" pitchFamily="18" charset="0"/>
                              <a:cs typeface="Arial" panose="020B0604020202020204" pitchFamily="34" charset="0"/>
                            </a:rPr>
                            <m:t>log</m:t>
                          </m:r>
                        </m:fName>
                        <m:e>
                          <m:sSub>
                            <m:sSubPr>
                              <m:ctrlPr>
                                <a:rPr lang="es-PA" sz="2400" i="1">
                                  <a:effectLst/>
                                  <a:latin typeface="Cambria Math" panose="02040503050406030204" pitchFamily="18" charset="0"/>
                                  <a:ea typeface="Times New Roman" panose="02020603050405020304" pitchFamily="18" charset="0"/>
                                  <a:cs typeface="Arial" panose="020B0604020202020204" pitchFamily="34" charset="0"/>
                                </a:rPr>
                              </m:ctrlPr>
                            </m:sSubPr>
                            <m:e>
                              <m:r>
                                <a:rPr lang="es-ES" sz="2400" i="1">
                                  <a:effectLst/>
                                  <a:latin typeface="Cambria Math" panose="02040503050406030204" pitchFamily="18" charset="0"/>
                                  <a:ea typeface="Times New Roman" panose="02020603050405020304" pitchFamily="18" charset="0"/>
                                  <a:cs typeface="Arial" panose="020B0604020202020204" pitchFamily="34" charset="0"/>
                                </a:rPr>
                                <m:t>𝐼</m:t>
                              </m:r>
                            </m:e>
                            <m:sub>
                              <m:r>
                                <a:rPr lang="es-ES" sz="2400" i="1">
                                  <a:effectLst/>
                                  <a:latin typeface="Cambria Math" panose="02040503050406030204" pitchFamily="18" charset="0"/>
                                  <a:ea typeface="Times New Roman" panose="02020603050405020304" pitchFamily="18" charset="0"/>
                                  <a:cs typeface="Arial" panose="020B0604020202020204" pitchFamily="34" charset="0"/>
                                </a:rPr>
                                <m:t>𝑎</m:t>
                              </m:r>
                            </m:sub>
                          </m:sSub>
                          <m:r>
                            <a:rPr lang="es-ES" sz="2400" i="1">
                              <a:effectLst/>
                              <a:latin typeface="Cambria Math" panose="02040503050406030204" pitchFamily="18" charset="0"/>
                              <a:ea typeface="Times New Roman" panose="02020603050405020304" pitchFamily="18" charset="0"/>
                              <a:cs typeface="Arial" panose="020B0604020202020204" pitchFamily="34" charset="0"/>
                            </a:rPr>
                            <m:t>=</m:t>
                          </m:r>
                          <m:r>
                            <a:rPr lang="es-ES" sz="2400" i="1">
                              <a:effectLst/>
                              <a:latin typeface="Cambria Math" panose="02040503050406030204" pitchFamily="18" charset="0"/>
                              <a:ea typeface="Times New Roman" panose="02020603050405020304" pitchFamily="18" charset="0"/>
                              <a:cs typeface="Arial" panose="020B0604020202020204" pitchFamily="34" charset="0"/>
                            </a:rPr>
                            <m:t>𝐾</m:t>
                          </m:r>
                          <m:r>
                            <a:rPr lang="es-ES" sz="2400" i="1">
                              <a:effectLst/>
                              <a:latin typeface="Cambria Math" panose="02040503050406030204" pitchFamily="18" charset="0"/>
                              <a:ea typeface="Times New Roman" panose="02020603050405020304" pitchFamily="18" charset="0"/>
                              <a:cs typeface="Arial" panose="020B0604020202020204" pitchFamily="34" charset="0"/>
                            </a:rPr>
                            <m:t>+0,662</m:t>
                          </m:r>
                          <m:func>
                            <m:funcPr>
                              <m:ctrlPr>
                                <a:rPr lang="es-PA" sz="2400" i="1">
                                  <a:effectLst/>
                                  <a:latin typeface="Cambria Math" panose="02040503050406030204" pitchFamily="18" charset="0"/>
                                  <a:ea typeface="Times New Roman" panose="02020603050405020304" pitchFamily="18" charset="0"/>
                                  <a:cs typeface="Arial" panose="020B0604020202020204" pitchFamily="34" charset="0"/>
                                </a:rPr>
                              </m:ctrlPr>
                            </m:funcPr>
                            <m:fName>
                              <m:r>
                                <m:rPr>
                                  <m:sty m:val="p"/>
                                </m:rPr>
                                <a:rPr lang="es-ES" sz="2400">
                                  <a:effectLst/>
                                  <a:latin typeface="Cambria Math" panose="02040503050406030204" pitchFamily="18" charset="0"/>
                                  <a:ea typeface="Times New Roman" panose="02020603050405020304" pitchFamily="18" charset="0"/>
                                  <a:cs typeface="Arial" panose="020B0604020202020204" pitchFamily="34" charset="0"/>
                                </a:rPr>
                                <m:t>log</m:t>
                              </m:r>
                            </m:fName>
                            <m:e>
                              <m:sSub>
                                <m:sSubPr>
                                  <m:ctrlPr>
                                    <a:rPr lang="es-PA" sz="2400" i="1">
                                      <a:effectLst/>
                                      <a:latin typeface="Cambria Math" panose="02040503050406030204" pitchFamily="18" charset="0"/>
                                      <a:ea typeface="Times New Roman" panose="02020603050405020304" pitchFamily="18" charset="0"/>
                                      <a:cs typeface="Arial" panose="020B0604020202020204" pitchFamily="34" charset="0"/>
                                    </a:rPr>
                                  </m:ctrlPr>
                                </m:sSubPr>
                                <m:e>
                                  <m:r>
                                    <a:rPr lang="es-ES" sz="2400" i="1">
                                      <a:effectLst/>
                                      <a:latin typeface="Cambria Math" panose="02040503050406030204" pitchFamily="18" charset="0"/>
                                      <a:ea typeface="Times New Roman" panose="02020603050405020304" pitchFamily="18" charset="0"/>
                                      <a:cs typeface="Arial" panose="020B0604020202020204" pitchFamily="34" charset="0"/>
                                    </a:rPr>
                                    <m:t>𝐼</m:t>
                                  </m:r>
                                </m:e>
                                <m:sub>
                                  <m:r>
                                    <a:rPr lang="es-ES" sz="2400" i="1">
                                      <a:effectLst/>
                                      <a:latin typeface="Cambria Math" panose="02040503050406030204" pitchFamily="18" charset="0"/>
                                      <a:ea typeface="Times New Roman" panose="02020603050405020304" pitchFamily="18" charset="0"/>
                                      <a:cs typeface="Arial" panose="020B0604020202020204" pitchFamily="34" charset="0"/>
                                    </a:rPr>
                                    <m:t>𝑏𝑓</m:t>
                                  </m:r>
                                </m:sub>
                              </m:sSub>
                              <m:r>
                                <a:rPr lang="es-ES" sz="2400" i="1">
                                  <a:effectLst/>
                                  <a:latin typeface="Cambria Math" panose="02040503050406030204" pitchFamily="18" charset="0"/>
                                  <a:ea typeface="Times New Roman" panose="02020603050405020304" pitchFamily="18" charset="0"/>
                                  <a:cs typeface="Arial" panose="020B0604020202020204" pitchFamily="34" charset="0"/>
                                </a:rPr>
                                <m:t>+0,0966 </m:t>
                              </m:r>
                              <m:r>
                                <a:rPr lang="es-ES" sz="2400" i="1">
                                  <a:effectLst/>
                                  <a:latin typeface="Cambria Math" panose="02040503050406030204" pitchFamily="18" charset="0"/>
                                  <a:ea typeface="Times New Roman" panose="02020603050405020304" pitchFamily="18" charset="0"/>
                                  <a:cs typeface="Arial" panose="020B0604020202020204" pitchFamily="34" charset="0"/>
                                </a:rPr>
                                <m:t>𝑉</m:t>
                              </m:r>
                              <m:r>
                                <a:rPr lang="es-ES" sz="2400" i="1">
                                  <a:effectLst/>
                                  <a:latin typeface="Cambria Math" panose="02040503050406030204" pitchFamily="18" charset="0"/>
                                  <a:ea typeface="Times New Roman" panose="02020603050405020304" pitchFamily="18" charset="0"/>
                                  <a:cs typeface="Arial" panose="020B0604020202020204" pitchFamily="34" charset="0"/>
                                </a:rPr>
                                <m:t>+0,000526 </m:t>
                              </m:r>
                              <m:r>
                                <a:rPr lang="es-ES" sz="2400" i="1">
                                  <a:effectLst/>
                                  <a:latin typeface="Cambria Math" panose="02040503050406030204" pitchFamily="18" charset="0"/>
                                  <a:ea typeface="Times New Roman" panose="02020603050405020304" pitchFamily="18" charset="0"/>
                                  <a:cs typeface="Arial" panose="020B0604020202020204" pitchFamily="34" charset="0"/>
                                </a:rPr>
                                <m:t>𝐺</m:t>
                              </m:r>
                              <m:r>
                                <a:rPr lang="es-ES" sz="2400" i="1">
                                  <a:effectLst/>
                                  <a:latin typeface="Cambria Math" panose="02040503050406030204" pitchFamily="18" charset="0"/>
                                  <a:ea typeface="Times New Roman" panose="02020603050405020304" pitchFamily="18" charset="0"/>
                                  <a:cs typeface="Arial" panose="020B0604020202020204" pitchFamily="34" charset="0"/>
                                </a:rPr>
                                <m:t>+0,5588 </m:t>
                              </m:r>
                              <m:r>
                                <a:rPr lang="es-ES" sz="2400" i="1">
                                  <a:effectLst/>
                                  <a:latin typeface="Cambria Math" panose="02040503050406030204" pitchFamily="18" charset="0"/>
                                  <a:ea typeface="Times New Roman" panose="02020603050405020304" pitchFamily="18" charset="0"/>
                                  <a:cs typeface="Arial" panose="020B0604020202020204" pitchFamily="34" charset="0"/>
                                </a:rPr>
                                <m:t>𝑉</m:t>
                              </m:r>
                              <m:func>
                                <m:funcPr>
                                  <m:ctrlPr>
                                    <a:rPr lang="es-PA" sz="2400" i="1">
                                      <a:effectLst/>
                                      <a:latin typeface="Cambria Math" panose="02040503050406030204" pitchFamily="18" charset="0"/>
                                      <a:ea typeface="Times New Roman" panose="02020603050405020304" pitchFamily="18" charset="0"/>
                                      <a:cs typeface="Arial" panose="020B0604020202020204" pitchFamily="34" charset="0"/>
                                    </a:rPr>
                                  </m:ctrlPr>
                                </m:funcPr>
                                <m:fName>
                                  <m:r>
                                    <m:rPr>
                                      <m:sty m:val="p"/>
                                    </m:rPr>
                                    <a:rPr lang="es-ES" sz="2400">
                                      <a:effectLst/>
                                      <a:latin typeface="Cambria Math" panose="02040503050406030204" pitchFamily="18" charset="0"/>
                                      <a:ea typeface="Times New Roman" panose="02020603050405020304" pitchFamily="18" charset="0"/>
                                      <a:cs typeface="Arial" panose="020B0604020202020204" pitchFamily="34" charset="0"/>
                                    </a:rPr>
                                    <m:t>log</m:t>
                                  </m:r>
                                </m:fName>
                                <m:e>
                                  <m:sSub>
                                    <m:sSubPr>
                                      <m:ctrlPr>
                                        <a:rPr lang="es-PA" sz="2400" i="1">
                                          <a:effectLst/>
                                          <a:latin typeface="Cambria Math" panose="02040503050406030204" pitchFamily="18" charset="0"/>
                                          <a:ea typeface="Times New Roman" panose="02020603050405020304" pitchFamily="18" charset="0"/>
                                          <a:cs typeface="Arial" panose="020B0604020202020204" pitchFamily="34" charset="0"/>
                                        </a:rPr>
                                      </m:ctrlPr>
                                    </m:sSubPr>
                                    <m:e>
                                      <m:r>
                                        <a:rPr lang="es-ES" sz="2400" i="1">
                                          <a:effectLst/>
                                          <a:latin typeface="Cambria Math" panose="02040503050406030204" pitchFamily="18" charset="0"/>
                                          <a:ea typeface="Times New Roman" panose="02020603050405020304" pitchFamily="18" charset="0"/>
                                          <a:cs typeface="Arial" panose="020B0604020202020204" pitchFamily="34" charset="0"/>
                                        </a:rPr>
                                        <m:t>𝐼</m:t>
                                      </m:r>
                                    </m:e>
                                    <m:sub>
                                      <m:r>
                                        <a:rPr lang="es-ES" sz="2400" i="1">
                                          <a:effectLst/>
                                          <a:latin typeface="Cambria Math" panose="02040503050406030204" pitchFamily="18" charset="0"/>
                                          <a:ea typeface="Times New Roman" panose="02020603050405020304" pitchFamily="18" charset="0"/>
                                          <a:cs typeface="Arial" panose="020B0604020202020204" pitchFamily="34" charset="0"/>
                                        </a:rPr>
                                        <m:t>𝑏𝑓</m:t>
                                      </m:r>
                                    </m:sub>
                                  </m:sSub>
                                  <m:r>
                                    <a:rPr lang="es-ES" sz="2400" i="1">
                                      <a:effectLst/>
                                      <a:latin typeface="Cambria Math" panose="02040503050406030204" pitchFamily="18" charset="0"/>
                                      <a:ea typeface="Times New Roman" panose="02020603050405020304" pitchFamily="18" charset="0"/>
                                      <a:cs typeface="Arial" panose="020B0604020202020204" pitchFamily="34" charset="0"/>
                                    </a:rPr>
                                    <m:t>−0,00304 </m:t>
                                  </m:r>
                                  <m:r>
                                    <a:rPr lang="es-ES" sz="2400" i="1">
                                      <a:effectLst/>
                                      <a:latin typeface="Cambria Math" panose="02040503050406030204" pitchFamily="18" charset="0"/>
                                      <a:ea typeface="Times New Roman" panose="02020603050405020304" pitchFamily="18" charset="0"/>
                                      <a:cs typeface="Arial" panose="020B0604020202020204" pitchFamily="34" charset="0"/>
                                    </a:rPr>
                                    <m:t>𝐺</m:t>
                                  </m:r>
                                  <m:r>
                                    <a:rPr lang="es-ES" sz="2400" i="1">
                                      <a:effectLst/>
                                      <a:latin typeface="Cambria Math" panose="02040503050406030204" pitchFamily="18" charset="0"/>
                                      <a:ea typeface="Times New Roman" panose="02020603050405020304" pitchFamily="18" charset="0"/>
                                      <a:cs typeface="Arial" panose="020B0604020202020204" pitchFamily="34" charset="0"/>
                                    </a:rPr>
                                    <m:t> </m:t>
                                  </m:r>
                                  <m:r>
                                    <a:rPr lang="es-ES" sz="2400" i="1">
                                      <a:effectLst/>
                                      <a:latin typeface="Cambria Math" panose="02040503050406030204" pitchFamily="18" charset="0"/>
                                      <a:ea typeface="Times New Roman" panose="02020603050405020304" pitchFamily="18" charset="0"/>
                                      <a:cs typeface="Arial" panose="020B0604020202020204" pitchFamily="34" charset="0"/>
                                    </a:rPr>
                                    <m:t>𝑙𝑜𝑔</m:t>
                                  </m:r>
                                  <m:sSub>
                                    <m:sSubPr>
                                      <m:ctrlPr>
                                        <a:rPr lang="es-PA" sz="2400" i="1">
                                          <a:effectLst/>
                                          <a:latin typeface="Cambria Math" panose="02040503050406030204" pitchFamily="18" charset="0"/>
                                          <a:ea typeface="Times New Roman" panose="02020603050405020304" pitchFamily="18" charset="0"/>
                                          <a:cs typeface="Arial" panose="020B0604020202020204" pitchFamily="34" charset="0"/>
                                        </a:rPr>
                                      </m:ctrlPr>
                                    </m:sSubPr>
                                    <m:e>
                                      <m:r>
                                        <a:rPr lang="es-ES" sz="2400" i="1">
                                          <a:effectLst/>
                                          <a:latin typeface="Cambria Math" panose="02040503050406030204" pitchFamily="18" charset="0"/>
                                          <a:ea typeface="Times New Roman" panose="02020603050405020304" pitchFamily="18" charset="0"/>
                                          <a:cs typeface="Arial" panose="020B0604020202020204" pitchFamily="34" charset="0"/>
                                        </a:rPr>
                                        <m:t>𝐼</m:t>
                                      </m:r>
                                    </m:e>
                                    <m:sub>
                                      <m:r>
                                        <a:rPr lang="es-ES" sz="2400" i="1">
                                          <a:effectLst/>
                                          <a:latin typeface="Cambria Math" panose="02040503050406030204" pitchFamily="18" charset="0"/>
                                          <a:ea typeface="Times New Roman" panose="02020603050405020304" pitchFamily="18" charset="0"/>
                                          <a:cs typeface="Arial" panose="020B0604020202020204" pitchFamily="34" charset="0"/>
                                        </a:rPr>
                                        <m:t>𝑏𝑓</m:t>
                                      </m:r>
                                    </m:sub>
                                  </m:sSub>
                                </m:e>
                              </m:func>
                            </m:e>
                          </m:func>
                        </m:e>
                      </m:func>
                    </m:oMath>
                  </m:oMathPara>
                </a14:m>
                <a:endParaRPr lang="es-PA" sz="2400" dirty="0">
                  <a:effectLst/>
                  <a:latin typeface="Times New Roman" panose="02020603050405020304" pitchFamily="18" charset="0"/>
                  <a:ea typeface="Times New Roman" panose="02020603050405020304" pitchFamily="18" charset="0"/>
                </a:endParaRPr>
              </a:p>
            </p:txBody>
          </p:sp>
        </mc:Choice>
        <mc:Fallback xmlns="">
          <p:sp>
            <p:nvSpPr>
              <p:cNvPr id="19" name="CuadroTexto 18">
                <a:extLst>
                  <a:ext uri="{FF2B5EF4-FFF2-40B4-BE49-F238E27FC236}">
                    <a16:creationId xmlns:a16="http://schemas.microsoft.com/office/drawing/2014/main" id="{B95AD4FD-F5A5-44BA-B232-00CB1E56BC6B}"/>
                  </a:ext>
                </a:extLst>
              </p:cNvPr>
              <p:cNvSpPr txBox="1">
                <a:spLocks noRot="1" noChangeAspect="1" noMove="1" noResize="1" noEditPoints="1" noAdjustHandles="1" noChangeArrowheads="1" noChangeShapeType="1" noTextEdit="1"/>
              </p:cNvSpPr>
              <p:nvPr/>
            </p:nvSpPr>
            <p:spPr>
              <a:xfrm>
                <a:off x="121328" y="389089"/>
                <a:ext cx="11949343" cy="5676747"/>
              </a:xfrm>
              <a:prstGeom prst="rect">
                <a:avLst/>
              </a:prstGeom>
              <a:blipFill>
                <a:blip r:embed="rId2"/>
                <a:stretch>
                  <a:fillRect l="-1071" r="-1020"/>
                </a:stretch>
              </a:blipFill>
            </p:spPr>
            <p:txBody>
              <a:bodyPr/>
              <a:lstStyle/>
              <a:p>
                <a:r>
                  <a:rPr lang="es-PA">
                    <a:noFill/>
                  </a:rPr>
                  <a:t> </a:t>
                </a:r>
              </a:p>
            </p:txBody>
          </p:sp>
        </mc:Fallback>
      </mc:AlternateContent>
    </p:spTree>
    <p:extLst>
      <p:ext uri="{BB962C8B-B14F-4D97-AF65-F5344CB8AC3E}">
        <p14:creationId xmlns:p14="http://schemas.microsoft.com/office/powerpoint/2010/main" val="26735884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a:extLst>
              <a:ext uri="{FF2B5EF4-FFF2-40B4-BE49-F238E27FC236}">
                <a16:creationId xmlns:a16="http://schemas.microsoft.com/office/drawing/2014/main" id="{3BE9D0F2-20BE-468C-B582-3970F51A187A}"/>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D109BD2-A35D-40C7-98C7-0C11B605B252}" type="slidenum">
              <a:rPr lang="es-ES" altLang="es-PA">
                <a:solidFill>
                  <a:srgbClr val="045C75"/>
                </a:solidFill>
                <a:latin typeface="Constantia" panose="02030602050306030303" pitchFamily="18" charset="0"/>
              </a:rPr>
              <a:pPr eaLnBrk="1" hangingPunct="1"/>
              <a:t>35</a:t>
            </a:fld>
            <a:endParaRPr lang="es-ES" altLang="es-PA">
              <a:solidFill>
                <a:srgbClr val="045C75"/>
              </a:solidFill>
              <a:latin typeface="Constantia" panose="02030602050306030303" pitchFamily="18" charset="0"/>
            </a:endParaRPr>
          </a:p>
        </p:txBody>
      </p:sp>
      <mc:AlternateContent xmlns:mc="http://schemas.openxmlformats.org/markup-compatibility/2006" xmlns:a14="http://schemas.microsoft.com/office/drawing/2010/main">
        <mc:Choice Requires="a14">
          <p:sp>
            <p:nvSpPr>
              <p:cNvPr id="19" name="CuadroTexto 18">
                <a:extLst>
                  <a:ext uri="{FF2B5EF4-FFF2-40B4-BE49-F238E27FC236}">
                    <a16:creationId xmlns:a16="http://schemas.microsoft.com/office/drawing/2014/main" id="{B95AD4FD-F5A5-44BA-B232-00CB1E56BC6B}"/>
                  </a:ext>
                </a:extLst>
              </p:cNvPr>
              <p:cNvSpPr txBox="1"/>
              <p:nvPr/>
            </p:nvSpPr>
            <p:spPr>
              <a:xfrm>
                <a:off x="121328" y="320918"/>
                <a:ext cx="11949343" cy="5992794"/>
              </a:xfrm>
              <a:prstGeom prst="rect">
                <a:avLst/>
              </a:prstGeom>
              <a:noFill/>
            </p:spPr>
            <p:txBody>
              <a:bodyPr wrap="square">
                <a:spAutoFit/>
              </a:bodyPr>
              <a:lstStyle/>
              <a:p>
                <a:pPr algn="just">
                  <a:lnSpc>
                    <a:spcPct val="150000"/>
                  </a:lnSpc>
                  <a:spcBef>
                    <a:spcPts val="600"/>
                  </a:spcBef>
                  <a:spcAft>
                    <a:spcPts val="600"/>
                  </a:spcAft>
                </a:pPr>
                <a14:m>
                  <m:oMathPara xmlns:m="http://schemas.openxmlformats.org/officeDocument/2006/math">
                    <m:oMathParaPr>
                      <m:jc m:val="centerGroup"/>
                    </m:oMathParaPr>
                    <m:oMath xmlns:m="http://schemas.openxmlformats.org/officeDocument/2006/math">
                      <m:func>
                        <m:funcPr>
                          <m:ctrlPr>
                            <a:rPr lang="es-PA" sz="2400" i="1">
                              <a:effectLst/>
                              <a:latin typeface="Cambria Math" panose="02040503050406030204" pitchFamily="18" charset="0"/>
                              <a:ea typeface="Times New Roman" panose="02020603050405020304" pitchFamily="18" charset="0"/>
                              <a:cs typeface="Arial" panose="020B0604020202020204" pitchFamily="34" charset="0"/>
                            </a:rPr>
                          </m:ctrlPr>
                        </m:funcPr>
                        <m:fName>
                          <m:r>
                            <m:rPr>
                              <m:sty m:val="p"/>
                            </m:rPr>
                            <a:rPr lang="es-ES" sz="2400">
                              <a:effectLst/>
                              <a:latin typeface="Cambria Math" panose="02040503050406030204" pitchFamily="18" charset="0"/>
                              <a:ea typeface="Times New Roman" panose="02020603050405020304" pitchFamily="18" charset="0"/>
                              <a:cs typeface="Arial" panose="020B0604020202020204" pitchFamily="34" charset="0"/>
                            </a:rPr>
                            <m:t>log</m:t>
                          </m:r>
                        </m:fName>
                        <m:e>
                          <m:sSub>
                            <m:sSubPr>
                              <m:ctrlPr>
                                <a:rPr lang="es-PA" sz="2400" i="1">
                                  <a:effectLst/>
                                  <a:latin typeface="Cambria Math" panose="02040503050406030204" pitchFamily="18" charset="0"/>
                                  <a:ea typeface="Times New Roman" panose="02020603050405020304" pitchFamily="18" charset="0"/>
                                  <a:cs typeface="Arial" panose="020B0604020202020204" pitchFamily="34" charset="0"/>
                                </a:rPr>
                              </m:ctrlPr>
                            </m:sSubPr>
                            <m:e>
                              <m:r>
                                <a:rPr lang="es-ES" sz="2400" i="1">
                                  <a:effectLst/>
                                  <a:latin typeface="Cambria Math" panose="02040503050406030204" pitchFamily="18" charset="0"/>
                                  <a:ea typeface="Times New Roman" panose="02020603050405020304" pitchFamily="18" charset="0"/>
                                  <a:cs typeface="Arial" panose="020B0604020202020204" pitchFamily="34" charset="0"/>
                                </a:rPr>
                                <m:t>𝐼</m:t>
                              </m:r>
                            </m:e>
                            <m:sub>
                              <m:r>
                                <a:rPr lang="es-ES" sz="2400" i="1">
                                  <a:effectLst/>
                                  <a:latin typeface="Cambria Math" panose="02040503050406030204" pitchFamily="18" charset="0"/>
                                  <a:ea typeface="Times New Roman" panose="02020603050405020304" pitchFamily="18" charset="0"/>
                                  <a:cs typeface="Arial" panose="020B0604020202020204" pitchFamily="34" charset="0"/>
                                </a:rPr>
                                <m:t>𝑎</m:t>
                              </m:r>
                            </m:sub>
                          </m:sSub>
                          <m:r>
                            <a:rPr lang="es-ES" sz="2400" i="1">
                              <a:effectLst/>
                              <a:latin typeface="Cambria Math" panose="02040503050406030204" pitchFamily="18" charset="0"/>
                              <a:ea typeface="Times New Roman" panose="02020603050405020304" pitchFamily="18" charset="0"/>
                              <a:cs typeface="Arial" panose="020B0604020202020204" pitchFamily="34" charset="0"/>
                            </a:rPr>
                            <m:t>=</m:t>
                          </m:r>
                          <m:r>
                            <a:rPr lang="es-ES" sz="2400" i="1">
                              <a:effectLst/>
                              <a:latin typeface="Cambria Math" panose="02040503050406030204" pitchFamily="18" charset="0"/>
                              <a:ea typeface="Times New Roman" panose="02020603050405020304" pitchFamily="18" charset="0"/>
                              <a:cs typeface="Arial" panose="020B0604020202020204" pitchFamily="34" charset="0"/>
                            </a:rPr>
                            <m:t>𝐾</m:t>
                          </m:r>
                          <m:r>
                            <a:rPr lang="es-ES" sz="2400" i="1">
                              <a:effectLst/>
                              <a:latin typeface="Cambria Math" panose="02040503050406030204" pitchFamily="18" charset="0"/>
                              <a:ea typeface="Times New Roman" panose="02020603050405020304" pitchFamily="18" charset="0"/>
                              <a:cs typeface="Arial" panose="020B0604020202020204" pitchFamily="34" charset="0"/>
                            </a:rPr>
                            <m:t>+0,662</m:t>
                          </m:r>
                          <m:func>
                            <m:funcPr>
                              <m:ctrlPr>
                                <a:rPr lang="es-PA" sz="2400" i="1">
                                  <a:effectLst/>
                                  <a:latin typeface="Cambria Math" panose="02040503050406030204" pitchFamily="18" charset="0"/>
                                  <a:ea typeface="Times New Roman" panose="02020603050405020304" pitchFamily="18" charset="0"/>
                                  <a:cs typeface="Arial" panose="020B0604020202020204" pitchFamily="34" charset="0"/>
                                </a:rPr>
                              </m:ctrlPr>
                            </m:funcPr>
                            <m:fName>
                              <m:r>
                                <m:rPr>
                                  <m:sty m:val="p"/>
                                </m:rPr>
                                <a:rPr lang="es-ES" sz="2400">
                                  <a:effectLst/>
                                  <a:latin typeface="Cambria Math" panose="02040503050406030204" pitchFamily="18" charset="0"/>
                                  <a:ea typeface="Times New Roman" panose="02020603050405020304" pitchFamily="18" charset="0"/>
                                  <a:cs typeface="Arial" panose="020B0604020202020204" pitchFamily="34" charset="0"/>
                                </a:rPr>
                                <m:t>log</m:t>
                              </m:r>
                            </m:fName>
                            <m:e>
                              <m:sSub>
                                <m:sSubPr>
                                  <m:ctrlPr>
                                    <a:rPr lang="es-PA" sz="2400" i="1">
                                      <a:effectLst/>
                                      <a:latin typeface="Cambria Math" panose="02040503050406030204" pitchFamily="18" charset="0"/>
                                      <a:ea typeface="Times New Roman" panose="02020603050405020304" pitchFamily="18" charset="0"/>
                                      <a:cs typeface="Arial" panose="020B0604020202020204" pitchFamily="34" charset="0"/>
                                    </a:rPr>
                                  </m:ctrlPr>
                                </m:sSubPr>
                                <m:e>
                                  <m:r>
                                    <a:rPr lang="es-ES" sz="2400" i="1">
                                      <a:effectLst/>
                                      <a:latin typeface="Cambria Math" panose="02040503050406030204" pitchFamily="18" charset="0"/>
                                      <a:ea typeface="Times New Roman" panose="02020603050405020304" pitchFamily="18" charset="0"/>
                                      <a:cs typeface="Arial" panose="020B0604020202020204" pitchFamily="34" charset="0"/>
                                    </a:rPr>
                                    <m:t>𝐼</m:t>
                                  </m:r>
                                </m:e>
                                <m:sub>
                                  <m:r>
                                    <a:rPr lang="es-ES" sz="2400" i="1">
                                      <a:effectLst/>
                                      <a:latin typeface="Cambria Math" panose="02040503050406030204" pitchFamily="18" charset="0"/>
                                      <a:ea typeface="Times New Roman" panose="02020603050405020304" pitchFamily="18" charset="0"/>
                                      <a:cs typeface="Arial" panose="020B0604020202020204" pitchFamily="34" charset="0"/>
                                    </a:rPr>
                                    <m:t>𝑏𝑓</m:t>
                                  </m:r>
                                </m:sub>
                              </m:sSub>
                              <m:r>
                                <a:rPr lang="es-ES" sz="2400" i="1">
                                  <a:effectLst/>
                                  <a:latin typeface="Cambria Math" panose="02040503050406030204" pitchFamily="18" charset="0"/>
                                  <a:ea typeface="Times New Roman" panose="02020603050405020304" pitchFamily="18" charset="0"/>
                                  <a:cs typeface="Arial" panose="020B0604020202020204" pitchFamily="34" charset="0"/>
                                </a:rPr>
                                <m:t>+0,0966 </m:t>
                              </m:r>
                              <m:r>
                                <a:rPr lang="es-ES" sz="2400" i="1">
                                  <a:effectLst/>
                                  <a:latin typeface="Cambria Math" panose="02040503050406030204" pitchFamily="18" charset="0"/>
                                  <a:ea typeface="Times New Roman" panose="02020603050405020304" pitchFamily="18" charset="0"/>
                                  <a:cs typeface="Arial" panose="020B0604020202020204" pitchFamily="34" charset="0"/>
                                </a:rPr>
                                <m:t>𝑉</m:t>
                              </m:r>
                              <m:r>
                                <a:rPr lang="es-ES" sz="2400" i="1">
                                  <a:effectLst/>
                                  <a:latin typeface="Cambria Math" panose="02040503050406030204" pitchFamily="18" charset="0"/>
                                  <a:ea typeface="Times New Roman" panose="02020603050405020304" pitchFamily="18" charset="0"/>
                                  <a:cs typeface="Arial" panose="020B0604020202020204" pitchFamily="34" charset="0"/>
                                </a:rPr>
                                <m:t>+0,000526 </m:t>
                              </m:r>
                              <m:r>
                                <a:rPr lang="es-ES" sz="2400" i="1">
                                  <a:effectLst/>
                                  <a:latin typeface="Cambria Math" panose="02040503050406030204" pitchFamily="18" charset="0"/>
                                  <a:ea typeface="Times New Roman" panose="02020603050405020304" pitchFamily="18" charset="0"/>
                                  <a:cs typeface="Arial" panose="020B0604020202020204" pitchFamily="34" charset="0"/>
                                </a:rPr>
                                <m:t>𝐺</m:t>
                              </m:r>
                              <m:r>
                                <a:rPr lang="es-ES" sz="2400" i="1">
                                  <a:effectLst/>
                                  <a:latin typeface="Cambria Math" panose="02040503050406030204" pitchFamily="18" charset="0"/>
                                  <a:ea typeface="Times New Roman" panose="02020603050405020304" pitchFamily="18" charset="0"/>
                                  <a:cs typeface="Arial" panose="020B0604020202020204" pitchFamily="34" charset="0"/>
                                </a:rPr>
                                <m:t>+0,5588 </m:t>
                              </m:r>
                              <m:r>
                                <a:rPr lang="es-ES" sz="2400" i="1">
                                  <a:effectLst/>
                                  <a:latin typeface="Cambria Math" panose="02040503050406030204" pitchFamily="18" charset="0"/>
                                  <a:ea typeface="Times New Roman" panose="02020603050405020304" pitchFamily="18" charset="0"/>
                                  <a:cs typeface="Arial" panose="020B0604020202020204" pitchFamily="34" charset="0"/>
                                </a:rPr>
                                <m:t>𝑉</m:t>
                              </m:r>
                              <m:func>
                                <m:funcPr>
                                  <m:ctrlPr>
                                    <a:rPr lang="es-PA" sz="2400" i="1">
                                      <a:effectLst/>
                                      <a:latin typeface="Cambria Math" panose="02040503050406030204" pitchFamily="18" charset="0"/>
                                      <a:ea typeface="Times New Roman" panose="02020603050405020304" pitchFamily="18" charset="0"/>
                                      <a:cs typeface="Arial" panose="020B0604020202020204" pitchFamily="34" charset="0"/>
                                    </a:rPr>
                                  </m:ctrlPr>
                                </m:funcPr>
                                <m:fName>
                                  <m:r>
                                    <m:rPr>
                                      <m:sty m:val="p"/>
                                    </m:rPr>
                                    <a:rPr lang="es-ES" sz="2400">
                                      <a:effectLst/>
                                      <a:latin typeface="Cambria Math" panose="02040503050406030204" pitchFamily="18" charset="0"/>
                                      <a:ea typeface="Times New Roman" panose="02020603050405020304" pitchFamily="18" charset="0"/>
                                      <a:cs typeface="Arial" panose="020B0604020202020204" pitchFamily="34" charset="0"/>
                                    </a:rPr>
                                    <m:t>log</m:t>
                                  </m:r>
                                </m:fName>
                                <m:e>
                                  <m:sSub>
                                    <m:sSubPr>
                                      <m:ctrlPr>
                                        <a:rPr lang="es-PA" sz="2400" i="1">
                                          <a:effectLst/>
                                          <a:latin typeface="Cambria Math" panose="02040503050406030204" pitchFamily="18" charset="0"/>
                                          <a:ea typeface="Times New Roman" panose="02020603050405020304" pitchFamily="18" charset="0"/>
                                          <a:cs typeface="Arial" panose="020B0604020202020204" pitchFamily="34" charset="0"/>
                                        </a:rPr>
                                      </m:ctrlPr>
                                    </m:sSubPr>
                                    <m:e>
                                      <m:r>
                                        <a:rPr lang="es-ES" sz="2400" i="1">
                                          <a:effectLst/>
                                          <a:latin typeface="Cambria Math" panose="02040503050406030204" pitchFamily="18" charset="0"/>
                                          <a:ea typeface="Times New Roman" panose="02020603050405020304" pitchFamily="18" charset="0"/>
                                          <a:cs typeface="Arial" panose="020B0604020202020204" pitchFamily="34" charset="0"/>
                                        </a:rPr>
                                        <m:t>𝐼</m:t>
                                      </m:r>
                                    </m:e>
                                    <m:sub>
                                      <m:r>
                                        <a:rPr lang="es-ES" sz="2400" i="1">
                                          <a:effectLst/>
                                          <a:latin typeface="Cambria Math" panose="02040503050406030204" pitchFamily="18" charset="0"/>
                                          <a:ea typeface="Times New Roman" panose="02020603050405020304" pitchFamily="18" charset="0"/>
                                          <a:cs typeface="Arial" panose="020B0604020202020204" pitchFamily="34" charset="0"/>
                                        </a:rPr>
                                        <m:t>𝑏𝑓</m:t>
                                      </m:r>
                                    </m:sub>
                                  </m:sSub>
                                  <m:r>
                                    <a:rPr lang="es-ES" sz="2400" i="1">
                                      <a:effectLst/>
                                      <a:latin typeface="Cambria Math" panose="02040503050406030204" pitchFamily="18" charset="0"/>
                                      <a:ea typeface="Times New Roman" panose="02020603050405020304" pitchFamily="18" charset="0"/>
                                      <a:cs typeface="Arial" panose="020B0604020202020204" pitchFamily="34" charset="0"/>
                                    </a:rPr>
                                    <m:t>−0,00304 </m:t>
                                  </m:r>
                                  <m:r>
                                    <a:rPr lang="es-ES" sz="2400" i="1">
                                      <a:effectLst/>
                                      <a:latin typeface="Cambria Math" panose="02040503050406030204" pitchFamily="18" charset="0"/>
                                      <a:ea typeface="Times New Roman" panose="02020603050405020304" pitchFamily="18" charset="0"/>
                                      <a:cs typeface="Arial" panose="020B0604020202020204" pitchFamily="34" charset="0"/>
                                    </a:rPr>
                                    <m:t>𝐺</m:t>
                                  </m:r>
                                  <m:r>
                                    <a:rPr lang="es-ES" sz="2400" i="1">
                                      <a:effectLst/>
                                      <a:latin typeface="Cambria Math" panose="02040503050406030204" pitchFamily="18" charset="0"/>
                                      <a:ea typeface="Times New Roman" panose="02020603050405020304" pitchFamily="18" charset="0"/>
                                      <a:cs typeface="Arial" panose="020B0604020202020204" pitchFamily="34" charset="0"/>
                                    </a:rPr>
                                    <m:t> </m:t>
                                  </m:r>
                                  <m:r>
                                    <a:rPr lang="es-ES" sz="2400" i="1">
                                      <a:effectLst/>
                                      <a:latin typeface="Cambria Math" panose="02040503050406030204" pitchFamily="18" charset="0"/>
                                      <a:ea typeface="Times New Roman" panose="02020603050405020304" pitchFamily="18" charset="0"/>
                                      <a:cs typeface="Arial" panose="020B0604020202020204" pitchFamily="34" charset="0"/>
                                    </a:rPr>
                                    <m:t>𝑙𝑜𝑔</m:t>
                                  </m:r>
                                  <m:sSub>
                                    <m:sSubPr>
                                      <m:ctrlPr>
                                        <a:rPr lang="es-PA" sz="2400" i="1">
                                          <a:effectLst/>
                                          <a:latin typeface="Cambria Math" panose="02040503050406030204" pitchFamily="18" charset="0"/>
                                          <a:ea typeface="Times New Roman" panose="02020603050405020304" pitchFamily="18" charset="0"/>
                                          <a:cs typeface="Arial" panose="020B0604020202020204" pitchFamily="34" charset="0"/>
                                        </a:rPr>
                                      </m:ctrlPr>
                                    </m:sSubPr>
                                    <m:e>
                                      <m:r>
                                        <a:rPr lang="es-ES" sz="2400" i="1">
                                          <a:effectLst/>
                                          <a:latin typeface="Cambria Math" panose="02040503050406030204" pitchFamily="18" charset="0"/>
                                          <a:ea typeface="Times New Roman" panose="02020603050405020304" pitchFamily="18" charset="0"/>
                                          <a:cs typeface="Arial" panose="020B0604020202020204" pitchFamily="34" charset="0"/>
                                        </a:rPr>
                                        <m:t>𝐼</m:t>
                                      </m:r>
                                    </m:e>
                                    <m:sub>
                                      <m:r>
                                        <a:rPr lang="es-ES" sz="2400" i="1">
                                          <a:effectLst/>
                                          <a:latin typeface="Cambria Math" panose="02040503050406030204" pitchFamily="18" charset="0"/>
                                          <a:ea typeface="Times New Roman" panose="02020603050405020304" pitchFamily="18" charset="0"/>
                                          <a:cs typeface="Arial" panose="020B0604020202020204" pitchFamily="34" charset="0"/>
                                        </a:rPr>
                                        <m:t>𝑏𝑓</m:t>
                                      </m:r>
                                    </m:sub>
                                  </m:sSub>
                                </m:e>
                              </m:func>
                            </m:e>
                          </m:func>
                        </m:e>
                      </m:func>
                    </m:oMath>
                  </m:oMathPara>
                </a14:m>
                <a:endParaRPr lang="es-PA" sz="2400" dirty="0">
                  <a:effectLst/>
                  <a:latin typeface="Times New Roman" panose="02020603050405020304" pitchFamily="18" charset="0"/>
                  <a:ea typeface="Times New Roman" panose="02020603050405020304" pitchFamily="18" charset="0"/>
                </a:endParaRPr>
              </a:p>
              <a:p>
                <a:pPr marL="449580" algn="just">
                  <a:lnSpc>
                    <a:spcPct val="150000"/>
                  </a:lnSpc>
                  <a:spcBef>
                    <a:spcPts val="600"/>
                  </a:spcBef>
                  <a:spcAft>
                    <a:spcPts val="600"/>
                  </a:spcAft>
                </a:pPr>
                <a:r>
                  <a:rPr lang="es-ES" sz="2800" dirty="0">
                    <a:effectLst/>
                    <a:latin typeface="Arial" panose="020B0604020202020204" pitchFamily="34" charset="0"/>
                    <a:ea typeface="Times New Roman" panose="02020603050405020304" pitchFamily="18" charset="0"/>
                  </a:rPr>
                  <a:t>Donde:</a:t>
                </a:r>
                <a:endParaRPr lang="es-PA" sz="2800" dirty="0">
                  <a:effectLst/>
                  <a:latin typeface="Times New Roman" panose="02020603050405020304" pitchFamily="18" charset="0"/>
                  <a:ea typeface="Times New Roman" panose="02020603050405020304" pitchFamily="18" charset="0"/>
                </a:endParaRPr>
              </a:p>
              <a:p>
                <a:pPr marL="449580" algn="just">
                  <a:lnSpc>
                    <a:spcPct val="130000"/>
                  </a:lnSpc>
                </a:pPr>
                <a:r>
                  <a:rPr lang="es-ES" sz="2800" dirty="0">
                    <a:effectLst/>
                    <a:latin typeface="Arial" panose="020B0604020202020204" pitchFamily="34" charset="0"/>
                    <a:ea typeface="Times New Roman" panose="02020603050405020304" pitchFamily="18" charset="0"/>
                  </a:rPr>
                  <a:t>log: Es Logaritmo en base 10.</a:t>
                </a:r>
                <a:endParaRPr lang="es-PA" sz="2800" dirty="0">
                  <a:effectLst/>
                  <a:latin typeface="Times New Roman" panose="02020603050405020304" pitchFamily="18" charset="0"/>
                  <a:ea typeface="Times New Roman" panose="02020603050405020304" pitchFamily="18" charset="0"/>
                </a:endParaRPr>
              </a:p>
              <a:p>
                <a:pPr marL="449580" algn="just">
                  <a:lnSpc>
                    <a:spcPct val="130000"/>
                  </a:lnSpc>
                </a:pPr>
                <a:r>
                  <a:rPr lang="es-ES" sz="2800" dirty="0">
                    <a:effectLst/>
                    <a:latin typeface="Arial" panose="020B0604020202020204" pitchFamily="34" charset="0"/>
                    <a:ea typeface="Times New Roman" panose="02020603050405020304" pitchFamily="18" charset="0"/>
                  </a:rPr>
                  <a:t>l</a:t>
                </a:r>
                <a:r>
                  <a:rPr lang="es-ES" sz="2800" i="1" baseline="-25000" dirty="0">
                    <a:effectLst/>
                    <a:latin typeface="Arial" panose="020B0604020202020204" pitchFamily="34" charset="0"/>
                    <a:ea typeface="Times New Roman" panose="02020603050405020304" pitchFamily="18" charset="0"/>
                  </a:rPr>
                  <a:t>a</a:t>
                </a:r>
                <a:r>
                  <a:rPr lang="es-ES" sz="2800" dirty="0">
                    <a:effectLst/>
                    <a:latin typeface="Arial" panose="020B0604020202020204" pitchFamily="34" charset="0"/>
                    <a:ea typeface="Times New Roman" panose="02020603050405020304" pitchFamily="18" charset="0"/>
                  </a:rPr>
                  <a:t> : Es la Corriente de arco en (</a:t>
                </a:r>
                <a:r>
                  <a:rPr lang="es-ES" sz="2800" dirty="0" err="1">
                    <a:effectLst/>
                    <a:latin typeface="Arial" panose="020B0604020202020204" pitchFamily="34" charset="0"/>
                    <a:ea typeface="Times New Roman" panose="02020603050405020304" pitchFamily="18" charset="0"/>
                  </a:rPr>
                  <a:t>kA</a:t>
                </a:r>
                <a:r>
                  <a:rPr lang="es-ES" sz="2800" dirty="0">
                    <a:effectLst/>
                    <a:latin typeface="Arial" panose="020B0604020202020204" pitchFamily="34" charset="0"/>
                    <a:ea typeface="Times New Roman" panose="02020603050405020304" pitchFamily="18" charset="0"/>
                  </a:rPr>
                  <a:t>).</a:t>
                </a:r>
                <a:endParaRPr lang="es-PA" sz="2800" dirty="0">
                  <a:effectLst/>
                  <a:latin typeface="Times New Roman" panose="02020603050405020304" pitchFamily="18" charset="0"/>
                  <a:ea typeface="Times New Roman" panose="02020603050405020304" pitchFamily="18" charset="0"/>
                </a:endParaRPr>
              </a:p>
              <a:p>
                <a:pPr marL="449580" algn="just">
                  <a:lnSpc>
                    <a:spcPct val="130000"/>
                  </a:lnSpc>
                </a:pPr>
                <a:r>
                  <a:rPr lang="es-ES" sz="2800" dirty="0">
                    <a:effectLst/>
                    <a:latin typeface="Arial" panose="020B0604020202020204" pitchFamily="34" charset="0"/>
                    <a:ea typeface="Times New Roman" panose="02020603050405020304" pitchFamily="18" charset="0"/>
                  </a:rPr>
                  <a:t>K: Es -0,153 para configuraciones abiertas.</a:t>
                </a:r>
                <a:endParaRPr lang="es-PA" sz="2800" dirty="0">
                  <a:effectLst/>
                  <a:latin typeface="Times New Roman" panose="02020603050405020304" pitchFamily="18" charset="0"/>
                  <a:ea typeface="Times New Roman" panose="02020603050405020304" pitchFamily="18" charset="0"/>
                </a:endParaRPr>
              </a:p>
              <a:p>
                <a:pPr marL="449580" algn="just">
                  <a:lnSpc>
                    <a:spcPct val="130000"/>
                  </a:lnSpc>
                </a:pPr>
                <a:r>
                  <a:rPr lang="es-ES" sz="2800" dirty="0">
                    <a:effectLst/>
                    <a:latin typeface="Arial" panose="020B0604020202020204" pitchFamily="34" charset="0"/>
                    <a:ea typeface="Times New Roman" panose="02020603050405020304" pitchFamily="18" charset="0"/>
                  </a:rPr>
                  <a:t>Es -0,097 para configuraciones cerradas (celdas, CCM, Tableros eléctricos).</a:t>
                </a:r>
                <a:endParaRPr lang="es-PA" sz="2800" dirty="0">
                  <a:effectLst/>
                  <a:latin typeface="Times New Roman" panose="02020603050405020304" pitchFamily="18" charset="0"/>
                  <a:ea typeface="Times New Roman" panose="02020603050405020304" pitchFamily="18" charset="0"/>
                </a:endParaRPr>
              </a:p>
              <a:p>
                <a:pPr marL="449580" algn="just">
                  <a:lnSpc>
                    <a:spcPct val="130000"/>
                  </a:lnSpc>
                </a:pPr>
                <a:r>
                  <a:rPr lang="es-ES" sz="2800" dirty="0" err="1">
                    <a:effectLst/>
                    <a:latin typeface="Arial" panose="020B0604020202020204" pitchFamily="34" charset="0"/>
                    <a:ea typeface="Times New Roman" panose="02020603050405020304" pitchFamily="18" charset="0"/>
                  </a:rPr>
                  <a:t>l</a:t>
                </a:r>
                <a:r>
                  <a:rPr lang="es-ES" sz="2800" i="1" baseline="-25000" dirty="0" err="1">
                    <a:effectLst/>
                    <a:latin typeface="Arial" panose="020B0604020202020204" pitchFamily="34" charset="0"/>
                    <a:ea typeface="Times New Roman" panose="02020603050405020304" pitchFamily="18" charset="0"/>
                  </a:rPr>
                  <a:t>bf</a:t>
                </a:r>
                <a:r>
                  <a:rPr lang="es-ES" sz="2800" dirty="0">
                    <a:effectLst/>
                    <a:latin typeface="Arial" panose="020B0604020202020204" pitchFamily="34" charset="0"/>
                    <a:ea typeface="Times New Roman" panose="02020603050405020304" pitchFamily="18" charset="0"/>
                  </a:rPr>
                  <a:t> Es la corriente de Falla Trifásica simétrica RMS (</a:t>
                </a:r>
                <a:r>
                  <a:rPr lang="es-ES" sz="2800" dirty="0" err="1">
                    <a:effectLst/>
                    <a:latin typeface="Arial" panose="020B0604020202020204" pitchFamily="34" charset="0"/>
                    <a:ea typeface="Times New Roman" panose="02020603050405020304" pitchFamily="18" charset="0"/>
                  </a:rPr>
                  <a:t>kA</a:t>
                </a:r>
                <a:r>
                  <a:rPr lang="es-ES" sz="2800" dirty="0">
                    <a:effectLst/>
                    <a:latin typeface="Arial" panose="020B0604020202020204" pitchFamily="34" charset="0"/>
                    <a:ea typeface="Times New Roman" panose="02020603050405020304" pitchFamily="18" charset="0"/>
                  </a:rPr>
                  <a:t>)</a:t>
                </a:r>
                <a:endParaRPr lang="es-PA" sz="2800" dirty="0">
                  <a:effectLst/>
                  <a:latin typeface="Times New Roman" panose="02020603050405020304" pitchFamily="18" charset="0"/>
                  <a:ea typeface="Times New Roman" panose="02020603050405020304" pitchFamily="18" charset="0"/>
                </a:endParaRPr>
              </a:p>
              <a:p>
                <a:pPr marL="449580" algn="just">
                  <a:lnSpc>
                    <a:spcPct val="130000"/>
                  </a:lnSpc>
                </a:pPr>
                <a:r>
                  <a:rPr lang="es-ES" sz="2800" dirty="0">
                    <a:effectLst/>
                    <a:latin typeface="Arial" panose="020B0604020202020204" pitchFamily="34" charset="0"/>
                    <a:ea typeface="Times New Roman" panose="02020603050405020304" pitchFamily="18" charset="0"/>
                  </a:rPr>
                  <a:t>V: Tensión del Sistema (kV).</a:t>
                </a:r>
                <a:endParaRPr lang="es-PA" sz="2800" dirty="0">
                  <a:effectLst/>
                  <a:latin typeface="Times New Roman" panose="02020603050405020304" pitchFamily="18" charset="0"/>
                  <a:ea typeface="Times New Roman" panose="02020603050405020304" pitchFamily="18" charset="0"/>
                </a:endParaRPr>
              </a:p>
              <a:p>
                <a:pPr marL="449580" algn="just">
                  <a:lnSpc>
                    <a:spcPct val="130000"/>
                  </a:lnSpc>
                </a:pPr>
                <a:r>
                  <a:rPr lang="es-ES" sz="2800" dirty="0">
                    <a:effectLst/>
                    <a:latin typeface="Arial" panose="020B0604020202020204" pitchFamily="34" charset="0"/>
                    <a:ea typeface="Times New Roman" panose="02020603050405020304" pitchFamily="18" charset="0"/>
                  </a:rPr>
                  <a:t>G: Es la separación típica entre barras (mm).</a:t>
                </a:r>
                <a:endParaRPr lang="es-PA" sz="2800" dirty="0">
                  <a:effectLst/>
                  <a:latin typeface="Times New Roman" panose="02020603050405020304" pitchFamily="18" charset="0"/>
                  <a:ea typeface="Times New Roman" panose="02020603050405020304" pitchFamily="18" charset="0"/>
                </a:endParaRPr>
              </a:p>
            </p:txBody>
          </p:sp>
        </mc:Choice>
        <mc:Fallback xmlns="">
          <p:sp>
            <p:nvSpPr>
              <p:cNvPr id="19" name="CuadroTexto 18">
                <a:extLst>
                  <a:ext uri="{FF2B5EF4-FFF2-40B4-BE49-F238E27FC236}">
                    <a16:creationId xmlns:a16="http://schemas.microsoft.com/office/drawing/2014/main" id="{B95AD4FD-F5A5-44BA-B232-00CB1E56BC6B}"/>
                  </a:ext>
                </a:extLst>
              </p:cNvPr>
              <p:cNvSpPr txBox="1">
                <a:spLocks noRot="1" noChangeAspect="1" noMove="1" noResize="1" noEditPoints="1" noAdjustHandles="1" noChangeArrowheads="1" noChangeShapeType="1" noTextEdit="1"/>
              </p:cNvSpPr>
              <p:nvPr/>
            </p:nvSpPr>
            <p:spPr>
              <a:xfrm>
                <a:off x="121328" y="320918"/>
                <a:ext cx="11949343" cy="5992794"/>
              </a:xfrm>
              <a:prstGeom prst="rect">
                <a:avLst/>
              </a:prstGeom>
              <a:blipFill>
                <a:blip r:embed="rId2"/>
                <a:stretch>
                  <a:fillRect r="-1020" b="-1831"/>
                </a:stretch>
              </a:blipFill>
            </p:spPr>
            <p:txBody>
              <a:bodyPr/>
              <a:lstStyle/>
              <a:p>
                <a:r>
                  <a:rPr lang="es-PA">
                    <a:noFill/>
                  </a:rPr>
                  <a:t> </a:t>
                </a:r>
              </a:p>
            </p:txBody>
          </p:sp>
        </mc:Fallback>
      </mc:AlternateContent>
    </p:spTree>
    <p:extLst>
      <p:ext uri="{BB962C8B-B14F-4D97-AF65-F5344CB8AC3E}">
        <p14:creationId xmlns:p14="http://schemas.microsoft.com/office/powerpoint/2010/main" val="23075250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a:extLst>
              <a:ext uri="{FF2B5EF4-FFF2-40B4-BE49-F238E27FC236}">
                <a16:creationId xmlns:a16="http://schemas.microsoft.com/office/drawing/2014/main" id="{3BE9D0F2-20BE-468C-B582-3970F51A187A}"/>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D109BD2-A35D-40C7-98C7-0C11B605B252}" type="slidenum">
              <a:rPr lang="es-ES" altLang="es-PA">
                <a:solidFill>
                  <a:srgbClr val="045C75"/>
                </a:solidFill>
                <a:latin typeface="Constantia" panose="02030602050306030303" pitchFamily="18" charset="0"/>
              </a:rPr>
              <a:pPr eaLnBrk="1" hangingPunct="1"/>
              <a:t>36</a:t>
            </a:fld>
            <a:endParaRPr lang="es-ES" altLang="es-PA">
              <a:solidFill>
                <a:srgbClr val="045C75"/>
              </a:solidFill>
              <a:latin typeface="Constantia" panose="02030602050306030303" pitchFamily="18" charset="0"/>
            </a:endParaRPr>
          </a:p>
        </p:txBody>
      </p:sp>
      <mc:AlternateContent xmlns:mc="http://schemas.openxmlformats.org/markup-compatibility/2006" xmlns:a14="http://schemas.microsoft.com/office/drawing/2010/main">
        <mc:Choice Requires="a14">
          <p:sp>
            <p:nvSpPr>
              <p:cNvPr id="19" name="CuadroTexto 18">
                <a:extLst>
                  <a:ext uri="{FF2B5EF4-FFF2-40B4-BE49-F238E27FC236}">
                    <a16:creationId xmlns:a16="http://schemas.microsoft.com/office/drawing/2014/main" id="{B95AD4FD-F5A5-44BA-B232-00CB1E56BC6B}"/>
                  </a:ext>
                </a:extLst>
              </p:cNvPr>
              <p:cNvSpPr txBox="1"/>
              <p:nvPr/>
            </p:nvSpPr>
            <p:spPr>
              <a:xfrm>
                <a:off x="88777" y="0"/>
                <a:ext cx="11949343" cy="4079578"/>
              </a:xfrm>
              <a:prstGeom prst="rect">
                <a:avLst/>
              </a:prstGeom>
              <a:noFill/>
            </p:spPr>
            <p:txBody>
              <a:bodyPr wrap="square">
                <a:spAutoFit/>
              </a:bodyPr>
              <a:lstStyle/>
              <a:p>
                <a:pPr indent="449580" algn="just">
                  <a:lnSpc>
                    <a:spcPct val="130000"/>
                  </a:lnSpc>
                </a:pPr>
                <a:r>
                  <a:rPr lang="es-ES" sz="2800" dirty="0">
                    <a:effectLst/>
                    <a:latin typeface="Arial" panose="020B0604020202020204" pitchFamily="34" charset="0"/>
                    <a:ea typeface="Times New Roman" panose="02020603050405020304" pitchFamily="18" charset="0"/>
                  </a:rPr>
                  <a:t>Para aplicación de sistemas de 1000 V o más, se tiene la siguiente ecuación:</a:t>
                </a:r>
                <a:endParaRPr lang="es-PA" sz="2800" dirty="0">
                  <a:effectLst/>
                  <a:latin typeface="Times New Roman" panose="02020603050405020304" pitchFamily="18" charset="0"/>
                  <a:ea typeface="Times New Roman" panose="02020603050405020304" pitchFamily="18" charset="0"/>
                </a:endParaRPr>
              </a:p>
              <a:p>
                <a:pPr algn="just">
                  <a:lnSpc>
                    <a:spcPct val="150000"/>
                  </a:lnSpc>
                  <a:spcBef>
                    <a:spcPts val="600"/>
                  </a:spcBef>
                  <a:spcAft>
                    <a:spcPts val="600"/>
                  </a:spcAft>
                </a:pPr>
                <a14:m>
                  <m:oMathPara xmlns:m="http://schemas.openxmlformats.org/officeDocument/2006/math">
                    <m:oMathParaPr>
                      <m:jc m:val="centerGroup"/>
                    </m:oMathParaPr>
                    <m:oMath xmlns:m="http://schemas.openxmlformats.org/officeDocument/2006/math">
                      <m:func>
                        <m:funcPr>
                          <m:ctrlPr>
                            <a:rPr lang="es-PA" sz="2800" i="1">
                              <a:effectLst/>
                              <a:latin typeface="Cambria Math" panose="02040503050406030204" pitchFamily="18" charset="0"/>
                              <a:ea typeface="Times New Roman" panose="02020603050405020304" pitchFamily="18" charset="0"/>
                              <a:cs typeface="Arial" panose="020B0604020202020204" pitchFamily="34" charset="0"/>
                            </a:rPr>
                          </m:ctrlPr>
                        </m:funcPr>
                        <m:fName>
                          <m:r>
                            <m:rPr>
                              <m:sty m:val="p"/>
                            </m:rPr>
                            <a:rPr lang="es-ES" sz="2800">
                              <a:effectLst/>
                              <a:latin typeface="Cambria Math" panose="02040503050406030204" pitchFamily="18" charset="0"/>
                              <a:ea typeface="Times New Roman" panose="02020603050405020304" pitchFamily="18" charset="0"/>
                              <a:cs typeface="Arial" panose="020B0604020202020204" pitchFamily="34" charset="0"/>
                            </a:rPr>
                            <m:t>log</m:t>
                          </m:r>
                        </m:fName>
                        <m:e>
                          <m:sSub>
                            <m:sSubPr>
                              <m:ctrlPr>
                                <a:rPr lang="es-PA" sz="2800" i="1">
                                  <a:effectLst/>
                                  <a:latin typeface="Cambria Math" panose="02040503050406030204" pitchFamily="18" charset="0"/>
                                  <a:ea typeface="Times New Roman" panose="02020603050405020304" pitchFamily="18" charset="0"/>
                                  <a:cs typeface="Arial" panose="020B0604020202020204" pitchFamily="34" charset="0"/>
                                </a:rPr>
                              </m:ctrlPr>
                            </m:sSubPr>
                            <m:e>
                              <m:r>
                                <a:rPr lang="es-ES" sz="2800" i="1">
                                  <a:effectLst/>
                                  <a:latin typeface="Cambria Math" panose="02040503050406030204" pitchFamily="18" charset="0"/>
                                  <a:ea typeface="Times New Roman" panose="02020603050405020304" pitchFamily="18" charset="0"/>
                                  <a:cs typeface="Arial" panose="020B0604020202020204" pitchFamily="34" charset="0"/>
                                </a:rPr>
                                <m:t>𝐼</m:t>
                              </m:r>
                            </m:e>
                            <m:sub>
                              <m:r>
                                <a:rPr lang="es-ES" sz="2800" i="1">
                                  <a:effectLst/>
                                  <a:latin typeface="Cambria Math" panose="02040503050406030204" pitchFamily="18" charset="0"/>
                                  <a:ea typeface="Times New Roman" panose="02020603050405020304" pitchFamily="18" charset="0"/>
                                  <a:cs typeface="Arial" panose="020B0604020202020204" pitchFamily="34" charset="0"/>
                                </a:rPr>
                                <m:t>𝑎</m:t>
                              </m:r>
                            </m:sub>
                          </m:sSub>
                          <m:r>
                            <a:rPr lang="es-ES" sz="2800" i="1">
                              <a:effectLst/>
                              <a:latin typeface="Cambria Math" panose="02040503050406030204" pitchFamily="18" charset="0"/>
                              <a:ea typeface="Times New Roman" panose="02020603050405020304" pitchFamily="18" charset="0"/>
                              <a:cs typeface="Arial" panose="020B0604020202020204" pitchFamily="34" charset="0"/>
                            </a:rPr>
                            <m:t>=0,00402+0,983</m:t>
                          </m:r>
                          <m:func>
                            <m:funcPr>
                              <m:ctrlPr>
                                <a:rPr lang="es-PA" sz="2800" i="1">
                                  <a:effectLst/>
                                  <a:latin typeface="Cambria Math" panose="02040503050406030204" pitchFamily="18" charset="0"/>
                                  <a:ea typeface="Times New Roman" panose="02020603050405020304" pitchFamily="18" charset="0"/>
                                  <a:cs typeface="Arial" panose="020B0604020202020204" pitchFamily="34" charset="0"/>
                                </a:rPr>
                              </m:ctrlPr>
                            </m:funcPr>
                            <m:fName>
                              <m:r>
                                <m:rPr>
                                  <m:sty m:val="p"/>
                                </m:rPr>
                                <a:rPr lang="es-ES" sz="2800">
                                  <a:effectLst/>
                                  <a:latin typeface="Cambria Math" panose="02040503050406030204" pitchFamily="18" charset="0"/>
                                  <a:ea typeface="Times New Roman" panose="02020603050405020304" pitchFamily="18" charset="0"/>
                                  <a:cs typeface="Arial" panose="020B0604020202020204" pitchFamily="34" charset="0"/>
                                </a:rPr>
                                <m:t>log</m:t>
                              </m:r>
                            </m:fName>
                            <m:e>
                              <m:sSub>
                                <m:sSubPr>
                                  <m:ctrlPr>
                                    <a:rPr lang="es-PA" sz="2800" i="1">
                                      <a:effectLst/>
                                      <a:latin typeface="Cambria Math" panose="02040503050406030204" pitchFamily="18" charset="0"/>
                                      <a:ea typeface="Times New Roman" panose="02020603050405020304" pitchFamily="18" charset="0"/>
                                      <a:cs typeface="Arial" panose="020B0604020202020204" pitchFamily="34" charset="0"/>
                                    </a:rPr>
                                  </m:ctrlPr>
                                </m:sSubPr>
                                <m:e>
                                  <m:r>
                                    <a:rPr lang="es-ES" sz="2800" i="1">
                                      <a:effectLst/>
                                      <a:latin typeface="Cambria Math" panose="02040503050406030204" pitchFamily="18" charset="0"/>
                                      <a:ea typeface="Times New Roman" panose="02020603050405020304" pitchFamily="18" charset="0"/>
                                      <a:cs typeface="Arial" panose="020B0604020202020204" pitchFamily="34" charset="0"/>
                                    </a:rPr>
                                    <m:t>𝐼</m:t>
                                  </m:r>
                                </m:e>
                                <m:sub>
                                  <m:r>
                                    <a:rPr lang="es-ES" sz="2800" i="1">
                                      <a:effectLst/>
                                      <a:latin typeface="Cambria Math" panose="02040503050406030204" pitchFamily="18" charset="0"/>
                                      <a:ea typeface="Times New Roman" panose="02020603050405020304" pitchFamily="18" charset="0"/>
                                      <a:cs typeface="Arial" panose="020B0604020202020204" pitchFamily="34" charset="0"/>
                                    </a:rPr>
                                    <m:t>𝑏𝑓</m:t>
                                  </m:r>
                                </m:sub>
                              </m:sSub>
                            </m:e>
                          </m:func>
                        </m:e>
                      </m:func>
                    </m:oMath>
                  </m:oMathPara>
                </a14:m>
                <a:endParaRPr lang="es-PA" sz="2800" dirty="0">
                  <a:effectLst/>
                  <a:latin typeface="Times New Roman" panose="02020603050405020304" pitchFamily="18" charset="0"/>
                  <a:ea typeface="Times New Roman" panose="02020603050405020304" pitchFamily="18" charset="0"/>
                </a:endParaRPr>
              </a:p>
              <a:p>
                <a:pPr indent="449580" algn="just">
                  <a:lnSpc>
                    <a:spcPct val="150000"/>
                  </a:lnSpc>
                  <a:spcBef>
                    <a:spcPts val="600"/>
                  </a:spcBef>
                  <a:spcAft>
                    <a:spcPts val="600"/>
                  </a:spcAft>
                </a:pPr>
                <a:r>
                  <a:rPr lang="es-ES" sz="2800" dirty="0">
                    <a:effectLst/>
                    <a:latin typeface="Arial" panose="020B0604020202020204" pitchFamily="34" charset="0"/>
                    <a:ea typeface="Times New Roman" panose="02020603050405020304" pitchFamily="18" charset="0"/>
                  </a:rPr>
                  <a:t>Para el caso de sistemas de 1000 V o más no se considera si la configuración es al aire libre o en configuraciones cerradas.</a:t>
                </a:r>
                <a:endParaRPr lang="es-PA" sz="2800" dirty="0">
                  <a:effectLst/>
                  <a:latin typeface="Times New Roman" panose="02020603050405020304" pitchFamily="18" charset="0"/>
                  <a:ea typeface="Times New Roman" panose="02020603050405020304" pitchFamily="18" charset="0"/>
                </a:endParaRPr>
              </a:p>
              <a:p>
                <a:pPr algn="just">
                  <a:lnSpc>
                    <a:spcPct val="150000"/>
                  </a:lnSpc>
                  <a:spcBef>
                    <a:spcPts val="600"/>
                  </a:spcBef>
                  <a:spcAft>
                    <a:spcPts val="600"/>
                  </a:spcAft>
                </a:pPr>
                <a:r>
                  <a:rPr lang="es-ES" sz="2800" dirty="0">
                    <a:effectLst/>
                    <a:latin typeface="Arial" panose="020B0604020202020204" pitchFamily="34" charset="0"/>
                    <a:ea typeface="Times New Roman" panose="02020603050405020304" pitchFamily="18" charset="0"/>
                  </a:rPr>
                  <a:t>El cálculo de la corriente del segundo arco eléctrico es de 85% de l</a:t>
                </a:r>
                <a:r>
                  <a:rPr lang="es-ES" sz="2800" i="1" baseline="-25000" dirty="0">
                    <a:effectLst/>
                    <a:latin typeface="Arial" panose="020B0604020202020204" pitchFamily="34" charset="0"/>
                    <a:ea typeface="Times New Roman" panose="02020603050405020304" pitchFamily="18" charset="0"/>
                  </a:rPr>
                  <a:t>a</a:t>
                </a:r>
                <a:r>
                  <a:rPr lang="es-ES" sz="2800" dirty="0">
                    <a:effectLst/>
                    <a:latin typeface="Arial" panose="020B0604020202020204" pitchFamily="34" charset="0"/>
                    <a:ea typeface="Times New Roman" panose="02020603050405020304" pitchFamily="18" charset="0"/>
                  </a:rPr>
                  <a:t>.</a:t>
                </a:r>
                <a:endParaRPr lang="es-PA" sz="2800" dirty="0">
                  <a:effectLst/>
                  <a:latin typeface="Times New Roman" panose="02020603050405020304" pitchFamily="18" charset="0"/>
                  <a:ea typeface="Times New Roman" panose="02020603050405020304" pitchFamily="18" charset="0"/>
                </a:endParaRPr>
              </a:p>
            </p:txBody>
          </p:sp>
        </mc:Choice>
        <mc:Fallback xmlns="">
          <p:sp>
            <p:nvSpPr>
              <p:cNvPr id="19" name="CuadroTexto 18">
                <a:extLst>
                  <a:ext uri="{FF2B5EF4-FFF2-40B4-BE49-F238E27FC236}">
                    <a16:creationId xmlns:a16="http://schemas.microsoft.com/office/drawing/2014/main" id="{B95AD4FD-F5A5-44BA-B232-00CB1E56BC6B}"/>
                  </a:ext>
                </a:extLst>
              </p:cNvPr>
              <p:cNvSpPr txBox="1">
                <a:spLocks noRot="1" noChangeAspect="1" noMove="1" noResize="1" noEditPoints="1" noAdjustHandles="1" noChangeArrowheads="1" noChangeShapeType="1" noTextEdit="1"/>
              </p:cNvSpPr>
              <p:nvPr/>
            </p:nvSpPr>
            <p:spPr>
              <a:xfrm>
                <a:off x="88777" y="0"/>
                <a:ext cx="11949343" cy="4079578"/>
              </a:xfrm>
              <a:prstGeom prst="rect">
                <a:avLst/>
              </a:prstGeom>
              <a:blipFill>
                <a:blip r:embed="rId2"/>
                <a:stretch>
                  <a:fillRect l="-1071" r="-1020" b="-3139"/>
                </a:stretch>
              </a:blipFill>
            </p:spPr>
            <p:txBody>
              <a:bodyPr/>
              <a:lstStyle/>
              <a:p>
                <a:r>
                  <a:rPr lang="es-PA">
                    <a:noFill/>
                  </a:rPr>
                  <a:t> </a:t>
                </a:r>
              </a:p>
            </p:txBody>
          </p:sp>
        </mc:Fallback>
      </mc:AlternateContent>
    </p:spTree>
    <p:extLst>
      <p:ext uri="{BB962C8B-B14F-4D97-AF65-F5344CB8AC3E}">
        <p14:creationId xmlns:p14="http://schemas.microsoft.com/office/powerpoint/2010/main" val="8423803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a:extLst>
              <a:ext uri="{FF2B5EF4-FFF2-40B4-BE49-F238E27FC236}">
                <a16:creationId xmlns:a16="http://schemas.microsoft.com/office/drawing/2014/main" id="{3BE9D0F2-20BE-468C-B582-3970F51A187A}"/>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D109BD2-A35D-40C7-98C7-0C11B605B252}" type="slidenum">
              <a:rPr lang="es-ES" altLang="es-PA">
                <a:solidFill>
                  <a:srgbClr val="045C75"/>
                </a:solidFill>
                <a:latin typeface="Constantia" panose="02030602050306030303" pitchFamily="18" charset="0"/>
              </a:rPr>
              <a:pPr eaLnBrk="1" hangingPunct="1"/>
              <a:t>37</a:t>
            </a:fld>
            <a:endParaRPr lang="es-ES" altLang="es-PA">
              <a:solidFill>
                <a:srgbClr val="045C75"/>
              </a:solidFill>
              <a:latin typeface="Constantia" panose="02030602050306030303" pitchFamily="18" charset="0"/>
            </a:endParaRPr>
          </a:p>
        </p:txBody>
      </p:sp>
      <mc:AlternateContent xmlns:mc="http://schemas.openxmlformats.org/markup-compatibility/2006" xmlns:a14="http://schemas.microsoft.com/office/drawing/2010/main">
        <mc:Choice Requires="a14">
          <p:sp>
            <p:nvSpPr>
              <p:cNvPr id="19" name="CuadroTexto 18">
                <a:extLst>
                  <a:ext uri="{FF2B5EF4-FFF2-40B4-BE49-F238E27FC236}">
                    <a16:creationId xmlns:a16="http://schemas.microsoft.com/office/drawing/2014/main" id="{B95AD4FD-F5A5-44BA-B232-00CB1E56BC6B}"/>
                  </a:ext>
                </a:extLst>
              </p:cNvPr>
              <p:cNvSpPr txBox="1"/>
              <p:nvPr/>
            </p:nvSpPr>
            <p:spPr>
              <a:xfrm>
                <a:off x="88777" y="0"/>
                <a:ext cx="11949343" cy="6647974"/>
              </a:xfrm>
              <a:prstGeom prst="rect">
                <a:avLst/>
              </a:prstGeom>
              <a:noFill/>
            </p:spPr>
            <p:txBody>
              <a:bodyPr wrap="square">
                <a:spAutoFit/>
              </a:bodyPr>
              <a:lstStyle/>
              <a:p>
                <a:pPr algn="just">
                  <a:lnSpc>
                    <a:spcPct val="150000"/>
                  </a:lnSpc>
                  <a:spcBef>
                    <a:spcPts val="600"/>
                  </a:spcBef>
                  <a:spcAft>
                    <a:spcPts val="600"/>
                  </a:spcAft>
                </a:pPr>
                <a:r>
                  <a:rPr lang="es-ES" sz="2800" b="1" dirty="0">
                    <a:effectLst/>
                    <a:latin typeface="Arial" panose="020B0604020202020204" pitchFamily="34" charset="0"/>
                    <a:ea typeface="Times New Roman" panose="02020603050405020304" pitchFamily="18" charset="0"/>
                  </a:rPr>
                  <a:t>13. Energía incidente.</a:t>
                </a:r>
                <a:endParaRPr lang="es-PA" sz="2800" dirty="0">
                  <a:effectLst/>
                  <a:latin typeface="Times New Roman" panose="02020603050405020304" pitchFamily="18" charset="0"/>
                  <a:ea typeface="Times New Roman" panose="02020603050405020304" pitchFamily="18" charset="0"/>
                </a:endParaRPr>
              </a:p>
              <a:p>
                <a:pPr indent="449580" algn="just">
                  <a:lnSpc>
                    <a:spcPct val="150000"/>
                  </a:lnSpc>
                  <a:spcBef>
                    <a:spcPts val="600"/>
                  </a:spcBef>
                  <a:spcAft>
                    <a:spcPts val="600"/>
                  </a:spcAft>
                </a:pPr>
                <a:r>
                  <a:rPr lang="es-ES" sz="2800" dirty="0">
                    <a:effectLst/>
                    <a:latin typeface="Arial" panose="020B0604020202020204" pitchFamily="34" charset="0"/>
                    <a:ea typeface="Times New Roman" panose="02020603050405020304" pitchFamily="18" charset="0"/>
                  </a:rPr>
                  <a:t>La energía normalizada (En), es calculada para un tiempo de arco eléctrico de 0,2s y considerando una distancia de 610mm entre un posible punto de arco eléctrico a la persona.</a:t>
                </a:r>
                <a:endParaRPr lang="es-PA" sz="2800" dirty="0">
                  <a:effectLst/>
                  <a:latin typeface="Times New Roman" panose="02020603050405020304" pitchFamily="18" charset="0"/>
                  <a:ea typeface="Times New Roman" panose="02020603050405020304" pitchFamily="18" charset="0"/>
                </a:endParaRPr>
              </a:p>
              <a:p>
                <a:pPr algn="just">
                  <a:lnSpc>
                    <a:spcPct val="150000"/>
                  </a:lnSpc>
                  <a:spcBef>
                    <a:spcPts val="600"/>
                  </a:spcBef>
                  <a:spcAft>
                    <a:spcPts val="600"/>
                  </a:spcAft>
                </a:pPr>
                <a14:m>
                  <m:oMathPara xmlns:m="http://schemas.openxmlformats.org/officeDocument/2006/math">
                    <m:oMathParaPr>
                      <m:jc m:val="centerGroup"/>
                    </m:oMathParaPr>
                    <m:oMath xmlns:m="http://schemas.openxmlformats.org/officeDocument/2006/math">
                      <m:func>
                        <m:funcPr>
                          <m:ctrlPr>
                            <a:rPr lang="es-PA" sz="2800" i="1">
                              <a:effectLst/>
                              <a:latin typeface="Cambria Math" panose="02040503050406030204" pitchFamily="18" charset="0"/>
                              <a:ea typeface="Times New Roman" panose="02020603050405020304" pitchFamily="18" charset="0"/>
                              <a:cs typeface="Arial" panose="020B0604020202020204" pitchFamily="34" charset="0"/>
                            </a:rPr>
                          </m:ctrlPr>
                        </m:funcPr>
                        <m:fName>
                          <m:r>
                            <m:rPr>
                              <m:sty m:val="p"/>
                            </m:rPr>
                            <a:rPr lang="es-ES" sz="2800">
                              <a:effectLst/>
                              <a:latin typeface="Cambria Math" panose="02040503050406030204" pitchFamily="18" charset="0"/>
                              <a:ea typeface="Times New Roman" panose="02020603050405020304" pitchFamily="18" charset="0"/>
                              <a:cs typeface="Arial" panose="020B0604020202020204" pitchFamily="34" charset="0"/>
                            </a:rPr>
                            <m:t>log</m:t>
                          </m:r>
                        </m:fName>
                        <m:e>
                          <m:sSub>
                            <m:sSubPr>
                              <m:ctrlPr>
                                <a:rPr lang="es-PA" sz="2800" i="1">
                                  <a:effectLst/>
                                  <a:latin typeface="Cambria Math" panose="02040503050406030204" pitchFamily="18" charset="0"/>
                                  <a:ea typeface="Times New Roman" panose="02020603050405020304" pitchFamily="18" charset="0"/>
                                  <a:cs typeface="Arial" panose="020B0604020202020204" pitchFamily="34" charset="0"/>
                                </a:rPr>
                              </m:ctrlPr>
                            </m:sSubPr>
                            <m:e>
                              <m:r>
                                <a:rPr lang="es-ES" sz="2800" i="1">
                                  <a:effectLst/>
                                  <a:latin typeface="Cambria Math" panose="02040503050406030204" pitchFamily="18" charset="0"/>
                                  <a:ea typeface="Times New Roman" panose="02020603050405020304" pitchFamily="18" charset="0"/>
                                  <a:cs typeface="Arial" panose="020B0604020202020204" pitchFamily="34" charset="0"/>
                                </a:rPr>
                                <m:t>𝐸</m:t>
                              </m:r>
                            </m:e>
                            <m:sub>
                              <m:r>
                                <a:rPr lang="es-ES" sz="2800" i="1">
                                  <a:effectLst/>
                                  <a:latin typeface="Cambria Math" panose="02040503050406030204" pitchFamily="18" charset="0"/>
                                  <a:ea typeface="Times New Roman" panose="02020603050405020304" pitchFamily="18" charset="0"/>
                                  <a:cs typeface="Arial" panose="020B0604020202020204" pitchFamily="34" charset="0"/>
                                </a:rPr>
                                <m:t>𝑛</m:t>
                              </m:r>
                            </m:sub>
                          </m:sSub>
                          <m:r>
                            <a:rPr lang="es-ES" sz="2800" i="1">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s-PA" sz="2800" i="1">
                                  <a:effectLst/>
                                  <a:latin typeface="Cambria Math" panose="02040503050406030204" pitchFamily="18" charset="0"/>
                                  <a:ea typeface="Times New Roman" panose="02020603050405020304" pitchFamily="18" charset="0"/>
                                  <a:cs typeface="Arial" panose="020B0604020202020204" pitchFamily="34" charset="0"/>
                                </a:rPr>
                              </m:ctrlPr>
                            </m:sSubPr>
                            <m:e>
                              <m:r>
                                <a:rPr lang="es-ES" sz="2800" i="1">
                                  <a:effectLst/>
                                  <a:latin typeface="Cambria Math" panose="02040503050406030204" pitchFamily="18" charset="0"/>
                                  <a:ea typeface="Times New Roman" panose="02020603050405020304" pitchFamily="18" charset="0"/>
                                  <a:cs typeface="Arial" panose="020B0604020202020204" pitchFamily="34" charset="0"/>
                                </a:rPr>
                                <m:t>𝐾</m:t>
                              </m:r>
                            </m:e>
                            <m:sub>
                              <m:r>
                                <a:rPr lang="es-ES" sz="2800" i="1">
                                  <a:effectLst/>
                                  <a:latin typeface="Cambria Math" panose="02040503050406030204" pitchFamily="18" charset="0"/>
                                  <a:ea typeface="Times New Roman" panose="02020603050405020304" pitchFamily="18" charset="0"/>
                                  <a:cs typeface="Arial" panose="020B0604020202020204" pitchFamily="34" charset="0"/>
                                </a:rPr>
                                <m:t>1</m:t>
                              </m:r>
                            </m:sub>
                          </m:sSub>
                          <m:r>
                            <a:rPr lang="es-ES" sz="2800" i="1">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s-PA" sz="2800" i="1">
                                  <a:effectLst/>
                                  <a:latin typeface="Cambria Math" panose="02040503050406030204" pitchFamily="18" charset="0"/>
                                  <a:ea typeface="Times New Roman" panose="02020603050405020304" pitchFamily="18" charset="0"/>
                                  <a:cs typeface="Arial" panose="020B0604020202020204" pitchFamily="34" charset="0"/>
                                </a:rPr>
                              </m:ctrlPr>
                            </m:sSubPr>
                            <m:e>
                              <m:r>
                                <a:rPr lang="es-ES" sz="2800" i="1">
                                  <a:effectLst/>
                                  <a:latin typeface="Cambria Math" panose="02040503050406030204" pitchFamily="18" charset="0"/>
                                  <a:ea typeface="Times New Roman" panose="02020603050405020304" pitchFamily="18" charset="0"/>
                                  <a:cs typeface="Arial" panose="020B0604020202020204" pitchFamily="34" charset="0"/>
                                </a:rPr>
                                <m:t>𝐾</m:t>
                              </m:r>
                            </m:e>
                            <m:sub>
                              <m:r>
                                <a:rPr lang="es-ES" sz="2800" i="1">
                                  <a:effectLst/>
                                  <a:latin typeface="Cambria Math" panose="02040503050406030204" pitchFamily="18" charset="0"/>
                                  <a:ea typeface="Times New Roman" panose="02020603050405020304" pitchFamily="18" charset="0"/>
                                  <a:cs typeface="Arial" panose="020B0604020202020204" pitchFamily="34" charset="0"/>
                                </a:rPr>
                                <m:t>2</m:t>
                              </m:r>
                            </m:sub>
                          </m:sSub>
                          <m:r>
                            <a:rPr lang="es-ES" sz="2800" i="1">
                              <a:effectLst/>
                              <a:latin typeface="Cambria Math" panose="02040503050406030204" pitchFamily="18" charset="0"/>
                              <a:ea typeface="Times New Roman" panose="02020603050405020304" pitchFamily="18" charset="0"/>
                              <a:cs typeface="Arial" panose="020B0604020202020204" pitchFamily="34" charset="0"/>
                            </a:rPr>
                            <m:t>+1,081</m:t>
                          </m:r>
                          <m:func>
                            <m:funcPr>
                              <m:ctrlPr>
                                <a:rPr lang="es-PA" sz="2800" i="1">
                                  <a:effectLst/>
                                  <a:latin typeface="Cambria Math" panose="02040503050406030204" pitchFamily="18" charset="0"/>
                                  <a:ea typeface="Times New Roman" panose="02020603050405020304" pitchFamily="18" charset="0"/>
                                  <a:cs typeface="Arial" panose="020B0604020202020204" pitchFamily="34" charset="0"/>
                                </a:rPr>
                              </m:ctrlPr>
                            </m:funcPr>
                            <m:fName>
                              <m:r>
                                <m:rPr>
                                  <m:sty m:val="p"/>
                                </m:rPr>
                                <a:rPr lang="es-ES" sz="2800">
                                  <a:effectLst/>
                                  <a:latin typeface="Cambria Math" panose="02040503050406030204" pitchFamily="18" charset="0"/>
                                  <a:ea typeface="Times New Roman" panose="02020603050405020304" pitchFamily="18" charset="0"/>
                                  <a:cs typeface="Arial" panose="020B0604020202020204" pitchFamily="34" charset="0"/>
                                </a:rPr>
                                <m:t>log</m:t>
                              </m:r>
                            </m:fName>
                            <m:e>
                              <m:sSub>
                                <m:sSubPr>
                                  <m:ctrlPr>
                                    <a:rPr lang="es-PA" sz="2800" i="1">
                                      <a:effectLst/>
                                      <a:latin typeface="Cambria Math" panose="02040503050406030204" pitchFamily="18" charset="0"/>
                                      <a:ea typeface="Times New Roman" panose="02020603050405020304" pitchFamily="18" charset="0"/>
                                      <a:cs typeface="Arial" panose="020B0604020202020204" pitchFamily="34" charset="0"/>
                                    </a:rPr>
                                  </m:ctrlPr>
                                </m:sSubPr>
                                <m:e>
                                  <m:r>
                                    <a:rPr lang="es-ES" sz="2800" i="1">
                                      <a:effectLst/>
                                      <a:latin typeface="Cambria Math" panose="02040503050406030204" pitchFamily="18" charset="0"/>
                                      <a:ea typeface="Times New Roman" panose="02020603050405020304" pitchFamily="18" charset="0"/>
                                      <a:cs typeface="Arial" panose="020B0604020202020204" pitchFamily="34" charset="0"/>
                                    </a:rPr>
                                    <m:t>𝐼</m:t>
                                  </m:r>
                                </m:e>
                                <m:sub>
                                  <m:r>
                                    <a:rPr lang="es-ES" sz="2800" i="1">
                                      <a:effectLst/>
                                      <a:latin typeface="Cambria Math" panose="02040503050406030204" pitchFamily="18" charset="0"/>
                                      <a:ea typeface="Times New Roman" panose="02020603050405020304" pitchFamily="18" charset="0"/>
                                      <a:cs typeface="Arial" panose="020B0604020202020204" pitchFamily="34" charset="0"/>
                                    </a:rPr>
                                    <m:t>𝑎</m:t>
                                  </m:r>
                                </m:sub>
                              </m:sSub>
                              <m:r>
                                <a:rPr lang="es-ES" sz="2800" i="1">
                                  <a:effectLst/>
                                  <a:latin typeface="Cambria Math" panose="02040503050406030204" pitchFamily="18" charset="0"/>
                                  <a:ea typeface="Times New Roman" panose="02020603050405020304" pitchFamily="18" charset="0"/>
                                  <a:cs typeface="Arial" panose="020B0604020202020204" pitchFamily="34" charset="0"/>
                                </a:rPr>
                                <m:t>+0,0011 </m:t>
                              </m:r>
                              <m:r>
                                <a:rPr lang="es-ES" sz="2800" i="1">
                                  <a:effectLst/>
                                  <a:latin typeface="Cambria Math" panose="02040503050406030204" pitchFamily="18" charset="0"/>
                                  <a:ea typeface="Times New Roman" panose="02020603050405020304" pitchFamily="18" charset="0"/>
                                  <a:cs typeface="Arial" panose="020B0604020202020204" pitchFamily="34" charset="0"/>
                                </a:rPr>
                                <m:t>𝐺</m:t>
                              </m:r>
                            </m:e>
                          </m:func>
                        </m:e>
                      </m:func>
                    </m:oMath>
                  </m:oMathPara>
                </a14:m>
                <a:endParaRPr lang="es-PA" sz="2800" dirty="0">
                  <a:effectLst/>
                  <a:latin typeface="Times New Roman" panose="02020603050405020304" pitchFamily="18" charset="0"/>
                  <a:ea typeface="Times New Roman" panose="02020603050405020304" pitchFamily="18" charset="0"/>
                </a:endParaRPr>
              </a:p>
              <a:p>
                <a:pPr marL="449580" algn="just"/>
                <a:r>
                  <a:rPr lang="es-ES" sz="2800" dirty="0">
                    <a:effectLst/>
                    <a:latin typeface="Arial" panose="020B0604020202020204" pitchFamily="34" charset="0"/>
                    <a:ea typeface="Times New Roman" panose="02020603050405020304" pitchFamily="18" charset="0"/>
                  </a:rPr>
                  <a:t>Donde:</a:t>
                </a:r>
                <a:endParaRPr lang="es-PA" sz="2800" dirty="0">
                  <a:effectLst/>
                  <a:latin typeface="Times New Roman" panose="02020603050405020304" pitchFamily="18" charset="0"/>
                  <a:ea typeface="Times New Roman" panose="02020603050405020304" pitchFamily="18" charset="0"/>
                </a:endParaRPr>
              </a:p>
              <a:p>
                <a:pPr marL="449580" algn="just"/>
                <a:r>
                  <a:rPr lang="es-ES" sz="2800" dirty="0">
                    <a:effectLst/>
                    <a:latin typeface="Arial" panose="020B0604020202020204" pitchFamily="34" charset="0"/>
                    <a:ea typeface="Times New Roman" panose="02020603050405020304" pitchFamily="18" charset="0"/>
                  </a:rPr>
                  <a:t>E</a:t>
                </a:r>
                <a:r>
                  <a:rPr lang="es-ES" sz="2800" baseline="-25000" dirty="0">
                    <a:effectLst/>
                    <a:latin typeface="Arial" panose="020B0604020202020204" pitchFamily="34" charset="0"/>
                    <a:ea typeface="Times New Roman" panose="02020603050405020304" pitchFamily="18" charset="0"/>
                  </a:rPr>
                  <a:t>n</a:t>
                </a:r>
                <a:r>
                  <a:rPr lang="es-ES" sz="2800" dirty="0">
                    <a:effectLst/>
                    <a:latin typeface="Arial" panose="020B0604020202020204" pitchFamily="34" charset="0"/>
                    <a:ea typeface="Times New Roman" panose="02020603050405020304" pitchFamily="18" charset="0"/>
                  </a:rPr>
                  <a:t>: Energía Incidente normalizada(j/cm</a:t>
                </a:r>
                <a:r>
                  <a:rPr lang="es-ES" sz="2800" baseline="30000" dirty="0">
                    <a:effectLst/>
                    <a:latin typeface="Arial" panose="020B0604020202020204" pitchFamily="34" charset="0"/>
                    <a:ea typeface="Times New Roman" panose="02020603050405020304" pitchFamily="18" charset="0"/>
                  </a:rPr>
                  <a:t>2</a:t>
                </a:r>
                <a:r>
                  <a:rPr lang="es-ES" sz="2800" dirty="0">
                    <a:effectLst/>
                    <a:latin typeface="Arial" panose="020B0604020202020204" pitchFamily="34" charset="0"/>
                    <a:ea typeface="Times New Roman" panose="02020603050405020304" pitchFamily="18" charset="0"/>
                  </a:rPr>
                  <a:t>).</a:t>
                </a:r>
                <a:endParaRPr lang="es-PA" sz="2800" dirty="0">
                  <a:effectLst/>
                  <a:latin typeface="Times New Roman" panose="02020603050405020304" pitchFamily="18" charset="0"/>
                  <a:ea typeface="Times New Roman" panose="02020603050405020304" pitchFamily="18" charset="0"/>
                </a:endParaRPr>
              </a:p>
              <a:p>
                <a:pPr marL="449580" algn="just"/>
                <a:r>
                  <a:rPr lang="es-ES" sz="2800" dirty="0">
                    <a:effectLst/>
                    <a:latin typeface="Arial" panose="020B0604020202020204" pitchFamily="34" charset="0"/>
                    <a:ea typeface="Times New Roman" panose="02020603050405020304" pitchFamily="18" charset="0"/>
                  </a:rPr>
                  <a:t>K</a:t>
                </a:r>
                <a:r>
                  <a:rPr lang="es-ES" sz="2800" baseline="-25000" dirty="0">
                    <a:effectLst/>
                    <a:latin typeface="Arial" panose="020B0604020202020204" pitchFamily="34" charset="0"/>
                    <a:ea typeface="Times New Roman" panose="02020603050405020304" pitchFamily="18" charset="0"/>
                  </a:rPr>
                  <a:t>1</a:t>
                </a:r>
                <a:r>
                  <a:rPr lang="es-ES" sz="2800" dirty="0">
                    <a:effectLst/>
                    <a:latin typeface="Arial" panose="020B0604020202020204" pitchFamily="34" charset="0"/>
                    <a:ea typeface="Times New Roman" panose="02020603050405020304" pitchFamily="18" charset="0"/>
                  </a:rPr>
                  <a:t> : Es -0,792 para configuraciones al aire libre y -0,555 para configuraciones cerradas</a:t>
                </a:r>
                <a:endParaRPr lang="es-PA" sz="2800" dirty="0">
                  <a:effectLst/>
                  <a:latin typeface="Times New Roman" panose="02020603050405020304" pitchFamily="18" charset="0"/>
                  <a:ea typeface="Times New Roman" panose="02020603050405020304" pitchFamily="18" charset="0"/>
                </a:endParaRPr>
              </a:p>
              <a:p>
                <a:pPr marL="449580" algn="just"/>
                <a:r>
                  <a:rPr lang="es-ES" sz="2800" dirty="0">
                    <a:effectLst/>
                    <a:latin typeface="Arial" panose="020B0604020202020204" pitchFamily="34" charset="0"/>
                    <a:ea typeface="Times New Roman" panose="02020603050405020304" pitchFamily="18" charset="0"/>
                  </a:rPr>
                  <a:t>K</a:t>
                </a:r>
                <a:r>
                  <a:rPr lang="es-ES" sz="2800" baseline="-25000" dirty="0">
                    <a:effectLst/>
                    <a:latin typeface="Arial" panose="020B0604020202020204" pitchFamily="34" charset="0"/>
                    <a:ea typeface="Times New Roman" panose="02020603050405020304" pitchFamily="18" charset="0"/>
                  </a:rPr>
                  <a:t>2</a:t>
                </a:r>
                <a:r>
                  <a:rPr lang="es-ES" sz="2800" dirty="0">
                    <a:effectLst/>
                    <a:latin typeface="Arial" panose="020B0604020202020204" pitchFamily="34" charset="0"/>
                    <a:ea typeface="Times New Roman" panose="02020603050405020304" pitchFamily="18" charset="0"/>
                  </a:rPr>
                  <a:t> : Es 0 para sistemas sin puesta a tierra y 0,113 para sistemas con puesta a tierra.</a:t>
                </a:r>
                <a:endParaRPr lang="es-PA" sz="2800" dirty="0">
                  <a:effectLst/>
                  <a:latin typeface="Times New Roman" panose="02020603050405020304" pitchFamily="18" charset="0"/>
                  <a:ea typeface="Times New Roman" panose="02020603050405020304" pitchFamily="18" charset="0"/>
                </a:endParaRPr>
              </a:p>
              <a:p>
                <a:pPr marL="449580" algn="just"/>
                <a:r>
                  <a:rPr lang="es-ES" sz="2800" dirty="0">
                    <a:effectLst/>
                    <a:latin typeface="Arial" panose="020B0604020202020204" pitchFamily="34" charset="0"/>
                    <a:ea typeface="Times New Roman" panose="02020603050405020304" pitchFamily="18" charset="0"/>
                  </a:rPr>
                  <a:t>G: Es la separación entre barras (mm).</a:t>
                </a:r>
                <a:endParaRPr lang="es-PA" sz="2800" dirty="0">
                  <a:effectLst/>
                  <a:latin typeface="Times New Roman" panose="02020603050405020304" pitchFamily="18" charset="0"/>
                  <a:ea typeface="Times New Roman" panose="02020603050405020304" pitchFamily="18" charset="0"/>
                </a:endParaRPr>
              </a:p>
            </p:txBody>
          </p:sp>
        </mc:Choice>
        <mc:Fallback xmlns="">
          <p:sp>
            <p:nvSpPr>
              <p:cNvPr id="19" name="CuadroTexto 18">
                <a:extLst>
                  <a:ext uri="{FF2B5EF4-FFF2-40B4-BE49-F238E27FC236}">
                    <a16:creationId xmlns:a16="http://schemas.microsoft.com/office/drawing/2014/main" id="{B95AD4FD-F5A5-44BA-B232-00CB1E56BC6B}"/>
                  </a:ext>
                </a:extLst>
              </p:cNvPr>
              <p:cNvSpPr txBox="1">
                <a:spLocks noRot="1" noChangeAspect="1" noMove="1" noResize="1" noEditPoints="1" noAdjustHandles="1" noChangeArrowheads="1" noChangeShapeType="1" noTextEdit="1"/>
              </p:cNvSpPr>
              <p:nvPr/>
            </p:nvSpPr>
            <p:spPr>
              <a:xfrm>
                <a:off x="88777" y="0"/>
                <a:ext cx="11949343" cy="6647974"/>
              </a:xfrm>
              <a:prstGeom prst="rect">
                <a:avLst/>
              </a:prstGeom>
              <a:blipFill>
                <a:blip r:embed="rId2"/>
                <a:stretch>
                  <a:fillRect l="-1071" r="-1020" b="-1467"/>
                </a:stretch>
              </a:blipFill>
            </p:spPr>
            <p:txBody>
              <a:bodyPr/>
              <a:lstStyle/>
              <a:p>
                <a:r>
                  <a:rPr lang="es-PA">
                    <a:noFill/>
                  </a:rPr>
                  <a:t> </a:t>
                </a:r>
              </a:p>
            </p:txBody>
          </p:sp>
        </mc:Fallback>
      </mc:AlternateContent>
    </p:spTree>
    <p:extLst>
      <p:ext uri="{BB962C8B-B14F-4D97-AF65-F5344CB8AC3E}">
        <p14:creationId xmlns:p14="http://schemas.microsoft.com/office/powerpoint/2010/main" val="8342175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a:extLst>
              <a:ext uri="{FF2B5EF4-FFF2-40B4-BE49-F238E27FC236}">
                <a16:creationId xmlns:a16="http://schemas.microsoft.com/office/drawing/2014/main" id="{3BE9D0F2-20BE-468C-B582-3970F51A187A}"/>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D109BD2-A35D-40C7-98C7-0C11B605B252}" type="slidenum">
              <a:rPr lang="es-ES" altLang="es-PA">
                <a:solidFill>
                  <a:srgbClr val="045C75"/>
                </a:solidFill>
                <a:latin typeface="Constantia" panose="02030602050306030303" pitchFamily="18" charset="0"/>
              </a:rPr>
              <a:pPr eaLnBrk="1" hangingPunct="1"/>
              <a:t>38</a:t>
            </a:fld>
            <a:endParaRPr lang="es-ES" altLang="es-PA">
              <a:solidFill>
                <a:srgbClr val="045C75"/>
              </a:solidFill>
              <a:latin typeface="Constantia" panose="02030602050306030303" pitchFamily="18" charset="0"/>
            </a:endParaRPr>
          </a:p>
        </p:txBody>
      </p:sp>
      <mc:AlternateContent xmlns:mc="http://schemas.openxmlformats.org/markup-compatibility/2006" xmlns:a14="http://schemas.microsoft.com/office/drawing/2010/main">
        <mc:Choice Requires="a14">
          <p:sp>
            <p:nvSpPr>
              <p:cNvPr id="19" name="CuadroTexto 18">
                <a:extLst>
                  <a:ext uri="{FF2B5EF4-FFF2-40B4-BE49-F238E27FC236}">
                    <a16:creationId xmlns:a16="http://schemas.microsoft.com/office/drawing/2014/main" id="{B95AD4FD-F5A5-44BA-B232-00CB1E56BC6B}"/>
                  </a:ext>
                </a:extLst>
              </p:cNvPr>
              <p:cNvSpPr txBox="1"/>
              <p:nvPr/>
            </p:nvSpPr>
            <p:spPr>
              <a:xfrm>
                <a:off x="88777" y="0"/>
                <a:ext cx="11949343" cy="6702284"/>
              </a:xfrm>
              <a:prstGeom prst="rect">
                <a:avLst/>
              </a:prstGeom>
              <a:noFill/>
            </p:spPr>
            <p:txBody>
              <a:bodyPr wrap="square">
                <a:spAutoFit/>
              </a:bodyPr>
              <a:lstStyle/>
              <a:p>
                <a:pPr algn="just"/>
                <a:r>
                  <a:rPr lang="es-ES" sz="2800" dirty="0">
                    <a:effectLst/>
                    <a:latin typeface="Arial" panose="020B0604020202020204" pitchFamily="34" charset="0"/>
                    <a:ea typeface="Times New Roman" panose="02020603050405020304" pitchFamily="18" charset="0"/>
                  </a:rPr>
                  <a:t>Finalmente se convierte:</a:t>
                </a:r>
                <a:endParaRPr lang="es-PA" sz="2800" dirty="0">
                  <a:effectLst/>
                  <a:latin typeface="Times New Roman" panose="02020603050405020304" pitchFamily="18" charset="0"/>
                  <a:ea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s-ES" sz="2800" i="1" smtClean="0">
                          <a:effectLst/>
                          <a:latin typeface="Cambria Math" panose="02040503050406030204" pitchFamily="18" charset="0"/>
                          <a:ea typeface="Times New Roman" panose="02020603050405020304" pitchFamily="18" charset="0"/>
                          <a:cs typeface="Arial" panose="020B0604020202020204" pitchFamily="34" charset="0"/>
                        </a:rPr>
                        <m:t>𝐸</m:t>
                      </m:r>
                      <m:r>
                        <a:rPr lang="es-ES" sz="2800" i="1">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s-PA" sz="2800" i="1">
                              <a:effectLst/>
                              <a:latin typeface="Cambria Math" panose="02040503050406030204" pitchFamily="18" charset="0"/>
                              <a:ea typeface="Times New Roman" panose="02020603050405020304" pitchFamily="18" charset="0"/>
                              <a:cs typeface="Arial" panose="020B0604020202020204" pitchFamily="34" charset="0"/>
                            </a:rPr>
                          </m:ctrlPr>
                        </m:sSubPr>
                        <m:e>
                          <m:r>
                            <a:rPr lang="es-ES" sz="2800" i="1">
                              <a:effectLst/>
                              <a:latin typeface="Cambria Math" panose="02040503050406030204" pitchFamily="18" charset="0"/>
                              <a:ea typeface="Times New Roman" panose="02020603050405020304" pitchFamily="18" charset="0"/>
                              <a:cs typeface="Arial" panose="020B0604020202020204" pitchFamily="34" charset="0"/>
                            </a:rPr>
                            <m:t>𝐶</m:t>
                          </m:r>
                        </m:e>
                        <m:sub>
                          <m:r>
                            <a:rPr lang="es-ES" sz="2800" i="1">
                              <a:effectLst/>
                              <a:latin typeface="Cambria Math" panose="02040503050406030204" pitchFamily="18" charset="0"/>
                              <a:ea typeface="Times New Roman" panose="02020603050405020304" pitchFamily="18" charset="0"/>
                              <a:cs typeface="Arial" panose="020B0604020202020204" pitchFamily="34" charset="0"/>
                            </a:rPr>
                            <m:t>𝑓</m:t>
                          </m:r>
                        </m:sub>
                      </m:sSub>
                      <m:sSub>
                        <m:sSubPr>
                          <m:ctrlPr>
                            <a:rPr lang="es-PA" sz="2800" i="1">
                              <a:effectLst/>
                              <a:latin typeface="Cambria Math" panose="02040503050406030204" pitchFamily="18" charset="0"/>
                              <a:ea typeface="Times New Roman" panose="02020603050405020304" pitchFamily="18" charset="0"/>
                              <a:cs typeface="Arial" panose="020B0604020202020204" pitchFamily="34" charset="0"/>
                            </a:rPr>
                          </m:ctrlPr>
                        </m:sSubPr>
                        <m:e>
                          <m:r>
                            <a:rPr lang="es-ES" sz="2800" i="1">
                              <a:effectLst/>
                              <a:latin typeface="Cambria Math" panose="02040503050406030204" pitchFamily="18" charset="0"/>
                              <a:ea typeface="Times New Roman" panose="02020603050405020304" pitchFamily="18" charset="0"/>
                              <a:cs typeface="Arial" panose="020B0604020202020204" pitchFamily="34" charset="0"/>
                            </a:rPr>
                            <m:t>𝐸</m:t>
                          </m:r>
                        </m:e>
                        <m:sub>
                          <m:r>
                            <a:rPr lang="es-ES" sz="2800" i="1">
                              <a:effectLst/>
                              <a:latin typeface="Cambria Math" panose="02040503050406030204" pitchFamily="18" charset="0"/>
                              <a:ea typeface="Times New Roman" panose="02020603050405020304" pitchFamily="18" charset="0"/>
                              <a:cs typeface="Arial" panose="020B0604020202020204" pitchFamily="34" charset="0"/>
                            </a:rPr>
                            <m:t>𝑛</m:t>
                          </m:r>
                        </m:sub>
                      </m:sSub>
                      <m:d>
                        <m:dPr>
                          <m:ctrlPr>
                            <a:rPr lang="es-PA" sz="2800" i="1">
                              <a:effectLst/>
                              <a:latin typeface="Cambria Math" panose="02040503050406030204" pitchFamily="18" charset="0"/>
                              <a:ea typeface="Times New Roman" panose="02020603050405020304" pitchFamily="18" charset="0"/>
                              <a:cs typeface="Arial" panose="020B0604020202020204" pitchFamily="34" charset="0"/>
                            </a:rPr>
                          </m:ctrlPr>
                        </m:dPr>
                        <m:e>
                          <m:f>
                            <m:fPr>
                              <m:ctrlPr>
                                <a:rPr lang="es-PA" sz="2800" i="1">
                                  <a:effectLst/>
                                  <a:latin typeface="Cambria Math" panose="02040503050406030204" pitchFamily="18" charset="0"/>
                                  <a:ea typeface="Times New Roman" panose="02020603050405020304" pitchFamily="18" charset="0"/>
                                  <a:cs typeface="Arial" panose="020B0604020202020204" pitchFamily="34" charset="0"/>
                                </a:rPr>
                              </m:ctrlPr>
                            </m:fPr>
                            <m:num>
                              <m:r>
                                <a:rPr lang="es-ES" sz="2800" i="1">
                                  <a:effectLst/>
                                  <a:latin typeface="Cambria Math" panose="02040503050406030204" pitchFamily="18" charset="0"/>
                                  <a:ea typeface="Times New Roman" panose="02020603050405020304" pitchFamily="18" charset="0"/>
                                  <a:cs typeface="Arial" panose="020B0604020202020204" pitchFamily="34" charset="0"/>
                                </a:rPr>
                                <m:t>𝑡</m:t>
                              </m:r>
                            </m:num>
                            <m:den>
                              <m:r>
                                <a:rPr lang="es-ES" sz="2800" i="1">
                                  <a:effectLst/>
                                  <a:latin typeface="Cambria Math" panose="02040503050406030204" pitchFamily="18" charset="0"/>
                                  <a:ea typeface="Times New Roman" panose="02020603050405020304" pitchFamily="18" charset="0"/>
                                  <a:cs typeface="Arial" panose="020B0604020202020204" pitchFamily="34" charset="0"/>
                                </a:rPr>
                                <m:t>0,2</m:t>
                              </m:r>
                            </m:den>
                          </m:f>
                        </m:e>
                      </m:d>
                      <m:d>
                        <m:dPr>
                          <m:ctrlPr>
                            <a:rPr lang="es-PA" sz="2800" i="1">
                              <a:effectLst/>
                              <a:latin typeface="Cambria Math" panose="02040503050406030204" pitchFamily="18" charset="0"/>
                              <a:ea typeface="Times New Roman" panose="02020603050405020304" pitchFamily="18" charset="0"/>
                              <a:cs typeface="Arial" panose="020B0604020202020204" pitchFamily="34" charset="0"/>
                            </a:rPr>
                          </m:ctrlPr>
                        </m:dPr>
                        <m:e>
                          <m:f>
                            <m:fPr>
                              <m:ctrlPr>
                                <a:rPr lang="es-PA" sz="2800" i="1">
                                  <a:effectLst/>
                                  <a:latin typeface="Cambria Math" panose="02040503050406030204" pitchFamily="18" charset="0"/>
                                  <a:ea typeface="Times New Roman" panose="02020603050405020304" pitchFamily="18" charset="0"/>
                                  <a:cs typeface="Arial" panose="020B0604020202020204" pitchFamily="34" charset="0"/>
                                </a:rPr>
                              </m:ctrlPr>
                            </m:fPr>
                            <m:num>
                              <m:sSup>
                                <m:sSupPr>
                                  <m:ctrlPr>
                                    <a:rPr lang="es-PA" sz="2800" i="1">
                                      <a:effectLst/>
                                      <a:latin typeface="Cambria Math" panose="02040503050406030204" pitchFamily="18" charset="0"/>
                                      <a:ea typeface="Times New Roman" panose="02020603050405020304" pitchFamily="18" charset="0"/>
                                      <a:cs typeface="Arial" panose="020B0604020202020204" pitchFamily="34" charset="0"/>
                                    </a:rPr>
                                  </m:ctrlPr>
                                </m:sSupPr>
                                <m:e>
                                  <m:r>
                                    <a:rPr lang="es-ES" sz="2800" i="1">
                                      <a:effectLst/>
                                      <a:latin typeface="Cambria Math" panose="02040503050406030204" pitchFamily="18" charset="0"/>
                                      <a:ea typeface="Times New Roman" panose="02020603050405020304" pitchFamily="18" charset="0"/>
                                      <a:cs typeface="Arial" panose="020B0604020202020204" pitchFamily="34" charset="0"/>
                                    </a:rPr>
                                    <m:t>610</m:t>
                                  </m:r>
                                </m:e>
                                <m:sup>
                                  <m:r>
                                    <a:rPr lang="es-ES" sz="2800" i="1">
                                      <a:effectLst/>
                                      <a:latin typeface="Cambria Math" panose="02040503050406030204" pitchFamily="18" charset="0"/>
                                      <a:ea typeface="Times New Roman" panose="02020603050405020304" pitchFamily="18" charset="0"/>
                                      <a:cs typeface="Arial" panose="020B0604020202020204" pitchFamily="34" charset="0"/>
                                    </a:rPr>
                                    <m:t>𝑋</m:t>
                                  </m:r>
                                </m:sup>
                              </m:sSup>
                            </m:num>
                            <m:den>
                              <m:sSup>
                                <m:sSupPr>
                                  <m:ctrlPr>
                                    <a:rPr lang="es-PA" sz="2800" i="1">
                                      <a:effectLst/>
                                      <a:latin typeface="Cambria Math" panose="02040503050406030204" pitchFamily="18" charset="0"/>
                                      <a:ea typeface="Times New Roman" panose="02020603050405020304" pitchFamily="18" charset="0"/>
                                      <a:cs typeface="Arial" panose="020B0604020202020204" pitchFamily="34" charset="0"/>
                                    </a:rPr>
                                  </m:ctrlPr>
                                </m:sSupPr>
                                <m:e>
                                  <m:r>
                                    <a:rPr lang="es-ES" sz="2800" i="1">
                                      <a:effectLst/>
                                      <a:latin typeface="Cambria Math" panose="02040503050406030204" pitchFamily="18" charset="0"/>
                                      <a:ea typeface="Times New Roman" panose="02020603050405020304" pitchFamily="18" charset="0"/>
                                      <a:cs typeface="Arial" panose="020B0604020202020204" pitchFamily="34" charset="0"/>
                                    </a:rPr>
                                    <m:t>𝐷</m:t>
                                  </m:r>
                                </m:e>
                                <m:sup>
                                  <m:r>
                                    <a:rPr lang="es-ES" sz="2800" i="1">
                                      <a:effectLst/>
                                      <a:latin typeface="Cambria Math" panose="02040503050406030204" pitchFamily="18" charset="0"/>
                                      <a:ea typeface="Times New Roman" panose="02020603050405020304" pitchFamily="18" charset="0"/>
                                      <a:cs typeface="Arial" panose="020B0604020202020204" pitchFamily="34" charset="0"/>
                                    </a:rPr>
                                    <m:t>𝑋</m:t>
                                  </m:r>
                                </m:sup>
                              </m:sSup>
                            </m:den>
                          </m:f>
                        </m:e>
                      </m:d>
                    </m:oMath>
                  </m:oMathPara>
                </a14:m>
                <a:endParaRPr lang="es-PA" sz="2800" dirty="0">
                  <a:effectLst/>
                  <a:latin typeface="Times New Roman" panose="02020603050405020304" pitchFamily="18" charset="0"/>
                  <a:ea typeface="Times New Roman" panose="02020603050405020304" pitchFamily="18" charset="0"/>
                </a:endParaRPr>
              </a:p>
              <a:p>
                <a:pPr marL="449580" algn="just">
                  <a:lnSpc>
                    <a:spcPct val="120000"/>
                  </a:lnSpc>
                  <a:spcAft>
                    <a:spcPts val="600"/>
                  </a:spcAft>
                </a:pPr>
                <a:r>
                  <a:rPr lang="es-ES" sz="2800" dirty="0">
                    <a:effectLst/>
                    <a:latin typeface="Arial" panose="020B0604020202020204" pitchFamily="34" charset="0"/>
                    <a:ea typeface="Times New Roman" panose="02020603050405020304" pitchFamily="18" charset="0"/>
                  </a:rPr>
                  <a:t>Donde:</a:t>
                </a:r>
                <a:endParaRPr lang="es-PA" sz="2800" dirty="0">
                  <a:effectLst/>
                  <a:latin typeface="Times New Roman" panose="02020603050405020304" pitchFamily="18" charset="0"/>
                  <a:ea typeface="Times New Roman" panose="02020603050405020304" pitchFamily="18" charset="0"/>
                </a:endParaRPr>
              </a:p>
              <a:p>
                <a:pPr marL="449580" algn="just">
                  <a:lnSpc>
                    <a:spcPct val="120000"/>
                  </a:lnSpc>
                </a:pPr>
                <a:r>
                  <a:rPr lang="es-ES" sz="2800" dirty="0">
                    <a:effectLst/>
                    <a:latin typeface="Arial" panose="020B0604020202020204" pitchFamily="34" charset="0"/>
                    <a:ea typeface="Times New Roman" panose="02020603050405020304" pitchFamily="18" charset="0"/>
                  </a:rPr>
                  <a:t>E: Energía incidente (Cal/cm</a:t>
                </a:r>
                <a:r>
                  <a:rPr lang="es-ES" sz="2800" baseline="30000" dirty="0">
                    <a:effectLst/>
                    <a:latin typeface="Arial" panose="020B0604020202020204" pitchFamily="34" charset="0"/>
                    <a:ea typeface="Times New Roman" panose="02020603050405020304" pitchFamily="18" charset="0"/>
                  </a:rPr>
                  <a:t>2</a:t>
                </a:r>
                <a:r>
                  <a:rPr lang="es-ES" sz="2800" dirty="0">
                    <a:effectLst/>
                    <a:latin typeface="Arial" panose="020B0604020202020204" pitchFamily="34" charset="0"/>
                    <a:ea typeface="Times New Roman" panose="02020603050405020304" pitchFamily="18" charset="0"/>
                  </a:rPr>
                  <a:t>)</a:t>
                </a:r>
                <a:endParaRPr lang="es-PA" sz="2800" dirty="0">
                  <a:effectLst/>
                  <a:latin typeface="Times New Roman" panose="02020603050405020304" pitchFamily="18" charset="0"/>
                  <a:ea typeface="Times New Roman" panose="02020603050405020304" pitchFamily="18" charset="0"/>
                </a:endParaRPr>
              </a:p>
              <a:p>
                <a:pPr marL="449580" algn="just">
                  <a:lnSpc>
                    <a:spcPct val="120000"/>
                  </a:lnSpc>
                </a:pPr>
                <a:r>
                  <a:rPr lang="es-ES" sz="2800" dirty="0">
                    <a:effectLst/>
                    <a:latin typeface="Arial" panose="020B0604020202020204" pitchFamily="34" charset="0"/>
                    <a:ea typeface="Times New Roman" panose="02020603050405020304" pitchFamily="18" charset="0"/>
                  </a:rPr>
                  <a:t>C</a:t>
                </a:r>
                <a:r>
                  <a:rPr lang="es-ES" sz="2800" baseline="-25000" dirty="0">
                    <a:effectLst/>
                    <a:latin typeface="Arial" panose="020B0604020202020204" pitchFamily="34" charset="0"/>
                    <a:ea typeface="Times New Roman" panose="02020603050405020304" pitchFamily="18" charset="0"/>
                  </a:rPr>
                  <a:t>f</a:t>
                </a:r>
                <a:r>
                  <a:rPr lang="es-ES" sz="2800" dirty="0">
                    <a:effectLst/>
                    <a:latin typeface="Arial" panose="020B0604020202020204" pitchFamily="34" charset="0"/>
                    <a:ea typeface="Times New Roman" panose="02020603050405020304" pitchFamily="18" charset="0"/>
                  </a:rPr>
                  <a:t>: Factor de Cálculo, 1 para sistemas mayores a 1000V, 1,5 para sistemas menores o iguales a 1000V.</a:t>
                </a:r>
                <a:endParaRPr lang="es-PA" sz="2800" dirty="0">
                  <a:effectLst/>
                  <a:latin typeface="Times New Roman" panose="02020603050405020304" pitchFamily="18" charset="0"/>
                  <a:ea typeface="Times New Roman" panose="02020603050405020304" pitchFamily="18" charset="0"/>
                </a:endParaRPr>
              </a:p>
              <a:p>
                <a:pPr marL="449580" algn="just">
                  <a:lnSpc>
                    <a:spcPct val="120000"/>
                  </a:lnSpc>
                </a:pPr>
                <a:r>
                  <a:rPr lang="es-ES" sz="2800" dirty="0">
                    <a:effectLst/>
                    <a:latin typeface="Arial" panose="020B0604020202020204" pitchFamily="34" charset="0"/>
                    <a:ea typeface="Times New Roman" panose="02020603050405020304" pitchFamily="18" charset="0"/>
                  </a:rPr>
                  <a:t>E</a:t>
                </a:r>
                <a:r>
                  <a:rPr lang="es-ES" sz="2800" baseline="-25000" dirty="0">
                    <a:effectLst/>
                    <a:latin typeface="Arial" panose="020B0604020202020204" pitchFamily="34" charset="0"/>
                    <a:ea typeface="Times New Roman" panose="02020603050405020304" pitchFamily="18" charset="0"/>
                  </a:rPr>
                  <a:t>n</a:t>
                </a:r>
                <a:r>
                  <a:rPr lang="es-ES" sz="2800" dirty="0">
                    <a:effectLst/>
                    <a:latin typeface="Arial" panose="020B0604020202020204" pitchFamily="34" charset="0"/>
                    <a:ea typeface="Times New Roman" panose="02020603050405020304" pitchFamily="18" charset="0"/>
                  </a:rPr>
                  <a:t>: Energía Incidente normalizada(</a:t>
                </a:r>
                <a:r>
                  <a:rPr lang="es-ES" sz="2800" dirty="0">
                    <a:effectLst/>
                    <a:latin typeface="Arial" panose="020B0604020202020204" pitchFamily="34" charset="0"/>
                    <a:ea typeface="Arial" panose="020B0604020202020204" pitchFamily="34" charset="0"/>
                  </a:rPr>
                  <a:t>J/</a:t>
                </a:r>
                <a:r>
                  <a:rPr lang="es-ES" sz="2800" dirty="0">
                    <a:effectLst/>
                    <a:latin typeface="Arial" panose="020B0604020202020204" pitchFamily="34" charset="0"/>
                    <a:ea typeface="Times New Roman" panose="02020603050405020304" pitchFamily="18" charset="0"/>
                  </a:rPr>
                  <a:t>cm</a:t>
                </a:r>
                <a:r>
                  <a:rPr lang="es-ES" sz="2800" baseline="30000" dirty="0">
                    <a:effectLst/>
                    <a:latin typeface="Arial" panose="020B0604020202020204" pitchFamily="34" charset="0"/>
                    <a:ea typeface="Times New Roman" panose="02020603050405020304" pitchFamily="18" charset="0"/>
                  </a:rPr>
                  <a:t>2</a:t>
                </a:r>
                <a:r>
                  <a:rPr lang="es-ES" sz="2800" dirty="0">
                    <a:effectLst/>
                    <a:latin typeface="Arial" panose="020B0604020202020204" pitchFamily="34" charset="0"/>
                    <a:ea typeface="Times New Roman" panose="02020603050405020304" pitchFamily="18" charset="0"/>
                  </a:rPr>
                  <a:t>)</a:t>
                </a:r>
                <a:endParaRPr lang="es-PA" sz="2800" dirty="0">
                  <a:effectLst/>
                  <a:latin typeface="Times New Roman" panose="02020603050405020304" pitchFamily="18" charset="0"/>
                  <a:ea typeface="Times New Roman" panose="02020603050405020304" pitchFamily="18" charset="0"/>
                </a:endParaRPr>
              </a:p>
              <a:p>
                <a:pPr marL="449580" algn="just">
                  <a:lnSpc>
                    <a:spcPct val="120000"/>
                  </a:lnSpc>
                </a:pPr>
                <a:r>
                  <a:rPr lang="es-ES" sz="2800" dirty="0">
                    <a:effectLst/>
                    <a:latin typeface="Arial" panose="020B0604020202020204" pitchFamily="34" charset="0"/>
                    <a:ea typeface="Times New Roman" panose="02020603050405020304" pitchFamily="18" charset="0"/>
                  </a:rPr>
                  <a:t>t: Tiempo de duración del arco eléctrico (s).</a:t>
                </a:r>
                <a:endParaRPr lang="es-PA" sz="2800" dirty="0">
                  <a:effectLst/>
                  <a:latin typeface="Times New Roman" panose="02020603050405020304" pitchFamily="18" charset="0"/>
                  <a:ea typeface="Times New Roman" panose="02020603050405020304" pitchFamily="18" charset="0"/>
                </a:endParaRPr>
              </a:p>
              <a:p>
                <a:pPr marL="449580" algn="just">
                  <a:lnSpc>
                    <a:spcPct val="120000"/>
                  </a:lnSpc>
                </a:pPr>
                <a:r>
                  <a:rPr lang="es-ES" sz="2800" dirty="0">
                    <a:effectLst/>
                    <a:latin typeface="Arial" panose="020B0604020202020204" pitchFamily="34" charset="0"/>
                    <a:ea typeface="Times New Roman" panose="02020603050405020304" pitchFamily="18" charset="0"/>
                  </a:rPr>
                  <a:t>D: Distancia del posible punto de arco eléctrico hacia el cuerpo de la persona (mm).</a:t>
                </a:r>
                <a:endParaRPr lang="es-PA" sz="2800" dirty="0">
                  <a:effectLst/>
                  <a:latin typeface="Times New Roman" panose="02020603050405020304" pitchFamily="18" charset="0"/>
                  <a:ea typeface="Times New Roman" panose="02020603050405020304" pitchFamily="18" charset="0"/>
                </a:endParaRPr>
              </a:p>
              <a:p>
                <a:pPr marL="449580" algn="just">
                  <a:lnSpc>
                    <a:spcPct val="120000"/>
                  </a:lnSpc>
                </a:pPr>
                <a:r>
                  <a:rPr lang="es-ES" sz="2800" dirty="0">
                    <a:effectLst/>
                    <a:latin typeface="Arial" panose="020B0604020202020204" pitchFamily="34" charset="0"/>
                    <a:ea typeface="Times New Roman" panose="02020603050405020304" pitchFamily="18" charset="0"/>
                  </a:rPr>
                  <a:t>x: Factor de distancia.</a:t>
                </a:r>
                <a:endParaRPr lang="es-PA" sz="2800" dirty="0">
                  <a:effectLst/>
                  <a:latin typeface="Times New Roman" panose="02020603050405020304" pitchFamily="18" charset="0"/>
                  <a:ea typeface="Times New Roman" panose="02020603050405020304" pitchFamily="18" charset="0"/>
                </a:endParaRPr>
              </a:p>
              <a:p>
                <a:pPr indent="449580" algn="just">
                  <a:lnSpc>
                    <a:spcPct val="120000"/>
                  </a:lnSpc>
                </a:pPr>
                <a:r>
                  <a:rPr lang="es-ES" sz="2800" dirty="0">
                    <a:effectLst/>
                    <a:latin typeface="Arial" panose="020B0604020202020204" pitchFamily="34" charset="0"/>
                    <a:ea typeface="Times New Roman" panose="02020603050405020304" pitchFamily="18" charset="0"/>
                  </a:rPr>
                  <a:t>El factor de distancia (X) se obtiene de la siguiente TABLA </a:t>
                </a:r>
                <a:r>
                  <a:rPr lang="es-ES" sz="2800" dirty="0" err="1">
                    <a:effectLst/>
                    <a:latin typeface="Arial" panose="020B0604020202020204" pitchFamily="34" charset="0"/>
                    <a:ea typeface="Times New Roman" panose="02020603050405020304" pitchFamily="18" charset="0"/>
                  </a:rPr>
                  <a:t>Nº</a:t>
                </a:r>
                <a:r>
                  <a:rPr lang="es-ES" sz="2800" dirty="0">
                    <a:effectLst/>
                    <a:latin typeface="Arial" panose="020B0604020202020204" pitchFamily="34" charset="0"/>
                    <a:ea typeface="Times New Roman" panose="02020603050405020304" pitchFamily="18" charset="0"/>
                  </a:rPr>
                  <a:t> 4.</a:t>
                </a:r>
                <a:endParaRPr lang="es-PA" sz="2800" dirty="0">
                  <a:effectLst/>
                  <a:latin typeface="Times New Roman" panose="02020603050405020304" pitchFamily="18" charset="0"/>
                  <a:ea typeface="Times New Roman" panose="02020603050405020304" pitchFamily="18" charset="0"/>
                </a:endParaRPr>
              </a:p>
            </p:txBody>
          </p:sp>
        </mc:Choice>
        <mc:Fallback xmlns="">
          <p:sp>
            <p:nvSpPr>
              <p:cNvPr id="19" name="CuadroTexto 18">
                <a:extLst>
                  <a:ext uri="{FF2B5EF4-FFF2-40B4-BE49-F238E27FC236}">
                    <a16:creationId xmlns:a16="http://schemas.microsoft.com/office/drawing/2014/main" id="{B95AD4FD-F5A5-44BA-B232-00CB1E56BC6B}"/>
                  </a:ext>
                </a:extLst>
              </p:cNvPr>
              <p:cNvSpPr txBox="1">
                <a:spLocks noRot="1" noChangeAspect="1" noMove="1" noResize="1" noEditPoints="1" noAdjustHandles="1" noChangeArrowheads="1" noChangeShapeType="1" noTextEdit="1"/>
              </p:cNvSpPr>
              <p:nvPr/>
            </p:nvSpPr>
            <p:spPr>
              <a:xfrm>
                <a:off x="88777" y="0"/>
                <a:ext cx="11949343" cy="6702284"/>
              </a:xfrm>
              <a:prstGeom prst="rect">
                <a:avLst/>
              </a:prstGeom>
              <a:blipFill>
                <a:blip r:embed="rId2"/>
                <a:stretch>
                  <a:fillRect l="-1071" t="-1001" r="-1020" b="-1547"/>
                </a:stretch>
              </a:blipFill>
            </p:spPr>
            <p:txBody>
              <a:bodyPr/>
              <a:lstStyle/>
              <a:p>
                <a:r>
                  <a:rPr lang="es-PA">
                    <a:noFill/>
                  </a:rPr>
                  <a:t> </a:t>
                </a:r>
              </a:p>
            </p:txBody>
          </p:sp>
        </mc:Fallback>
      </mc:AlternateContent>
    </p:spTree>
    <p:extLst>
      <p:ext uri="{BB962C8B-B14F-4D97-AF65-F5344CB8AC3E}">
        <p14:creationId xmlns:p14="http://schemas.microsoft.com/office/powerpoint/2010/main" val="26152175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a:extLst>
              <a:ext uri="{FF2B5EF4-FFF2-40B4-BE49-F238E27FC236}">
                <a16:creationId xmlns:a16="http://schemas.microsoft.com/office/drawing/2014/main" id="{3BE9D0F2-20BE-468C-B582-3970F51A187A}"/>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D109BD2-A35D-40C7-98C7-0C11B605B252}" type="slidenum">
              <a:rPr lang="es-ES" altLang="es-PA">
                <a:solidFill>
                  <a:srgbClr val="045C75"/>
                </a:solidFill>
                <a:latin typeface="Constantia" panose="02030602050306030303" pitchFamily="18" charset="0"/>
              </a:rPr>
              <a:pPr eaLnBrk="1" hangingPunct="1"/>
              <a:t>39</a:t>
            </a:fld>
            <a:endParaRPr lang="es-ES" altLang="es-PA">
              <a:solidFill>
                <a:srgbClr val="045C75"/>
              </a:solidFill>
              <a:latin typeface="Constantia" panose="02030602050306030303" pitchFamily="18" charset="0"/>
            </a:endParaRPr>
          </a:p>
        </p:txBody>
      </p:sp>
      <p:sp>
        <p:nvSpPr>
          <p:cNvPr id="19" name="CuadroTexto 18">
            <a:extLst>
              <a:ext uri="{FF2B5EF4-FFF2-40B4-BE49-F238E27FC236}">
                <a16:creationId xmlns:a16="http://schemas.microsoft.com/office/drawing/2014/main" id="{B95AD4FD-F5A5-44BA-B232-00CB1E56BC6B}"/>
              </a:ext>
            </a:extLst>
          </p:cNvPr>
          <p:cNvSpPr txBox="1"/>
          <p:nvPr/>
        </p:nvSpPr>
        <p:spPr>
          <a:xfrm>
            <a:off x="88777" y="0"/>
            <a:ext cx="11949343" cy="954107"/>
          </a:xfrm>
          <a:prstGeom prst="rect">
            <a:avLst/>
          </a:prstGeom>
          <a:noFill/>
        </p:spPr>
        <p:txBody>
          <a:bodyPr wrap="square">
            <a:spAutoFit/>
          </a:bodyPr>
          <a:lstStyle/>
          <a:p>
            <a:pPr indent="449580" algn="ctr"/>
            <a:r>
              <a:rPr lang="es-ES" sz="2800" dirty="0">
                <a:effectLst/>
                <a:latin typeface="Arial" panose="020B0604020202020204" pitchFamily="34" charset="0"/>
                <a:ea typeface="Times New Roman" panose="02020603050405020304" pitchFamily="18" charset="0"/>
              </a:rPr>
              <a:t>TABLA Nº4 El factor de distancia vs Separación Típica entre conductores</a:t>
            </a:r>
            <a:endParaRPr lang="es-PA" sz="2800" dirty="0">
              <a:effectLst/>
              <a:latin typeface="Times New Roman" panose="02020603050405020304" pitchFamily="18" charset="0"/>
              <a:ea typeface="Times New Roman" panose="02020603050405020304" pitchFamily="18" charset="0"/>
            </a:endParaRPr>
          </a:p>
        </p:txBody>
      </p:sp>
      <p:pic>
        <p:nvPicPr>
          <p:cNvPr id="5" name="Picture 8">
            <a:extLst>
              <a:ext uri="{FF2B5EF4-FFF2-40B4-BE49-F238E27FC236}">
                <a16:creationId xmlns:a16="http://schemas.microsoft.com/office/drawing/2014/main" id="{8AC1F575-9D02-4D33-81FF-A70B7C31906D}"/>
              </a:ext>
            </a:extLst>
          </p:cNvPr>
          <p:cNvPicPr/>
          <p:nvPr/>
        </p:nvPicPr>
        <p:blipFill>
          <a:blip r:embed="rId2" cstate="print">
            <a:lum bright="-20000" contrast="40000"/>
            <a:extLst>
              <a:ext uri="{28A0092B-C50C-407E-A947-70E740481C1C}">
                <a14:useLocalDpi xmlns:a14="http://schemas.microsoft.com/office/drawing/2010/main" val="0"/>
              </a:ext>
            </a:extLst>
          </a:blip>
          <a:srcRect/>
          <a:stretch>
            <a:fillRect/>
          </a:stretch>
        </p:blipFill>
        <p:spPr bwMode="auto">
          <a:xfrm>
            <a:off x="1889761" y="954107"/>
            <a:ext cx="9309462" cy="5690532"/>
          </a:xfrm>
          <a:prstGeom prst="rect">
            <a:avLst/>
          </a:prstGeom>
          <a:noFill/>
          <a:ln>
            <a:noFill/>
          </a:ln>
        </p:spPr>
      </p:pic>
    </p:spTree>
    <p:extLst>
      <p:ext uri="{BB962C8B-B14F-4D97-AF65-F5344CB8AC3E}">
        <p14:creationId xmlns:p14="http://schemas.microsoft.com/office/powerpoint/2010/main" val="3837262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1 Rectángulo">
            <a:extLst>
              <a:ext uri="{FF2B5EF4-FFF2-40B4-BE49-F238E27FC236}">
                <a16:creationId xmlns:a16="http://schemas.microsoft.com/office/drawing/2014/main" id="{C3B28366-682B-4BFB-BD04-A74A7EC9F506}"/>
              </a:ext>
            </a:extLst>
          </p:cNvPr>
          <p:cNvSpPr>
            <a:spLocks noChangeArrowheads="1"/>
          </p:cNvSpPr>
          <p:nvPr/>
        </p:nvSpPr>
        <p:spPr bwMode="auto">
          <a:xfrm>
            <a:off x="148047" y="0"/>
            <a:ext cx="11930742" cy="693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indent="449580" algn="just">
              <a:lnSpc>
                <a:spcPct val="150000"/>
              </a:lnSpc>
              <a:spcBef>
                <a:spcPts val="600"/>
              </a:spcBef>
              <a:spcAft>
                <a:spcPts val="600"/>
              </a:spcAft>
            </a:pPr>
            <a:r>
              <a:rPr lang="es-ES" sz="2800" dirty="0">
                <a:effectLst/>
                <a:ea typeface="Times New Roman" panose="02020603050405020304" pitchFamily="18" charset="0"/>
              </a:rPr>
              <a:t>El estándar IEEE 1584 hace referencia a las siguientes definiciones:</a:t>
            </a:r>
            <a:endParaRPr lang="es-PA" sz="2800" dirty="0">
              <a:effectLst/>
              <a:latin typeface="Times New Roman" panose="02020603050405020304" pitchFamily="18" charset="0"/>
              <a:ea typeface="Times New Roman" panose="02020603050405020304" pitchFamily="18" charset="0"/>
            </a:endParaRPr>
          </a:p>
          <a:p>
            <a:pPr indent="449580" algn="just">
              <a:lnSpc>
                <a:spcPct val="150000"/>
              </a:lnSpc>
              <a:spcBef>
                <a:spcPts val="600"/>
              </a:spcBef>
              <a:spcAft>
                <a:spcPts val="600"/>
              </a:spcAft>
            </a:pPr>
            <a:r>
              <a:rPr lang="es-ES" sz="2800" dirty="0">
                <a:effectLst/>
                <a:ea typeface="Times New Roman" panose="02020603050405020304" pitchFamily="18" charset="0"/>
              </a:rPr>
              <a:t>• Peligro de Arco Eléctrico: Una condición peligrosa asociada con la liberación de energía causada por un arco eléctrico.</a:t>
            </a:r>
            <a:endParaRPr lang="es-PA" sz="2800" dirty="0">
              <a:effectLst/>
              <a:latin typeface="Times New Roman" panose="02020603050405020304" pitchFamily="18" charset="0"/>
              <a:ea typeface="Times New Roman" panose="02020603050405020304" pitchFamily="18" charset="0"/>
            </a:endParaRPr>
          </a:p>
          <a:p>
            <a:pPr indent="449580" algn="just">
              <a:lnSpc>
                <a:spcPct val="150000"/>
              </a:lnSpc>
              <a:spcBef>
                <a:spcPts val="600"/>
              </a:spcBef>
              <a:spcAft>
                <a:spcPts val="600"/>
              </a:spcAft>
            </a:pPr>
            <a:r>
              <a:rPr lang="es-ES" sz="2800" dirty="0">
                <a:effectLst/>
                <a:ea typeface="Times New Roman" panose="02020603050405020304" pitchFamily="18" charset="0"/>
              </a:rPr>
              <a:t>• Corriente de falla del Arco Eléctrico: Una corriente de falla que fluye a través de un plasma de arco eléctrico.</a:t>
            </a:r>
            <a:endParaRPr lang="es-PA" sz="2800" dirty="0">
              <a:effectLst/>
              <a:latin typeface="Times New Roman" panose="02020603050405020304" pitchFamily="18" charset="0"/>
              <a:ea typeface="Times New Roman" panose="02020603050405020304" pitchFamily="18" charset="0"/>
            </a:endParaRPr>
          </a:p>
          <a:p>
            <a:pPr indent="449580" algn="just">
              <a:lnSpc>
                <a:spcPct val="150000"/>
              </a:lnSpc>
              <a:spcBef>
                <a:spcPts val="600"/>
              </a:spcBef>
              <a:spcAft>
                <a:spcPts val="600"/>
              </a:spcAft>
            </a:pPr>
            <a:r>
              <a:rPr lang="es-ES" sz="2800" dirty="0">
                <a:effectLst/>
                <a:ea typeface="Times New Roman" panose="02020603050405020304" pitchFamily="18" charset="0"/>
              </a:rPr>
              <a:t>• Corriente de falla disponible: La corriente eléctrica que puede ser proporcionado por la entidad que suministra la energía eléctrica y la instalación de dispositivos de generación de propiedades eléctricas y motores eléctricos grandes, teniendo en cuenta la cantidad de impedancia en la trayectoria de la corriente.</a:t>
            </a:r>
            <a:endParaRPr lang="es-PA" sz="2800" dirty="0">
              <a:effectLst/>
              <a:latin typeface="Times New Roman" panose="02020603050405020304" pitchFamily="18" charset="0"/>
              <a:ea typeface="Times New Roman" panose="02020603050405020304" pitchFamily="18" charset="0"/>
            </a:endParaRPr>
          </a:p>
        </p:txBody>
      </p:sp>
      <p:sp>
        <p:nvSpPr>
          <p:cNvPr id="4" name="3 Marcador de número de diapositiva">
            <a:extLst>
              <a:ext uri="{FF2B5EF4-FFF2-40B4-BE49-F238E27FC236}">
                <a16:creationId xmlns:a16="http://schemas.microsoft.com/office/drawing/2014/main" id="{3BE9D0F2-20BE-468C-B582-3970F51A187A}"/>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D109BD2-A35D-40C7-98C7-0C11B605B252}" type="slidenum">
              <a:rPr lang="es-ES" altLang="es-PA">
                <a:solidFill>
                  <a:srgbClr val="045C75"/>
                </a:solidFill>
                <a:latin typeface="Constantia" panose="02030602050306030303" pitchFamily="18" charset="0"/>
              </a:rPr>
              <a:pPr eaLnBrk="1" hangingPunct="1"/>
              <a:t>4</a:t>
            </a:fld>
            <a:endParaRPr lang="es-ES" altLang="es-PA">
              <a:solidFill>
                <a:srgbClr val="045C75"/>
              </a:solidFill>
              <a:latin typeface="Constantia" panose="02030602050306030303" pitchFamily="18" charset="0"/>
            </a:endParaRPr>
          </a:p>
        </p:txBody>
      </p:sp>
    </p:spTree>
    <p:extLst>
      <p:ext uri="{BB962C8B-B14F-4D97-AF65-F5344CB8AC3E}">
        <p14:creationId xmlns:p14="http://schemas.microsoft.com/office/powerpoint/2010/main" val="20168983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a:extLst>
              <a:ext uri="{FF2B5EF4-FFF2-40B4-BE49-F238E27FC236}">
                <a16:creationId xmlns:a16="http://schemas.microsoft.com/office/drawing/2014/main" id="{3BE9D0F2-20BE-468C-B582-3970F51A187A}"/>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D109BD2-A35D-40C7-98C7-0C11B605B252}" type="slidenum">
              <a:rPr lang="es-ES" altLang="es-PA">
                <a:solidFill>
                  <a:srgbClr val="045C75"/>
                </a:solidFill>
                <a:latin typeface="Constantia" panose="02030602050306030303" pitchFamily="18" charset="0"/>
              </a:rPr>
              <a:pPr eaLnBrk="1" hangingPunct="1"/>
              <a:t>40</a:t>
            </a:fld>
            <a:endParaRPr lang="es-ES" altLang="es-PA">
              <a:solidFill>
                <a:srgbClr val="045C75"/>
              </a:solidFill>
              <a:latin typeface="Constantia" panose="02030602050306030303" pitchFamily="18" charset="0"/>
            </a:endParaRPr>
          </a:p>
        </p:txBody>
      </p:sp>
      <p:sp>
        <p:nvSpPr>
          <p:cNvPr id="19" name="CuadroTexto 18">
            <a:extLst>
              <a:ext uri="{FF2B5EF4-FFF2-40B4-BE49-F238E27FC236}">
                <a16:creationId xmlns:a16="http://schemas.microsoft.com/office/drawing/2014/main" id="{B95AD4FD-F5A5-44BA-B232-00CB1E56BC6B}"/>
              </a:ext>
            </a:extLst>
          </p:cNvPr>
          <p:cNvSpPr txBox="1"/>
          <p:nvPr/>
        </p:nvSpPr>
        <p:spPr>
          <a:xfrm>
            <a:off x="88777" y="0"/>
            <a:ext cx="11949343" cy="5492850"/>
          </a:xfrm>
          <a:prstGeom prst="rect">
            <a:avLst/>
          </a:prstGeom>
          <a:noFill/>
        </p:spPr>
        <p:txBody>
          <a:bodyPr wrap="square">
            <a:spAutoFit/>
          </a:bodyPr>
          <a:lstStyle/>
          <a:p>
            <a:pPr algn="just">
              <a:lnSpc>
                <a:spcPct val="150000"/>
              </a:lnSpc>
              <a:spcBef>
                <a:spcPts val="600"/>
              </a:spcBef>
              <a:spcAft>
                <a:spcPts val="600"/>
              </a:spcAft>
            </a:pPr>
            <a:r>
              <a:rPr lang="es-ES" sz="2800" b="1" dirty="0">
                <a:effectLst/>
                <a:latin typeface="Arial" panose="020B0604020202020204" pitchFamily="34" charset="0"/>
                <a:ea typeface="Times New Roman" panose="02020603050405020304" pitchFamily="18" charset="0"/>
              </a:rPr>
              <a:t>14. Ecuaciones de energía incidente y límite de protección contra flameo en interruptores automáticos de baja tensión.</a:t>
            </a:r>
            <a:endParaRPr lang="es-PA" sz="2800" dirty="0">
              <a:effectLst/>
              <a:latin typeface="Times New Roman" panose="02020603050405020304" pitchFamily="18" charset="0"/>
              <a:ea typeface="Times New Roman" panose="02020603050405020304" pitchFamily="18" charset="0"/>
            </a:endParaRPr>
          </a:p>
          <a:p>
            <a:pPr indent="449580" algn="just">
              <a:lnSpc>
                <a:spcPct val="150000"/>
              </a:lnSpc>
              <a:spcBef>
                <a:spcPts val="600"/>
              </a:spcBef>
              <a:spcAft>
                <a:spcPts val="600"/>
              </a:spcAft>
            </a:pPr>
            <a:r>
              <a:rPr lang="es-ES" sz="2800" dirty="0">
                <a:effectLst/>
                <a:latin typeface="Arial" panose="020B0604020202020204" pitchFamily="34" charset="0"/>
                <a:ea typeface="Times New Roman" panose="02020603050405020304" pitchFamily="18" charset="0"/>
              </a:rPr>
              <a:t>En los sistemas de baja tensión se tienen interruptores automáticos como sistemas de protección. Las siguientes ecuaciones de la TABLA N 5 se pueden emplear dentro </a:t>
            </a:r>
            <a:r>
              <a:rPr lang="es-ES" sz="2800" dirty="0" err="1">
                <a:effectLst/>
                <a:latin typeface="Arial" panose="020B0604020202020204" pitchFamily="34" charset="0"/>
                <a:ea typeface="Times New Roman" panose="02020603050405020304" pitchFamily="18" charset="0"/>
              </a:rPr>
              <a:t>seg</a:t>
            </a:r>
            <a:r>
              <a:rPr lang="es-PA" sz="2800" dirty="0" err="1">
                <a:effectLst/>
                <a:latin typeface="Arial" panose="020B0604020202020204" pitchFamily="34" charset="0"/>
                <a:ea typeface="Times New Roman" panose="02020603050405020304" pitchFamily="18" charset="0"/>
              </a:rPr>
              <a:t>ún</a:t>
            </a:r>
            <a:r>
              <a:rPr lang="es-ES" sz="2800" dirty="0">
                <a:effectLst/>
                <a:latin typeface="Arial" panose="020B0604020202020204" pitchFamily="34" charset="0"/>
                <a:ea typeface="Times New Roman" panose="02020603050405020304" pitchFamily="18" charset="0"/>
              </a:rPr>
              <a:t> las tensiones mostradas en la tabla siguiente.</a:t>
            </a:r>
            <a:endParaRPr lang="es-PA" sz="2800" dirty="0">
              <a:effectLst/>
              <a:latin typeface="Times New Roman" panose="02020603050405020304" pitchFamily="18" charset="0"/>
              <a:ea typeface="Times New Roman" panose="02020603050405020304" pitchFamily="18" charset="0"/>
            </a:endParaRPr>
          </a:p>
          <a:p>
            <a:pPr algn="just">
              <a:lnSpc>
                <a:spcPct val="150000"/>
              </a:lnSpc>
              <a:spcBef>
                <a:spcPts val="600"/>
              </a:spcBef>
              <a:spcAft>
                <a:spcPts val="600"/>
              </a:spcAft>
            </a:pPr>
            <a:r>
              <a:rPr lang="es-ES" sz="2800" dirty="0">
                <a:effectLst/>
                <a:latin typeface="Arial" panose="020B0604020202020204" pitchFamily="34" charset="0"/>
                <a:ea typeface="Times New Roman" panose="02020603050405020304" pitchFamily="18" charset="0"/>
              </a:rPr>
              <a:t>Cada ecuación es aplicable para el rango de I</a:t>
            </a:r>
            <a:r>
              <a:rPr lang="es-ES" sz="2800" baseline="-25000" dirty="0">
                <a:effectLst/>
                <a:latin typeface="Arial" panose="020B0604020202020204" pitchFamily="34" charset="0"/>
                <a:ea typeface="Times New Roman" panose="02020603050405020304" pitchFamily="18" charset="0"/>
              </a:rPr>
              <a:t>1</a:t>
            </a:r>
            <a:r>
              <a:rPr lang="es-ES" sz="2800" dirty="0">
                <a:effectLst/>
                <a:latin typeface="Arial" panose="020B0604020202020204" pitchFamily="34" charset="0"/>
                <a:ea typeface="Times New Roman" panose="02020603050405020304" pitchFamily="18" charset="0"/>
              </a:rPr>
              <a:t> &lt; </a:t>
            </a:r>
            <a:r>
              <a:rPr lang="es-ES" sz="2800" dirty="0" err="1">
                <a:effectLst/>
                <a:latin typeface="Arial" panose="020B0604020202020204" pitchFamily="34" charset="0"/>
                <a:ea typeface="Times New Roman" panose="02020603050405020304" pitchFamily="18" charset="0"/>
              </a:rPr>
              <a:t>I</a:t>
            </a:r>
            <a:r>
              <a:rPr lang="es-ES" sz="2800" baseline="-25000" dirty="0" err="1">
                <a:effectLst/>
                <a:latin typeface="Arial" panose="020B0604020202020204" pitchFamily="34" charset="0"/>
                <a:ea typeface="Times New Roman" panose="02020603050405020304" pitchFamily="18" charset="0"/>
              </a:rPr>
              <a:t>br</a:t>
            </a:r>
            <a:r>
              <a:rPr lang="es-ES" sz="2800" dirty="0">
                <a:effectLst/>
                <a:latin typeface="Arial" panose="020B0604020202020204" pitchFamily="34" charset="0"/>
                <a:ea typeface="Times New Roman" panose="02020603050405020304" pitchFamily="18" charset="0"/>
              </a:rPr>
              <a:t> &lt; I</a:t>
            </a:r>
            <a:r>
              <a:rPr lang="es-ES" sz="2800" baseline="-25000" dirty="0">
                <a:effectLst/>
                <a:latin typeface="Arial" panose="020B0604020202020204" pitchFamily="34" charset="0"/>
                <a:ea typeface="Times New Roman" panose="02020603050405020304" pitchFamily="18" charset="0"/>
              </a:rPr>
              <a:t>2</a:t>
            </a:r>
            <a:r>
              <a:rPr lang="es-ES" sz="2800" dirty="0">
                <a:effectLst/>
                <a:latin typeface="Arial" panose="020B0604020202020204" pitchFamily="34" charset="0"/>
                <a:ea typeface="Times New Roman" panose="02020603050405020304" pitchFamily="18" charset="0"/>
              </a:rPr>
              <a:t>, lo cual depende del interruptor automático.</a:t>
            </a:r>
            <a:endParaRPr lang="es-PA"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621715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a:extLst>
              <a:ext uri="{FF2B5EF4-FFF2-40B4-BE49-F238E27FC236}">
                <a16:creationId xmlns:a16="http://schemas.microsoft.com/office/drawing/2014/main" id="{3BE9D0F2-20BE-468C-B582-3970F51A187A}"/>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D109BD2-A35D-40C7-98C7-0C11B605B252}" type="slidenum">
              <a:rPr lang="es-ES" altLang="es-PA">
                <a:solidFill>
                  <a:srgbClr val="045C75"/>
                </a:solidFill>
                <a:latin typeface="Constantia" panose="02030602050306030303" pitchFamily="18" charset="0"/>
              </a:rPr>
              <a:pPr eaLnBrk="1" hangingPunct="1"/>
              <a:t>41</a:t>
            </a:fld>
            <a:endParaRPr lang="es-ES" altLang="es-PA">
              <a:solidFill>
                <a:srgbClr val="045C75"/>
              </a:solidFill>
              <a:latin typeface="Constantia" panose="02030602050306030303" pitchFamily="18" charset="0"/>
            </a:endParaRPr>
          </a:p>
        </p:txBody>
      </p:sp>
      <p:sp>
        <p:nvSpPr>
          <p:cNvPr id="5" name="CuadroTexto 4">
            <a:extLst>
              <a:ext uri="{FF2B5EF4-FFF2-40B4-BE49-F238E27FC236}">
                <a16:creationId xmlns:a16="http://schemas.microsoft.com/office/drawing/2014/main" id="{1DA078F9-69EC-4131-916C-C432498730E4}"/>
              </a:ext>
            </a:extLst>
          </p:cNvPr>
          <p:cNvSpPr txBox="1"/>
          <p:nvPr/>
        </p:nvSpPr>
        <p:spPr>
          <a:xfrm>
            <a:off x="0" y="-43944"/>
            <a:ext cx="12191999" cy="1307089"/>
          </a:xfrm>
          <a:prstGeom prst="rect">
            <a:avLst/>
          </a:prstGeom>
          <a:noFill/>
        </p:spPr>
        <p:txBody>
          <a:bodyPr wrap="square">
            <a:spAutoFit/>
          </a:bodyPr>
          <a:lstStyle/>
          <a:p>
            <a:pPr algn="ctr">
              <a:lnSpc>
                <a:spcPct val="150000"/>
              </a:lnSpc>
              <a:spcBef>
                <a:spcPts val="600"/>
              </a:spcBef>
              <a:spcAft>
                <a:spcPts val="600"/>
              </a:spcAft>
            </a:pPr>
            <a:r>
              <a:rPr lang="es-ES" sz="2800" dirty="0">
                <a:effectLst/>
                <a:latin typeface="Arial" panose="020B0604020202020204" pitchFamily="34" charset="0"/>
                <a:ea typeface="Times New Roman" panose="02020603050405020304" pitchFamily="18" charset="0"/>
              </a:rPr>
              <a:t>TABLA </a:t>
            </a:r>
            <a:r>
              <a:rPr lang="es-ES" sz="2800" dirty="0" err="1">
                <a:effectLst/>
                <a:latin typeface="Arial" panose="020B0604020202020204" pitchFamily="34" charset="0"/>
                <a:ea typeface="Times New Roman" panose="02020603050405020304" pitchFamily="18" charset="0"/>
              </a:rPr>
              <a:t>Nº</a:t>
            </a:r>
            <a:r>
              <a:rPr lang="es-ES" sz="2800" dirty="0">
                <a:effectLst/>
                <a:latin typeface="Arial" panose="020B0604020202020204" pitchFamily="34" charset="0"/>
                <a:ea typeface="Times New Roman" panose="02020603050405020304" pitchFamily="18" charset="0"/>
              </a:rPr>
              <a:t> 5 Ecuaciones de Energía incidente y límites de protección contra Arco Eléctrico para diferentes tipos de interruptores y rangos de corriente.</a:t>
            </a:r>
            <a:endParaRPr lang="es-PA" sz="2800" dirty="0">
              <a:effectLst/>
              <a:latin typeface="Times New Roman" panose="02020603050405020304" pitchFamily="18" charset="0"/>
              <a:ea typeface="Times New Roman" panose="02020603050405020304" pitchFamily="18" charset="0"/>
            </a:endParaRPr>
          </a:p>
        </p:txBody>
      </p:sp>
      <p:pic>
        <p:nvPicPr>
          <p:cNvPr id="6" name="Picture 5">
            <a:extLst>
              <a:ext uri="{FF2B5EF4-FFF2-40B4-BE49-F238E27FC236}">
                <a16:creationId xmlns:a16="http://schemas.microsoft.com/office/drawing/2014/main" id="{F0689BB8-CF2A-4F60-A420-BE8F793A1305}"/>
              </a:ext>
            </a:extLst>
          </p:cNvPr>
          <p:cNvPicPr/>
          <p:nvPr/>
        </p:nvPicPr>
        <p:blipFill>
          <a:blip r:embed="rId2"/>
          <a:stretch>
            <a:fillRect/>
          </a:stretch>
        </p:blipFill>
        <p:spPr>
          <a:xfrm>
            <a:off x="1026367" y="1263146"/>
            <a:ext cx="10310327" cy="5594854"/>
          </a:xfrm>
          <a:prstGeom prst="rect">
            <a:avLst/>
          </a:prstGeom>
        </p:spPr>
      </p:pic>
    </p:spTree>
    <p:extLst>
      <p:ext uri="{BB962C8B-B14F-4D97-AF65-F5344CB8AC3E}">
        <p14:creationId xmlns:p14="http://schemas.microsoft.com/office/powerpoint/2010/main" val="41454974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a:extLst>
              <a:ext uri="{FF2B5EF4-FFF2-40B4-BE49-F238E27FC236}">
                <a16:creationId xmlns:a16="http://schemas.microsoft.com/office/drawing/2014/main" id="{3BE9D0F2-20BE-468C-B582-3970F51A187A}"/>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D109BD2-A35D-40C7-98C7-0C11B605B252}" type="slidenum">
              <a:rPr lang="es-ES" altLang="es-PA">
                <a:solidFill>
                  <a:srgbClr val="045C75"/>
                </a:solidFill>
                <a:latin typeface="Constantia" panose="02030602050306030303" pitchFamily="18" charset="0"/>
              </a:rPr>
              <a:pPr eaLnBrk="1" hangingPunct="1"/>
              <a:t>42</a:t>
            </a:fld>
            <a:endParaRPr lang="es-ES" altLang="es-PA">
              <a:solidFill>
                <a:srgbClr val="045C75"/>
              </a:solidFill>
              <a:latin typeface="Constantia" panose="02030602050306030303" pitchFamily="18" charset="0"/>
            </a:endParaRPr>
          </a:p>
        </p:txBody>
      </p:sp>
      <p:sp>
        <p:nvSpPr>
          <p:cNvPr id="19" name="CuadroTexto 18">
            <a:extLst>
              <a:ext uri="{FF2B5EF4-FFF2-40B4-BE49-F238E27FC236}">
                <a16:creationId xmlns:a16="http://schemas.microsoft.com/office/drawing/2014/main" id="{B95AD4FD-F5A5-44BA-B232-00CB1E56BC6B}"/>
              </a:ext>
            </a:extLst>
          </p:cNvPr>
          <p:cNvSpPr txBox="1"/>
          <p:nvPr/>
        </p:nvSpPr>
        <p:spPr>
          <a:xfrm>
            <a:off x="88777" y="0"/>
            <a:ext cx="11949343" cy="6557501"/>
          </a:xfrm>
          <a:prstGeom prst="rect">
            <a:avLst/>
          </a:prstGeom>
          <a:noFill/>
        </p:spPr>
        <p:txBody>
          <a:bodyPr wrap="square">
            <a:spAutoFit/>
          </a:bodyPr>
          <a:lstStyle/>
          <a:p>
            <a:pPr algn="just">
              <a:lnSpc>
                <a:spcPct val="150000"/>
              </a:lnSpc>
              <a:spcBef>
                <a:spcPts val="600"/>
              </a:spcBef>
              <a:spcAft>
                <a:spcPts val="600"/>
              </a:spcAft>
            </a:pPr>
            <a:r>
              <a:rPr lang="es-ES" sz="2700" dirty="0">
                <a:effectLst/>
                <a:latin typeface="Arial" panose="020B0604020202020204" pitchFamily="34" charset="0"/>
                <a:ea typeface="Times New Roman" panose="02020603050405020304" pitchFamily="18" charset="0"/>
              </a:rPr>
              <a:t>I</a:t>
            </a:r>
            <a:r>
              <a:rPr lang="es-ES" sz="2700" baseline="-25000" dirty="0">
                <a:effectLst/>
                <a:latin typeface="Arial" panose="020B0604020202020204" pitchFamily="34" charset="0"/>
                <a:ea typeface="Times New Roman" panose="02020603050405020304" pitchFamily="18" charset="0"/>
              </a:rPr>
              <a:t>1</a:t>
            </a:r>
            <a:r>
              <a:rPr lang="es-ES" sz="2700" dirty="0">
                <a:effectLst/>
                <a:latin typeface="Arial" panose="020B0604020202020204" pitchFamily="34" charset="0"/>
                <a:ea typeface="Times New Roman" panose="02020603050405020304" pitchFamily="18" charset="0"/>
              </a:rPr>
              <a:t>: Corriente mínima de falla a la cual las ecuaciones de la TABLA N 5 pueden ser utilizadas. Es el nivel mínimo de corriente de falla de contacto, que genera la corriente de arco suficiente para producir disparo instantáneo.</a:t>
            </a:r>
            <a:endParaRPr lang="es-PA" sz="2700" dirty="0">
              <a:effectLst/>
              <a:latin typeface="Times New Roman" panose="02020603050405020304" pitchFamily="18" charset="0"/>
              <a:ea typeface="Times New Roman" panose="02020603050405020304" pitchFamily="18" charset="0"/>
            </a:endParaRPr>
          </a:p>
          <a:p>
            <a:pPr algn="just">
              <a:lnSpc>
                <a:spcPct val="150000"/>
              </a:lnSpc>
              <a:spcBef>
                <a:spcPts val="600"/>
              </a:spcBef>
              <a:spcAft>
                <a:spcPts val="600"/>
              </a:spcAft>
            </a:pPr>
            <a:r>
              <a:rPr lang="es-ES" sz="2700" dirty="0">
                <a:effectLst/>
                <a:latin typeface="Arial" panose="020B0604020202020204" pitchFamily="34" charset="0"/>
                <a:ea typeface="Times New Roman" panose="02020603050405020304" pitchFamily="18" charset="0"/>
              </a:rPr>
              <a:t>I</a:t>
            </a:r>
            <a:r>
              <a:rPr lang="es-ES" sz="2700" baseline="-25000" dirty="0">
                <a:effectLst/>
                <a:latin typeface="Arial" panose="020B0604020202020204" pitchFamily="34" charset="0"/>
                <a:ea typeface="Times New Roman" panose="02020603050405020304" pitchFamily="18" charset="0"/>
              </a:rPr>
              <a:t>2</a:t>
            </a:r>
            <a:r>
              <a:rPr lang="es-ES" sz="2700" dirty="0">
                <a:effectLst/>
                <a:latin typeface="Arial" panose="020B0604020202020204" pitchFamily="34" charset="0"/>
                <a:ea typeface="Times New Roman" panose="02020603050405020304" pitchFamily="18" charset="0"/>
              </a:rPr>
              <a:t> : Rango de interrupción del interruptor automático. </a:t>
            </a:r>
            <a:endParaRPr lang="es-PA" sz="2700" dirty="0">
              <a:effectLst/>
              <a:latin typeface="Times New Roman" panose="02020603050405020304" pitchFamily="18" charset="0"/>
              <a:ea typeface="Times New Roman" panose="02020603050405020304" pitchFamily="18" charset="0"/>
            </a:endParaRPr>
          </a:p>
          <a:p>
            <a:pPr algn="just">
              <a:lnSpc>
                <a:spcPct val="150000"/>
              </a:lnSpc>
              <a:spcBef>
                <a:spcPts val="600"/>
              </a:spcBef>
              <a:spcAft>
                <a:spcPts val="600"/>
              </a:spcAft>
            </a:pPr>
            <a:r>
              <a:rPr lang="es-ES" sz="2700" dirty="0">
                <a:effectLst/>
                <a:latin typeface="Arial" panose="020B0604020202020204" pitchFamily="34" charset="0"/>
                <a:ea typeface="Times New Roman" panose="02020603050405020304" pitchFamily="18" charset="0"/>
              </a:rPr>
              <a:t>Para calcular la corriente de falla de contacto I</a:t>
            </a:r>
            <a:r>
              <a:rPr lang="es-ES" sz="2700" baseline="-25000" dirty="0">
                <a:effectLst/>
                <a:latin typeface="Arial" panose="020B0604020202020204" pitchFamily="34" charset="0"/>
                <a:ea typeface="Times New Roman" panose="02020603050405020304" pitchFamily="18" charset="0"/>
              </a:rPr>
              <a:t>1</a:t>
            </a:r>
            <a:r>
              <a:rPr lang="es-ES" sz="2700" dirty="0">
                <a:effectLst/>
                <a:latin typeface="Arial" panose="020B0604020202020204" pitchFamily="34" charset="0"/>
                <a:ea typeface="Times New Roman" panose="02020603050405020304" pitchFamily="18" charset="0"/>
              </a:rPr>
              <a:t>, es necesaria la corriente de falla del Arco Eléctrico </a:t>
            </a:r>
            <a:r>
              <a:rPr lang="es-ES" sz="2700" dirty="0" err="1">
                <a:effectLst/>
                <a:latin typeface="Arial" panose="020B0604020202020204" pitchFamily="34" charset="0"/>
                <a:ea typeface="Times New Roman" panose="02020603050405020304" pitchFamily="18" charset="0"/>
              </a:rPr>
              <a:t>l</a:t>
            </a:r>
            <a:r>
              <a:rPr lang="es-ES" sz="2700" baseline="-25000" dirty="0" err="1">
                <a:effectLst/>
                <a:latin typeface="Arial" panose="020B0604020202020204" pitchFamily="34" charset="0"/>
                <a:ea typeface="Times New Roman" panose="02020603050405020304" pitchFamily="18" charset="0"/>
              </a:rPr>
              <a:t>t</a:t>
            </a:r>
            <a:r>
              <a:rPr lang="es-ES" sz="2700" dirty="0">
                <a:effectLst/>
                <a:latin typeface="Arial" panose="020B0604020202020204" pitchFamily="34" charset="0"/>
                <a:ea typeface="Times New Roman" panose="02020603050405020304" pitchFamily="18" charset="0"/>
              </a:rPr>
              <a:t>, la cual se puede leer en una curva de tiempo-corriente del interruptor automático y corresponde al valor de corriente de disparo instantáneo. Si la corriente de disparo instantáneo no está disponible, se usa 10 veces la corriente nominal del interruptor automático como se muestra en la figura 1 extraída de la norma IEEE 1584.</a:t>
            </a:r>
            <a:endParaRPr lang="es-PA" sz="27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2922405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a:extLst>
              <a:ext uri="{FF2B5EF4-FFF2-40B4-BE49-F238E27FC236}">
                <a16:creationId xmlns:a16="http://schemas.microsoft.com/office/drawing/2014/main" id="{3BE9D0F2-20BE-468C-B582-3970F51A187A}"/>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D109BD2-A35D-40C7-98C7-0C11B605B252}" type="slidenum">
              <a:rPr lang="es-ES" altLang="es-PA">
                <a:solidFill>
                  <a:srgbClr val="045C75"/>
                </a:solidFill>
                <a:latin typeface="Constantia" panose="02030602050306030303" pitchFamily="18" charset="0"/>
              </a:rPr>
              <a:pPr eaLnBrk="1" hangingPunct="1"/>
              <a:t>43</a:t>
            </a:fld>
            <a:endParaRPr lang="es-ES" altLang="es-PA">
              <a:solidFill>
                <a:srgbClr val="045C75"/>
              </a:solidFill>
              <a:latin typeface="Constantia" panose="02030602050306030303" pitchFamily="18" charset="0"/>
            </a:endParaRPr>
          </a:p>
        </p:txBody>
      </p:sp>
      <p:sp>
        <p:nvSpPr>
          <p:cNvPr id="19" name="CuadroTexto 18">
            <a:extLst>
              <a:ext uri="{FF2B5EF4-FFF2-40B4-BE49-F238E27FC236}">
                <a16:creationId xmlns:a16="http://schemas.microsoft.com/office/drawing/2014/main" id="{B95AD4FD-F5A5-44BA-B232-00CB1E56BC6B}"/>
              </a:ext>
            </a:extLst>
          </p:cNvPr>
          <p:cNvSpPr txBox="1"/>
          <p:nvPr/>
        </p:nvSpPr>
        <p:spPr>
          <a:xfrm>
            <a:off x="88777" y="0"/>
            <a:ext cx="11949343" cy="1953420"/>
          </a:xfrm>
          <a:prstGeom prst="rect">
            <a:avLst/>
          </a:prstGeom>
          <a:noFill/>
        </p:spPr>
        <p:txBody>
          <a:bodyPr wrap="square">
            <a:spAutoFit/>
          </a:bodyPr>
          <a:lstStyle/>
          <a:p>
            <a:pPr algn="just">
              <a:lnSpc>
                <a:spcPct val="150000"/>
              </a:lnSpc>
              <a:spcBef>
                <a:spcPts val="600"/>
              </a:spcBef>
              <a:spcAft>
                <a:spcPts val="600"/>
              </a:spcAft>
            </a:pPr>
            <a:r>
              <a:rPr lang="es-ES" sz="2800" dirty="0">
                <a:effectLst/>
                <a:latin typeface="Arial" panose="020B0604020202020204" pitchFamily="34" charset="0"/>
                <a:ea typeface="Times New Roman" panose="02020603050405020304" pitchFamily="18" charset="0"/>
              </a:rPr>
              <a:t>(1). En interruptores de menos de 100A se toma como valor de </a:t>
            </a:r>
            <a:r>
              <a:rPr lang="es-ES" sz="2800" dirty="0" err="1">
                <a:effectLst/>
                <a:latin typeface="Arial" panose="020B0604020202020204" pitchFamily="34" charset="0"/>
                <a:ea typeface="Times New Roman" panose="02020603050405020304" pitchFamily="18" charset="0"/>
              </a:rPr>
              <a:t>lt</a:t>
            </a:r>
            <a:r>
              <a:rPr lang="es-ES" sz="2800" dirty="0">
                <a:effectLst/>
                <a:latin typeface="Arial" panose="020B0604020202020204" pitchFamily="34" charset="0"/>
                <a:ea typeface="Times New Roman" panose="02020603050405020304" pitchFamily="18" charset="0"/>
              </a:rPr>
              <a:t> = 1300A. Donde la unidad de disparo LS ha sido usada, </a:t>
            </a:r>
            <a:r>
              <a:rPr lang="es-ES" sz="2800" dirty="0" err="1">
                <a:effectLst/>
                <a:latin typeface="Arial" panose="020B0604020202020204" pitchFamily="34" charset="0"/>
                <a:ea typeface="Times New Roman" panose="02020603050405020304" pitchFamily="18" charset="0"/>
              </a:rPr>
              <a:t>l</a:t>
            </a:r>
            <a:r>
              <a:rPr lang="es-ES" sz="2800" baseline="-25000" dirty="0" err="1">
                <a:effectLst/>
                <a:latin typeface="Arial" panose="020B0604020202020204" pitchFamily="34" charset="0"/>
                <a:ea typeface="Times New Roman" panose="02020603050405020304" pitchFamily="18" charset="0"/>
              </a:rPr>
              <a:t>t</a:t>
            </a:r>
            <a:r>
              <a:rPr lang="es-ES" sz="2800" dirty="0">
                <a:effectLst/>
                <a:latin typeface="Arial" panose="020B0604020202020204" pitchFamily="34" charset="0"/>
                <a:ea typeface="Times New Roman" panose="02020603050405020304" pitchFamily="18" charset="0"/>
              </a:rPr>
              <a:t> es la corriente de pico del tiempo corto.</a:t>
            </a:r>
            <a:endParaRPr lang="es-PA" sz="2800" dirty="0">
              <a:effectLst/>
              <a:latin typeface="Times New Roman" panose="02020603050405020304" pitchFamily="18" charset="0"/>
              <a:ea typeface="Times New Roman" panose="02020603050405020304" pitchFamily="18" charset="0"/>
            </a:endParaRPr>
          </a:p>
        </p:txBody>
      </p:sp>
      <p:pic>
        <p:nvPicPr>
          <p:cNvPr id="5" name="Picture 6">
            <a:extLst>
              <a:ext uri="{FF2B5EF4-FFF2-40B4-BE49-F238E27FC236}">
                <a16:creationId xmlns:a16="http://schemas.microsoft.com/office/drawing/2014/main" id="{194C913E-EC16-42A8-849A-B7290E584F95}"/>
              </a:ext>
            </a:extLst>
          </p:cNvPr>
          <p:cNvPicPr/>
          <p:nvPr/>
        </p:nvPicPr>
        <p:blipFill>
          <a:blip r:embed="rId2">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3853543" y="1763486"/>
            <a:ext cx="8338457" cy="5094514"/>
          </a:xfrm>
          <a:prstGeom prst="rect">
            <a:avLst/>
          </a:prstGeom>
        </p:spPr>
      </p:pic>
      <p:sp>
        <p:nvSpPr>
          <p:cNvPr id="6" name="CuadroTexto 5">
            <a:extLst>
              <a:ext uri="{FF2B5EF4-FFF2-40B4-BE49-F238E27FC236}">
                <a16:creationId xmlns:a16="http://schemas.microsoft.com/office/drawing/2014/main" id="{919CD21D-BB38-4126-B220-B3185389C5FB}"/>
              </a:ext>
            </a:extLst>
          </p:cNvPr>
          <p:cNvSpPr txBox="1"/>
          <p:nvPr/>
        </p:nvSpPr>
        <p:spPr>
          <a:xfrm>
            <a:off x="-47896" y="2992374"/>
            <a:ext cx="3901439" cy="2599751"/>
          </a:xfrm>
          <a:prstGeom prst="rect">
            <a:avLst/>
          </a:prstGeom>
          <a:noFill/>
        </p:spPr>
        <p:txBody>
          <a:bodyPr wrap="square">
            <a:spAutoFit/>
          </a:bodyPr>
          <a:lstStyle/>
          <a:p>
            <a:pPr algn="ctr">
              <a:lnSpc>
                <a:spcPct val="150000"/>
              </a:lnSpc>
              <a:spcBef>
                <a:spcPts val="600"/>
              </a:spcBef>
              <a:spcAft>
                <a:spcPts val="600"/>
              </a:spcAft>
            </a:pPr>
            <a:r>
              <a:rPr lang="es-ES" sz="2800" dirty="0">
                <a:effectLst/>
                <a:latin typeface="Arial" panose="020B0604020202020204" pitchFamily="34" charset="0"/>
                <a:ea typeface="Times New Roman" panose="02020603050405020304" pitchFamily="18" charset="0"/>
              </a:rPr>
              <a:t>Figura 1 Característica típica de curva tiempo-corriente de interruptores.</a:t>
            </a:r>
            <a:endParaRPr lang="es-PA"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244519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a:extLst>
              <a:ext uri="{FF2B5EF4-FFF2-40B4-BE49-F238E27FC236}">
                <a16:creationId xmlns:a16="http://schemas.microsoft.com/office/drawing/2014/main" id="{3BE9D0F2-20BE-468C-B582-3970F51A187A}"/>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D109BD2-A35D-40C7-98C7-0C11B605B252}" type="slidenum">
              <a:rPr lang="es-ES" altLang="es-PA">
                <a:solidFill>
                  <a:srgbClr val="045C75"/>
                </a:solidFill>
                <a:latin typeface="Constantia" panose="02030602050306030303" pitchFamily="18" charset="0"/>
              </a:rPr>
              <a:pPr eaLnBrk="1" hangingPunct="1"/>
              <a:t>44</a:t>
            </a:fld>
            <a:endParaRPr lang="es-ES" altLang="es-PA">
              <a:solidFill>
                <a:srgbClr val="045C75"/>
              </a:solidFill>
              <a:latin typeface="Constantia" panose="02030602050306030303" pitchFamily="18" charset="0"/>
            </a:endParaRPr>
          </a:p>
        </p:txBody>
      </p:sp>
      <p:sp>
        <p:nvSpPr>
          <p:cNvPr id="19" name="CuadroTexto 18">
            <a:extLst>
              <a:ext uri="{FF2B5EF4-FFF2-40B4-BE49-F238E27FC236}">
                <a16:creationId xmlns:a16="http://schemas.microsoft.com/office/drawing/2014/main" id="{B95AD4FD-F5A5-44BA-B232-00CB1E56BC6B}"/>
              </a:ext>
            </a:extLst>
          </p:cNvPr>
          <p:cNvSpPr txBox="1"/>
          <p:nvPr/>
        </p:nvSpPr>
        <p:spPr>
          <a:xfrm>
            <a:off x="88777" y="0"/>
            <a:ext cx="11949343" cy="6155531"/>
          </a:xfrm>
          <a:prstGeom prst="rect">
            <a:avLst/>
          </a:prstGeom>
          <a:noFill/>
        </p:spPr>
        <p:txBody>
          <a:bodyPr wrap="square">
            <a:spAutoFit/>
          </a:bodyPr>
          <a:lstStyle/>
          <a:p>
            <a:pPr algn="just">
              <a:lnSpc>
                <a:spcPct val="150000"/>
              </a:lnSpc>
              <a:spcBef>
                <a:spcPts val="600"/>
              </a:spcBef>
              <a:spcAft>
                <a:spcPts val="600"/>
              </a:spcAft>
            </a:pPr>
            <a:r>
              <a:rPr lang="es-ES" sz="2800" dirty="0">
                <a:effectLst/>
                <a:latin typeface="Arial" panose="020B0604020202020204" pitchFamily="34" charset="0"/>
                <a:ea typeface="Times New Roman" panose="02020603050405020304" pitchFamily="18" charset="0"/>
              </a:rPr>
              <a:t>Los tipos de Interruptores son los siguientes:</a:t>
            </a:r>
            <a:endParaRPr lang="es-PA" sz="2800" dirty="0">
              <a:effectLst/>
              <a:latin typeface="Times New Roman" panose="02020603050405020304" pitchFamily="18" charset="0"/>
              <a:ea typeface="Times New Roman" panose="02020603050405020304" pitchFamily="18" charset="0"/>
            </a:endParaRPr>
          </a:p>
          <a:p>
            <a:pPr marL="450215" algn="just">
              <a:spcBef>
                <a:spcPts val="600"/>
              </a:spcBef>
            </a:pPr>
            <a:r>
              <a:rPr lang="es-ES" sz="2800" dirty="0">
                <a:effectLst/>
                <a:latin typeface="Arial" panose="020B0604020202020204" pitchFamily="34" charset="0"/>
                <a:ea typeface="Times New Roman" panose="02020603050405020304" pitchFamily="18" charset="0"/>
              </a:rPr>
              <a:t>• MCCB: Interruptor automático de caja moldeada.</a:t>
            </a:r>
            <a:endParaRPr lang="es-PA" sz="2800" dirty="0">
              <a:effectLst/>
              <a:latin typeface="Times New Roman" panose="02020603050405020304" pitchFamily="18" charset="0"/>
              <a:ea typeface="Times New Roman" panose="02020603050405020304" pitchFamily="18" charset="0"/>
            </a:endParaRPr>
          </a:p>
          <a:p>
            <a:pPr marL="450215" algn="just">
              <a:spcBef>
                <a:spcPts val="600"/>
              </a:spcBef>
            </a:pPr>
            <a:r>
              <a:rPr lang="es-ES" sz="2800" dirty="0">
                <a:effectLst/>
                <a:latin typeface="Arial" panose="020B0604020202020204" pitchFamily="34" charset="0"/>
                <a:ea typeface="Times New Roman" panose="02020603050405020304" pitchFamily="18" charset="0"/>
              </a:rPr>
              <a:t>• ICCB: Interruptor automático de caja aislada.</a:t>
            </a:r>
            <a:endParaRPr lang="es-PA" sz="2800" dirty="0">
              <a:effectLst/>
              <a:latin typeface="Times New Roman" panose="02020603050405020304" pitchFamily="18" charset="0"/>
              <a:ea typeface="Times New Roman" panose="02020603050405020304" pitchFamily="18" charset="0"/>
            </a:endParaRPr>
          </a:p>
          <a:p>
            <a:pPr marL="450215" algn="just">
              <a:spcBef>
                <a:spcPts val="600"/>
              </a:spcBef>
            </a:pPr>
            <a:r>
              <a:rPr lang="es-ES" sz="2800" dirty="0">
                <a:effectLst/>
                <a:latin typeface="Arial" panose="020B0604020202020204" pitchFamily="34" charset="0"/>
                <a:ea typeface="Times New Roman" panose="02020603050405020304" pitchFamily="18" charset="0"/>
              </a:rPr>
              <a:t>• LVPCB: interruptor automático de potencia para baja tensión.</a:t>
            </a:r>
            <a:endParaRPr lang="es-PA" sz="2800" dirty="0">
              <a:effectLst/>
              <a:latin typeface="Times New Roman" panose="02020603050405020304" pitchFamily="18" charset="0"/>
              <a:ea typeface="Times New Roman" panose="02020603050405020304" pitchFamily="18" charset="0"/>
            </a:endParaRPr>
          </a:p>
          <a:p>
            <a:pPr algn="just">
              <a:lnSpc>
                <a:spcPct val="150000"/>
              </a:lnSpc>
              <a:spcBef>
                <a:spcPts val="600"/>
              </a:spcBef>
              <a:spcAft>
                <a:spcPts val="600"/>
              </a:spcAft>
            </a:pPr>
            <a:r>
              <a:rPr lang="es-ES" sz="2800" dirty="0">
                <a:effectLst/>
                <a:latin typeface="Arial" panose="020B0604020202020204" pitchFamily="34" charset="0"/>
                <a:ea typeface="Times New Roman" panose="02020603050405020304" pitchFamily="18" charset="0"/>
              </a:rPr>
              <a:t>Los tipos de unidades de disparo son:</a:t>
            </a:r>
            <a:endParaRPr lang="es-PA" sz="2800" dirty="0">
              <a:effectLst/>
              <a:latin typeface="Times New Roman" panose="02020603050405020304" pitchFamily="18" charset="0"/>
              <a:ea typeface="Times New Roman" panose="02020603050405020304" pitchFamily="18" charset="0"/>
            </a:endParaRPr>
          </a:p>
          <a:p>
            <a:pPr marL="449580" algn="just"/>
            <a:r>
              <a:rPr lang="es-ES" sz="2800" dirty="0">
                <a:effectLst/>
                <a:latin typeface="Arial" panose="020B0604020202020204" pitchFamily="34" charset="0"/>
                <a:ea typeface="Times New Roman" panose="02020603050405020304" pitchFamily="18" charset="0"/>
              </a:rPr>
              <a:t>TM: Termo magnético.</a:t>
            </a:r>
            <a:endParaRPr lang="es-PA" sz="2800" dirty="0">
              <a:effectLst/>
              <a:latin typeface="Times New Roman" panose="02020603050405020304" pitchFamily="18" charset="0"/>
              <a:ea typeface="Times New Roman" panose="02020603050405020304" pitchFamily="18" charset="0"/>
            </a:endParaRPr>
          </a:p>
          <a:p>
            <a:pPr marL="449580" algn="just"/>
            <a:r>
              <a:rPr lang="es-ES" sz="2800" dirty="0">
                <a:effectLst/>
                <a:latin typeface="Arial" panose="020B0604020202020204" pitchFamily="34" charset="0"/>
                <a:ea typeface="Times New Roman" panose="02020603050405020304" pitchFamily="18" charset="0"/>
              </a:rPr>
              <a:t>M: Magnético.</a:t>
            </a:r>
            <a:endParaRPr lang="es-PA" sz="2800" dirty="0">
              <a:effectLst/>
              <a:latin typeface="Times New Roman" panose="02020603050405020304" pitchFamily="18" charset="0"/>
              <a:ea typeface="Times New Roman" panose="02020603050405020304" pitchFamily="18" charset="0"/>
            </a:endParaRPr>
          </a:p>
          <a:p>
            <a:pPr marL="449580" algn="just"/>
            <a:r>
              <a:rPr lang="es-ES" sz="2800" dirty="0">
                <a:effectLst/>
                <a:latin typeface="Arial" panose="020B0604020202020204" pitchFamily="34" charset="0"/>
                <a:ea typeface="Times New Roman" panose="02020603050405020304" pitchFamily="18" charset="0"/>
              </a:rPr>
              <a:t>E: Electrónico, tiene tres características que pueden ser usados separadamente o en combinación:</a:t>
            </a:r>
            <a:endParaRPr lang="es-PA" sz="2800" dirty="0">
              <a:effectLst/>
              <a:latin typeface="Times New Roman" panose="02020603050405020304" pitchFamily="18" charset="0"/>
              <a:ea typeface="Times New Roman" panose="02020603050405020304" pitchFamily="18" charset="0"/>
            </a:endParaRPr>
          </a:p>
          <a:p>
            <a:pPr marL="899160" algn="just"/>
            <a:r>
              <a:rPr lang="es-ES" sz="2800" dirty="0">
                <a:effectLst/>
                <a:latin typeface="Arial" panose="020B0604020202020204" pitchFamily="34" charset="0"/>
                <a:ea typeface="Times New Roman" panose="02020603050405020304" pitchFamily="18" charset="0"/>
              </a:rPr>
              <a:t>• L: Tiempo Largo</a:t>
            </a:r>
            <a:endParaRPr lang="es-PA" sz="2800" dirty="0">
              <a:effectLst/>
              <a:latin typeface="Times New Roman" panose="02020603050405020304" pitchFamily="18" charset="0"/>
              <a:ea typeface="Times New Roman" panose="02020603050405020304" pitchFamily="18" charset="0"/>
            </a:endParaRPr>
          </a:p>
          <a:p>
            <a:pPr marL="899160" algn="just"/>
            <a:r>
              <a:rPr lang="es-ES" sz="2800" dirty="0">
                <a:effectLst/>
                <a:latin typeface="Arial" panose="020B0604020202020204" pitchFamily="34" charset="0"/>
                <a:ea typeface="Times New Roman" panose="02020603050405020304" pitchFamily="18" charset="0"/>
              </a:rPr>
              <a:t>• S: Tiempo corto</a:t>
            </a:r>
            <a:endParaRPr lang="es-PA" sz="2800" dirty="0">
              <a:effectLst/>
              <a:latin typeface="Times New Roman" panose="02020603050405020304" pitchFamily="18" charset="0"/>
              <a:ea typeface="Times New Roman" panose="02020603050405020304" pitchFamily="18" charset="0"/>
            </a:endParaRPr>
          </a:p>
          <a:p>
            <a:pPr marL="899160" algn="just"/>
            <a:r>
              <a:rPr lang="es-ES" sz="2800" dirty="0">
                <a:effectLst/>
                <a:latin typeface="Arial" panose="020B0604020202020204" pitchFamily="34" charset="0"/>
                <a:ea typeface="Times New Roman" panose="02020603050405020304" pitchFamily="18" charset="0"/>
              </a:rPr>
              <a:t>• 1: Instantáneo.</a:t>
            </a:r>
            <a:endParaRPr lang="es-PA"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203585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a:extLst>
              <a:ext uri="{FF2B5EF4-FFF2-40B4-BE49-F238E27FC236}">
                <a16:creationId xmlns:a16="http://schemas.microsoft.com/office/drawing/2014/main" id="{3BE9D0F2-20BE-468C-B582-3970F51A187A}"/>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D109BD2-A35D-40C7-98C7-0C11B605B252}" type="slidenum">
              <a:rPr lang="es-ES" altLang="es-PA">
                <a:solidFill>
                  <a:srgbClr val="045C75"/>
                </a:solidFill>
                <a:latin typeface="Constantia" panose="02030602050306030303" pitchFamily="18" charset="0"/>
              </a:rPr>
              <a:pPr eaLnBrk="1" hangingPunct="1"/>
              <a:t>45</a:t>
            </a:fld>
            <a:endParaRPr lang="es-ES" altLang="es-PA">
              <a:solidFill>
                <a:srgbClr val="045C75"/>
              </a:solidFill>
              <a:latin typeface="Constantia" panose="02030602050306030303" pitchFamily="18" charset="0"/>
            </a:endParaRPr>
          </a:p>
        </p:txBody>
      </p:sp>
      <p:pic>
        <p:nvPicPr>
          <p:cNvPr id="7" name="Imagen 6">
            <a:extLst>
              <a:ext uri="{FF2B5EF4-FFF2-40B4-BE49-F238E27FC236}">
                <a16:creationId xmlns:a16="http://schemas.microsoft.com/office/drawing/2014/main" id="{14A89964-63AF-4521-B5F6-070FAE6377D9}"/>
              </a:ext>
            </a:extLst>
          </p:cNvPr>
          <p:cNvPicPr>
            <a:picLocks noChangeAspect="1"/>
          </p:cNvPicPr>
          <p:nvPr/>
        </p:nvPicPr>
        <p:blipFill rotWithShape="1">
          <a:blip r:embed="rId2"/>
          <a:srcRect l="7022" t="2032" r="13494" b="1714"/>
          <a:stretch/>
        </p:blipFill>
        <p:spPr>
          <a:xfrm>
            <a:off x="0" y="1"/>
            <a:ext cx="4171406" cy="5669280"/>
          </a:xfrm>
          <a:prstGeom prst="rect">
            <a:avLst/>
          </a:prstGeom>
        </p:spPr>
      </p:pic>
      <p:pic>
        <p:nvPicPr>
          <p:cNvPr id="4104" name="Picture 8" descr="Eaton Series NRX mechanical interlock - IZMX-MIL-3133C-F16-2 Specifications  | Eaton">
            <a:extLst>
              <a:ext uri="{FF2B5EF4-FFF2-40B4-BE49-F238E27FC236}">
                <a16:creationId xmlns:a16="http://schemas.microsoft.com/office/drawing/2014/main" id="{926DAC8C-EE32-4FF0-8738-EA26AFA4E89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261" t="6803" r="16304" b="5715"/>
          <a:stretch/>
        </p:blipFill>
        <p:spPr bwMode="auto">
          <a:xfrm>
            <a:off x="7498702" y="0"/>
            <a:ext cx="4693298" cy="5669280"/>
          </a:xfrm>
          <a:prstGeom prst="rect">
            <a:avLst/>
          </a:prstGeom>
          <a:noFill/>
          <a:extLst>
            <a:ext uri="{909E8E84-426E-40DD-AFC4-6F175D3DCCD1}">
              <a14:hiddenFill xmlns:a14="http://schemas.microsoft.com/office/drawing/2010/main">
                <a:solidFill>
                  <a:srgbClr val="FFFFFF"/>
                </a:solidFill>
              </a14:hiddenFill>
            </a:ext>
          </a:extLst>
        </p:spPr>
      </p:pic>
      <p:sp>
        <p:nvSpPr>
          <p:cNvPr id="11" name="CuadroTexto 10">
            <a:extLst>
              <a:ext uri="{FF2B5EF4-FFF2-40B4-BE49-F238E27FC236}">
                <a16:creationId xmlns:a16="http://schemas.microsoft.com/office/drawing/2014/main" id="{02613A66-D2E9-4861-9C51-C95EF787E212}"/>
              </a:ext>
            </a:extLst>
          </p:cNvPr>
          <p:cNvSpPr txBox="1"/>
          <p:nvPr/>
        </p:nvSpPr>
        <p:spPr>
          <a:xfrm>
            <a:off x="-492035" y="5883274"/>
            <a:ext cx="5508172" cy="954107"/>
          </a:xfrm>
          <a:prstGeom prst="rect">
            <a:avLst/>
          </a:prstGeom>
          <a:noFill/>
        </p:spPr>
        <p:txBody>
          <a:bodyPr wrap="square">
            <a:spAutoFit/>
          </a:bodyPr>
          <a:lstStyle/>
          <a:p>
            <a:pPr marL="450215" algn="ctr">
              <a:spcBef>
                <a:spcPts val="600"/>
              </a:spcBef>
              <a:spcAft>
                <a:spcPts val="600"/>
              </a:spcAft>
            </a:pPr>
            <a:r>
              <a:rPr lang="es-ES" sz="2800" dirty="0">
                <a:effectLst/>
                <a:latin typeface="Arial" panose="020B0604020202020204" pitchFamily="34" charset="0"/>
                <a:ea typeface="Times New Roman" panose="02020603050405020304" pitchFamily="18" charset="0"/>
              </a:rPr>
              <a:t>MCCB: Interruptor automático de caja moldeada.</a:t>
            </a:r>
            <a:endParaRPr lang="es-PA" sz="2800" dirty="0">
              <a:effectLst/>
              <a:latin typeface="Times New Roman" panose="02020603050405020304" pitchFamily="18" charset="0"/>
              <a:ea typeface="Times New Roman" panose="02020603050405020304" pitchFamily="18" charset="0"/>
            </a:endParaRPr>
          </a:p>
        </p:txBody>
      </p:sp>
      <p:sp>
        <p:nvSpPr>
          <p:cNvPr id="13" name="CuadroTexto 12">
            <a:extLst>
              <a:ext uri="{FF2B5EF4-FFF2-40B4-BE49-F238E27FC236}">
                <a16:creationId xmlns:a16="http://schemas.microsoft.com/office/drawing/2014/main" id="{3470B4AD-636F-45E2-834D-A3BDCA4FD741}"/>
              </a:ext>
            </a:extLst>
          </p:cNvPr>
          <p:cNvSpPr txBox="1"/>
          <p:nvPr/>
        </p:nvSpPr>
        <p:spPr>
          <a:xfrm>
            <a:off x="7019108" y="5878919"/>
            <a:ext cx="5253445" cy="954107"/>
          </a:xfrm>
          <a:prstGeom prst="rect">
            <a:avLst/>
          </a:prstGeom>
          <a:noFill/>
        </p:spPr>
        <p:txBody>
          <a:bodyPr wrap="square">
            <a:spAutoFit/>
          </a:bodyPr>
          <a:lstStyle/>
          <a:p>
            <a:pPr marL="450215" algn="ctr">
              <a:spcBef>
                <a:spcPts val="600"/>
              </a:spcBef>
              <a:spcAft>
                <a:spcPts val="600"/>
              </a:spcAft>
            </a:pPr>
            <a:r>
              <a:rPr lang="es-ES" sz="2800" dirty="0">
                <a:effectLst/>
                <a:latin typeface="Arial" panose="020B0604020202020204" pitchFamily="34" charset="0"/>
                <a:ea typeface="Times New Roman" panose="02020603050405020304" pitchFamily="18" charset="0"/>
              </a:rPr>
              <a:t>ICCB: Interruptor automático de caja aislada.</a:t>
            </a:r>
            <a:endParaRPr lang="es-PA"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2193840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a:extLst>
              <a:ext uri="{FF2B5EF4-FFF2-40B4-BE49-F238E27FC236}">
                <a16:creationId xmlns:a16="http://schemas.microsoft.com/office/drawing/2014/main" id="{3BE9D0F2-20BE-468C-B582-3970F51A187A}"/>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D109BD2-A35D-40C7-98C7-0C11B605B252}" type="slidenum">
              <a:rPr lang="es-ES" altLang="es-PA">
                <a:solidFill>
                  <a:srgbClr val="045C75"/>
                </a:solidFill>
                <a:latin typeface="Constantia" panose="02030602050306030303" pitchFamily="18" charset="0"/>
              </a:rPr>
              <a:pPr eaLnBrk="1" hangingPunct="1"/>
              <a:t>46</a:t>
            </a:fld>
            <a:endParaRPr lang="es-ES" altLang="es-PA">
              <a:solidFill>
                <a:srgbClr val="045C75"/>
              </a:solidFill>
              <a:latin typeface="Constantia" panose="02030602050306030303" pitchFamily="18" charset="0"/>
            </a:endParaRPr>
          </a:p>
        </p:txBody>
      </p:sp>
      <p:sp>
        <p:nvSpPr>
          <p:cNvPr id="11" name="CuadroTexto 10">
            <a:extLst>
              <a:ext uri="{FF2B5EF4-FFF2-40B4-BE49-F238E27FC236}">
                <a16:creationId xmlns:a16="http://schemas.microsoft.com/office/drawing/2014/main" id="{02613A66-D2E9-4861-9C51-C95EF787E212}"/>
              </a:ext>
            </a:extLst>
          </p:cNvPr>
          <p:cNvSpPr txBox="1"/>
          <p:nvPr/>
        </p:nvSpPr>
        <p:spPr>
          <a:xfrm>
            <a:off x="204651" y="2582726"/>
            <a:ext cx="5508172" cy="954107"/>
          </a:xfrm>
          <a:prstGeom prst="rect">
            <a:avLst/>
          </a:prstGeom>
          <a:noFill/>
        </p:spPr>
        <p:txBody>
          <a:bodyPr wrap="square">
            <a:spAutoFit/>
          </a:bodyPr>
          <a:lstStyle/>
          <a:p>
            <a:pPr marL="450215" algn="just">
              <a:spcBef>
                <a:spcPts val="600"/>
              </a:spcBef>
              <a:spcAft>
                <a:spcPts val="1200"/>
              </a:spcAft>
            </a:pPr>
            <a:r>
              <a:rPr lang="es-ES" sz="2800" dirty="0">
                <a:effectLst/>
                <a:latin typeface="Arial" panose="020B0604020202020204" pitchFamily="34" charset="0"/>
                <a:ea typeface="Times New Roman" panose="02020603050405020304" pitchFamily="18" charset="0"/>
              </a:rPr>
              <a:t>LVPCB: interruptor automático de potencia para baja tensión.</a:t>
            </a:r>
            <a:endParaRPr lang="es-PA" sz="2800" dirty="0">
              <a:effectLst/>
              <a:latin typeface="Times New Roman" panose="02020603050405020304" pitchFamily="18" charset="0"/>
              <a:ea typeface="Times New Roman" panose="02020603050405020304" pitchFamily="18" charset="0"/>
            </a:endParaRPr>
          </a:p>
        </p:txBody>
      </p:sp>
      <p:pic>
        <p:nvPicPr>
          <p:cNvPr id="4106" name="Picture 10" descr="800A CH MDN6083XEA06CUNMNNNNNNNAX MO/DO UNUSED SURPLUS (MDN608) DIGITRIP  520MC LSI, 600A CT, 600A RP">
            <a:extLst>
              <a:ext uri="{FF2B5EF4-FFF2-40B4-BE49-F238E27FC236}">
                <a16:creationId xmlns:a16="http://schemas.microsoft.com/office/drawing/2014/main" id="{60697260-7C5A-448D-AA12-6AF5E3A78F8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437" t="14386" r="27350" b="17874"/>
          <a:stretch/>
        </p:blipFill>
        <p:spPr bwMode="auto">
          <a:xfrm>
            <a:off x="7010401" y="0"/>
            <a:ext cx="5172894" cy="68776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38451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a:extLst>
              <a:ext uri="{FF2B5EF4-FFF2-40B4-BE49-F238E27FC236}">
                <a16:creationId xmlns:a16="http://schemas.microsoft.com/office/drawing/2014/main" id="{3BE9D0F2-20BE-468C-B582-3970F51A187A}"/>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D109BD2-A35D-40C7-98C7-0C11B605B252}" type="slidenum">
              <a:rPr lang="es-ES" altLang="es-PA">
                <a:solidFill>
                  <a:srgbClr val="045C75"/>
                </a:solidFill>
                <a:latin typeface="Constantia" panose="02030602050306030303" pitchFamily="18" charset="0"/>
              </a:rPr>
              <a:pPr eaLnBrk="1" hangingPunct="1"/>
              <a:t>47</a:t>
            </a:fld>
            <a:endParaRPr lang="es-ES" altLang="es-PA">
              <a:solidFill>
                <a:srgbClr val="045C75"/>
              </a:solidFill>
              <a:latin typeface="Constantia" panose="02030602050306030303" pitchFamily="18" charset="0"/>
            </a:endParaRPr>
          </a:p>
        </p:txBody>
      </p:sp>
      <p:sp>
        <p:nvSpPr>
          <p:cNvPr id="19" name="CuadroTexto 18">
            <a:extLst>
              <a:ext uri="{FF2B5EF4-FFF2-40B4-BE49-F238E27FC236}">
                <a16:creationId xmlns:a16="http://schemas.microsoft.com/office/drawing/2014/main" id="{B95AD4FD-F5A5-44BA-B232-00CB1E56BC6B}"/>
              </a:ext>
            </a:extLst>
          </p:cNvPr>
          <p:cNvSpPr txBox="1"/>
          <p:nvPr/>
        </p:nvSpPr>
        <p:spPr>
          <a:xfrm>
            <a:off x="88777" y="0"/>
            <a:ext cx="11949343" cy="6428491"/>
          </a:xfrm>
          <a:prstGeom prst="rect">
            <a:avLst/>
          </a:prstGeom>
          <a:noFill/>
        </p:spPr>
        <p:txBody>
          <a:bodyPr wrap="square">
            <a:spAutoFit/>
          </a:bodyPr>
          <a:lstStyle/>
          <a:p>
            <a:pPr algn="just">
              <a:lnSpc>
                <a:spcPct val="130000"/>
              </a:lnSpc>
              <a:spcBef>
                <a:spcPts val="600"/>
              </a:spcBef>
              <a:spcAft>
                <a:spcPts val="1200"/>
              </a:spcAft>
            </a:pPr>
            <a:r>
              <a:rPr lang="es-ES" sz="2800" dirty="0">
                <a:effectLst/>
                <a:latin typeface="Arial" panose="020B0604020202020204" pitchFamily="34" charset="0"/>
                <a:ea typeface="Times New Roman" panose="02020603050405020304" pitchFamily="18" charset="0"/>
              </a:rPr>
              <a:t>TM: Característica magneto térmicos, en condiciones de cortocircuito instantáneamente, sin demora intencional. Por debajo de la corriente de disparo instantáneo, tienen un retraso de tiempo largo establecido para proteger a los conductores, mientras que permite los picos de corriente momentánea, como para el arranque del motor o transformador. En muchos casos no tienen el lado instantáneo ajustable.</a:t>
            </a:r>
            <a:endParaRPr lang="es-PA" sz="2800" dirty="0">
              <a:effectLst/>
              <a:latin typeface="Times New Roman" panose="02020603050405020304" pitchFamily="18" charset="0"/>
              <a:ea typeface="Times New Roman" panose="02020603050405020304" pitchFamily="18" charset="0"/>
            </a:endParaRPr>
          </a:p>
          <a:p>
            <a:pPr algn="just">
              <a:lnSpc>
                <a:spcPct val="130000"/>
              </a:lnSpc>
              <a:spcBef>
                <a:spcPts val="600"/>
              </a:spcBef>
              <a:spcAft>
                <a:spcPts val="1200"/>
              </a:spcAft>
            </a:pPr>
            <a:r>
              <a:rPr lang="es-ES" sz="2800" dirty="0">
                <a:effectLst/>
                <a:latin typeface="Arial" panose="020B0604020202020204" pitchFamily="34" charset="0"/>
                <a:ea typeface="Times New Roman" panose="02020603050405020304" pitchFamily="18" charset="0"/>
              </a:rPr>
              <a:t>M: Magnético (sólo instantánea) unidades de control se utilizan para la protección contra cortocircuitos solamente, por lo general en circuitos de motor. No tienen ninguna característica de mucho tiempo y no se disparará por debajo de la corriente de disparo instantáneo, que suele ser un ajuste regulable.</a:t>
            </a:r>
            <a:endParaRPr lang="es-PA"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196319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a:extLst>
              <a:ext uri="{FF2B5EF4-FFF2-40B4-BE49-F238E27FC236}">
                <a16:creationId xmlns:a16="http://schemas.microsoft.com/office/drawing/2014/main" id="{3BE9D0F2-20BE-468C-B582-3970F51A187A}"/>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D109BD2-A35D-40C7-98C7-0C11B605B252}" type="slidenum">
              <a:rPr lang="es-ES" altLang="es-PA">
                <a:solidFill>
                  <a:srgbClr val="045C75"/>
                </a:solidFill>
                <a:latin typeface="Constantia" panose="02030602050306030303" pitchFamily="18" charset="0"/>
              </a:rPr>
              <a:pPr eaLnBrk="1" hangingPunct="1"/>
              <a:t>48</a:t>
            </a:fld>
            <a:endParaRPr lang="es-ES" altLang="es-PA">
              <a:solidFill>
                <a:srgbClr val="045C75"/>
              </a:solidFill>
              <a:latin typeface="Constantia" panose="02030602050306030303" pitchFamily="18" charset="0"/>
            </a:endParaRPr>
          </a:p>
        </p:txBody>
      </p:sp>
      <p:sp>
        <p:nvSpPr>
          <p:cNvPr id="19" name="CuadroTexto 18">
            <a:extLst>
              <a:ext uri="{FF2B5EF4-FFF2-40B4-BE49-F238E27FC236}">
                <a16:creationId xmlns:a16="http://schemas.microsoft.com/office/drawing/2014/main" id="{B95AD4FD-F5A5-44BA-B232-00CB1E56BC6B}"/>
              </a:ext>
            </a:extLst>
          </p:cNvPr>
          <p:cNvSpPr txBox="1"/>
          <p:nvPr/>
        </p:nvSpPr>
        <p:spPr>
          <a:xfrm>
            <a:off x="102666" y="580985"/>
            <a:ext cx="6783325" cy="5831405"/>
          </a:xfrm>
          <a:prstGeom prst="rect">
            <a:avLst/>
          </a:prstGeom>
          <a:noFill/>
        </p:spPr>
        <p:txBody>
          <a:bodyPr wrap="square">
            <a:spAutoFit/>
          </a:bodyPr>
          <a:lstStyle/>
          <a:p>
            <a:pPr algn="just">
              <a:lnSpc>
                <a:spcPct val="150000"/>
              </a:lnSpc>
              <a:spcBef>
                <a:spcPts val="600"/>
              </a:spcBef>
              <a:spcAft>
                <a:spcPts val="1200"/>
              </a:spcAft>
            </a:pPr>
            <a:r>
              <a:rPr lang="es-ES" sz="2800" dirty="0">
                <a:effectLst/>
                <a:latin typeface="Arial" panose="020B0604020202020204" pitchFamily="34" charset="0"/>
                <a:ea typeface="Times New Roman" panose="02020603050405020304" pitchFamily="18" charset="0"/>
              </a:rPr>
              <a:t>E: unidades de control electrónicas tienen tres características que pueden ser utilizadas por separado o en combinación, (L) de mucho tiempo, (S) de corta duración y (1) instantánea. Una unidad de disparo puede ser designado LI en sus manifestaciones, de mucho tiempo e instantánea. Otras denominaciones comunes son LS y LSI</a:t>
            </a:r>
            <a:endParaRPr lang="es-PA" sz="2800" dirty="0">
              <a:effectLst/>
              <a:latin typeface="Times New Roman" panose="02020603050405020304" pitchFamily="18" charset="0"/>
              <a:ea typeface="Times New Roman" panose="02020603050405020304" pitchFamily="18" charset="0"/>
            </a:endParaRPr>
          </a:p>
        </p:txBody>
      </p:sp>
      <p:pic>
        <p:nvPicPr>
          <p:cNvPr id="1026" name="Picture 2" descr="HFDE316033 Electronic Circuit Breaker Type HFDE LS">
            <a:extLst>
              <a:ext uri="{FF2B5EF4-FFF2-40B4-BE49-F238E27FC236}">
                <a16:creationId xmlns:a16="http://schemas.microsoft.com/office/drawing/2014/main" id="{EFF12517-95B4-454D-A766-8C88B2FA32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3902" y="0"/>
            <a:ext cx="4998098" cy="6861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93668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A5467-182E-4A5E-AE26-2EAAC0228D07}"/>
              </a:ext>
            </a:extLst>
          </p:cNvPr>
          <p:cNvSpPr>
            <a:spLocks noGrp="1"/>
          </p:cNvSpPr>
          <p:nvPr>
            <p:ph type="ctrTitle"/>
          </p:nvPr>
        </p:nvSpPr>
        <p:spPr>
          <a:xfrm>
            <a:off x="0" y="437605"/>
            <a:ext cx="12113623" cy="5982789"/>
          </a:xfrm>
        </p:spPr>
        <p:txBody>
          <a:bodyPr>
            <a:noAutofit/>
          </a:bodyPr>
          <a:lstStyle/>
          <a:p>
            <a:pPr algn="ctr"/>
            <a:r>
              <a:rPr lang="es-ES" sz="8800" dirty="0"/>
              <a:t>Procedimiento de Cálculo de Riesgo Eléctrico según NFPA 70E</a:t>
            </a:r>
            <a:endParaRPr lang="es-PA" sz="8800" dirty="0"/>
          </a:p>
        </p:txBody>
      </p:sp>
    </p:spTree>
    <p:extLst>
      <p:ext uri="{BB962C8B-B14F-4D97-AF65-F5344CB8AC3E}">
        <p14:creationId xmlns:p14="http://schemas.microsoft.com/office/powerpoint/2010/main" val="1634005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1 Rectángulo">
            <a:extLst>
              <a:ext uri="{FF2B5EF4-FFF2-40B4-BE49-F238E27FC236}">
                <a16:creationId xmlns:a16="http://schemas.microsoft.com/office/drawing/2014/main" id="{C3B28366-682B-4BFB-BD04-A74A7EC9F506}"/>
              </a:ext>
            </a:extLst>
          </p:cNvPr>
          <p:cNvSpPr>
            <a:spLocks noChangeArrowheads="1"/>
          </p:cNvSpPr>
          <p:nvPr/>
        </p:nvSpPr>
        <p:spPr bwMode="auto">
          <a:xfrm>
            <a:off x="130629" y="0"/>
            <a:ext cx="11913325" cy="693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indent="449580" algn="just">
              <a:lnSpc>
                <a:spcPct val="150000"/>
              </a:lnSpc>
              <a:spcBef>
                <a:spcPts val="600"/>
              </a:spcBef>
              <a:spcAft>
                <a:spcPts val="600"/>
              </a:spcAft>
            </a:pPr>
            <a:r>
              <a:rPr lang="es-ES" sz="2800" dirty="0">
                <a:effectLst/>
                <a:ea typeface="Times New Roman" panose="02020603050405020304" pitchFamily="18" charset="0"/>
              </a:rPr>
              <a:t>• Corriente de falla franca: Un cortocircuito o contacto eléctrico entre dos conductores a diferentes potenciales en el que la impedancia o resistencia entre los conductores es esencialmente cero.</a:t>
            </a:r>
            <a:endParaRPr lang="es-PA" sz="2800" dirty="0">
              <a:effectLst/>
              <a:latin typeface="Times New Roman" panose="02020603050405020304" pitchFamily="18" charset="0"/>
              <a:ea typeface="Times New Roman" panose="02020603050405020304" pitchFamily="18" charset="0"/>
            </a:endParaRPr>
          </a:p>
          <a:p>
            <a:pPr indent="449580" algn="just">
              <a:lnSpc>
                <a:spcPct val="150000"/>
              </a:lnSpc>
              <a:spcBef>
                <a:spcPts val="600"/>
              </a:spcBef>
              <a:spcAft>
                <a:spcPts val="600"/>
              </a:spcAft>
            </a:pPr>
            <a:r>
              <a:rPr lang="es-ES" sz="2800" dirty="0">
                <a:effectLst/>
                <a:ea typeface="Times New Roman" panose="02020603050405020304" pitchFamily="18" charset="0"/>
              </a:rPr>
              <a:t>• Circuito: Un conductor o sistema de conductores a través del cual una corriente eléctrica fluye.</a:t>
            </a:r>
            <a:endParaRPr lang="es-PA" sz="2800" dirty="0">
              <a:effectLst/>
              <a:latin typeface="Times New Roman" panose="02020603050405020304" pitchFamily="18" charset="0"/>
              <a:ea typeface="Times New Roman" panose="02020603050405020304" pitchFamily="18" charset="0"/>
            </a:endParaRPr>
          </a:p>
          <a:p>
            <a:pPr indent="449580" algn="just">
              <a:lnSpc>
                <a:spcPct val="150000"/>
              </a:lnSpc>
              <a:spcBef>
                <a:spcPts val="600"/>
              </a:spcBef>
              <a:spcAft>
                <a:spcPts val="600"/>
              </a:spcAft>
            </a:pPr>
            <a:r>
              <a:rPr lang="es-ES" sz="2800" dirty="0">
                <a:effectLst/>
                <a:ea typeface="Times New Roman" panose="02020603050405020304" pitchFamily="18" charset="0"/>
              </a:rPr>
              <a:t>• Riesgo eléctrico: Una condición peligrosa en la que el contacto a un equipo inadvertido cause una falla que puede provocar una descarga, quemadura por arco eléctrico, quemadura térmica o explosión.</a:t>
            </a:r>
            <a:endParaRPr lang="es-PA" sz="2800" dirty="0">
              <a:effectLst/>
              <a:latin typeface="Times New Roman" panose="02020603050405020304" pitchFamily="18" charset="0"/>
              <a:ea typeface="Times New Roman" panose="02020603050405020304" pitchFamily="18" charset="0"/>
            </a:endParaRPr>
          </a:p>
          <a:p>
            <a:pPr indent="449580" algn="just">
              <a:lnSpc>
                <a:spcPct val="150000"/>
              </a:lnSpc>
              <a:spcBef>
                <a:spcPts val="600"/>
              </a:spcBef>
              <a:spcAft>
                <a:spcPts val="600"/>
              </a:spcAft>
            </a:pPr>
            <a:r>
              <a:rPr lang="es-ES" sz="2800" dirty="0">
                <a:effectLst/>
                <a:ea typeface="Times New Roman" panose="02020603050405020304" pitchFamily="18" charset="0"/>
              </a:rPr>
              <a:t>• Descarga eléctrica: Corriente eléctrica que pasa a través del cuerpo del personal que opera un equipo energizado.</a:t>
            </a:r>
            <a:endParaRPr lang="es-PA" sz="2800" dirty="0">
              <a:effectLst/>
              <a:latin typeface="Times New Roman" panose="02020603050405020304" pitchFamily="18" charset="0"/>
              <a:ea typeface="Times New Roman" panose="02020603050405020304" pitchFamily="18" charset="0"/>
            </a:endParaRPr>
          </a:p>
        </p:txBody>
      </p:sp>
      <p:sp>
        <p:nvSpPr>
          <p:cNvPr id="4" name="3 Marcador de número de diapositiva">
            <a:extLst>
              <a:ext uri="{FF2B5EF4-FFF2-40B4-BE49-F238E27FC236}">
                <a16:creationId xmlns:a16="http://schemas.microsoft.com/office/drawing/2014/main" id="{3BE9D0F2-20BE-468C-B582-3970F51A187A}"/>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D109BD2-A35D-40C7-98C7-0C11B605B252}" type="slidenum">
              <a:rPr lang="es-ES" altLang="es-PA">
                <a:solidFill>
                  <a:srgbClr val="045C75"/>
                </a:solidFill>
                <a:latin typeface="Constantia" panose="02030602050306030303" pitchFamily="18" charset="0"/>
              </a:rPr>
              <a:pPr eaLnBrk="1" hangingPunct="1"/>
              <a:t>5</a:t>
            </a:fld>
            <a:endParaRPr lang="es-ES" altLang="es-PA">
              <a:solidFill>
                <a:srgbClr val="045C75"/>
              </a:solidFill>
              <a:latin typeface="Constantia" panose="02030602050306030303" pitchFamily="18" charset="0"/>
            </a:endParaRPr>
          </a:p>
        </p:txBody>
      </p:sp>
    </p:spTree>
    <p:extLst>
      <p:ext uri="{BB962C8B-B14F-4D97-AF65-F5344CB8AC3E}">
        <p14:creationId xmlns:p14="http://schemas.microsoft.com/office/powerpoint/2010/main" val="3125723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a:extLst>
              <a:ext uri="{FF2B5EF4-FFF2-40B4-BE49-F238E27FC236}">
                <a16:creationId xmlns:a16="http://schemas.microsoft.com/office/drawing/2014/main" id="{3BE9D0F2-20BE-468C-B582-3970F51A187A}"/>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D109BD2-A35D-40C7-98C7-0C11B605B252}" type="slidenum">
              <a:rPr lang="es-ES" altLang="es-PA">
                <a:solidFill>
                  <a:srgbClr val="045C75"/>
                </a:solidFill>
                <a:latin typeface="Constantia" panose="02030602050306030303" pitchFamily="18" charset="0"/>
              </a:rPr>
              <a:pPr eaLnBrk="1" hangingPunct="1"/>
              <a:t>50</a:t>
            </a:fld>
            <a:endParaRPr lang="es-ES" altLang="es-PA">
              <a:solidFill>
                <a:srgbClr val="045C75"/>
              </a:solidFill>
              <a:latin typeface="Constantia" panose="02030602050306030303" pitchFamily="18" charset="0"/>
            </a:endParaRPr>
          </a:p>
        </p:txBody>
      </p:sp>
      <p:sp>
        <p:nvSpPr>
          <p:cNvPr id="19" name="CuadroTexto 18">
            <a:extLst>
              <a:ext uri="{FF2B5EF4-FFF2-40B4-BE49-F238E27FC236}">
                <a16:creationId xmlns:a16="http://schemas.microsoft.com/office/drawing/2014/main" id="{B95AD4FD-F5A5-44BA-B232-00CB1E56BC6B}"/>
              </a:ext>
            </a:extLst>
          </p:cNvPr>
          <p:cNvSpPr txBox="1"/>
          <p:nvPr/>
        </p:nvSpPr>
        <p:spPr>
          <a:xfrm>
            <a:off x="88777" y="0"/>
            <a:ext cx="11949343" cy="6939400"/>
          </a:xfrm>
          <a:prstGeom prst="rect">
            <a:avLst/>
          </a:prstGeom>
          <a:noFill/>
        </p:spPr>
        <p:txBody>
          <a:bodyPr wrap="square">
            <a:spAutoFit/>
          </a:bodyPr>
          <a:lstStyle/>
          <a:p>
            <a:pPr indent="449580" algn="just">
              <a:lnSpc>
                <a:spcPct val="150000"/>
              </a:lnSpc>
              <a:spcBef>
                <a:spcPts val="600"/>
              </a:spcBef>
              <a:spcAft>
                <a:spcPts val="1200"/>
              </a:spcAft>
            </a:pPr>
            <a:r>
              <a:rPr lang="es-ES" sz="2800" dirty="0">
                <a:effectLst/>
                <a:latin typeface="Arial" panose="020B0604020202020204" pitchFamily="34" charset="0"/>
                <a:ea typeface="Times New Roman" panose="02020603050405020304" pitchFamily="18" charset="0"/>
              </a:rPr>
              <a:t>NFPA 70E (sección 130.3 B): La ropa de protección para la aplicación con el análisis de peligro de arco eléctrico: Donde ha sido determinado que el trabajo se realizará dentro de la frontera de protección del Arco Eléctrico, uno de los siguientes métodos deberá de ser usado para la selección de la ropa de protección y del equipo de protección personal.</a:t>
            </a:r>
            <a:endParaRPr lang="es-PA" sz="2800" dirty="0">
              <a:effectLst/>
              <a:latin typeface="Times New Roman" panose="02020603050405020304" pitchFamily="18" charset="0"/>
              <a:ea typeface="Times New Roman" panose="02020603050405020304" pitchFamily="18" charset="0"/>
            </a:endParaRPr>
          </a:p>
          <a:p>
            <a:pPr algn="just">
              <a:lnSpc>
                <a:spcPct val="150000"/>
              </a:lnSpc>
              <a:spcBef>
                <a:spcPts val="600"/>
              </a:spcBef>
              <a:spcAft>
                <a:spcPts val="1200"/>
              </a:spcAft>
            </a:pPr>
            <a:r>
              <a:rPr lang="es-ES" sz="2800" dirty="0">
                <a:effectLst/>
                <a:latin typeface="Arial" panose="020B0604020202020204" pitchFamily="34" charset="0"/>
                <a:ea typeface="Times New Roman" panose="02020603050405020304" pitchFamily="18" charset="0"/>
              </a:rPr>
              <a:t>a) Análisis de energía incidente: Este análisis determinará la energía incidente a la cual el trabajador estará expuesto ( cal / cm</a:t>
            </a:r>
            <a:r>
              <a:rPr lang="es-ES" sz="2800" baseline="30000" dirty="0">
                <a:effectLst/>
                <a:latin typeface="Arial" panose="020B0604020202020204" pitchFamily="34" charset="0"/>
                <a:ea typeface="Times New Roman" panose="02020603050405020304" pitchFamily="18" charset="0"/>
              </a:rPr>
              <a:t>2</a:t>
            </a:r>
            <a:r>
              <a:rPr lang="es-ES" sz="2800" dirty="0">
                <a:effectLst/>
                <a:latin typeface="Arial" panose="020B0604020202020204" pitchFamily="34" charset="0"/>
                <a:ea typeface="Times New Roman" panose="02020603050405020304" pitchFamily="18" charset="0"/>
              </a:rPr>
              <a:t>) y será documentada al empleador.</a:t>
            </a:r>
            <a:endParaRPr lang="es-PA" sz="2800" dirty="0">
              <a:effectLst/>
              <a:latin typeface="Times New Roman" panose="02020603050405020304" pitchFamily="18" charset="0"/>
              <a:ea typeface="Times New Roman" panose="02020603050405020304" pitchFamily="18" charset="0"/>
            </a:endParaRPr>
          </a:p>
          <a:p>
            <a:pPr algn="just">
              <a:lnSpc>
                <a:spcPct val="150000"/>
              </a:lnSpc>
              <a:spcBef>
                <a:spcPts val="600"/>
              </a:spcBef>
              <a:spcAft>
                <a:spcPts val="1200"/>
              </a:spcAft>
            </a:pPr>
            <a:r>
              <a:rPr lang="es-ES" sz="2800" dirty="0">
                <a:effectLst/>
                <a:latin typeface="Arial" panose="020B0604020202020204" pitchFamily="34" charset="0"/>
                <a:ea typeface="Times New Roman" panose="02020603050405020304" pitchFamily="18" charset="0"/>
              </a:rPr>
              <a:t>b) Categorías de Riesgo: De acuerdo a los requerimientos de la tabla que se mostró en el laboratorio de la norma NFPA 70E.</a:t>
            </a:r>
            <a:endParaRPr lang="es-PA"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3985906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a:extLst>
              <a:ext uri="{FF2B5EF4-FFF2-40B4-BE49-F238E27FC236}">
                <a16:creationId xmlns:a16="http://schemas.microsoft.com/office/drawing/2014/main" id="{3BE9D0F2-20BE-468C-B582-3970F51A187A}"/>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D109BD2-A35D-40C7-98C7-0C11B605B252}" type="slidenum">
              <a:rPr lang="es-ES" altLang="es-PA">
                <a:solidFill>
                  <a:srgbClr val="045C75"/>
                </a:solidFill>
                <a:latin typeface="Constantia" panose="02030602050306030303" pitchFamily="18" charset="0"/>
              </a:rPr>
              <a:pPr eaLnBrk="1" hangingPunct="1"/>
              <a:t>51</a:t>
            </a:fld>
            <a:endParaRPr lang="es-ES" altLang="es-PA">
              <a:solidFill>
                <a:srgbClr val="045C75"/>
              </a:solidFill>
              <a:latin typeface="Constantia" panose="02030602050306030303" pitchFamily="18" charset="0"/>
            </a:endParaRPr>
          </a:p>
        </p:txBody>
      </p:sp>
      <p:sp>
        <p:nvSpPr>
          <p:cNvPr id="19" name="CuadroTexto 18">
            <a:extLst>
              <a:ext uri="{FF2B5EF4-FFF2-40B4-BE49-F238E27FC236}">
                <a16:creationId xmlns:a16="http://schemas.microsoft.com/office/drawing/2014/main" id="{B95AD4FD-F5A5-44BA-B232-00CB1E56BC6B}"/>
              </a:ext>
            </a:extLst>
          </p:cNvPr>
          <p:cNvSpPr txBox="1"/>
          <p:nvPr/>
        </p:nvSpPr>
        <p:spPr>
          <a:xfrm>
            <a:off x="88777" y="0"/>
            <a:ext cx="11949343" cy="6293069"/>
          </a:xfrm>
          <a:prstGeom prst="rect">
            <a:avLst/>
          </a:prstGeom>
          <a:noFill/>
        </p:spPr>
        <p:txBody>
          <a:bodyPr wrap="square">
            <a:spAutoFit/>
          </a:bodyPr>
          <a:lstStyle/>
          <a:p>
            <a:pPr algn="just">
              <a:lnSpc>
                <a:spcPct val="150000"/>
              </a:lnSpc>
              <a:spcBef>
                <a:spcPts val="600"/>
              </a:spcBef>
              <a:spcAft>
                <a:spcPts val="1200"/>
              </a:spcAft>
            </a:pPr>
            <a:r>
              <a:rPr lang="es-ES" sz="2800" dirty="0">
                <a:effectLst/>
                <a:latin typeface="Arial" panose="020B0604020202020204" pitchFamily="34" charset="0"/>
                <a:ea typeface="Times New Roman" panose="02020603050405020304" pitchFamily="18" charset="0"/>
              </a:rPr>
              <a:t>NFPA 70E (Sección 130.7) "Equipo de Protección Personal y otros"</a:t>
            </a:r>
            <a:endParaRPr lang="es-PA" sz="2800" dirty="0">
              <a:effectLst/>
              <a:latin typeface="Times New Roman" panose="02020603050405020304" pitchFamily="18" charset="0"/>
              <a:ea typeface="Times New Roman" panose="02020603050405020304" pitchFamily="18" charset="0"/>
            </a:endParaRPr>
          </a:p>
          <a:p>
            <a:pPr algn="just">
              <a:lnSpc>
                <a:spcPct val="150000"/>
              </a:lnSpc>
              <a:spcBef>
                <a:spcPts val="600"/>
              </a:spcBef>
              <a:spcAft>
                <a:spcPts val="1200"/>
              </a:spcAft>
            </a:pPr>
            <a:r>
              <a:rPr lang="es-ES" sz="2800" dirty="0">
                <a:effectLst/>
                <a:latin typeface="Arial" panose="020B0604020202020204" pitchFamily="34" charset="0"/>
                <a:ea typeface="Times New Roman" panose="02020603050405020304" pitchFamily="18" charset="0"/>
              </a:rPr>
              <a:t>a) General: "A los empleados que trabajan en áreas donde hay peligros eléctricos, se les deberá proveer y deberán usar, equipo de protección que este diseñado y construido para la parte específica del cuerpo que se va a proteger y para el trabajo a realizar.</a:t>
            </a:r>
            <a:endParaRPr lang="es-PA" sz="2800" dirty="0">
              <a:effectLst/>
              <a:latin typeface="Times New Roman" panose="02020603050405020304" pitchFamily="18" charset="0"/>
              <a:ea typeface="Times New Roman" panose="02020603050405020304" pitchFamily="18" charset="0"/>
            </a:endParaRPr>
          </a:p>
          <a:p>
            <a:pPr algn="just">
              <a:lnSpc>
                <a:spcPct val="150000"/>
              </a:lnSpc>
              <a:spcBef>
                <a:spcPts val="600"/>
              </a:spcBef>
              <a:spcAft>
                <a:spcPts val="1200"/>
              </a:spcAft>
            </a:pPr>
            <a:r>
              <a:rPr lang="es-ES" sz="2800" dirty="0">
                <a:effectLst/>
                <a:latin typeface="Arial" panose="020B0604020202020204" pitchFamily="34" charset="0"/>
                <a:ea typeface="Times New Roman" panose="02020603050405020304" pitchFamily="18" charset="0"/>
              </a:rPr>
              <a:t>Cuando la energía incidente excede las 40 cal / cm</a:t>
            </a:r>
            <a:r>
              <a:rPr lang="es-ES" sz="2800" baseline="30000" dirty="0">
                <a:effectLst/>
                <a:latin typeface="Arial" panose="020B0604020202020204" pitchFamily="34" charset="0"/>
                <a:ea typeface="Times New Roman" panose="02020603050405020304" pitchFamily="18" charset="0"/>
              </a:rPr>
              <a:t>2</a:t>
            </a:r>
            <a:r>
              <a:rPr lang="es-ES" sz="2800" dirty="0">
                <a:effectLst/>
                <a:latin typeface="Arial" panose="020B0604020202020204" pitchFamily="34" charset="0"/>
                <a:ea typeface="Times New Roman" panose="02020603050405020304" pitchFamily="18" charset="0"/>
              </a:rPr>
              <a:t> en la distancia de trabajo, se dará un gran énfasis a trabajar sin energía, antes de trabajar dentro de la frontera de límite de aproximación de exposición eléctrica a los conductores o partes del circuito energizado.</a:t>
            </a:r>
            <a:endParaRPr lang="es-PA"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2329350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a:extLst>
              <a:ext uri="{FF2B5EF4-FFF2-40B4-BE49-F238E27FC236}">
                <a16:creationId xmlns:a16="http://schemas.microsoft.com/office/drawing/2014/main" id="{3BE9D0F2-20BE-468C-B582-3970F51A187A}"/>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D109BD2-A35D-40C7-98C7-0C11B605B252}" type="slidenum">
              <a:rPr lang="es-ES" altLang="es-PA">
                <a:solidFill>
                  <a:srgbClr val="045C75"/>
                </a:solidFill>
                <a:latin typeface="Constantia" panose="02030602050306030303" pitchFamily="18" charset="0"/>
              </a:rPr>
              <a:pPr eaLnBrk="1" hangingPunct="1"/>
              <a:t>52</a:t>
            </a:fld>
            <a:endParaRPr lang="es-ES" altLang="es-PA">
              <a:solidFill>
                <a:srgbClr val="045C75"/>
              </a:solidFill>
              <a:latin typeface="Constantia" panose="02030602050306030303" pitchFamily="18" charset="0"/>
            </a:endParaRPr>
          </a:p>
        </p:txBody>
      </p:sp>
      <p:sp>
        <p:nvSpPr>
          <p:cNvPr id="19" name="CuadroTexto 18">
            <a:extLst>
              <a:ext uri="{FF2B5EF4-FFF2-40B4-BE49-F238E27FC236}">
                <a16:creationId xmlns:a16="http://schemas.microsoft.com/office/drawing/2014/main" id="{B95AD4FD-F5A5-44BA-B232-00CB1E56BC6B}"/>
              </a:ext>
            </a:extLst>
          </p:cNvPr>
          <p:cNvSpPr txBox="1"/>
          <p:nvPr/>
        </p:nvSpPr>
        <p:spPr>
          <a:xfrm>
            <a:off x="88777" y="0"/>
            <a:ext cx="11949343" cy="6523902"/>
          </a:xfrm>
          <a:prstGeom prst="rect">
            <a:avLst/>
          </a:prstGeom>
          <a:noFill/>
        </p:spPr>
        <p:txBody>
          <a:bodyPr wrap="square">
            <a:spAutoFit/>
          </a:bodyPr>
          <a:lstStyle/>
          <a:p>
            <a:pPr algn="just">
              <a:lnSpc>
                <a:spcPct val="150000"/>
              </a:lnSpc>
              <a:spcBef>
                <a:spcPts val="600"/>
              </a:spcBef>
              <a:spcAft>
                <a:spcPts val="1200"/>
              </a:spcAft>
            </a:pPr>
            <a:r>
              <a:rPr lang="es-ES" sz="2800" dirty="0">
                <a:effectLst/>
                <a:latin typeface="Arial" panose="020B0604020202020204" pitchFamily="34" charset="0"/>
                <a:ea typeface="Times New Roman" panose="02020603050405020304" pitchFamily="18" charset="0"/>
              </a:rPr>
              <a:t>b) Cuidado del Equipo: El equipo de protección se mantendrá en áreas seguras y confiables, además el equipo deberá inspeccionarse visualmente antes de usarlo.</a:t>
            </a:r>
            <a:endParaRPr lang="es-PA" sz="2800" dirty="0">
              <a:effectLst/>
              <a:latin typeface="Times New Roman" panose="02020603050405020304" pitchFamily="18" charset="0"/>
              <a:ea typeface="Times New Roman" panose="02020603050405020304" pitchFamily="18" charset="0"/>
            </a:endParaRPr>
          </a:p>
          <a:p>
            <a:pPr algn="just">
              <a:lnSpc>
                <a:spcPct val="150000"/>
              </a:lnSpc>
              <a:spcBef>
                <a:spcPts val="600"/>
              </a:spcBef>
              <a:spcAft>
                <a:spcPts val="1200"/>
              </a:spcAft>
            </a:pPr>
            <a:r>
              <a:rPr lang="es-ES" sz="2800" dirty="0">
                <a:effectLst/>
                <a:latin typeface="Arial" panose="020B0604020202020204" pitchFamily="34" charset="0"/>
                <a:ea typeface="Times New Roman" panose="02020603050405020304" pitchFamily="18" charset="0"/>
              </a:rPr>
              <a:t>c) Equipo de Protección Personal (EPP):</a:t>
            </a:r>
            <a:endParaRPr lang="es-PA" sz="2800" dirty="0">
              <a:effectLst/>
              <a:latin typeface="Times New Roman" panose="02020603050405020304" pitchFamily="18" charset="0"/>
              <a:ea typeface="Times New Roman" panose="02020603050405020304" pitchFamily="18" charset="0"/>
            </a:endParaRPr>
          </a:p>
          <a:p>
            <a:pPr algn="just">
              <a:lnSpc>
                <a:spcPct val="150000"/>
              </a:lnSpc>
              <a:spcBef>
                <a:spcPts val="600"/>
              </a:spcBef>
              <a:spcAft>
                <a:spcPts val="1200"/>
              </a:spcAft>
            </a:pPr>
            <a:r>
              <a:rPr lang="es-ES" sz="2800" dirty="0">
                <a:effectLst/>
                <a:latin typeface="Arial" panose="020B0604020202020204" pitchFamily="34" charset="0"/>
                <a:ea typeface="Times New Roman" panose="02020603050405020304" pitchFamily="18" charset="0"/>
              </a:rPr>
              <a:t>• General: Todas las partes del cuerpo dentro de la frontera de protección deberán ser protegidas.</a:t>
            </a:r>
            <a:endParaRPr lang="es-PA" sz="2800" dirty="0">
              <a:effectLst/>
              <a:latin typeface="Times New Roman" panose="02020603050405020304" pitchFamily="18" charset="0"/>
              <a:ea typeface="Times New Roman" panose="02020603050405020304" pitchFamily="18" charset="0"/>
            </a:endParaRPr>
          </a:p>
          <a:p>
            <a:pPr algn="just">
              <a:lnSpc>
                <a:spcPct val="150000"/>
              </a:lnSpc>
              <a:spcBef>
                <a:spcPts val="600"/>
              </a:spcBef>
              <a:spcAft>
                <a:spcPts val="1200"/>
              </a:spcAft>
            </a:pPr>
            <a:r>
              <a:rPr lang="es-ES" sz="2800" dirty="0">
                <a:effectLst/>
                <a:latin typeface="Arial" panose="020B0604020202020204" pitchFamily="34" charset="0"/>
                <a:ea typeface="Times New Roman" panose="02020603050405020304" pitchFamily="18" charset="0"/>
              </a:rPr>
              <a:t>• Movimiento y visibilidad: Cuando la ropa resistente a la llama es usada para proteger al empleado, deberá de cubrir toda la ropa que se puede quemar y permitir el movimiento y la visibilidad.</a:t>
            </a:r>
            <a:endParaRPr lang="es-PA"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578910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a:extLst>
              <a:ext uri="{FF2B5EF4-FFF2-40B4-BE49-F238E27FC236}">
                <a16:creationId xmlns:a16="http://schemas.microsoft.com/office/drawing/2014/main" id="{3BE9D0F2-20BE-468C-B582-3970F51A187A}"/>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D109BD2-A35D-40C7-98C7-0C11B605B252}" type="slidenum">
              <a:rPr lang="es-ES" altLang="es-PA">
                <a:solidFill>
                  <a:srgbClr val="045C75"/>
                </a:solidFill>
                <a:latin typeface="Constantia" panose="02030602050306030303" pitchFamily="18" charset="0"/>
              </a:rPr>
              <a:pPr eaLnBrk="1" hangingPunct="1"/>
              <a:t>53</a:t>
            </a:fld>
            <a:endParaRPr lang="es-ES" altLang="es-PA">
              <a:solidFill>
                <a:srgbClr val="045C75"/>
              </a:solidFill>
              <a:latin typeface="Constantia" panose="02030602050306030303" pitchFamily="18" charset="0"/>
            </a:endParaRPr>
          </a:p>
        </p:txBody>
      </p:sp>
      <p:sp>
        <p:nvSpPr>
          <p:cNvPr id="19" name="CuadroTexto 18">
            <a:extLst>
              <a:ext uri="{FF2B5EF4-FFF2-40B4-BE49-F238E27FC236}">
                <a16:creationId xmlns:a16="http://schemas.microsoft.com/office/drawing/2014/main" id="{B95AD4FD-F5A5-44BA-B232-00CB1E56BC6B}"/>
              </a:ext>
            </a:extLst>
          </p:cNvPr>
          <p:cNvSpPr txBox="1"/>
          <p:nvPr/>
        </p:nvSpPr>
        <p:spPr>
          <a:xfrm>
            <a:off x="88777" y="0"/>
            <a:ext cx="11949343" cy="6062237"/>
          </a:xfrm>
          <a:prstGeom prst="rect">
            <a:avLst/>
          </a:prstGeom>
          <a:noFill/>
        </p:spPr>
        <p:txBody>
          <a:bodyPr wrap="square">
            <a:spAutoFit/>
          </a:bodyPr>
          <a:lstStyle/>
          <a:p>
            <a:pPr algn="just">
              <a:lnSpc>
                <a:spcPct val="150000"/>
              </a:lnSpc>
              <a:spcBef>
                <a:spcPts val="600"/>
              </a:spcBef>
              <a:spcAft>
                <a:spcPts val="1200"/>
              </a:spcAft>
            </a:pPr>
            <a:r>
              <a:rPr lang="es-ES" sz="2800" dirty="0">
                <a:effectLst/>
                <a:latin typeface="Arial" panose="020B0604020202020204" pitchFamily="34" charset="0"/>
                <a:ea typeface="Times New Roman" panose="02020603050405020304" pitchFamily="18" charset="0"/>
              </a:rPr>
              <a:t>• Cabeza, cara, cuello y mentón (área de protección de la cara): Los empleados deberán vestir protección no conductiva en la cabeza, siempre que exista peligro de heridas en la cabeza causadas por choque eléctrico o quemaduras debidas al contacto con partes energizadas o por objetos que vuelen como resultado de una explosión eléctrica.</a:t>
            </a:r>
            <a:endParaRPr lang="es-PA" sz="2800" dirty="0">
              <a:effectLst/>
              <a:latin typeface="Times New Roman" panose="02020603050405020304" pitchFamily="18" charset="0"/>
              <a:ea typeface="Times New Roman" panose="02020603050405020304" pitchFamily="18" charset="0"/>
            </a:endParaRPr>
          </a:p>
          <a:p>
            <a:pPr algn="just">
              <a:lnSpc>
                <a:spcPct val="150000"/>
              </a:lnSpc>
              <a:spcBef>
                <a:spcPts val="600"/>
              </a:spcBef>
              <a:spcAft>
                <a:spcPts val="1200"/>
              </a:spcAft>
            </a:pPr>
            <a:r>
              <a:rPr lang="es-ES" sz="2800" dirty="0">
                <a:effectLst/>
                <a:latin typeface="Arial" panose="020B0604020202020204" pitchFamily="34" charset="0"/>
                <a:ea typeface="Times New Roman" panose="02020603050405020304" pitchFamily="18" charset="0"/>
              </a:rPr>
              <a:t>• Protección de los Ojos: Los empleados deberán vestir equipo de protección para los ojos, siempre que exista peligro de heridas causadas por arcos eléctricos, relámpagos o por objetos que vuelven como resultado de una explosión eléctrica.</a:t>
            </a:r>
            <a:endParaRPr lang="es-PA"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2611970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a:extLst>
              <a:ext uri="{FF2B5EF4-FFF2-40B4-BE49-F238E27FC236}">
                <a16:creationId xmlns:a16="http://schemas.microsoft.com/office/drawing/2014/main" id="{3BE9D0F2-20BE-468C-B582-3970F51A187A}"/>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D109BD2-A35D-40C7-98C7-0C11B605B252}" type="slidenum">
              <a:rPr lang="es-ES" altLang="es-PA">
                <a:solidFill>
                  <a:srgbClr val="045C75"/>
                </a:solidFill>
                <a:latin typeface="Constantia" panose="02030602050306030303" pitchFamily="18" charset="0"/>
              </a:rPr>
              <a:pPr eaLnBrk="1" hangingPunct="1"/>
              <a:t>54</a:t>
            </a:fld>
            <a:endParaRPr lang="es-ES" altLang="es-PA">
              <a:solidFill>
                <a:srgbClr val="045C75"/>
              </a:solidFill>
              <a:latin typeface="Constantia" panose="02030602050306030303" pitchFamily="18" charset="0"/>
            </a:endParaRPr>
          </a:p>
        </p:txBody>
      </p:sp>
      <p:sp>
        <p:nvSpPr>
          <p:cNvPr id="19" name="CuadroTexto 18">
            <a:extLst>
              <a:ext uri="{FF2B5EF4-FFF2-40B4-BE49-F238E27FC236}">
                <a16:creationId xmlns:a16="http://schemas.microsoft.com/office/drawing/2014/main" id="{B95AD4FD-F5A5-44BA-B232-00CB1E56BC6B}"/>
              </a:ext>
            </a:extLst>
          </p:cNvPr>
          <p:cNvSpPr txBox="1"/>
          <p:nvPr/>
        </p:nvSpPr>
        <p:spPr>
          <a:xfrm>
            <a:off x="88777" y="0"/>
            <a:ext cx="11949343" cy="6293069"/>
          </a:xfrm>
          <a:prstGeom prst="rect">
            <a:avLst/>
          </a:prstGeom>
          <a:noFill/>
        </p:spPr>
        <p:txBody>
          <a:bodyPr wrap="square">
            <a:spAutoFit/>
          </a:bodyPr>
          <a:lstStyle/>
          <a:p>
            <a:pPr algn="just">
              <a:lnSpc>
                <a:spcPct val="150000"/>
              </a:lnSpc>
              <a:spcBef>
                <a:spcPts val="600"/>
              </a:spcBef>
              <a:spcAft>
                <a:spcPts val="1200"/>
              </a:spcAft>
            </a:pPr>
            <a:r>
              <a:rPr lang="es-ES" sz="2800" dirty="0">
                <a:effectLst/>
                <a:latin typeface="Arial" panose="020B0604020202020204" pitchFamily="34" charset="0"/>
                <a:ea typeface="Times New Roman" panose="02020603050405020304" pitchFamily="18" charset="0"/>
              </a:rPr>
              <a:t>• Protección de cuerpo: Los empleados deberán vestir ropa retardante a la llama siempre que exista la posibilidad de exposición a relámpago de Arco Eléctrico por encima del umbral del nivel de energía incidente para una quemadura de segundo grado </a:t>
            </a:r>
            <a:r>
              <a:rPr lang="es-PA" sz="2800" dirty="0">
                <a:effectLst/>
                <a:latin typeface="Arial" panose="020B0604020202020204" pitchFamily="34" charset="0"/>
                <a:ea typeface="Times New Roman" panose="02020603050405020304" pitchFamily="18" charset="0"/>
              </a:rPr>
              <a:t>[</a:t>
            </a:r>
            <a:r>
              <a:rPr lang="es-ES" sz="2800" dirty="0">
                <a:effectLst/>
                <a:latin typeface="Arial" panose="020B0604020202020204" pitchFamily="34" charset="0"/>
                <a:ea typeface="Times New Roman" panose="02020603050405020304" pitchFamily="18" charset="0"/>
              </a:rPr>
              <a:t>5 J / cm</a:t>
            </a:r>
            <a:r>
              <a:rPr lang="es-ES" sz="2800" baseline="30000" dirty="0">
                <a:effectLst/>
                <a:latin typeface="Arial" panose="020B0604020202020204" pitchFamily="34" charset="0"/>
                <a:ea typeface="Times New Roman" panose="02020603050405020304" pitchFamily="18" charset="0"/>
              </a:rPr>
              <a:t>2</a:t>
            </a:r>
            <a:r>
              <a:rPr lang="es-ES" sz="2800" dirty="0">
                <a:effectLst/>
                <a:latin typeface="Arial" panose="020B0604020202020204" pitchFamily="34" charset="0"/>
                <a:ea typeface="Times New Roman" panose="02020603050405020304" pitchFamily="18" charset="0"/>
              </a:rPr>
              <a:t> (1.2 cal / cm</a:t>
            </a:r>
            <a:r>
              <a:rPr lang="es-ES" sz="2800" baseline="30000" dirty="0">
                <a:effectLst/>
                <a:latin typeface="Arial" panose="020B0604020202020204" pitchFamily="34" charset="0"/>
                <a:ea typeface="Times New Roman" panose="02020603050405020304" pitchFamily="18" charset="0"/>
              </a:rPr>
              <a:t>2</a:t>
            </a:r>
            <a:r>
              <a:rPr lang="es-ES" sz="2800" dirty="0">
                <a:effectLst/>
                <a:latin typeface="Arial" panose="020B0604020202020204" pitchFamily="34" charset="0"/>
                <a:ea typeface="Times New Roman" panose="02020603050405020304" pitchFamily="18" charset="0"/>
              </a:rPr>
              <a:t>)]</a:t>
            </a:r>
            <a:endParaRPr lang="es-PA" sz="2800" dirty="0">
              <a:effectLst/>
              <a:latin typeface="Times New Roman" panose="02020603050405020304" pitchFamily="18" charset="0"/>
              <a:ea typeface="Times New Roman" panose="02020603050405020304" pitchFamily="18" charset="0"/>
            </a:endParaRPr>
          </a:p>
          <a:p>
            <a:pPr algn="just">
              <a:lnSpc>
                <a:spcPct val="150000"/>
              </a:lnSpc>
              <a:spcBef>
                <a:spcPts val="600"/>
              </a:spcBef>
              <a:spcAft>
                <a:spcPts val="1200"/>
              </a:spcAft>
            </a:pPr>
            <a:r>
              <a:rPr lang="es-ES" sz="2800" dirty="0">
                <a:effectLst/>
                <a:latin typeface="Arial" panose="020B0604020202020204" pitchFamily="34" charset="0"/>
                <a:ea typeface="Times New Roman" panose="02020603050405020304" pitchFamily="18" charset="0"/>
              </a:rPr>
              <a:t>Esta ropa puede ser suministrada como un traje de arco eléctrico con camisa y pantalones, como overoles, una combinación de chaqueta y pantalón o para una máxima protección, como overol y chaqueta.</a:t>
            </a:r>
            <a:endParaRPr lang="es-PA" sz="2800" dirty="0">
              <a:effectLst/>
              <a:latin typeface="Times New Roman" panose="02020603050405020304" pitchFamily="18" charset="0"/>
              <a:ea typeface="Times New Roman" panose="02020603050405020304" pitchFamily="18" charset="0"/>
            </a:endParaRPr>
          </a:p>
          <a:p>
            <a:pPr marL="449580" algn="just">
              <a:lnSpc>
                <a:spcPct val="150000"/>
              </a:lnSpc>
              <a:spcBef>
                <a:spcPts val="600"/>
              </a:spcBef>
              <a:spcAft>
                <a:spcPts val="1200"/>
              </a:spcAft>
            </a:pPr>
            <a:r>
              <a:rPr lang="es-ES" sz="2800" dirty="0">
                <a:effectLst/>
                <a:latin typeface="Arial" panose="020B0604020202020204" pitchFamily="34" charset="0"/>
                <a:ea typeface="Times New Roman" panose="02020603050405020304" pitchFamily="18" charset="0"/>
              </a:rPr>
              <a:t>• Protección de las manos y brazos: Se deberá de proveer acorde con los siguientes puntos:</a:t>
            </a:r>
            <a:endParaRPr lang="es-PA"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17306685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a:extLst>
              <a:ext uri="{FF2B5EF4-FFF2-40B4-BE49-F238E27FC236}">
                <a16:creationId xmlns:a16="http://schemas.microsoft.com/office/drawing/2014/main" id="{3BE9D0F2-20BE-468C-B582-3970F51A187A}"/>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D109BD2-A35D-40C7-98C7-0C11B605B252}" type="slidenum">
              <a:rPr lang="es-ES" altLang="es-PA">
                <a:solidFill>
                  <a:srgbClr val="045C75"/>
                </a:solidFill>
                <a:latin typeface="Constantia" panose="02030602050306030303" pitchFamily="18" charset="0"/>
              </a:rPr>
              <a:pPr eaLnBrk="1" hangingPunct="1"/>
              <a:t>55</a:t>
            </a:fld>
            <a:endParaRPr lang="es-ES" altLang="es-PA">
              <a:solidFill>
                <a:srgbClr val="045C75"/>
              </a:solidFill>
              <a:latin typeface="Constantia" panose="02030602050306030303" pitchFamily="18" charset="0"/>
            </a:endParaRPr>
          </a:p>
        </p:txBody>
      </p:sp>
      <p:sp>
        <p:nvSpPr>
          <p:cNvPr id="19" name="CuadroTexto 18">
            <a:extLst>
              <a:ext uri="{FF2B5EF4-FFF2-40B4-BE49-F238E27FC236}">
                <a16:creationId xmlns:a16="http://schemas.microsoft.com/office/drawing/2014/main" id="{B95AD4FD-F5A5-44BA-B232-00CB1E56BC6B}"/>
              </a:ext>
            </a:extLst>
          </p:cNvPr>
          <p:cNvSpPr txBox="1"/>
          <p:nvPr/>
        </p:nvSpPr>
        <p:spPr>
          <a:xfrm>
            <a:off x="88777" y="0"/>
            <a:ext cx="11949343" cy="6660862"/>
          </a:xfrm>
          <a:prstGeom prst="rect">
            <a:avLst/>
          </a:prstGeom>
          <a:noFill/>
        </p:spPr>
        <p:txBody>
          <a:bodyPr wrap="square">
            <a:spAutoFit/>
          </a:bodyPr>
          <a:lstStyle/>
          <a:p>
            <a:pPr algn="just">
              <a:lnSpc>
                <a:spcPct val="140000"/>
              </a:lnSpc>
            </a:pPr>
            <a:r>
              <a:rPr lang="es-ES" sz="2800" dirty="0">
                <a:effectLst/>
                <a:latin typeface="Arial" panose="020B0604020202020204" pitchFamily="34" charset="0"/>
                <a:ea typeface="Times New Roman" panose="02020603050405020304" pitchFamily="18" charset="0"/>
              </a:rPr>
              <a:t>i. Protección de choque: Empleados deberán usar guantes de caucho con cuero protector donde hay peligro de daño en la mano por choque.</a:t>
            </a:r>
            <a:endParaRPr lang="es-PA" sz="2800" dirty="0">
              <a:effectLst/>
              <a:latin typeface="Times New Roman" panose="02020603050405020304" pitchFamily="18" charset="0"/>
              <a:ea typeface="Times New Roman" panose="02020603050405020304" pitchFamily="18" charset="0"/>
            </a:endParaRPr>
          </a:p>
          <a:p>
            <a:pPr algn="just">
              <a:lnSpc>
                <a:spcPct val="140000"/>
              </a:lnSpc>
            </a:pPr>
            <a:r>
              <a:rPr lang="es-ES" sz="2800" dirty="0" err="1">
                <a:effectLst/>
                <a:latin typeface="Arial" panose="020B0604020202020204" pitchFamily="34" charset="0"/>
                <a:ea typeface="Times New Roman" panose="02020603050405020304" pitchFamily="18" charset="0"/>
              </a:rPr>
              <a:t>ii</a:t>
            </a:r>
            <a:r>
              <a:rPr lang="es-ES" sz="2800" dirty="0">
                <a:effectLst/>
                <a:latin typeface="Arial" panose="020B0604020202020204" pitchFamily="34" charset="0"/>
                <a:ea typeface="Times New Roman" panose="02020603050405020304" pitchFamily="18" charset="0"/>
              </a:rPr>
              <a:t>. Protección por Arco: La protección de las manos y los brazos se deberá vestir cuando haya posibilidad de exposición a quemaduras por Arco Eléctrico.</a:t>
            </a:r>
            <a:endParaRPr lang="es-PA" sz="2800" dirty="0">
              <a:effectLst/>
              <a:latin typeface="Times New Roman" panose="02020603050405020304" pitchFamily="18" charset="0"/>
              <a:ea typeface="Times New Roman" panose="02020603050405020304" pitchFamily="18" charset="0"/>
            </a:endParaRPr>
          </a:p>
          <a:p>
            <a:pPr algn="just">
              <a:lnSpc>
                <a:spcPct val="140000"/>
              </a:lnSpc>
            </a:pPr>
            <a:r>
              <a:rPr lang="es-ES" sz="2800" dirty="0" err="1">
                <a:effectLst/>
                <a:latin typeface="Arial" panose="020B0604020202020204" pitchFamily="34" charset="0"/>
                <a:ea typeface="Times New Roman" panose="02020603050405020304" pitchFamily="18" charset="0"/>
              </a:rPr>
              <a:t>iii</a:t>
            </a:r>
            <a:r>
              <a:rPr lang="es-ES" sz="2800" dirty="0">
                <a:effectLst/>
                <a:latin typeface="Arial" panose="020B0604020202020204" pitchFamily="34" charset="0"/>
                <a:ea typeface="Times New Roman" panose="02020603050405020304" pitchFamily="18" charset="0"/>
              </a:rPr>
              <a:t>. Mantenimiento y Uso: El equipo de protección personal deberá ser mantenido con seguridad y ser confiable. El equipo aislado deberá ser inspeccionado antes de cada día de uso e inmediatamente después de haber recibido energía incidente que pueda haber causado daño. Además, el equipo de protección personal deberá ser sujeto a pruebas eléctricas periódicas.</a:t>
            </a:r>
            <a:endParaRPr lang="es-PA"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40638051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a:extLst>
              <a:ext uri="{FF2B5EF4-FFF2-40B4-BE49-F238E27FC236}">
                <a16:creationId xmlns:a16="http://schemas.microsoft.com/office/drawing/2014/main" id="{3BE9D0F2-20BE-468C-B582-3970F51A187A}"/>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D109BD2-A35D-40C7-98C7-0C11B605B252}" type="slidenum">
              <a:rPr lang="es-ES" altLang="es-PA">
                <a:solidFill>
                  <a:srgbClr val="045C75"/>
                </a:solidFill>
                <a:latin typeface="Constantia" panose="02030602050306030303" pitchFamily="18" charset="0"/>
              </a:rPr>
              <a:pPr eaLnBrk="1" hangingPunct="1"/>
              <a:t>56</a:t>
            </a:fld>
            <a:endParaRPr lang="es-ES" altLang="es-PA">
              <a:solidFill>
                <a:srgbClr val="045C75"/>
              </a:solidFill>
              <a:latin typeface="Constantia" panose="02030602050306030303" pitchFamily="18" charset="0"/>
            </a:endParaRPr>
          </a:p>
        </p:txBody>
      </p:sp>
      <p:sp>
        <p:nvSpPr>
          <p:cNvPr id="19" name="CuadroTexto 18">
            <a:extLst>
              <a:ext uri="{FF2B5EF4-FFF2-40B4-BE49-F238E27FC236}">
                <a16:creationId xmlns:a16="http://schemas.microsoft.com/office/drawing/2014/main" id="{B95AD4FD-F5A5-44BA-B232-00CB1E56BC6B}"/>
              </a:ext>
            </a:extLst>
          </p:cNvPr>
          <p:cNvSpPr txBox="1"/>
          <p:nvPr/>
        </p:nvSpPr>
        <p:spPr>
          <a:xfrm>
            <a:off x="88777" y="0"/>
            <a:ext cx="11949343" cy="4123245"/>
          </a:xfrm>
          <a:prstGeom prst="rect">
            <a:avLst/>
          </a:prstGeom>
          <a:noFill/>
        </p:spPr>
        <p:txBody>
          <a:bodyPr wrap="square">
            <a:spAutoFit/>
          </a:bodyPr>
          <a:lstStyle/>
          <a:p>
            <a:pPr algn="just">
              <a:lnSpc>
                <a:spcPct val="150000"/>
              </a:lnSpc>
              <a:spcBef>
                <a:spcPts val="600"/>
              </a:spcBef>
              <a:spcAft>
                <a:spcPts val="1200"/>
              </a:spcAft>
            </a:pPr>
            <a:r>
              <a:rPr lang="es-ES" sz="2800" dirty="0">
                <a:effectLst/>
                <a:latin typeface="Arial" panose="020B0604020202020204" pitchFamily="34" charset="0"/>
                <a:ea typeface="Times New Roman" panose="02020603050405020304" pitchFamily="18" charset="0"/>
              </a:rPr>
              <a:t>• Protección de Pies: Los zapatos o botas dieléctricas serán requeridos contra la protección de tensiones de toque y de paso. Las suelas aisladas no tienen el propósito de ser utilizadas como protección eléctrica principal.</a:t>
            </a:r>
            <a:endParaRPr lang="es-PA" sz="2800" dirty="0">
              <a:effectLst/>
              <a:latin typeface="Times New Roman" panose="02020603050405020304" pitchFamily="18" charset="0"/>
              <a:ea typeface="Times New Roman" panose="02020603050405020304" pitchFamily="18" charset="0"/>
            </a:endParaRPr>
          </a:p>
          <a:p>
            <a:pPr algn="just">
              <a:lnSpc>
                <a:spcPct val="150000"/>
              </a:lnSpc>
              <a:spcBef>
                <a:spcPts val="600"/>
              </a:spcBef>
              <a:spcAft>
                <a:spcPts val="1200"/>
              </a:spcAft>
            </a:pPr>
            <a:r>
              <a:rPr lang="es-ES" sz="2800" dirty="0">
                <a:effectLst/>
                <a:latin typeface="Arial" panose="020B0604020202020204" pitchFamily="34" charset="0"/>
                <a:ea typeface="Times New Roman" panose="02020603050405020304" pitchFamily="18" charset="0"/>
              </a:rPr>
              <a:t>• Estándares de equipo de protección personal: los equipos de protección personal deberán ajustarse a las normas dadas en la siguiente TABLA </a:t>
            </a:r>
            <a:r>
              <a:rPr lang="es-ES" sz="2800" dirty="0" err="1">
                <a:effectLst/>
                <a:latin typeface="Arial" panose="020B0604020202020204" pitchFamily="34" charset="0"/>
                <a:ea typeface="Times New Roman" panose="02020603050405020304" pitchFamily="18" charset="0"/>
              </a:rPr>
              <a:t>Nº</a:t>
            </a:r>
            <a:r>
              <a:rPr lang="es-ES" sz="2800" dirty="0">
                <a:effectLst/>
                <a:latin typeface="Arial" panose="020B0604020202020204" pitchFamily="34" charset="0"/>
                <a:ea typeface="Times New Roman" panose="02020603050405020304" pitchFamily="18" charset="0"/>
              </a:rPr>
              <a:t> 6.</a:t>
            </a:r>
            <a:endParaRPr lang="es-PA"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0863256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a:extLst>
              <a:ext uri="{FF2B5EF4-FFF2-40B4-BE49-F238E27FC236}">
                <a16:creationId xmlns:a16="http://schemas.microsoft.com/office/drawing/2014/main" id="{3BE9D0F2-20BE-468C-B582-3970F51A187A}"/>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D109BD2-A35D-40C7-98C7-0C11B605B252}" type="slidenum">
              <a:rPr lang="es-ES" altLang="es-PA">
                <a:solidFill>
                  <a:srgbClr val="045C75"/>
                </a:solidFill>
                <a:latin typeface="Constantia" panose="02030602050306030303" pitchFamily="18" charset="0"/>
              </a:rPr>
              <a:pPr eaLnBrk="1" hangingPunct="1"/>
              <a:t>57</a:t>
            </a:fld>
            <a:endParaRPr lang="es-ES" altLang="es-PA">
              <a:solidFill>
                <a:srgbClr val="045C75"/>
              </a:solidFill>
              <a:latin typeface="Constantia" panose="02030602050306030303" pitchFamily="18" charset="0"/>
            </a:endParaRPr>
          </a:p>
        </p:txBody>
      </p:sp>
      <p:sp>
        <p:nvSpPr>
          <p:cNvPr id="19" name="CuadroTexto 18">
            <a:extLst>
              <a:ext uri="{FF2B5EF4-FFF2-40B4-BE49-F238E27FC236}">
                <a16:creationId xmlns:a16="http://schemas.microsoft.com/office/drawing/2014/main" id="{B95AD4FD-F5A5-44BA-B232-00CB1E56BC6B}"/>
              </a:ext>
            </a:extLst>
          </p:cNvPr>
          <p:cNvSpPr txBox="1"/>
          <p:nvPr/>
        </p:nvSpPr>
        <p:spPr>
          <a:xfrm>
            <a:off x="0" y="1942012"/>
            <a:ext cx="4389120" cy="2599751"/>
          </a:xfrm>
          <a:prstGeom prst="rect">
            <a:avLst/>
          </a:prstGeom>
          <a:noFill/>
        </p:spPr>
        <p:txBody>
          <a:bodyPr wrap="square">
            <a:spAutoFit/>
          </a:bodyPr>
          <a:lstStyle/>
          <a:p>
            <a:pPr algn="ctr">
              <a:lnSpc>
                <a:spcPct val="150000"/>
              </a:lnSpc>
              <a:spcBef>
                <a:spcPts val="600"/>
              </a:spcBef>
              <a:spcAft>
                <a:spcPts val="1200"/>
              </a:spcAft>
            </a:pPr>
            <a:r>
              <a:rPr lang="es-ES" sz="2800" dirty="0">
                <a:effectLst/>
                <a:latin typeface="Arial" panose="020B0604020202020204" pitchFamily="34" charset="0"/>
                <a:ea typeface="Times New Roman" panose="02020603050405020304" pitchFamily="18" charset="0"/>
              </a:rPr>
              <a:t>TABLA </a:t>
            </a:r>
            <a:r>
              <a:rPr lang="es-ES" sz="2800" dirty="0" err="1">
                <a:effectLst/>
                <a:latin typeface="Arial" panose="020B0604020202020204" pitchFamily="34" charset="0"/>
                <a:ea typeface="Times New Roman" panose="02020603050405020304" pitchFamily="18" charset="0"/>
              </a:rPr>
              <a:t>Nº</a:t>
            </a:r>
            <a:r>
              <a:rPr lang="es-ES" sz="2800" dirty="0">
                <a:effectLst/>
                <a:latin typeface="Arial" panose="020B0604020202020204" pitchFamily="34" charset="0"/>
                <a:ea typeface="Times New Roman" panose="02020603050405020304" pitchFamily="18" charset="0"/>
              </a:rPr>
              <a:t> 6 Normas internacionales para equipos de protección personal</a:t>
            </a:r>
            <a:endParaRPr lang="es-PA" sz="2800" dirty="0">
              <a:effectLst/>
              <a:latin typeface="Times New Roman" panose="02020603050405020304" pitchFamily="18" charset="0"/>
              <a:ea typeface="Times New Roman" panose="02020603050405020304" pitchFamily="18" charset="0"/>
            </a:endParaRPr>
          </a:p>
        </p:txBody>
      </p:sp>
      <p:pic>
        <p:nvPicPr>
          <p:cNvPr id="5" name="Picture 7">
            <a:extLst>
              <a:ext uri="{FF2B5EF4-FFF2-40B4-BE49-F238E27FC236}">
                <a16:creationId xmlns:a16="http://schemas.microsoft.com/office/drawing/2014/main" id="{031DF0CE-66C7-4256-81EF-8E90854F905C}"/>
              </a:ext>
            </a:extLst>
          </p:cNvPr>
          <p:cNvPicPr/>
          <p:nvPr/>
        </p:nvPicPr>
        <p:blipFill>
          <a:blip r:embed="rId2" cstate="print">
            <a:lum bright="-20000" contrast="40000"/>
            <a:extLst>
              <a:ext uri="{28A0092B-C50C-407E-A947-70E740481C1C}">
                <a14:useLocalDpi xmlns:a14="http://schemas.microsoft.com/office/drawing/2010/main" val="0"/>
              </a:ext>
            </a:extLst>
          </a:blip>
          <a:srcRect/>
          <a:stretch>
            <a:fillRect/>
          </a:stretch>
        </p:blipFill>
        <p:spPr bwMode="auto">
          <a:xfrm>
            <a:off x="4824548" y="1"/>
            <a:ext cx="7367452" cy="6857999"/>
          </a:xfrm>
          <a:prstGeom prst="rect">
            <a:avLst/>
          </a:prstGeom>
          <a:noFill/>
          <a:ln>
            <a:noFill/>
          </a:ln>
        </p:spPr>
      </p:pic>
    </p:spTree>
    <p:extLst>
      <p:ext uri="{BB962C8B-B14F-4D97-AF65-F5344CB8AC3E}">
        <p14:creationId xmlns:p14="http://schemas.microsoft.com/office/powerpoint/2010/main" val="29598268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a:extLst>
              <a:ext uri="{FF2B5EF4-FFF2-40B4-BE49-F238E27FC236}">
                <a16:creationId xmlns:a16="http://schemas.microsoft.com/office/drawing/2014/main" id="{3BE9D0F2-20BE-468C-B582-3970F51A187A}"/>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D109BD2-A35D-40C7-98C7-0C11B605B252}" type="slidenum">
              <a:rPr lang="es-ES" altLang="es-PA">
                <a:solidFill>
                  <a:srgbClr val="045C75"/>
                </a:solidFill>
                <a:latin typeface="Constantia" panose="02030602050306030303" pitchFamily="18" charset="0"/>
              </a:rPr>
              <a:pPr eaLnBrk="1" hangingPunct="1"/>
              <a:t>58</a:t>
            </a:fld>
            <a:endParaRPr lang="es-ES" altLang="es-PA">
              <a:solidFill>
                <a:srgbClr val="045C75"/>
              </a:solidFill>
              <a:latin typeface="Constantia" panose="02030602050306030303" pitchFamily="18" charset="0"/>
            </a:endParaRPr>
          </a:p>
        </p:txBody>
      </p:sp>
      <p:sp>
        <p:nvSpPr>
          <p:cNvPr id="19" name="CuadroTexto 18">
            <a:extLst>
              <a:ext uri="{FF2B5EF4-FFF2-40B4-BE49-F238E27FC236}">
                <a16:creationId xmlns:a16="http://schemas.microsoft.com/office/drawing/2014/main" id="{B95AD4FD-F5A5-44BA-B232-00CB1E56BC6B}"/>
              </a:ext>
            </a:extLst>
          </p:cNvPr>
          <p:cNvSpPr txBox="1"/>
          <p:nvPr/>
        </p:nvSpPr>
        <p:spPr>
          <a:xfrm>
            <a:off x="88777" y="0"/>
            <a:ext cx="11949343" cy="5185074"/>
          </a:xfrm>
          <a:prstGeom prst="rect">
            <a:avLst/>
          </a:prstGeom>
          <a:noFill/>
        </p:spPr>
        <p:txBody>
          <a:bodyPr wrap="square">
            <a:spAutoFit/>
          </a:bodyPr>
          <a:lstStyle/>
          <a:p>
            <a:pPr indent="449580" algn="just">
              <a:lnSpc>
                <a:spcPct val="150000"/>
              </a:lnSpc>
              <a:spcBef>
                <a:spcPts val="600"/>
              </a:spcBef>
              <a:spcAft>
                <a:spcPts val="1200"/>
              </a:spcAft>
            </a:pPr>
            <a:r>
              <a:rPr lang="es-ES" sz="2800" dirty="0">
                <a:effectLst/>
                <a:latin typeface="Arial" panose="020B0604020202020204" pitchFamily="34" charset="0"/>
                <a:ea typeface="Times New Roman" panose="02020603050405020304" pitchFamily="18" charset="0"/>
              </a:rPr>
              <a:t>Matriz de ropa de protección y de equipo de protección personal: Una vez que la categoría de riesgo ha sido identificada en las tablas 130.7(C)(15)(A)(a) y la 130.7(C)(15)(A)(b) del NFPA 70E, la tabla </a:t>
            </a:r>
            <a:r>
              <a:rPr lang="es-ES" sz="2800" dirty="0" err="1">
                <a:effectLst/>
                <a:latin typeface="Arial" panose="020B0604020202020204" pitchFamily="34" charset="0"/>
                <a:ea typeface="Times New Roman" panose="02020603050405020304" pitchFamily="18" charset="0"/>
              </a:rPr>
              <a:t>Nº</a:t>
            </a:r>
            <a:r>
              <a:rPr lang="es-ES" sz="2800" dirty="0">
                <a:effectLst/>
                <a:latin typeface="Arial" panose="020B0604020202020204" pitchFamily="34" charset="0"/>
                <a:ea typeface="Times New Roman" panose="02020603050405020304" pitchFamily="18" charset="0"/>
              </a:rPr>
              <a:t> 7 lista los requerimientos para la ropa y otros equipos de protección personal con base en los números de Categoría Riesgo de 0 a 4 obtenidos de la citadas del NFPA 70E. Esta ropa y el equipo se deberán utilizar cuando se trabaje dentro de la frontera de protección contra Arco Eléctrico, probadas bajo los estándares de resistencia de materiales.</a:t>
            </a:r>
            <a:endParaRPr lang="es-PA"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17101698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a:extLst>
              <a:ext uri="{FF2B5EF4-FFF2-40B4-BE49-F238E27FC236}">
                <a16:creationId xmlns:a16="http://schemas.microsoft.com/office/drawing/2014/main" id="{3BE9D0F2-20BE-468C-B582-3970F51A187A}"/>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D109BD2-A35D-40C7-98C7-0C11B605B252}" type="slidenum">
              <a:rPr lang="es-ES" altLang="es-PA">
                <a:solidFill>
                  <a:srgbClr val="045C75"/>
                </a:solidFill>
                <a:latin typeface="Constantia" panose="02030602050306030303" pitchFamily="18" charset="0"/>
              </a:rPr>
              <a:pPr eaLnBrk="1" hangingPunct="1"/>
              <a:t>59</a:t>
            </a:fld>
            <a:endParaRPr lang="es-ES" altLang="es-PA">
              <a:solidFill>
                <a:srgbClr val="045C75"/>
              </a:solidFill>
              <a:latin typeface="Constantia" panose="02030602050306030303" pitchFamily="18" charset="0"/>
            </a:endParaRPr>
          </a:p>
        </p:txBody>
      </p:sp>
      <p:sp>
        <p:nvSpPr>
          <p:cNvPr id="19" name="CuadroTexto 18">
            <a:extLst>
              <a:ext uri="{FF2B5EF4-FFF2-40B4-BE49-F238E27FC236}">
                <a16:creationId xmlns:a16="http://schemas.microsoft.com/office/drawing/2014/main" id="{B95AD4FD-F5A5-44BA-B232-00CB1E56BC6B}"/>
              </a:ext>
            </a:extLst>
          </p:cNvPr>
          <p:cNvSpPr txBox="1"/>
          <p:nvPr/>
        </p:nvSpPr>
        <p:spPr>
          <a:xfrm>
            <a:off x="0" y="1942012"/>
            <a:ext cx="4389120" cy="1953420"/>
          </a:xfrm>
          <a:prstGeom prst="rect">
            <a:avLst/>
          </a:prstGeom>
          <a:noFill/>
        </p:spPr>
        <p:txBody>
          <a:bodyPr wrap="square">
            <a:spAutoFit/>
          </a:bodyPr>
          <a:lstStyle/>
          <a:p>
            <a:pPr indent="449580" algn="ctr">
              <a:lnSpc>
                <a:spcPct val="150000"/>
              </a:lnSpc>
              <a:spcBef>
                <a:spcPts val="600"/>
              </a:spcBef>
              <a:spcAft>
                <a:spcPts val="1200"/>
              </a:spcAft>
            </a:pPr>
            <a:r>
              <a:rPr lang="es-ES" sz="2800" dirty="0">
                <a:effectLst/>
                <a:latin typeface="Arial" panose="020B0604020202020204" pitchFamily="34" charset="0"/>
                <a:ea typeface="Times New Roman" panose="02020603050405020304" pitchFamily="18" charset="0"/>
              </a:rPr>
              <a:t>TABLA </a:t>
            </a:r>
            <a:r>
              <a:rPr lang="es-ES" sz="2800" dirty="0" err="1">
                <a:effectLst/>
                <a:latin typeface="Arial" panose="020B0604020202020204" pitchFamily="34" charset="0"/>
                <a:ea typeface="Times New Roman" panose="02020603050405020304" pitchFamily="18" charset="0"/>
              </a:rPr>
              <a:t>Nº</a:t>
            </a:r>
            <a:r>
              <a:rPr lang="es-ES" sz="2800" dirty="0">
                <a:effectLst/>
                <a:latin typeface="Arial" panose="020B0604020202020204" pitchFamily="34" charset="0"/>
                <a:ea typeface="Times New Roman" panose="02020603050405020304" pitchFamily="18" charset="0"/>
              </a:rPr>
              <a:t> 7 Matriz de Ropa de Protección según Categoría de Riesgos.</a:t>
            </a:r>
            <a:endParaRPr lang="es-PA" sz="2800" dirty="0">
              <a:effectLst/>
              <a:latin typeface="Times New Roman" panose="02020603050405020304" pitchFamily="18" charset="0"/>
              <a:ea typeface="Times New Roman" panose="02020603050405020304" pitchFamily="18" charset="0"/>
            </a:endParaRPr>
          </a:p>
        </p:txBody>
      </p:sp>
      <p:pic>
        <p:nvPicPr>
          <p:cNvPr id="6" name="Picture 9">
            <a:extLst>
              <a:ext uri="{FF2B5EF4-FFF2-40B4-BE49-F238E27FC236}">
                <a16:creationId xmlns:a16="http://schemas.microsoft.com/office/drawing/2014/main" id="{F554054A-6FD3-42B6-900E-AD644B5F87E9}"/>
              </a:ext>
            </a:extLst>
          </p:cNvPr>
          <p:cNvPicPr/>
          <p:nvPr/>
        </p:nvPicPr>
        <p:blipFill>
          <a:blip r:embed="rId2" cstate="print">
            <a:lum bright="-20000" contrast="40000"/>
            <a:extLst>
              <a:ext uri="{28A0092B-C50C-407E-A947-70E740481C1C}">
                <a14:useLocalDpi xmlns:a14="http://schemas.microsoft.com/office/drawing/2010/main" val="0"/>
              </a:ext>
            </a:extLst>
          </a:blip>
          <a:srcRect/>
          <a:stretch>
            <a:fillRect/>
          </a:stretch>
        </p:blipFill>
        <p:spPr bwMode="auto">
          <a:xfrm>
            <a:off x="4545874" y="0"/>
            <a:ext cx="7646126" cy="6858000"/>
          </a:xfrm>
          <a:prstGeom prst="rect">
            <a:avLst/>
          </a:prstGeom>
          <a:noFill/>
          <a:ln>
            <a:noFill/>
          </a:ln>
        </p:spPr>
      </p:pic>
      <p:sp>
        <p:nvSpPr>
          <p:cNvPr id="7" name="CuadroTexto 6">
            <a:extLst>
              <a:ext uri="{FF2B5EF4-FFF2-40B4-BE49-F238E27FC236}">
                <a16:creationId xmlns:a16="http://schemas.microsoft.com/office/drawing/2014/main" id="{52B380B4-A008-4CA3-B911-A8807ADAF44B}"/>
              </a:ext>
            </a:extLst>
          </p:cNvPr>
          <p:cNvSpPr txBox="1"/>
          <p:nvPr/>
        </p:nvSpPr>
        <p:spPr>
          <a:xfrm>
            <a:off x="587830" y="5883274"/>
            <a:ext cx="3627119" cy="873252"/>
          </a:xfrm>
          <a:prstGeom prst="rect">
            <a:avLst/>
          </a:prstGeom>
          <a:noFill/>
        </p:spPr>
        <p:txBody>
          <a:bodyPr wrap="square">
            <a:spAutoFit/>
          </a:bodyPr>
          <a:lstStyle/>
          <a:p>
            <a:pPr algn="just">
              <a:lnSpc>
                <a:spcPct val="150000"/>
              </a:lnSpc>
              <a:spcBef>
                <a:spcPts val="600"/>
              </a:spcBef>
              <a:spcAft>
                <a:spcPts val="1200"/>
              </a:spcAft>
            </a:pPr>
            <a:r>
              <a:rPr lang="es-ES" sz="1800" dirty="0">
                <a:effectLst/>
                <a:latin typeface="Arial" panose="020B0604020202020204" pitchFamily="34" charset="0"/>
                <a:ea typeface="Times New Roman" panose="02020603050405020304" pitchFamily="18" charset="0"/>
              </a:rPr>
              <a:t>RLL: Retardante a la llama producida por el Arco Eléctrico.</a:t>
            </a:r>
            <a:endParaRPr lang="es-PA"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124213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1 Rectángulo">
            <a:extLst>
              <a:ext uri="{FF2B5EF4-FFF2-40B4-BE49-F238E27FC236}">
                <a16:creationId xmlns:a16="http://schemas.microsoft.com/office/drawing/2014/main" id="{C3B28366-682B-4BFB-BD04-A74A7EC9F506}"/>
              </a:ext>
            </a:extLst>
          </p:cNvPr>
          <p:cNvSpPr>
            <a:spLocks noChangeArrowheads="1"/>
          </p:cNvSpPr>
          <p:nvPr/>
        </p:nvSpPr>
        <p:spPr bwMode="auto">
          <a:xfrm>
            <a:off x="321734" y="0"/>
            <a:ext cx="11548532" cy="693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indent="449580" algn="just">
              <a:lnSpc>
                <a:spcPct val="150000"/>
              </a:lnSpc>
              <a:spcBef>
                <a:spcPts val="600"/>
              </a:spcBef>
              <a:spcAft>
                <a:spcPts val="600"/>
              </a:spcAft>
            </a:pPr>
            <a:r>
              <a:rPr lang="es-ES" sz="2800" dirty="0">
                <a:effectLst/>
                <a:ea typeface="Times New Roman" panose="02020603050405020304" pitchFamily="18" charset="0"/>
              </a:rPr>
              <a:t>• Material eléctrico de utilización: Equipo que utiliza la energía eléctrica para la electrónica, electromecánica, química, calefacción, iluminación, o usos similares.</a:t>
            </a:r>
            <a:endParaRPr lang="es-PA" sz="2800" dirty="0">
              <a:effectLst/>
              <a:latin typeface="Times New Roman" panose="02020603050405020304" pitchFamily="18" charset="0"/>
              <a:ea typeface="Times New Roman" panose="02020603050405020304" pitchFamily="18" charset="0"/>
            </a:endParaRPr>
          </a:p>
          <a:p>
            <a:pPr indent="449580" algn="just">
              <a:lnSpc>
                <a:spcPct val="150000"/>
              </a:lnSpc>
              <a:spcBef>
                <a:spcPts val="600"/>
              </a:spcBef>
              <a:spcAft>
                <a:spcPts val="600"/>
              </a:spcAft>
            </a:pPr>
            <a:r>
              <a:rPr lang="es-ES" sz="2800" dirty="0">
                <a:effectLst/>
                <a:ea typeface="Times New Roman" panose="02020603050405020304" pitchFamily="18" charset="0"/>
              </a:rPr>
              <a:t>• Energizado: Eléctricamente conectado a una fuente de tensión.</a:t>
            </a:r>
            <a:endParaRPr lang="es-PA" sz="2800" dirty="0">
              <a:effectLst/>
              <a:latin typeface="Times New Roman" panose="02020603050405020304" pitchFamily="18" charset="0"/>
              <a:ea typeface="Times New Roman" panose="02020603050405020304" pitchFamily="18" charset="0"/>
            </a:endParaRPr>
          </a:p>
          <a:p>
            <a:pPr indent="449580" algn="just">
              <a:lnSpc>
                <a:spcPct val="150000"/>
              </a:lnSpc>
              <a:spcBef>
                <a:spcPts val="600"/>
              </a:spcBef>
              <a:spcAft>
                <a:spcPts val="600"/>
              </a:spcAft>
            </a:pPr>
            <a:r>
              <a:rPr lang="es-ES" sz="2800" dirty="0">
                <a:effectLst/>
                <a:ea typeface="Times New Roman" panose="02020603050405020304" pitchFamily="18" charset="0"/>
              </a:rPr>
              <a:t>• Expuesto (partes activas): Capaz de ser inadvertidamente tocado o más cerca que una distancia de seguridad por una persona. Se aplica a las partes que no están adecuadamente aisladas.</a:t>
            </a:r>
            <a:endParaRPr lang="es-PA" sz="2800" dirty="0">
              <a:effectLst/>
              <a:latin typeface="Times New Roman" panose="02020603050405020304" pitchFamily="18" charset="0"/>
              <a:ea typeface="Times New Roman" panose="02020603050405020304" pitchFamily="18" charset="0"/>
            </a:endParaRPr>
          </a:p>
          <a:p>
            <a:pPr indent="449580" algn="just">
              <a:lnSpc>
                <a:spcPct val="150000"/>
              </a:lnSpc>
              <a:spcBef>
                <a:spcPts val="600"/>
              </a:spcBef>
              <a:spcAft>
                <a:spcPts val="600"/>
              </a:spcAft>
            </a:pPr>
            <a:r>
              <a:rPr lang="es-ES" sz="2800" dirty="0">
                <a:effectLst/>
                <a:ea typeface="Times New Roman" panose="02020603050405020304" pitchFamily="18" charset="0"/>
              </a:rPr>
              <a:t>• Corriente de falla: Una corriente que fluye de un conductor a tierra o hacia otro conductor debido a una conexión anormal (incluyendo un arco) entre los dos.</a:t>
            </a:r>
            <a:endParaRPr lang="es-PA" sz="2800" dirty="0">
              <a:effectLst/>
              <a:latin typeface="Times New Roman" panose="02020603050405020304" pitchFamily="18" charset="0"/>
              <a:ea typeface="Times New Roman" panose="02020603050405020304" pitchFamily="18" charset="0"/>
            </a:endParaRPr>
          </a:p>
        </p:txBody>
      </p:sp>
      <p:sp>
        <p:nvSpPr>
          <p:cNvPr id="4" name="3 Marcador de número de diapositiva">
            <a:extLst>
              <a:ext uri="{FF2B5EF4-FFF2-40B4-BE49-F238E27FC236}">
                <a16:creationId xmlns:a16="http://schemas.microsoft.com/office/drawing/2014/main" id="{3BE9D0F2-20BE-468C-B582-3970F51A187A}"/>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D109BD2-A35D-40C7-98C7-0C11B605B252}" type="slidenum">
              <a:rPr lang="es-ES" altLang="es-PA">
                <a:solidFill>
                  <a:srgbClr val="045C75"/>
                </a:solidFill>
                <a:latin typeface="Constantia" panose="02030602050306030303" pitchFamily="18" charset="0"/>
              </a:rPr>
              <a:pPr eaLnBrk="1" hangingPunct="1"/>
              <a:t>6</a:t>
            </a:fld>
            <a:endParaRPr lang="es-ES" altLang="es-PA">
              <a:solidFill>
                <a:srgbClr val="045C75"/>
              </a:solidFill>
              <a:latin typeface="Constantia" panose="02030602050306030303" pitchFamily="18" charset="0"/>
            </a:endParaRPr>
          </a:p>
        </p:txBody>
      </p:sp>
    </p:spTree>
    <p:extLst>
      <p:ext uri="{BB962C8B-B14F-4D97-AF65-F5344CB8AC3E}">
        <p14:creationId xmlns:p14="http://schemas.microsoft.com/office/powerpoint/2010/main" val="101068841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a:extLst>
              <a:ext uri="{FF2B5EF4-FFF2-40B4-BE49-F238E27FC236}">
                <a16:creationId xmlns:a16="http://schemas.microsoft.com/office/drawing/2014/main" id="{3BE9D0F2-20BE-468C-B582-3970F51A187A}"/>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D109BD2-A35D-40C7-98C7-0C11B605B252}" type="slidenum">
              <a:rPr lang="es-ES" altLang="es-PA">
                <a:solidFill>
                  <a:srgbClr val="045C75"/>
                </a:solidFill>
                <a:latin typeface="Constantia" panose="02030602050306030303" pitchFamily="18" charset="0"/>
              </a:rPr>
              <a:pPr eaLnBrk="1" hangingPunct="1"/>
              <a:t>60</a:t>
            </a:fld>
            <a:endParaRPr lang="es-ES" altLang="es-PA">
              <a:solidFill>
                <a:srgbClr val="045C75"/>
              </a:solidFill>
              <a:latin typeface="Constantia" panose="02030602050306030303" pitchFamily="18" charset="0"/>
            </a:endParaRPr>
          </a:p>
        </p:txBody>
      </p:sp>
      <p:pic>
        <p:nvPicPr>
          <p:cNvPr id="8" name="Imagen 7" descr="Imagen que contiene Escala de tiempo&#10;&#10;Descripción generada automáticamente">
            <a:extLst>
              <a:ext uri="{FF2B5EF4-FFF2-40B4-BE49-F238E27FC236}">
                <a16:creationId xmlns:a16="http://schemas.microsoft.com/office/drawing/2014/main" id="{5D8650EC-D657-4B58-9128-8C141D834EB5}"/>
              </a:ext>
            </a:extLst>
          </p:cNvPr>
          <p:cNvPicPr>
            <a:picLocks noChangeAspect="1"/>
          </p:cNvPicPr>
          <p:nvPr/>
        </p:nvPicPr>
        <p:blipFill rotWithShape="1">
          <a:blip r:embed="rId2"/>
          <a:srcRect l="1730" t="883" r="7785" b="40210"/>
          <a:stretch/>
        </p:blipFill>
        <p:spPr>
          <a:xfrm>
            <a:off x="1186938" y="0"/>
            <a:ext cx="9474927" cy="6858000"/>
          </a:xfrm>
          <a:prstGeom prst="rect">
            <a:avLst/>
          </a:prstGeom>
        </p:spPr>
      </p:pic>
    </p:spTree>
    <p:extLst>
      <p:ext uri="{BB962C8B-B14F-4D97-AF65-F5344CB8AC3E}">
        <p14:creationId xmlns:p14="http://schemas.microsoft.com/office/powerpoint/2010/main" val="185445461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a:extLst>
              <a:ext uri="{FF2B5EF4-FFF2-40B4-BE49-F238E27FC236}">
                <a16:creationId xmlns:a16="http://schemas.microsoft.com/office/drawing/2014/main" id="{3BE9D0F2-20BE-468C-B582-3970F51A187A}"/>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D109BD2-A35D-40C7-98C7-0C11B605B252}" type="slidenum">
              <a:rPr lang="es-ES" altLang="es-PA">
                <a:solidFill>
                  <a:srgbClr val="045C75"/>
                </a:solidFill>
                <a:latin typeface="Constantia" panose="02030602050306030303" pitchFamily="18" charset="0"/>
              </a:rPr>
              <a:pPr eaLnBrk="1" hangingPunct="1"/>
              <a:t>61</a:t>
            </a:fld>
            <a:endParaRPr lang="es-ES" altLang="es-PA">
              <a:solidFill>
                <a:srgbClr val="045C75"/>
              </a:solidFill>
              <a:latin typeface="Constantia" panose="02030602050306030303" pitchFamily="18" charset="0"/>
            </a:endParaRPr>
          </a:p>
        </p:txBody>
      </p:sp>
      <p:pic>
        <p:nvPicPr>
          <p:cNvPr id="5" name="Imagen 4" descr="Imagen que contiene Escala de tiempo&#10;&#10;Descripción generada automáticamente">
            <a:extLst>
              <a:ext uri="{FF2B5EF4-FFF2-40B4-BE49-F238E27FC236}">
                <a16:creationId xmlns:a16="http://schemas.microsoft.com/office/drawing/2014/main" id="{36CFDDF8-34AE-46D0-A86B-536302FBA2DE}"/>
              </a:ext>
            </a:extLst>
          </p:cNvPr>
          <p:cNvPicPr>
            <a:picLocks noChangeAspect="1"/>
          </p:cNvPicPr>
          <p:nvPr/>
        </p:nvPicPr>
        <p:blipFill rotWithShape="1">
          <a:blip r:embed="rId2"/>
          <a:srcRect l="2513" t="61905" r="7867" b="1633"/>
          <a:stretch/>
        </p:blipFill>
        <p:spPr>
          <a:xfrm>
            <a:off x="-5297" y="0"/>
            <a:ext cx="12239121" cy="6749143"/>
          </a:xfrm>
          <a:prstGeom prst="rect">
            <a:avLst/>
          </a:prstGeom>
        </p:spPr>
      </p:pic>
    </p:spTree>
    <p:extLst>
      <p:ext uri="{BB962C8B-B14F-4D97-AF65-F5344CB8AC3E}">
        <p14:creationId xmlns:p14="http://schemas.microsoft.com/office/powerpoint/2010/main" val="392939837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a:extLst>
              <a:ext uri="{FF2B5EF4-FFF2-40B4-BE49-F238E27FC236}">
                <a16:creationId xmlns:a16="http://schemas.microsoft.com/office/drawing/2014/main" id="{3BE9D0F2-20BE-468C-B582-3970F51A187A}"/>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D109BD2-A35D-40C7-98C7-0C11B605B252}" type="slidenum">
              <a:rPr lang="es-ES" altLang="es-PA">
                <a:solidFill>
                  <a:srgbClr val="045C75"/>
                </a:solidFill>
                <a:latin typeface="Constantia" panose="02030602050306030303" pitchFamily="18" charset="0"/>
              </a:rPr>
              <a:pPr eaLnBrk="1" hangingPunct="1"/>
              <a:t>62</a:t>
            </a:fld>
            <a:endParaRPr lang="es-ES" altLang="es-PA">
              <a:solidFill>
                <a:srgbClr val="045C75"/>
              </a:solidFill>
              <a:latin typeface="Constantia" panose="02030602050306030303" pitchFamily="18" charset="0"/>
            </a:endParaRPr>
          </a:p>
        </p:txBody>
      </p:sp>
      <p:pic>
        <p:nvPicPr>
          <p:cNvPr id="3" name="Imagen 2" descr="Escala de tiempo&#10;&#10;Descripción generada automáticamente con confianza media">
            <a:extLst>
              <a:ext uri="{FF2B5EF4-FFF2-40B4-BE49-F238E27FC236}">
                <a16:creationId xmlns:a16="http://schemas.microsoft.com/office/drawing/2014/main" id="{5829FF0E-013D-4190-AB59-DCCE94CCCCAD}"/>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brightnessContrast bright="12000" contrast="-29000"/>
                    </a14:imgEffect>
                  </a14:imgLayer>
                </a14:imgProps>
              </a:ext>
            </a:extLst>
          </a:blip>
          <a:stretch>
            <a:fillRect/>
          </a:stretch>
        </p:blipFill>
        <p:spPr>
          <a:xfrm>
            <a:off x="-38478" y="0"/>
            <a:ext cx="12225358" cy="6858000"/>
          </a:xfrm>
          <a:prstGeom prst="rect">
            <a:avLst/>
          </a:prstGeom>
        </p:spPr>
      </p:pic>
    </p:spTree>
    <p:extLst>
      <p:ext uri="{BB962C8B-B14F-4D97-AF65-F5344CB8AC3E}">
        <p14:creationId xmlns:p14="http://schemas.microsoft.com/office/powerpoint/2010/main" val="206645653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a:extLst>
              <a:ext uri="{FF2B5EF4-FFF2-40B4-BE49-F238E27FC236}">
                <a16:creationId xmlns:a16="http://schemas.microsoft.com/office/drawing/2014/main" id="{3BE9D0F2-20BE-468C-B582-3970F51A187A}"/>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D109BD2-A35D-40C7-98C7-0C11B605B252}" type="slidenum">
              <a:rPr lang="es-ES" altLang="es-PA">
                <a:solidFill>
                  <a:srgbClr val="045C75"/>
                </a:solidFill>
                <a:latin typeface="Constantia" panose="02030602050306030303" pitchFamily="18" charset="0"/>
              </a:rPr>
              <a:pPr eaLnBrk="1" hangingPunct="1"/>
              <a:t>63</a:t>
            </a:fld>
            <a:endParaRPr lang="es-ES" altLang="es-PA">
              <a:solidFill>
                <a:srgbClr val="045C75"/>
              </a:solidFill>
              <a:latin typeface="Constantia" panose="02030602050306030303" pitchFamily="18" charset="0"/>
            </a:endParaRPr>
          </a:p>
        </p:txBody>
      </p:sp>
      <p:sp>
        <p:nvSpPr>
          <p:cNvPr id="19" name="CuadroTexto 18">
            <a:extLst>
              <a:ext uri="{FF2B5EF4-FFF2-40B4-BE49-F238E27FC236}">
                <a16:creationId xmlns:a16="http://schemas.microsoft.com/office/drawing/2014/main" id="{B95AD4FD-F5A5-44BA-B232-00CB1E56BC6B}"/>
              </a:ext>
            </a:extLst>
          </p:cNvPr>
          <p:cNvSpPr txBox="1"/>
          <p:nvPr/>
        </p:nvSpPr>
        <p:spPr>
          <a:xfrm>
            <a:off x="88777" y="0"/>
            <a:ext cx="11949343" cy="6523902"/>
          </a:xfrm>
          <a:prstGeom prst="rect">
            <a:avLst/>
          </a:prstGeom>
          <a:noFill/>
        </p:spPr>
        <p:txBody>
          <a:bodyPr wrap="square">
            <a:spAutoFit/>
          </a:bodyPr>
          <a:lstStyle/>
          <a:p>
            <a:pPr indent="449580" algn="just">
              <a:lnSpc>
                <a:spcPct val="150000"/>
              </a:lnSpc>
              <a:spcBef>
                <a:spcPts val="600"/>
              </a:spcBef>
              <a:spcAft>
                <a:spcPts val="1200"/>
              </a:spcAft>
            </a:pPr>
            <a:r>
              <a:rPr lang="es-ES" sz="2800" b="1" dirty="0">
                <a:effectLst/>
                <a:latin typeface="Arial" panose="020B0604020202020204" pitchFamily="34" charset="0"/>
                <a:ea typeface="Times New Roman" panose="02020603050405020304" pitchFamily="18" charset="0"/>
              </a:rPr>
              <a:t>Limitaciones.</a:t>
            </a:r>
            <a:endParaRPr lang="es-PA" sz="2800" dirty="0">
              <a:effectLst/>
              <a:latin typeface="Times New Roman" panose="02020603050405020304" pitchFamily="18" charset="0"/>
              <a:ea typeface="Times New Roman" panose="02020603050405020304" pitchFamily="18" charset="0"/>
            </a:endParaRPr>
          </a:p>
          <a:p>
            <a:pPr indent="449580" algn="just">
              <a:lnSpc>
                <a:spcPct val="150000"/>
              </a:lnSpc>
              <a:spcBef>
                <a:spcPts val="600"/>
              </a:spcBef>
              <a:spcAft>
                <a:spcPts val="1200"/>
              </a:spcAft>
            </a:pPr>
            <a:r>
              <a:rPr lang="es-ES" sz="2800" dirty="0">
                <a:effectLst/>
                <a:latin typeface="Arial" panose="020B0604020202020204" pitchFamily="34" charset="0"/>
                <a:ea typeface="Times New Roman" panose="02020603050405020304" pitchFamily="18" charset="0"/>
              </a:rPr>
              <a:t>La NFPA 70E es aplicable a tensiones de 208V-600V para equipos eléctricos al aire y en lugares cerrados asimismo se considera líneas y cables eléctricos con niveles de tensión de operación entre 1 kV-800kV y considerando niveles de corriente de cortocircuito de 16-50kA.</a:t>
            </a:r>
            <a:endParaRPr lang="es-PA" sz="2800" dirty="0">
              <a:effectLst/>
              <a:latin typeface="Times New Roman" panose="02020603050405020304" pitchFamily="18" charset="0"/>
              <a:ea typeface="Times New Roman" panose="02020603050405020304" pitchFamily="18" charset="0"/>
            </a:endParaRPr>
          </a:p>
          <a:p>
            <a:pPr algn="just">
              <a:lnSpc>
                <a:spcPct val="150000"/>
              </a:lnSpc>
              <a:spcBef>
                <a:spcPts val="600"/>
              </a:spcBef>
              <a:spcAft>
                <a:spcPts val="1200"/>
              </a:spcAft>
            </a:pPr>
            <a:r>
              <a:rPr lang="es-ES" sz="2800" dirty="0">
                <a:effectLst/>
                <a:latin typeface="Arial" panose="020B0604020202020204" pitchFamily="34" charset="0"/>
                <a:ea typeface="Times New Roman" panose="02020603050405020304" pitchFamily="18" charset="0"/>
              </a:rPr>
              <a:t>Esta norma no incluye lo siguiente:</a:t>
            </a:r>
            <a:endParaRPr lang="es-PA" sz="2800" dirty="0">
              <a:effectLst/>
              <a:latin typeface="Times New Roman" panose="02020603050405020304" pitchFamily="18" charset="0"/>
              <a:ea typeface="Times New Roman" panose="02020603050405020304" pitchFamily="18" charset="0"/>
            </a:endParaRPr>
          </a:p>
          <a:p>
            <a:pPr marL="449580" algn="just">
              <a:lnSpc>
                <a:spcPct val="150000"/>
              </a:lnSpc>
              <a:spcBef>
                <a:spcPts val="600"/>
              </a:spcBef>
              <a:spcAft>
                <a:spcPts val="600"/>
              </a:spcAft>
            </a:pPr>
            <a:r>
              <a:rPr lang="es-ES" sz="2800" dirty="0">
                <a:effectLst/>
                <a:latin typeface="Arial" panose="020B0604020202020204" pitchFamily="34" charset="0"/>
                <a:ea typeface="Times New Roman" panose="02020603050405020304" pitchFamily="18" charset="0"/>
              </a:rPr>
              <a:t>• Instalaciones en barcos, naves acuáticas, material rodante ferroviario, aviones, o vehículos automotores diferentes de casa móviles y vehículos de recreo.</a:t>
            </a:r>
            <a:endParaRPr lang="es-PA"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52790365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a:extLst>
              <a:ext uri="{FF2B5EF4-FFF2-40B4-BE49-F238E27FC236}">
                <a16:creationId xmlns:a16="http://schemas.microsoft.com/office/drawing/2014/main" id="{3BE9D0F2-20BE-468C-B582-3970F51A187A}"/>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D109BD2-A35D-40C7-98C7-0C11B605B252}" type="slidenum">
              <a:rPr lang="es-ES" altLang="es-PA">
                <a:solidFill>
                  <a:srgbClr val="045C75"/>
                </a:solidFill>
                <a:latin typeface="Constantia" panose="02030602050306030303" pitchFamily="18" charset="0"/>
              </a:rPr>
              <a:pPr eaLnBrk="1" hangingPunct="1"/>
              <a:t>64</a:t>
            </a:fld>
            <a:endParaRPr lang="es-ES" altLang="es-PA">
              <a:solidFill>
                <a:srgbClr val="045C75"/>
              </a:solidFill>
              <a:latin typeface="Constantia" panose="02030602050306030303" pitchFamily="18" charset="0"/>
            </a:endParaRPr>
          </a:p>
        </p:txBody>
      </p:sp>
      <p:sp>
        <p:nvSpPr>
          <p:cNvPr id="19" name="CuadroTexto 18">
            <a:extLst>
              <a:ext uri="{FF2B5EF4-FFF2-40B4-BE49-F238E27FC236}">
                <a16:creationId xmlns:a16="http://schemas.microsoft.com/office/drawing/2014/main" id="{B95AD4FD-F5A5-44BA-B232-00CB1E56BC6B}"/>
              </a:ext>
            </a:extLst>
          </p:cNvPr>
          <p:cNvSpPr txBox="1"/>
          <p:nvPr/>
        </p:nvSpPr>
        <p:spPr>
          <a:xfrm>
            <a:off x="88777" y="0"/>
            <a:ext cx="11949343" cy="6139181"/>
          </a:xfrm>
          <a:prstGeom prst="rect">
            <a:avLst/>
          </a:prstGeom>
          <a:noFill/>
        </p:spPr>
        <p:txBody>
          <a:bodyPr wrap="square">
            <a:spAutoFit/>
          </a:bodyPr>
          <a:lstStyle/>
          <a:p>
            <a:pPr marL="449580" algn="just">
              <a:lnSpc>
                <a:spcPct val="150000"/>
              </a:lnSpc>
              <a:spcBef>
                <a:spcPts val="600"/>
              </a:spcBef>
              <a:spcAft>
                <a:spcPts val="600"/>
              </a:spcAft>
            </a:pPr>
            <a:r>
              <a:rPr lang="es-ES" sz="2800" dirty="0">
                <a:effectLst/>
                <a:latin typeface="Arial" panose="020B0604020202020204" pitchFamily="34" charset="0"/>
                <a:ea typeface="Times New Roman" panose="02020603050405020304" pitchFamily="18" charset="0"/>
              </a:rPr>
              <a:t>• Instalaciones subterráneas en minas.</a:t>
            </a:r>
            <a:endParaRPr lang="es-PA" sz="2800" dirty="0">
              <a:effectLst/>
              <a:latin typeface="Times New Roman" panose="02020603050405020304" pitchFamily="18" charset="0"/>
              <a:ea typeface="Times New Roman" panose="02020603050405020304" pitchFamily="18" charset="0"/>
            </a:endParaRPr>
          </a:p>
          <a:p>
            <a:pPr marL="449580" algn="just">
              <a:lnSpc>
                <a:spcPct val="150000"/>
              </a:lnSpc>
              <a:spcBef>
                <a:spcPts val="600"/>
              </a:spcBef>
              <a:spcAft>
                <a:spcPts val="600"/>
              </a:spcAft>
            </a:pPr>
            <a:r>
              <a:rPr lang="es-ES" sz="2800" dirty="0">
                <a:effectLst/>
                <a:latin typeface="Arial" panose="020B0604020202020204" pitchFamily="34" charset="0"/>
                <a:ea typeface="Times New Roman" panose="02020603050405020304" pitchFamily="18" charset="0"/>
              </a:rPr>
              <a:t>• Instalaciones ferroviarias para la generación, transformación, transmisión, o distribución, de la energía eléctrica usada exclusivamente para el funcionamiento del material rodante o las instalaciones utilizadas exclusivamente para señalización y comunicaciones.</a:t>
            </a:r>
            <a:endParaRPr lang="es-PA" sz="2800" dirty="0">
              <a:effectLst/>
              <a:latin typeface="Times New Roman" panose="02020603050405020304" pitchFamily="18" charset="0"/>
              <a:ea typeface="Times New Roman" panose="02020603050405020304" pitchFamily="18" charset="0"/>
            </a:endParaRPr>
          </a:p>
          <a:p>
            <a:pPr marL="449580" algn="just">
              <a:lnSpc>
                <a:spcPct val="150000"/>
              </a:lnSpc>
              <a:spcBef>
                <a:spcPts val="600"/>
              </a:spcBef>
              <a:spcAft>
                <a:spcPts val="600"/>
              </a:spcAft>
            </a:pPr>
            <a:r>
              <a:rPr lang="es-ES" sz="2800" dirty="0">
                <a:effectLst/>
                <a:latin typeface="Arial" panose="020B0604020202020204" pitchFamily="34" charset="0"/>
                <a:ea typeface="Times New Roman" panose="02020603050405020304" pitchFamily="18" charset="0"/>
              </a:rPr>
              <a:t>• Instalaciones de equipos de comunicaciones bajo el control exclusivo de las compañías de comunicaciones, situadas a la intemperie o dentro de edificios utilizados exclusivamente para dichas instalaciones.</a:t>
            </a:r>
            <a:endParaRPr lang="es-PA"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84423017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a:extLst>
              <a:ext uri="{FF2B5EF4-FFF2-40B4-BE49-F238E27FC236}">
                <a16:creationId xmlns:a16="http://schemas.microsoft.com/office/drawing/2014/main" id="{3BE9D0F2-20BE-468C-B582-3970F51A187A}"/>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D109BD2-A35D-40C7-98C7-0C11B605B252}" type="slidenum">
              <a:rPr lang="es-ES" altLang="es-PA">
                <a:solidFill>
                  <a:srgbClr val="045C75"/>
                </a:solidFill>
                <a:latin typeface="Constantia" panose="02030602050306030303" pitchFamily="18" charset="0"/>
              </a:rPr>
              <a:pPr eaLnBrk="1" hangingPunct="1"/>
              <a:t>65</a:t>
            </a:fld>
            <a:endParaRPr lang="es-ES" altLang="es-PA">
              <a:solidFill>
                <a:srgbClr val="045C75"/>
              </a:solidFill>
              <a:latin typeface="Constantia" panose="02030602050306030303" pitchFamily="18" charset="0"/>
            </a:endParaRPr>
          </a:p>
        </p:txBody>
      </p:sp>
      <p:sp>
        <p:nvSpPr>
          <p:cNvPr id="19" name="CuadroTexto 18">
            <a:extLst>
              <a:ext uri="{FF2B5EF4-FFF2-40B4-BE49-F238E27FC236}">
                <a16:creationId xmlns:a16="http://schemas.microsoft.com/office/drawing/2014/main" id="{B95AD4FD-F5A5-44BA-B232-00CB1E56BC6B}"/>
              </a:ext>
            </a:extLst>
          </p:cNvPr>
          <p:cNvSpPr txBox="1"/>
          <p:nvPr/>
        </p:nvSpPr>
        <p:spPr>
          <a:xfrm>
            <a:off x="0" y="348342"/>
            <a:ext cx="11949343" cy="5185074"/>
          </a:xfrm>
          <a:prstGeom prst="rect">
            <a:avLst/>
          </a:prstGeom>
          <a:noFill/>
        </p:spPr>
        <p:txBody>
          <a:bodyPr wrap="square">
            <a:spAutoFit/>
          </a:bodyPr>
          <a:lstStyle/>
          <a:p>
            <a:pPr marL="449580" algn="just">
              <a:lnSpc>
                <a:spcPct val="150000"/>
              </a:lnSpc>
              <a:spcBef>
                <a:spcPts val="600"/>
              </a:spcBef>
              <a:spcAft>
                <a:spcPts val="600"/>
              </a:spcAft>
            </a:pPr>
            <a:r>
              <a:rPr lang="es-ES" sz="2800" dirty="0">
                <a:effectLst/>
                <a:latin typeface="Arial" panose="020B0604020202020204" pitchFamily="34" charset="0"/>
                <a:ea typeface="Times New Roman" panose="02020603050405020304" pitchFamily="18" charset="0"/>
              </a:rPr>
              <a:t>• Instalaciones, bajo el control exclusivo de las compañías de electricidad, destinadas a comunicaciones o medición; o para generación, control, transformación, transmisión y distribución, de energía eléctrica, localizadas en edificios utilizados exclusivamente por compañías de servicios para tales propósitos o situadas al aire libre en lugares propios o arrendados por la compañía o a lo largo de carreteras, calles, caminos y otros que sean públicos o al aire libre en propiedades privadas mediante derecho de paso.</a:t>
            </a:r>
            <a:endParaRPr lang="es-PA"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45174515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a:extLst>
              <a:ext uri="{FF2B5EF4-FFF2-40B4-BE49-F238E27FC236}">
                <a16:creationId xmlns:a16="http://schemas.microsoft.com/office/drawing/2014/main" id="{3BE9D0F2-20BE-468C-B582-3970F51A187A}"/>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D109BD2-A35D-40C7-98C7-0C11B605B252}" type="slidenum">
              <a:rPr lang="es-ES" altLang="es-PA">
                <a:solidFill>
                  <a:srgbClr val="045C75"/>
                </a:solidFill>
                <a:latin typeface="Constantia" panose="02030602050306030303" pitchFamily="18" charset="0"/>
              </a:rPr>
              <a:pPr eaLnBrk="1" hangingPunct="1"/>
              <a:t>66</a:t>
            </a:fld>
            <a:endParaRPr lang="es-ES" altLang="es-PA">
              <a:solidFill>
                <a:srgbClr val="045C75"/>
              </a:solidFill>
              <a:latin typeface="Constantia" panose="02030602050306030303" pitchFamily="18" charset="0"/>
            </a:endParaRPr>
          </a:p>
        </p:txBody>
      </p:sp>
      <p:sp>
        <p:nvSpPr>
          <p:cNvPr id="19" name="CuadroTexto 18">
            <a:extLst>
              <a:ext uri="{FF2B5EF4-FFF2-40B4-BE49-F238E27FC236}">
                <a16:creationId xmlns:a16="http://schemas.microsoft.com/office/drawing/2014/main" id="{B95AD4FD-F5A5-44BA-B232-00CB1E56BC6B}"/>
              </a:ext>
            </a:extLst>
          </p:cNvPr>
          <p:cNvSpPr txBox="1"/>
          <p:nvPr/>
        </p:nvSpPr>
        <p:spPr>
          <a:xfrm>
            <a:off x="88777" y="0"/>
            <a:ext cx="11949343" cy="6523902"/>
          </a:xfrm>
          <a:prstGeom prst="rect">
            <a:avLst/>
          </a:prstGeom>
          <a:noFill/>
        </p:spPr>
        <p:txBody>
          <a:bodyPr wrap="square">
            <a:spAutoFit/>
          </a:bodyPr>
          <a:lstStyle/>
          <a:p>
            <a:pPr algn="just">
              <a:lnSpc>
                <a:spcPct val="150000"/>
              </a:lnSpc>
              <a:spcBef>
                <a:spcPts val="600"/>
              </a:spcBef>
              <a:spcAft>
                <a:spcPts val="1200"/>
              </a:spcAft>
            </a:pPr>
            <a:r>
              <a:rPr lang="es-ES" sz="2800" dirty="0">
                <a:effectLst/>
                <a:latin typeface="Arial" panose="020B0604020202020204" pitchFamily="34" charset="0"/>
                <a:ea typeface="Times New Roman" panose="02020603050405020304" pitchFamily="18" charset="0"/>
              </a:rPr>
              <a:t>Procedimiento.</a:t>
            </a:r>
            <a:endParaRPr lang="es-PA" sz="2800" dirty="0">
              <a:effectLst/>
              <a:latin typeface="Times New Roman" panose="02020603050405020304" pitchFamily="18" charset="0"/>
              <a:ea typeface="Times New Roman" panose="02020603050405020304" pitchFamily="18" charset="0"/>
            </a:endParaRPr>
          </a:p>
          <a:p>
            <a:pPr indent="449580" algn="just">
              <a:lnSpc>
                <a:spcPct val="150000"/>
              </a:lnSpc>
              <a:spcBef>
                <a:spcPts val="600"/>
              </a:spcBef>
              <a:spcAft>
                <a:spcPts val="1200"/>
              </a:spcAft>
            </a:pPr>
            <a:r>
              <a:rPr lang="es-ES" sz="2800" dirty="0">
                <a:effectLst/>
                <a:latin typeface="Arial" panose="020B0604020202020204" pitchFamily="34" charset="0"/>
                <a:ea typeface="Times New Roman" panose="02020603050405020304" pitchFamily="18" charset="0"/>
              </a:rPr>
              <a:t>En el procedimiento de cálculo de los riesgos por Arco Eléctrico mencionados en la NFPA 70E se hace referencia a lo siguiente:</a:t>
            </a:r>
            <a:endParaRPr lang="es-PA" sz="2800" dirty="0">
              <a:effectLst/>
              <a:latin typeface="Times New Roman" panose="02020603050405020304" pitchFamily="18" charset="0"/>
              <a:ea typeface="Times New Roman" panose="02020603050405020304" pitchFamily="18" charset="0"/>
            </a:endParaRPr>
          </a:p>
          <a:p>
            <a:pPr algn="just">
              <a:lnSpc>
                <a:spcPct val="150000"/>
              </a:lnSpc>
              <a:spcBef>
                <a:spcPts val="600"/>
              </a:spcBef>
              <a:spcAft>
                <a:spcPts val="1200"/>
              </a:spcAft>
            </a:pPr>
            <a:r>
              <a:rPr lang="es-ES" sz="2800" dirty="0">
                <a:effectLst/>
                <a:latin typeface="Arial" panose="020B0604020202020204" pitchFamily="34" charset="0"/>
                <a:ea typeface="Times New Roman" panose="02020603050405020304" pitchFamily="18" charset="0"/>
              </a:rPr>
              <a:t>a) Límites de Aproximación.</a:t>
            </a:r>
            <a:endParaRPr lang="es-PA" sz="2800" dirty="0">
              <a:effectLst/>
              <a:latin typeface="Times New Roman" panose="02020603050405020304" pitchFamily="18" charset="0"/>
              <a:ea typeface="Times New Roman" panose="02020603050405020304" pitchFamily="18" charset="0"/>
            </a:endParaRPr>
          </a:p>
          <a:p>
            <a:pPr indent="449580" algn="just">
              <a:lnSpc>
                <a:spcPct val="150000"/>
              </a:lnSpc>
              <a:spcBef>
                <a:spcPts val="600"/>
              </a:spcBef>
              <a:spcAft>
                <a:spcPts val="1200"/>
              </a:spcAft>
            </a:pPr>
            <a:r>
              <a:rPr lang="es-ES" sz="2800" dirty="0">
                <a:effectLst/>
                <a:latin typeface="Arial" panose="020B0604020202020204" pitchFamily="34" charset="0"/>
                <a:ea typeface="Times New Roman" panose="02020603050405020304" pitchFamily="18" charset="0"/>
              </a:rPr>
              <a:t>Preparación para aproximación: Mantener una distancia segura de aproximación a los conductores o partes de circuitos eléctricos energizados expuestos, es un medio efectivo para mantener la seguridad. A menor distancia entre las persona y conductores o partes de circuitos u otro equipamiento encerrado.</a:t>
            </a:r>
            <a:endParaRPr lang="es-PA"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42930136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a:extLst>
              <a:ext uri="{FF2B5EF4-FFF2-40B4-BE49-F238E27FC236}">
                <a16:creationId xmlns:a16="http://schemas.microsoft.com/office/drawing/2014/main" id="{3BE9D0F2-20BE-468C-B582-3970F51A187A}"/>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D109BD2-A35D-40C7-98C7-0C11B605B252}" type="slidenum">
              <a:rPr lang="es-ES" altLang="es-PA">
                <a:solidFill>
                  <a:srgbClr val="045C75"/>
                </a:solidFill>
                <a:latin typeface="Constantia" panose="02030602050306030303" pitchFamily="18" charset="0"/>
              </a:rPr>
              <a:pPr eaLnBrk="1" hangingPunct="1"/>
              <a:t>67</a:t>
            </a:fld>
            <a:endParaRPr lang="es-ES" altLang="es-PA">
              <a:solidFill>
                <a:srgbClr val="045C75"/>
              </a:solidFill>
              <a:latin typeface="Constantia" panose="02030602050306030303" pitchFamily="18" charset="0"/>
            </a:endParaRPr>
          </a:p>
        </p:txBody>
      </p:sp>
      <p:pic>
        <p:nvPicPr>
          <p:cNvPr id="5" name="Picture 2">
            <a:extLst>
              <a:ext uri="{FF2B5EF4-FFF2-40B4-BE49-F238E27FC236}">
                <a16:creationId xmlns:a16="http://schemas.microsoft.com/office/drawing/2014/main" id="{FF9EFD59-F6C3-4289-B684-8826C86D2430}"/>
              </a:ext>
            </a:extLst>
          </p:cNvPr>
          <p:cNvPicPr/>
          <p:nvPr/>
        </p:nvPicPr>
        <p:blipFill rotWithShape="1">
          <a:blip r:embed="rId2">
            <a:extLst>
              <a:ext uri="{28A0092B-C50C-407E-A947-70E740481C1C}">
                <a14:useLocalDpi xmlns:a14="http://schemas.microsoft.com/office/drawing/2010/main" val="0"/>
              </a:ext>
            </a:extLst>
          </a:blip>
          <a:srcRect l="1129" t="647" r="1918" b="53129"/>
          <a:stretch/>
        </p:blipFill>
        <p:spPr bwMode="auto">
          <a:xfrm>
            <a:off x="6348550" y="0"/>
            <a:ext cx="5843450" cy="6858000"/>
          </a:xfrm>
          <a:prstGeom prst="rect">
            <a:avLst/>
          </a:prstGeom>
          <a:noFill/>
          <a:ln>
            <a:noFill/>
          </a:ln>
          <a:extLst>
            <a:ext uri="{53640926-AAD7-44D8-BBD7-CCE9431645EC}">
              <a14:shadowObscured xmlns:a14="http://schemas.microsoft.com/office/drawing/2010/main"/>
            </a:ext>
          </a:extLst>
        </p:spPr>
      </p:pic>
      <p:pic>
        <p:nvPicPr>
          <p:cNvPr id="6" name="Picture 2">
            <a:extLst>
              <a:ext uri="{FF2B5EF4-FFF2-40B4-BE49-F238E27FC236}">
                <a16:creationId xmlns:a16="http://schemas.microsoft.com/office/drawing/2014/main" id="{F9A2AE2A-A79D-40D4-83BB-621767DEF1B8}"/>
              </a:ext>
            </a:extLst>
          </p:cNvPr>
          <p:cNvPicPr/>
          <p:nvPr/>
        </p:nvPicPr>
        <p:blipFill rotWithShape="1">
          <a:blip r:embed="rId2">
            <a:extLst>
              <a:ext uri="{28A0092B-C50C-407E-A947-70E740481C1C}">
                <a14:useLocalDpi xmlns:a14="http://schemas.microsoft.com/office/drawing/2010/main" val="0"/>
              </a:ext>
            </a:extLst>
          </a:blip>
          <a:srcRect l="1129" t="50701" r="1918" b="930"/>
          <a:stretch/>
        </p:blipFill>
        <p:spPr bwMode="auto">
          <a:xfrm>
            <a:off x="-1" y="0"/>
            <a:ext cx="5721531" cy="685800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3370640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a:extLst>
              <a:ext uri="{FF2B5EF4-FFF2-40B4-BE49-F238E27FC236}">
                <a16:creationId xmlns:a16="http://schemas.microsoft.com/office/drawing/2014/main" id="{3BE9D0F2-20BE-468C-B582-3970F51A187A}"/>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D109BD2-A35D-40C7-98C7-0C11B605B252}" type="slidenum">
              <a:rPr lang="es-ES" altLang="es-PA">
                <a:solidFill>
                  <a:srgbClr val="045C75"/>
                </a:solidFill>
                <a:latin typeface="Constantia" panose="02030602050306030303" pitchFamily="18" charset="0"/>
              </a:rPr>
              <a:pPr eaLnBrk="1" hangingPunct="1"/>
              <a:t>68</a:t>
            </a:fld>
            <a:endParaRPr lang="es-ES" altLang="es-PA">
              <a:solidFill>
                <a:srgbClr val="045C75"/>
              </a:solidFill>
              <a:latin typeface="Constantia" panose="02030602050306030303" pitchFamily="18" charset="0"/>
            </a:endParaRPr>
          </a:p>
        </p:txBody>
      </p:sp>
      <p:sp>
        <p:nvSpPr>
          <p:cNvPr id="19" name="CuadroTexto 18">
            <a:extLst>
              <a:ext uri="{FF2B5EF4-FFF2-40B4-BE49-F238E27FC236}">
                <a16:creationId xmlns:a16="http://schemas.microsoft.com/office/drawing/2014/main" id="{B95AD4FD-F5A5-44BA-B232-00CB1E56BC6B}"/>
              </a:ext>
            </a:extLst>
          </p:cNvPr>
          <p:cNvSpPr txBox="1"/>
          <p:nvPr/>
        </p:nvSpPr>
        <p:spPr>
          <a:xfrm>
            <a:off x="88777" y="0"/>
            <a:ext cx="11949343" cy="6708568"/>
          </a:xfrm>
          <a:prstGeom prst="rect">
            <a:avLst/>
          </a:prstGeom>
          <a:noFill/>
        </p:spPr>
        <p:txBody>
          <a:bodyPr wrap="square">
            <a:spAutoFit/>
          </a:bodyPr>
          <a:lstStyle/>
          <a:p>
            <a:pPr algn="just">
              <a:lnSpc>
                <a:spcPct val="150000"/>
              </a:lnSpc>
              <a:spcBef>
                <a:spcPts val="600"/>
              </a:spcBef>
              <a:spcAft>
                <a:spcPts val="1200"/>
              </a:spcAft>
            </a:pPr>
            <a:r>
              <a:rPr lang="es-ES" sz="2800" dirty="0">
                <a:effectLst/>
                <a:latin typeface="Arial" panose="020B0604020202020204" pitchFamily="34" charset="0"/>
                <a:ea typeface="Times New Roman" panose="02020603050405020304" pitchFamily="18" charset="0"/>
              </a:rPr>
              <a:t>b) Distancia de Seguridad de aproximación para personas no calificadas.</a:t>
            </a:r>
            <a:endParaRPr lang="es-PA" sz="2800" dirty="0">
              <a:effectLst/>
              <a:latin typeface="Times New Roman" panose="02020603050405020304" pitchFamily="18" charset="0"/>
              <a:ea typeface="Times New Roman" panose="02020603050405020304" pitchFamily="18" charset="0"/>
            </a:endParaRPr>
          </a:p>
          <a:p>
            <a:pPr indent="449580" algn="just">
              <a:lnSpc>
                <a:spcPct val="150000"/>
              </a:lnSpc>
              <a:spcBef>
                <a:spcPts val="600"/>
              </a:spcBef>
              <a:spcAft>
                <a:spcPts val="1200"/>
              </a:spcAft>
            </a:pPr>
            <a:r>
              <a:rPr lang="es-ES" sz="2800" dirty="0">
                <a:effectLst/>
                <a:latin typeface="Arial" panose="020B0604020202020204" pitchFamily="34" charset="0"/>
                <a:ea typeface="Times New Roman" panose="02020603050405020304" pitchFamily="18" charset="0"/>
              </a:rPr>
              <a:t>Las personas no calificadas están seguras cuando ellas mantienen la distancia a los conductores y partes de circuitos energizados expuestos, incluyendo el objeto conductivo más largo que se esté manipulando, de tal manera que ellos no puedan tener contacto o entrar en la distancia de aislamiento de aire especificada para los conductores o partes de circuitos eléctricos energizados. Esta distancia segura de aproximación es el límite de aproximación. No se debe cruzar la frontera de protección contra Arco Eléctrico a menos que estén cubiertos con el EPP apropiado y estén en estricta supervisión calificada.</a:t>
            </a:r>
            <a:endParaRPr lang="es-PA"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22691597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a:extLst>
              <a:ext uri="{FF2B5EF4-FFF2-40B4-BE49-F238E27FC236}">
                <a16:creationId xmlns:a16="http://schemas.microsoft.com/office/drawing/2014/main" id="{3BE9D0F2-20BE-468C-B582-3970F51A187A}"/>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D109BD2-A35D-40C7-98C7-0C11B605B252}" type="slidenum">
              <a:rPr lang="es-ES" altLang="es-PA">
                <a:solidFill>
                  <a:srgbClr val="045C75"/>
                </a:solidFill>
                <a:latin typeface="Constantia" panose="02030602050306030303" pitchFamily="18" charset="0"/>
              </a:rPr>
              <a:pPr eaLnBrk="1" hangingPunct="1"/>
              <a:t>69</a:t>
            </a:fld>
            <a:endParaRPr lang="es-ES" altLang="es-PA">
              <a:solidFill>
                <a:srgbClr val="045C75"/>
              </a:solidFill>
              <a:latin typeface="Constantia" panose="02030602050306030303" pitchFamily="18" charset="0"/>
            </a:endParaRPr>
          </a:p>
        </p:txBody>
      </p:sp>
      <p:sp>
        <p:nvSpPr>
          <p:cNvPr id="19" name="CuadroTexto 18">
            <a:extLst>
              <a:ext uri="{FF2B5EF4-FFF2-40B4-BE49-F238E27FC236}">
                <a16:creationId xmlns:a16="http://schemas.microsoft.com/office/drawing/2014/main" id="{B95AD4FD-F5A5-44BA-B232-00CB1E56BC6B}"/>
              </a:ext>
            </a:extLst>
          </p:cNvPr>
          <p:cNvSpPr txBox="1"/>
          <p:nvPr/>
        </p:nvSpPr>
        <p:spPr>
          <a:xfrm>
            <a:off x="88777" y="0"/>
            <a:ext cx="11949343" cy="6582379"/>
          </a:xfrm>
          <a:prstGeom prst="rect">
            <a:avLst/>
          </a:prstGeom>
          <a:noFill/>
        </p:spPr>
        <p:txBody>
          <a:bodyPr wrap="square">
            <a:spAutoFit/>
          </a:bodyPr>
          <a:lstStyle/>
          <a:p>
            <a:pPr algn="just">
              <a:lnSpc>
                <a:spcPct val="130000"/>
              </a:lnSpc>
              <a:spcBef>
                <a:spcPts val="600"/>
              </a:spcBef>
              <a:spcAft>
                <a:spcPts val="1200"/>
              </a:spcAft>
            </a:pPr>
            <a:r>
              <a:rPr lang="es-ES" sz="2800" dirty="0">
                <a:effectLst/>
                <a:latin typeface="Arial" panose="020B0604020202020204" pitchFamily="34" charset="0"/>
                <a:ea typeface="Times New Roman" panose="02020603050405020304" pitchFamily="18" charset="0"/>
              </a:rPr>
              <a:t>c) Distancia de Seguridad de aproximación para personas calificadas.</a:t>
            </a:r>
            <a:endParaRPr lang="es-PA" sz="2800" dirty="0">
              <a:effectLst/>
              <a:latin typeface="Times New Roman" panose="02020603050405020304" pitchFamily="18" charset="0"/>
              <a:ea typeface="Times New Roman" panose="02020603050405020304" pitchFamily="18" charset="0"/>
            </a:endParaRPr>
          </a:p>
          <a:p>
            <a:pPr indent="449580" algn="just">
              <a:lnSpc>
                <a:spcPct val="130000"/>
              </a:lnSpc>
            </a:pPr>
            <a:r>
              <a:rPr lang="es-ES" sz="2800" dirty="0">
                <a:effectLst/>
                <a:latin typeface="Arial" panose="020B0604020202020204" pitchFamily="34" charset="0"/>
                <a:ea typeface="Times New Roman" panose="02020603050405020304" pitchFamily="18" charset="0"/>
              </a:rPr>
              <a:t>Determinar la frontera de protección contra Arco Eléctrico y si va a traspasar la frontera se deberá utilizar equipo apropiado de protección contra el Arco Eléctrico. Para traspasar la frontera límite de aproximación y entrar en el espacio limitado, se debe estar calificado para desempeñar el trabajo o la tarea, es obligatorio que la persona calificada deba tener:</a:t>
            </a:r>
            <a:endParaRPr lang="es-PA" sz="2800" dirty="0">
              <a:effectLst/>
              <a:latin typeface="Times New Roman" panose="02020603050405020304" pitchFamily="18" charset="0"/>
              <a:ea typeface="Times New Roman" panose="02020603050405020304" pitchFamily="18" charset="0"/>
            </a:endParaRPr>
          </a:p>
          <a:p>
            <a:pPr marL="449580" algn="just">
              <a:lnSpc>
                <a:spcPct val="130000"/>
              </a:lnSpc>
              <a:spcBef>
                <a:spcPts val="600"/>
              </a:spcBef>
              <a:spcAft>
                <a:spcPts val="600"/>
              </a:spcAft>
            </a:pPr>
            <a:r>
              <a:rPr lang="es-ES" sz="2800" dirty="0">
                <a:effectLst/>
                <a:latin typeface="Arial" panose="020B0604020202020204" pitchFamily="34" charset="0"/>
                <a:ea typeface="Times New Roman" panose="02020603050405020304" pitchFamily="18" charset="0"/>
              </a:rPr>
              <a:t>• Tener un plan que este documentado y aprobado por el gerente autorizado.</a:t>
            </a:r>
            <a:endParaRPr lang="es-PA" sz="2800" dirty="0">
              <a:effectLst/>
              <a:latin typeface="Times New Roman" panose="02020603050405020304" pitchFamily="18" charset="0"/>
              <a:ea typeface="Times New Roman" panose="02020603050405020304" pitchFamily="18" charset="0"/>
            </a:endParaRPr>
          </a:p>
          <a:p>
            <a:pPr marL="449580" algn="just">
              <a:lnSpc>
                <a:spcPct val="130000"/>
              </a:lnSpc>
              <a:spcBef>
                <a:spcPts val="600"/>
              </a:spcBef>
              <a:spcAft>
                <a:spcPts val="600"/>
              </a:spcAft>
            </a:pPr>
            <a:r>
              <a:rPr lang="es-ES" sz="2800" dirty="0">
                <a:effectLst/>
                <a:latin typeface="Arial" panose="020B0604020202020204" pitchFamily="34" charset="0"/>
                <a:ea typeface="Times New Roman" panose="02020603050405020304" pitchFamily="18" charset="0"/>
              </a:rPr>
              <a:t>• Utilizar el EPP apropiado para trabajar cerca de conductores o partes de circuitos energizados expuestos y con valores nominales para los niveles de tensión y energía relacionados.</a:t>
            </a:r>
            <a:endParaRPr lang="es-PA"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921311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1 Rectángulo">
            <a:extLst>
              <a:ext uri="{FF2B5EF4-FFF2-40B4-BE49-F238E27FC236}">
                <a16:creationId xmlns:a16="http://schemas.microsoft.com/office/drawing/2014/main" id="{C3B28366-682B-4BFB-BD04-A74A7EC9F506}"/>
              </a:ext>
            </a:extLst>
          </p:cNvPr>
          <p:cNvSpPr>
            <a:spLocks noChangeArrowheads="1"/>
          </p:cNvSpPr>
          <p:nvPr/>
        </p:nvSpPr>
        <p:spPr bwMode="auto">
          <a:xfrm>
            <a:off x="321734" y="966651"/>
            <a:ext cx="11548532" cy="4046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indent="449580" algn="just">
              <a:lnSpc>
                <a:spcPct val="150000"/>
              </a:lnSpc>
              <a:spcBef>
                <a:spcPts val="600"/>
              </a:spcBef>
              <a:spcAft>
                <a:spcPts val="600"/>
              </a:spcAft>
            </a:pPr>
            <a:r>
              <a:rPr lang="es-ES" sz="2800" dirty="0">
                <a:effectLst/>
                <a:ea typeface="Times New Roman" panose="02020603050405020304" pitchFamily="18" charset="0"/>
              </a:rPr>
              <a:t>• Análisis del riesgo del Arco Eléctrico: Un método para determinar el riesgo de daños personales como resultado de la exposición a la energía incidente de un Arco Eléctrico.</a:t>
            </a:r>
            <a:endParaRPr lang="es-PA" sz="2800" dirty="0">
              <a:effectLst/>
              <a:latin typeface="Times New Roman" panose="02020603050405020304" pitchFamily="18" charset="0"/>
              <a:ea typeface="Times New Roman" panose="02020603050405020304" pitchFamily="18" charset="0"/>
            </a:endParaRPr>
          </a:p>
          <a:p>
            <a:pPr indent="449580" algn="just">
              <a:lnSpc>
                <a:spcPct val="150000"/>
              </a:lnSpc>
              <a:spcBef>
                <a:spcPts val="600"/>
              </a:spcBef>
              <a:spcAft>
                <a:spcPts val="600"/>
              </a:spcAft>
            </a:pPr>
            <a:r>
              <a:rPr lang="es-ES" sz="2800" dirty="0">
                <a:effectLst/>
                <a:ea typeface="Times New Roman" panose="02020603050405020304" pitchFamily="18" charset="0"/>
              </a:rPr>
              <a:t>• Límite de protección de Arco Eléctrico: Un límite de una distancia de las partes activas que son sin aislamiento o expuesta dentro de la cual una persona puede recibir una quemadura de segundo grado. </a:t>
            </a:r>
            <a:endParaRPr lang="es-PA" sz="2800" dirty="0">
              <a:effectLst/>
              <a:latin typeface="Times New Roman" panose="02020603050405020304" pitchFamily="18" charset="0"/>
              <a:ea typeface="Times New Roman" panose="02020603050405020304" pitchFamily="18" charset="0"/>
            </a:endParaRPr>
          </a:p>
        </p:txBody>
      </p:sp>
      <p:sp>
        <p:nvSpPr>
          <p:cNvPr id="4" name="3 Marcador de número de diapositiva">
            <a:extLst>
              <a:ext uri="{FF2B5EF4-FFF2-40B4-BE49-F238E27FC236}">
                <a16:creationId xmlns:a16="http://schemas.microsoft.com/office/drawing/2014/main" id="{3BE9D0F2-20BE-468C-B582-3970F51A187A}"/>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D109BD2-A35D-40C7-98C7-0C11B605B252}" type="slidenum">
              <a:rPr lang="es-ES" altLang="es-PA">
                <a:solidFill>
                  <a:srgbClr val="045C75"/>
                </a:solidFill>
                <a:latin typeface="Constantia" panose="02030602050306030303" pitchFamily="18" charset="0"/>
              </a:rPr>
              <a:pPr eaLnBrk="1" hangingPunct="1"/>
              <a:t>7</a:t>
            </a:fld>
            <a:endParaRPr lang="es-ES" altLang="es-PA">
              <a:solidFill>
                <a:srgbClr val="045C75"/>
              </a:solidFill>
              <a:latin typeface="Constantia" panose="02030602050306030303" pitchFamily="18" charset="0"/>
            </a:endParaRPr>
          </a:p>
        </p:txBody>
      </p:sp>
    </p:spTree>
    <p:extLst>
      <p:ext uri="{BB962C8B-B14F-4D97-AF65-F5344CB8AC3E}">
        <p14:creationId xmlns:p14="http://schemas.microsoft.com/office/powerpoint/2010/main" val="410903060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a:extLst>
              <a:ext uri="{FF2B5EF4-FFF2-40B4-BE49-F238E27FC236}">
                <a16:creationId xmlns:a16="http://schemas.microsoft.com/office/drawing/2014/main" id="{3BE9D0F2-20BE-468C-B582-3970F51A187A}"/>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D109BD2-A35D-40C7-98C7-0C11B605B252}" type="slidenum">
              <a:rPr lang="es-ES" altLang="es-PA">
                <a:solidFill>
                  <a:srgbClr val="045C75"/>
                </a:solidFill>
                <a:latin typeface="Constantia" panose="02030602050306030303" pitchFamily="18" charset="0"/>
              </a:rPr>
              <a:pPr eaLnBrk="1" hangingPunct="1"/>
              <a:t>70</a:t>
            </a:fld>
            <a:endParaRPr lang="es-ES" altLang="es-PA">
              <a:solidFill>
                <a:srgbClr val="045C75"/>
              </a:solidFill>
              <a:latin typeface="Constantia" panose="02030602050306030303" pitchFamily="18" charset="0"/>
            </a:endParaRPr>
          </a:p>
        </p:txBody>
      </p:sp>
      <p:sp>
        <p:nvSpPr>
          <p:cNvPr id="19" name="CuadroTexto 18">
            <a:extLst>
              <a:ext uri="{FF2B5EF4-FFF2-40B4-BE49-F238E27FC236}">
                <a16:creationId xmlns:a16="http://schemas.microsoft.com/office/drawing/2014/main" id="{B95AD4FD-F5A5-44BA-B232-00CB1E56BC6B}"/>
              </a:ext>
            </a:extLst>
          </p:cNvPr>
          <p:cNvSpPr txBox="1"/>
          <p:nvPr/>
        </p:nvSpPr>
        <p:spPr>
          <a:xfrm>
            <a:off x="88777" y="0"/>
            <a:ext cx="11949343" cy="6197659"/>
          </a:xfrm>
          <a:prstGeom prst="rect">
            <a:avLst/>
          </a:prstGeom>
          <a:noFill/>
        </p:spPr>
        <p:txBody>
          <a:bodyPr wrap="square">
            <a:spAutoFit/>
          </a:bodyPr>
          <a:lstStyle/>
          <a:p>
            <a:pPr algn="just">
              <a:lnSpc>
                <a:spcPct val="130000"/>
              </a:lnSpc>
            </a:pPr>
            <a:r>
              <a:rPr lang="es-ES" sz="2800" dirty="0">
                <a:effectLst/>
                <a:latin typeface="Arial" panose="020B0604020202020204" pitchFamily="34" charset="0"/>
                <a:ea typeface="Times New Roman" panose="02020603050405020304" pitchFamily="18" charset="0"/>
              </a:rPr>
              <a:t>c) Distancia de Seguridad de aproximación para personas calificadas.</a:t>
            </a:r>
            <a:endParaRPr lang="es-PA" sz="2800" dirty="0">
              <a:effectLst/>
              <a:latin typeface="Times New Roman" panose="02020603050405020304" pitchFamily="18" charset="0"/>
              <a:ea typeface="Times New Roman" panose="02020603050405020304" pitchFamily="18" charset="0"/>
            </a:endParaRPr>
          </a:p>
          <a:p>
            <a:pPr indent="449580" algn="just">
              <a:lnSpc>
                <a:spcPct val="130000"/>
              </a:lnSpc>
            </a:pPr>
            <a:r>
              <a:rPr lang="es-ES" sz="2800" dirty="0">
                <a:effectLst/>
                <a:latin typeface="Arial" panose="020B0604020202020204" pitchFamily="34" charset="0"/>
                <a:ea typeface="Times New Roman" panose="02020603050405020304" pitchFamily="18" charset="0"/>
              </a:rPr>
              <a:t>Determinar la frontera de protección contra Arco Eléctrico y si va a traspasar la frontera se deberá utilizar equipo apropiado de protección contra el Arco Eléctrico. Para traspasar la frontera límite de aproximación y entrar en el espacio limitado, se debe estar calificado para desempeñar el trabajo o la tarea, es obligatorio que la persona calificada deba tener:</a:t>
            </a:r>
            <a:endParaRPr lang="es-PA" sz="2800" dirty="0">
              <a:effectLst/>
              <a:latin typeface="Times New Roman" panose="02020603050405020304" pitchFamily="18" charset="0"/>
              <a:ea typeface="Times New Roman" panose="02020603050405020304" pitchFamily="18" charset="0"/>
            </a:endParaRPr>
          </a:p>
          <a:p>
            <a:pPr marL="449580" algn="just">
              <a:lnSpc>
                <a:spcPct val="130000"/>
              </a:lnSpc>
            </a:pPr>
            <a:r>
              <a:rPr lang="es-ES" sz="2800" dirty="0">
                <a:effectLst/>
                <a:latin typeface="Arial" panose="020B0604020202020204" pitchFamily="34" charset="0"/>
                <a:ea typeface="Times New Roman" panose="02020603050405020304" pitchFamily="18" charset="0"/>
              </a:rPr>
              <a:t>• Tener un plan que este documentado y aprobado por el gerente autorizado.</a:t>
            </a:r>
            <a:endParaRPr lang="es-PA" sz="2800" dirty="0">
              <a:effectLst/>
              <a:latin typeface="Times New Roman" panose="02020603050405020304" pitchFamily="18" charset="0"/>
              <a:ea typeface="Times New Roman" panose="02020603050405020304" pitchFamily="18" charset="0"/>
            </a:endParaRPr>
          </a:p>
          <a:p>
            <a:pPr marL="449580" algn="just">
              <a:lnSpc>
                <a:spcPct val="130000"/>
              </a:lnSpc>
            </a:pPr>
            <a:r>
              <a:rPr lang="es-ES" sz="2800" dirty="0">
                <a:effectLst/>
                <a:latin typeface="Arial" panose="020B0604020202020204" pitchFamily="34" charset="0"/>
                <a:ea typeface="Times New Roman" panose="02020603050405020304" pitchFamily="18" charset="0"/>
              </a:rPr>
              <a:t>• Utilizar el EPP apropiado para trabajar cerca de conductores o partes de circuitos energizados expuestos y con valores nominales para los niveles de tensión y energía relacionados.</a:t>
            </a:r>
            <a:endParaRPr lang="es-PA"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95905916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a:extLst>
              <a:ext uri="{FF2B5EF4-FFF2-40B4-BE49-F238E27FC236}">
                <a16:creationId xmlns:a16="http://schemas.microsoft.com/office/drawing/2014/main" id="{3BE9D0F2-20BE-468C-B582-3970F51A187A}"/>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D109BD2-A35D-40C7-98C7-0C11B605B252}" type="slidenum">
              <a:rPr lang="es-ES" altLang="es-PA">
                <a:solidFill>
                  <a:srgbClr val="045C75"/>
                </a:solidFill>
                <a:latin typeface="Constantia" panose="02030602050306030303" pitchFamily="18" charset="0"/>
              </a:rPr>
              <a:pPr eaLnBrk="1" hangingPunct="1"/>
              <a:t>71</a:t>
            </a:fld>
            <a:endParaRPr lang="es-ES" altLang="es-PA">
              <a:solidFill>
                <a:srgbClr val="045C75"/>
              </a:solidFill>
              <a:latin typeface="Constantia" panose="02030602050306030303" pitchFamily="18" charset="0"/>
            </a:endParaRPr>
          </a:p>
        </p:txBody>
      </p:sp>
      <p:sp>
        <p:nvSpPr>
          <p:cNvPr id="19" name="CuadroTexto 18">
            <a:extLst>
              <a:ext uri="{FF2B5EF4-FFF2-40B4-BE49-F238E27FC236}">
                <a16:creationId xmlns:a16="http://schemas.microsoft.com/office/drawing/2014/main" id="{B95AD4FD-F5A5-44BA-B232-00CB1E56BC6B}"/>
              </a:ext>
            </a:extLst>
          </p:cNvPr>
          <p:cNvSpPr txBox="1"/>
          <p:nvPr/>
        </p:nvSpPr>
        <p:spPr>
          <a:xfrm>
            <a:off x="88777" y="0"/>
            <a:ext cx="11949343" cy="6197659"/>
          </a:xfrm>
          <a:prstGeom prst="rect">
            <a:avLst/>
          </a:prstGeom>
          <a:noFill/>
        </p:spPr>
        <p:txBody>
          <a:bodyPr wrap="square">
            <a:spAutoFit/>
          </a:bodyPr>
          <a:lstStyle/>
          <a:p>
            <a:pPr marL="449580" algn="just">
              <a:lnSpc>
                <a:spcPct val="130000"/>
              </a:lnSpc>
            </a:pPr>
            <a:r>
              <a:rPr lang="es-ES" sz="2800" dirty="0">
                <a:effectLst/>
                <a:latin typeface="Arial" panose="020B0604020202020204" pitchFamily="34" charset="0"/>
                <a:ea typeface="Times New Roman" panose="02020603050405020304" pitchFamily="18" charset="0"/>
              </a:rPr>
              <a:t>• Estar seguro de que ninguna parte del cuerpo podrá entrar en el espacio prohibido.</a:t>
            </a:r>
            <a:endParaRPr lang="es-PA" sz="2800" dirty="0">
              <a:effectLst/>
              <a:latin typeface="Times New Roman" panose="02020603050405020304" pitchFamily="18" charset="0"/>
              <a:ea typeface="Times New Roman" panose="02020603050405020304" pitchFamily="18" charset="0"/>
            </a:endParaRPr>
          </a:p>
          <a:p>
            <a:pPr marL="449580" algn="just">
              <a:lnSpc>
                <a:spcPct val="130000"/>
              </a:lnSpc>
            </a:pPr>
            <a:r>
              <a:rPr lang="es-ES" sz="2800" dirty="0">
                <a:effectLst/>
                <a:latin typeface="Arial" panose="020B0604020202020204" pitchFamily="34" charset="0"/>
                <a:ea typeface="Times New Roman" panose="02020603050405020304" pitchFamily="18" charset="0"/>
              </a:rPr>
              <a:t>• Minimizar el riesgo debido a movimientos involuntarios manteniendo el cuerpo fuera del espacio restringido y utilizando en el espacio solo partes del cuerpo tan protegidas como sea necesario para ejecutar el trabajo. Traspasar la frontera de aproximación prohibida y entrar en el espacio prohibido, se considera lo mismo que hacer contacto con conductores y partes de circuitos energizados. La persona calificada debe:</a:t>
            </a:r>
            <a:endParaRPr lang="es-PA" sz="2800" dirty="0">
              <a:effectLst/>
              <a:latin typeface="Times New Roman" panose="02020603050405020304" pitchFamily="18" charset="0"/>
              <a:ea typeface="Times New Roman" panose="02020603050405020304" pitchFamily="18" charset="0"/>
            </a:endParaRPr>
          </a:p>
          <a:p>
            <a:pPr marL="449580" algn="just">
              <a:lnSpc>
                <a:spcPct val="130000"/>
              </a:lnSpc>
            </a:pPr>
            <a:r>
              <a:rPr lang="es-ES" sz="2800" dirty="0">
                <a:effectLst/>
                <a:latin typeface="Arial" panose="020B0604020202020204" pitchFamily="34" charset="0"/>
                <a:ea typeface="Times New Roman" panose="02020603050405020304" pitchFamily="18" charset="0"/>
              </a:rPr>
              <a:t>• Recibir el entrenamiento específico para trabajar en conductores y partes de circuitos energizados.</a:t>
            </a:r>
            <a:endParaRPr lang="es-PA"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78130347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a:extLst>
              <a:ext uri="{FF2B5EF4-FFF2-40B4-BE49-F238E27FC236}">
                <a16:creationId xmlns:a16="http://schemas.microsoft.com/office/drawing/2014/main" id="{3BE9D0F2-20BE-468C-B582-3970F51A187A}"/>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D109BD2-A35D-40C7-98C7-0C11B605B252}" type="slidenum">
              <a:rPr lang="es-ES" altLang="es-PA">
                <a:solidFill>
                  <a:srgbClr val="045C75"/>
                </a:solidFill>
                <a:latin typeface="Constantia" panose="02030602050306030303" pitchFamily="18" charset="0"/>
              </a:rPr>
              <a:pPr eaLnBrk="1" hangingPunct="1"/>
              <a:t>72</a:t>
            </a:fld>
            <a:endParaRPr lang="es-ES" altLang="es-PA">
              <a:solidFill>
                <a:srgbClr val="045C75"/>
              </a:solidFill>
              <a:latin typeface="Constantia" panose="02030602050306030303" pitchFamily="18" charset="0"/>
            </a:endParaRPr>
          </a:p>
        </p:txBody>
      </p:sp>
      <p:sp>
        <p:nvSpPr>
          <p:cNvPr id="19" name="CuadroTexto 18">
            <a:extLst>
              <a:ext uri="{FF2B5EF4-FFF2-40B4-BE49-F238E27FC236}">
                <a16:creationId xmlns:a16="http://schemas.microsoft.com/office/drawing/2014/main" id="{B95AD4FD-F5A5-44BA-B232-00CB1E56BC6B}"/>
              </a:ext>
            </a:extLst>
          </p:cNvPr>
          <p:cNvSpPr txBox="1"/>
          <p:nvPr/>
        </p:nvSpPr>
        <p:spPr>
          <a:xfrm>
            <a:off x="88777" y="0"/>
            <a:ext cx="11949343" cy="5077352"/>
          </a:xfrm>
          <a:prstGeom prst="rect">
            <a:avLst/>
          </a:prstGeom>
          <a:noFill/>
        </p:spPr>
        <p:txBody>
          <a:bodyPr wrap="square">
            <a:spAutoFit/>
          </a:bodyPr>
          <a:lstStyle/>
          <a:p>
            <a:pPr marL="449580" algn="just">
              <a:lnSpc>
                <a:spcPct val="130000"/>
              </a:lnSpc>
            </a:pPr>
            <a:r>
              <a:rPr lang="es-ES" sz="2800" dirty="0">
                <a:effectLst/>
                <a:latin typeface="Arial" panose="020B0604020202020204" pitchFamily="34" charset="0"/>
                <a:ea typeface="Times New Roman" panose="02020603050405020304" pitchFamily="18" charset="0"/>
              </a:rPr>
              <a:t>• Tener un plan documentado aprobado que justifique la necesidad de trabajar tan cerca.</a:t>
            </a:r>
            <a:endParaRPr lang="es-PA" sz="2800" dirty="0">
              <a:effectLst/>
              <a:latin typeface="Times New Roman" panose="02020603050405020304" pitchFamily="18" charset="0"/>
              <a:ea typeface="Times New Roman" panose="02020603050405020304" pitchFamily="18" charset="0"/>
            </a:endParaRPr>
          </a:p>
          <a:p>
            <a:pPr marL="449580" algn="just">
              <a:lnSpc>
                <a:spcPct val="130000"/>
              </a:lnSpc>
            </a:pPr>
            <a:r>
              <a:rPr lang="es-ES" sz="2800" dirty="0">
                <a:effectLst/>
                <a:latin typeface="Arial" panose="020B0604020202020204" pitchFamily="34" charset="0"/>
                <a:ea typeface="Times New Roman" panose="02020603050405020304" pitchFamily="18" charset="0"/>
              </a:rPr>
              <a:t>• Realizar el análisis de riesgo de trabajo (ART) y el análisis de trabajo seguro (ATS) aprobados.</a:t>
            </a:r>
            <a:endParaRPr lang="es-PA" sz="2800" dirty="0">
              <a:effectLst/>
              <a:latin typeface="Times New Roman" panose="02020603050405020304" pitchFamily="18" charset="0"/>
              <a:ea typeface="Times New Roman" panose="02020603050405020304" pitchFamily="18" charset="0"/>
            </a:endParaRPr>
          </a:p>
          <a:p>
            <a:pPr marL="449580" algn="just">
              <a:lnSpc>
                <a:spcPct val="130000"/>
              </a:lnSpc>
            </a:pPr>
            <a:r>
              <a:rPr lang="es-ES" sz="2800" dirty="0">
                <a:effectLst/>
                <a:latin typeface="Arial" panose="020B0604020202020204" pitchFamily="34" charset="0"/>
                <a:ea typeface="Times New Roman" panose="02020603050405020304" pitchFamily="18" charset="0"/>
              </a:rPr>
              <a:t>• Utilizar EPP para trabajar en conductores y partes de circuitos energizados expuestos, y con valores nominales para los niveles de tensión y energía relacionados.</a:t>
            </a:r>
            <a:endParaRPr lang="es-PA" sz="2800" dirty="0">
              <a:effectLst/>
              <a:latin typeface="Times New Roman" panose="02020603050405020304" pitchFamily="18" charset="0"/>
              <a:ea typeface="Times New Roman" panose="02020603050405020304" pitchFamily="18" charset="0"/>
            </a:endParaRPr>
          </a:p>
          <a:p>
            <a:pPr indent="449580" algn="just">
              <a:lnSpc>
                <a:spcPct val="130000"/>
              </a:lnSpc>
            </a:pPr>
            <a:r>
              <a:rPr lang="es-ES" sz="2800" dirty="0">
                <a:effectLst/>
                <a:latin typeface="Arial" panose="020B0604020202020204" pitchFamily="34" charset="0"/>
                <a:ea typeface="Times New Roman" panose="02020603050405020304" pitchFamily="18" charset="0"/>
              </a:rPr>
              <a:t>Para tener una mejor idea de lo señalado, verificar la figura que ilustra el tema en el laboratorio del NFPA 70E. </a:t>
            </a:r>
            <a:endParaRPr lang="es-PA"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59187522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a:extLst>
              <a:ext uri="{FF2B5EF4-FFF2-40B4-BE49-F238E27FC236}">
                <a16:creationId xmlns:a16="http://schemas.microsoft.com/office/drawing/2014/main" id="{3BE9D0F2-20BE-468C-B582-3970F51A187A}"/>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D109BD2-A35D-40C7-98C7-0C11B605B252}" type="slidenum">
              <a:rPr lang="es-ES" altLang="es-PA">
                <a:solidFill>
                  <a:srgbClr val="045C75"/>
                </a:solidFill>
                <a:latin typeface="Constantia" panose="02030602050306030303" pitchFamily="18" charset="0"/>
              </a:rPr>
              <a:pPr eaLnBrk="1" hangingPunct="1"/>
              <a:t>73</a:t>
            </a:fld>
            <a:endParaRPr lang="es-ES" altLang="es-PA">
              <a:solidFill>
                <a:srgbClr val="045C75"/>
              </a:solidFill>
              <a:latin typeface="Constantia" panose="02030602050306030303" pitchFamily="18" charset="0"/>
            </a:endParaRPr>
          </a:p>
        </p:txBody>
      </p:sp>
      <mc:AlternateContent xmlns:mc="http://schemas.openxmlformats.org/markup-compatibility/2006" xmlns:a14="http://schemas.microsoft.com/office/drawing/2010/main">
        <mc:Choice Requires="a14">
          <p:sp>
            <p:nvSpPr>
              <p:cNvPr id="19" name="CuadroTexto 18">
                <a:extLst>
                  <a:ext uri="{FF2B5EF4-FFF2-40B4-BE49-F238E27FC236}">
                    <a16:creationId xmlns:a16="http://schemas.microsoft.com/office/drawing/2014/main" id="{B95AD4FD-F5A5-44BA-B232-00CB1E56BC6B}"/>
                  </a:ext>
                </a:extLst>
              </p:cNvPr>
              <p:cNvSpPr txBox="1"/>
              <p:nvPr/>
            </p:nvSpPr>
            <p:spPr>
              <a:xfrm>
                <a:off x="121328" y="526314"/>
                <a:ext cx="11949343" cy="5805372"/>
              </a:xfrm>
              <a:prstGeom prst="rect">
                <a:avLst/>
              </a:prstGeom>
              <a:noFill/>
            </p:spPr>
            <p:txBody>
              <a:bodyPr wrap="square">
                <a:spAutoFit/>
              </a:bodyPr>
              <a:lstStyle/>
              <a:p>
                <a:pPr indent="449580" algn="just">
                  <a:lnSpc>
                    <a:spcPct val="130000"/>
                  </a:lnSpc>
                </a:pPr>
                <a:r>
                  <a:rPr lang="es-ES" sz="2800" b="1" dirty="0">
                    <a:effectLst/>
                    <a:latin typeface="Arial" panose="020B0604020202020204" pitchFamily="34" charset="0"/>
                    <a:ea typeface="Times New Roman" panose="02020603050405020304" pitchFamily="18" charset="0"/>
                  </a:rPr>
                  <a:t>Cálculo de Limite de Protección contra Flameo.</a:t>
                </a:r>
                <a:endParaRPr lang="es-PA" sz="2800" dirty="0">
                  <a:effectLst/>
                  <a:latin typeface="Times New Roman" panose="02020603050405020304" pitchFamily="18" charset="0"/>
                  <a:ea typeface="Times New Roman" panose="02020603050405020304" pitchFamily="18" charset="0"/>
                </a:endParaRPr>
              </a:p>
              <a:p>
                <a:pPr indent="449580" algn="just">
                  <a:lnSpc>
                    <a:spcPct val="130000"/>
                  </a:lnSpc>
                </a:pPr>
                <a:r>
                  <a:rPr lang="es-ES" sz="2800" dirty="0">
                    <a:effectLst/>
                    <a:latin typeface="Arial" panose="020B0604020202020204" pitchFamily="34" charset="0"/>
                    <a:ea typeface="Times New Roman" panose="02020603050405020304" pitchFamily="18" charset="0"/>
                  </a:rPr>
                  <a:t>La corriente de cortocircuito trifásica de una falla trifásica en los terminales de un transformador se calcula con la ecuación:</a:t>
                </a:r>
                <a:endParaRPr lang="es-PA" sz="2800" dirty="0">
                  <a:effectLst/>
                  <a:latin typeface="Times New Roman" panose="02020603050405020304" pitchFamily="18" charset="0"/>
                  <a:ea typeface="Times New Roman" panose="02020603050405020304" pitchFamily="18" charset="0"/>
                </a:endParaRPr>
              </a:p>
              <a:p>
                <a:pPr algn="just">
                  <a:lnSpc>
                    <a:spcPct val="130000"/>
                  </a:lnSpc>
                </a:pPr>
                <a14:m>
                  <m:oMathPara xmlns:m="http://schemas.openxmlformats.org/officeDocument/2006/math">
                    <m:oMathParaPr>
                      <m:jc m:val="centerGroup"/>
                    </m:oMathParaPr>
                    <m:oMath xmlns:m="http://schemas.openxmlformats.org/officeDocument/2006/math">
                      <m:sSub>
                        <m:sSubPr>
                          <m:ctrlPr>
                            <a:rPr lang="es-PA" sz="2800" i="1">
                              <a:effectLst/>
                              <a:latin typeface="Cambria Math" panose="02040503050406030204" pitchFamily="18" charset="0"/>
                              <a:ea typeface="Times New Roman" panose="02020603050405020304" pitchFamily="18" charset="0"/>
                              <a:cs typeface="Arial" panose="020B0604020202020204" pitchFamily="34" charset="0"/>
                            </a:rPr>
                          </m:ctrlPr>
                        </m:sSubPr>
                        <m:e>
                          <m:r>
                            <a:rPr lang="es-ES" sz="2800" i="1">
                              <a:effectLst/>
                              <a:latin typeface="Cambria Math" panose="02040503050406030204" pitchFamily="18" charset="0"/>
                              <a:ea typeface="Times New Roman" panose="02020603050405020304" pitchFamily="18" charset="0"/>
                              <a:cs typeface="Arial" panose="020B0604020202020204" pitchFamily="34" charset="0"/>
                            </a:rPr>
                            <m:t>𝐼</m:t>
                          </m:r>
                        </m:e>
                        <m:sub>
                          <m:r>
                            <a:rPr lang="es-ES" sz="2800" i="1">
                              <a:effectLst/>
                              <a:latin typeface="Cambria Math" panose="02040503050406030204" pitchFamily="18" charset="0"/>
                              <a:ea typeface="Times New Roman" panose="02020603050405020304" pitchFamily="18" charset="0"/>
                              <a:cs typeface="Arial" panose="020B0604020202020204" pitchFamily="34" charset="0"/>
                            </a:rPr>
                            <m:t>𝑠𝑐</m:t>
                          </m:r>
                        </m:sub>
                      </m:sSub>
                      <m:r>
                        <a:rPr lang="es-ES" sz="2800" i="1">
                          <a:effectLst/>
                          <a:latin typeface="Cambria Math" panose="02040503050406030204" pitchFamily="18" charset="0"/>
                          <a:ea typeface="Times New Roman" panose="02020603050405020304" pitchFamily="18" charset="0"/>
                          <a:cs typeface="Arial" panose="020B0604020202020204" pitchFamily="34" charset="0"/>
                        </a:rPr>
                        <m:t>=</m:t>
                      </m:r>
                      <m:d>
                        <m:dPr>
                          <m:ctrlPr>
                            <a:rPr lang="es-PA" sz="2800" i="1">
                              <a:effectLst/>
                              <a:latin typeface="Cambria Math" panose="02040503050406030204" pitchFamily="18" charset="0"/>
                              <a:ea typeface="Times New Roman" panose="02020603050405020304" pitchFamily="18" charset="0"/>
                              <a:cs typeface="Arial" panose="020B0604020202020204" pitchFamily="34" charset="0"/>
                            </a:rPr>
                          </m:ctrlPr>
                        </m:dPr>
                        <m:e>
                          <m:f>
                            <m:fPr>
                              <m:ctrlPr>
                                <a:rPr lang="es-PA" sz="2800" i="1">
                                  <a:effectLst/>
                                  <a:latin typeface="Cambria Math" panose="02040503050406030204" pitchFamily="18" charset="0"/>
                                  <a:ea typeface="Times New Roman" panose="02020603050405020304" pitchFamily="18" charset="0"/>
                                  <a:cs typeface="Arial" panose="020B0604020202020204" pitchFamily="34" charset="0"/>
                                </a:rPr>
                              </m:ctrlPr>
                            </m:fPr>
                            <m:num>
                              <m:sSub>
                                <m:sSubPr>
                                  <m:ctrlPr>
                                    <a:rPr lang="es-PA" sz="2800" i="1">
                                      <a:effectLst/>
                                      <a:latin typeface="Cambria Math" panose="02040503050406030204" pitchFamily="18" charset="0"/>
                                      <a:ea typeface="Times New Roman" panose="02020603050405020304" pitchFamily="18" charset="0"/>
                                      <a:cs typeface="Arial" panose="020B0604020202020204" pitchFamily="34" charset="0"/>
                                    </a:rPr>
                                  </m:ctrlPr>
                                </m:sSubPr>
                                <m:e>
                                  <m:r>
                                    <a:rPr lang="es-ES" sz="2800" i="1">
                                      <a:effectLst/>
                                      <a:latin typeface="Cambria Math" panose="02040503050406030204" pitchFamily="18" charset="0"/>
                                      <a:ea typeface="Times New Roman" panose="02020603050405020304" pitchFamily="18" charset="0"/>
                                      <a:cs typeface="Arial" panose="020B0604020202020204" pitchFamily="34" charset="0"/>
                                    </a:rPr>
                                    <m:t>𝑆</m:t>
                                  </m:r>
                                </m:e>
                                <m:sub>
                                  <m:r>
                                    <a:rPr lang="es-ES" sz="2800" i="1">
                                      <a:effectLst/>
                                      <a:latin typeface="Cambria Math" panose="02040503050406030204" pitchFamily="18" charset="0"/>
                                      <a:ea typeface="Times New Roman" panose="02020603050405020304" pitchFamily="18" charset="0"/>
                                      <a:cs typeface="Arial" panose="020B0604020202020204" pitchFamily="34" charset="0"/>
                                    </a:rPr>
                                    <m:t>𝑏𝑎𝑠𝑒</m:t>
                                  </m:r>
                                </m:sub>
                              </m:sSub>
                              <m:d>
                                <m:dPr>
                                  <m:ctrlPr>
                                    <a:rPr lang="es-PA" sz="2800" i="1">
                                      <a:effectLst/>
                                      <a:latin typeface="Cambria Math" panose="02040503050406030204" pitchFamily="18" charset="0"/>
                                      <a:ea typeface="Times New Roman" panose="02020603050405020304" pitchFamily="18" charset="0"/>
                                      <a:cs typeface="Arial" panose="020B0604020202020204" pitchFamily="34" charset="0"/>
                                    </a:rPr>
                                  </m:ctrlPr>
                                </m:dPr>
                                <m:e>
                                  <m:r>
                                    <a:rPr lang="es-ES" sz="2800" i="1">
                                      <a:effectLst/>
                                      <a:latin typeface="Cambria Math" panose="02040503050406030204" pitchFamily="18" charset="0"/>
                                      <a:ea typeface="Times New Roman" panose="02020603050405020304" pitchFamily="18" charset="0"/>
                                      <a:cs typeface="Arial" panose="020B0604020202020204" pitchFamily="34" charset="0"/>
                                    </a:rPr>
                                    <m:t>𝑀𝑉𝐴</m:t>
                                  </m:r>
                                </m:e>
                              </m:d>
                              <m:r>
                                <a:rPr lang="es-ES" sz="2800" i="1">
                                  <a:effectLst/>
                                  <a:latin typeface="Cambria Math" panose="02040503050406030204" pitchFamily="18" charset="0"/>
                                  <a:ea typeface="Times New Roman" panose="02020603050405020304" pitchFamily="18" charset="0"/>
                                  <a:cs typeface="Arial" panose="020B0604020202020204" pitchFamily="34" charset="0"/>
                                </a:rPr>
                                <m:t>×</m:t>
                              </m:r>
                              <m:sSup>
                                <m:sSupPr>
                                  <m:ctrlPr>
                                    <a:rPr lang="es-PA" sz="2800" i="1">
                                      <a:effectLst/>
                                      <a:latin typeface="Cambria Math" panose="02040503050406030204" pitchFamily="18" charset="0"/>
                                      <a:ea typeface="Times New Roman" panose="02020603050405020304" pitchFamily="18" charset="0"/>
                                      <a:cs typeface="Arial" panose="020B0604020202020204" pitchFamily="34" charset="0"/>
                                    </a:rPr>
                                  </m:ctrlPr>
                                </m:sSupPr>
                                <m:e>
                                  <m:r>
                                    <a:rPr lang="es-ES" sz="2800" i="1">
                                      <a:effectLst/>
                                      <a:latin typeface="Cambria Math" panose="02040503050406030204" pitchFamily="18" charset="0"/>
                                      <a:ea typeface="Times New Roman" panose="02020603050405020304" pitchFamily="18" charset="0"/>
                                      <a:cs typeface="Arial" panose="020B0604020202020204" pitchFamily="34" charset="0"/>
                                    </a:rPr>
                                    <m:t>10</m:t>
                                  </m:r>
                                </m:e>
                                <m:sup>
                                  <m:r>
                                    <a:rPr lang="es-ES" sz="2800" i="1">
                                      <a:effectLst/>
                                      <a:latin typeface="Cambria Math" panose="02040503050406030204" pitchFamily="18" charset="0"/>
                                      <a:ea typeface="Times New Roman" panose="02020603050405020304" pitchFamily="18" charset="0"/>
                                      <a:cs typeface="Arial" panose="020B0604020202020204" pitchFamily="34" charset="0"/>
                                    </a:rPr>
                                    <m:t>6</m:t>
                                  </m:r>
                                </m:sup>
                              </m:sSup>
                            </m:num>
                            <m:den>
                              <m:rad>
                                <m:radPr>
                                  <m:degHide m:val="on"/>
                                  <m:ctrlPr>
                                    <a:rPr lang="es-PA" sz="2800" i="1">
                                      <a:effectLst/>
                                      <a:latin typeface="Cambria Math" panose="02040503050406030204" pitchFamily="18" charset="0"/>
                                      <a:ea typeface="Times New Roman" panose="02020603050405020304" pitchFamily="18" charset="0"/>
                                      <a:cs typeface="Arial" panose="020B0604020202020204" pitchFamily="34" charset="0"/>
                                    </a:rPr>
                                  </m:ctrlPr>
                                </m:radPr>
                                <m:deg/>
                                <m:e>
                                  <m:r>
                                    <a:rPr lang="es-ES" sz="2800" i="1">
                                      <a:effectLst/>
                                      <a:latin typeface="Cambria Math" panose="02040503050406030204" pitchFamily="18" charset="0"/>
                                      <a:ea typeface="Times New Roman" panose="02020603050405020304" pitchFamily="18" charset="0"/>
                                      <a:cs typeface="Arial" panose="020B0604020202020204" pitchFamily="34" charset="0"/>
                                    </a:rPr>
                                    <m:t>3</m:t>
                                  </m:r>
                                </m:e>
                              </m:rad>
                              <m:r>
                                <a:rPr lang="es-ES" sz="2800" i="1">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s-PA" sz="2800" i="1">
                                      <a:effectLst/>
                                      <a:latin typeface="Cambria Math" panose="02040503050406030204" pitchFamily="18" charset="0"/>
                                      <a:ea typeface="Times New Roman" panose="02020603050405020304" pitchFamily="18" charset="0"/>
                                      <a:cs typeface="Arial" panose="020B0604020202020204" pitchFamily="34" charset="0"/>
                                    </a:rPr>
                                  </m:ctrlPr>
                                </m:sSubPr>
                                <m:e>
                                  <m:r>
                                    <a:rPr lang="es-ES" sz="2800" i="1">
                                      <a:effectLst/>
                                      <a:latin typeface="Cambria Math" panose="02040503050406030204" pitchFamily="18" charset="0"/>
                                      <a:ea typeface="Times New Roman" panose="02020603050405020304" pitchFamily="18" charset="0"/>
                                      <a:cs typeface="Arial" panose="020B0604020202020204" pitchFamily="34" charset="0"/>
                                    </a:rPr>
                                    <m:t>𝑉</m:t>
                                  </m:r>
                                </m:e>
                                <m:sub>
                                  <m:r>
                                    <a:rPr lang="es-ES" sz="2800" i="1">
                                      <a:effectLst/>
                                      <a:latin typeface="Cambria Math" panose="02040503050406030204" pitchFamily="18" charset="0"/>
                                      <a:ea typeface="Times New Roman" panose="02020603050405020304" pitchFamily="18" charset="0"/>
                                      <a:cs typeface="Arial" panose="020B0604020202020204" pitchFamily="34" charset="0"/>
                                    </a:rPr>
                                    <m:t>𝑏𝑎𝑠𝑒</m:t>
                                  </m:r>
                                </m:sub>
                              </m:sSub>
                            </m:den>
                          </m:f>
                        </m:e>
                      </m:d>
                      <m:r>
                        <a:rPr lang="es-ES" sz="2800" i="1">
                          <a:effectLst/>
                          <a:latin typeface="Cambria Math" panose="02040503050406030204" pitchFamily="18" charset="0"/>
                          <a:ea typeface="Times New Roman" panose="02020603050405020304" pitchFamily="18" charset="0"/>
                          <a:cs typeface="Arial" panose="020B0604020202020204" pitchFamily="34" charset="0"/>
                        </a:rPr>
                        <m:t>×</m:t>
                      </m:r>
                      <m:d>
                        <m:dPr>
                          <m:ctrlPr>
                            <a:rPr lang="es-PA" sz="2800" i="1">
                              <a:effectLst/>
                              <a:latin typeface="Cambria Math" panose="02040503050406030204" pitchFamily="18" charset="0"/>
                              <a:ea typeface="Times New Roman" panose="02020603050405020304" pitchFamily="18" charset="0"/>
                              <a:cs typeface="Arial" panose="020B0604020202020204" pitchFamily="34" charset="0"/>
                            </a:rPr>
                          </m:ctrlPr>
                        </m:dPr>
                        <m:e>
                          <m:f>
                            <m:fPr>
                              <m:ctrlPr>
                                <a:rPr lang="es-PA" sz="2800" i="1">
                                  <a:effectLst/>
                                  <a:latin typeface="Cambria Math" panose="02040503050406030204" pitchFamily="18" charset="0"/>
                                  <a:ea typeface="Times New Roman" panose="02020603050405020304" pitchFamily="18" charset="0"/>
                                  <a:cs typeface="Arial" panose="020B0604020202020204" pitchFamily="34" charset="0"/>
                                </a:rPr>
                              </m:ctrlPr>
                            </m:fPr>
                            <m:num>
                              <m:r>
                                <a:rPr lang="es-ES" sz="2800" i="1">
                                  <a:effectLst/>
                                  <a:latin typeface="Cambria Math" panose="02040503050406030204" pitchFamily="18" charset="0"/>
                                  <a:ea typeface="Times New Roman" panose="02020603050405020304" pitchFamily="18" charset="0"/>
                                  <a:cs typeface="Arial" panose="020B0604020202020204" pitchFamily="34" charset="0"/>
                                </a:rPr>
                                <m:t>100</m:t>
                              </m:r>
                            </m:num>
                            <m:den>
                              <m:r>
                                <a:rPr lang="es-ES" sz="2800" i="1">
                                  <a:effectLst/>
                                  <a:latin typeface="Cambria Math" panose="02040503050406030204" pitchFamily="18" charset="0"/>
                                  <a:ea typeface="Times New Roman" panose="02020603050405020304" pitchFamily="18" charset="0"/>
                                  <a:cs typeface="Arial" panose="020B0604020202020204" pitchFamily="34" charset="0"/>
                                </a:rPr>
                                <m:t>𝑍</m:t>
                              </m:r>
                              <m:r>
                                <a:rPr lang="es-ES" sz="2800" i="1">
                                  <a:effectLst/>
                                  <a:latin typeface="Cambria Math" panose="02040503050406030204" pitchFamily="18" charset="0"/>
                                  <a:ea typeface="Times New Roman" panose="02020603050405020304" pitchFamily="18" charset="0"/>
                                  <a:cs typeface="Arial" panose="020B0604020202020204" pitchFamily="34" charset="0"/>
                                </a:rPr>
                                <m:t>%</m:t>
                              </m:r>
                            </m:den>
                          </m:f>
                        </m:e>
                      </m:d>
                    </m:oMath>
                  </m:oMathPara>
                </a14:m>
                <a:endParaRPr lang="es-PA" sz="2800" dirty="0">
                  <a:effectLst/>
                  <a:latin typeface="Times New Roman" panose="02020603050405020304" pitchFamily="18" charset="0"/>
                  <a:ea typeface="Times New Roman" panose="02020603050405020304" pitchFamily="18" charset="0"/>
                </a:endParaRPr>
              </a:p>
              <a:p>
                <a:pPr algn="just">
                  <a:lnSpc>
                    <a:spcPct val="130000"/>
                  </a:lnSpc>
                </a:pPr>
                <a:r>
                  <a:rPr lang="es-ES" sz="2800" dirty="0">
                    <a:effectLst/>
                    <a:latin typeface="Arial" panose="020B0604020202020204" pitchFamily="34" charset="0"/>
                    <a:ea typeface="Times New Roman" panose="02020603050405020304" pitchFamily="18" charset="0"/>
                  </a:rPr>
                  <a:t>Donde:</a:t>
                </a:r>
                <a:endParaRPr lang="es-PA" sz="2800" dirty="0">
                  <a:effectLst/>
                  <a:latin typeface="Times New Roman" panose="02020603050405020304" pitchFamily="18" charset="0"/>
                  <a:ea typeface="Times New Roman" panose="02020603050405020304" pitchFamily="18" charset="0"/>
                </a:endParaRPr>
              </a:p>
              <a:p>
                <a:pPr algn="just">
                  <a:lnSpc>
                    <a:spcPct val="130000"/>
                  </a:lnSpc>
                </a:pPr>
                <a14:m>
                  <m:oMath xmlns:m="http://schemas.openxmlformats.org/officeDocument/2006/math">
                    <m:sSub>
                      <m:sSubPr>
                        <m:ctrlPr>
                          <a:rPr lang="es-PA" sz="2800" i="1">
                            <a:effectLst/>
                            <a:latin typeface="Cambria Math" panose="02040503050406030204" pitchFamily="18" charset="0"/>
                            <a:ea typeface="Times New Roman" panose="02020603050405020304" pitchFamily="18" charset="0"/>
                            <a:cs typeface="Arial" panose="020B0604020202020204" pitchFamily="34" charset="0"/>
                          </a:rPr>
                        </m:ctrlPr>
                      </m:sSubPr>
                      <m:e>
                        <m:r>
                          <a:rPr lang="es-ES" sz="2800" i="1">
                            <a:effectLst/>
                            <a:latin typeface="Cambria Math" panose="02040503050406030204" pitchFamily="18" charset="0"/>
                            <a:ea typeface="Times New Roman" panose="02020603050405020304" pitchFamily="18" charset="0"/>
                            <a:cs typeface="Arial" panose="020B0604020202020204" pitchFamily="34" charset="0"/>
                          </a:rPr>
                          <m:t>𝐼</m:t>
                        </m:r>
                      </m:e>
                      <m:sub>
                        <m:r>
                          <a:rPr lang="es-ES" sz="2800" i="1">
                            <a:effectLst/>
                            <a:latin typeface="Cambria Math" panose="02040503050406030204" pitchFamily="18" charset="0"/>
                            <a:ea typeface="Times New Roman" panose="02020603050405020304" pitchFamily="18" charset="0"/>
                            <a:cs typeface="Arial" panose="020B0604020202020204" pitchFamily="34" charset="0"/>
                          </a:rPr>
                          <m:t>𝑠𝑐</m:t>
                        </m:r>
                      </m:sub>
                    </m:sSub>
                  </m:oMath>
                </a14:m>
                <a:r>
                  <a:rPr lang="es-ES" sz="2800" dirty="0">
                    <a:effectLst/>
                    <a:latin typeface="Arial" panose="020B0604020202020204" pitchFamily="34" charset="0"/>
                    <a:ea typeface="Times New Roman" panose="02020603050405020304" pitchFamily="18" charset="0"/>
                  </a:rPr>
                  <a:t> : Corriente de cortocircuito por falla trifásica en terminales del trasformador (A).</a:t>
                </a:r>
                <a:endParaRPr lang="es-PA" sz="2800" dirty="0">
                  <a:effectLst/>
                  <a:latin typeface="Times New Roman" panose="02020603050405020304" pitchFamily="18" charset="0"/>
                  <a:ea typeface="Times New Roman" panose="02020603050405020304" pitchFamily="18" charset="0"/>
                </a:endParaRPr>
              </a:p>
              <a:p>
                <a:pPr algn="just">
                  <a:lnSpc>
                    <a:spcPct val="130000"/>
                  </a:lnSpc>
                </a:pPr>
                <a:r>
                  <a:rPr lang="es-ES" sz="2800" dirty="0">
                    <a:effectLst/>
                    <a:latin typeface="Arial" panose="020B0604020202020204" pitchFamily="34" charset="0"/>
                    <a:ea typeface="Times New Roman" panose="02020603050405020304" pitchFamily="18" charset="0"/>
                  </a:rPr>
                  <a:t>Z%: Impedancia en porcentaje del transformador.</a:t>
                </a:r>
                <a:endParaRPr lang="es-PA" sz="2800" dirty="0">
                  <a:effectLst/>
                  <a:latin typeface="Times New Roman" panose="02020603050405020304" pitchFamily="18" charset="0"/>
                  <a:ea typeface="Times New Roman" panose="02020603050405020304" pitchFamily="18" charset="0"/>
                </a:endParaRPr>
              </a:p>
              <a:p>
                <a:pPr algn="just">
                  <a:lnSpc>
                    <a:spcPct val="130000"/>
                  </a:lnSpc>
                </a:pPr>
                <a:r>
                  <a:rPr lang="es-ES" sz="2800" dirty="0">
                    <a:effectLst/>
                    <a:latin typeface="Arial" panose="020B0604020202020204" pitchFamily="34" charset="0"/>
                    <a:ea typeface="Times New Roman" panose="02020603050405020304" pitchFamily="18" charset="0"/>
                  </a:rPr>
                  <a:t>V: Nivel de Tensión (V).</a:t>
                </a:r>
                <a:endParaRPr lang="es-PA" sz="2800" dirty="0">
                  <a:effectLst/>
                  <a:latin typeface="Times New Roman" panose="02020603050405020304" pitchFamily="18" charset="0"/>
                  <a:ea typeface="Times New Roman" panose="02020603050405020304" pitchFamily="18" charset="0"/>
                </a:endParaRPr>
              </a:p>
            </p:txBody>
          </p:sp>
        </mc:Choice>
        <mc:Fallback xmlns="">
          <p:sp>
            <p:nvSpPr>
              <p:cNvPr id="19" name="CuadroTexto 18">
                <a:extLst>
                  <a:ext uri="{FF2B5EF4-FFF2-40B4-BE49-F238E27FC236}">
                    <a16:creationId xmlns:a16="http://schemas.microsoft.com/office/drawing/2014/main" id="{B95AD4FD-F5A5-44BA-B232-00CB1E56BC6B}"/>
                  </a:ext>
                </a:extLst>
              </p:cNvPr>
              <p:cNvSpPr txBox="1">
                <a:spLocks noRot="1" noChangeAspect="1" noMove="1" noResize="1" noEditPoints="1" noAdjustHandles="1" noChangeArrowheads="1" noChangeShapeType="1" noTextEdit="1"/>
              </p:cNvSpPr>
              <p:nvPr/>
            </p:nvSpPr>
            <p:spPr>
              <a:xfrm>
                <a:off x="121328" y="526314"/>
                <a:ext cx="11949343" cy="5805372"/>
              </a:xfrm>
              <a:prstGeom prst="rect">
                <a:avLst/>
              </a:prstGeom>
              <a:blipFill>
                <a:blip r:embed="rId2"/>
                <a:stretch>
                  <a:fillRect l="-1071" r="-1020" b="-1889"/>
                </a:stretch>
              </a:blipFill>
            </p:spPr>
            <p:txBody>
              <a:bodyPr/>
              <a:lstStyle/>
              <a:p>
                <a:r>
                  <a:rPr lang="es-PA">
                    <a:noFill/>
                  </a:rPr>
                  <a:t> </a:t>
                </a:r>
              </a:p>
            </p:txBody>
          </p:sp>
        </mc:Fallback>
      </mc:AlternateContent>
    </p:spTree>
    <p:extLst>
      <p:ext uri="{BB962C8B-B14F-4D97-AF65-F5344CB8AC3E}">
        <p14:creationId xmlns:p14="http://schemas.microsoft.com/office/powerpoint/2010/main" val="321845743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a:extLst>
              <a:ext uri="{FF2B5EF4-FFF2-40B4-BE49-F238E27FC236}">
                <a16:creationId xmlns:a16="http://schemas.microsoft.com/office/drawing/2014/main" id="{3BE9D0F2-20BE-468C-B582-3970F51A187A}"/>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D109BD2-A35D-40C7-98C7-0C11B605B252}" type="slidenum">
              <a:rPr lang="es-ES" altLang="es-PA">
                <a:solidFill>
                  <a:srgbClr val="045C75"/>
                </a:solidFill>
                <a:latin typeface="Constantia" panose="02030602050306030303" pitchFamily="18" charset="0"/>
              </a:rPr>
              <a:pPr eaLnBrk="1" hangingPunct="1"/>
              <a:t>74</a:t>
            </a:fld>
            <a:endParaRPr lang="es-ES" altLang="es-PA">
              <a:solidFill>
                <a:srgbClr val="045C75"/>
              </a:solidFill>
              <a:latin typeface="Constantia" panose="02030602050306030303" pitchFamily="18" charset="0"/>
            </a:endParaRPr>
          </a:p>
        </p:txBody>
      </p:sp>
      <mc:AlternateContent xmlns:mc="http://schemas.openxmlformats.org/markup-compatibility/2006" xmlns:a14="http://schemas.microsoft.com/office/drawing/2010/main">
        <mc:Choice Requires="a14">
          <p:sp>
            <p:nvSpPr>
              <p:cNvPr id="19" name="CuadroTexto 18">
                <a:extLst>
                  <a:ext uri="{FF2B5EF4-FFF2-40B4-BE49-F238E27FC236}">
                    <a16:creationId xmlns:a16="http://schemas.microsoft.com/office/drawing/2014/main" id="{B95AD4FD-F5A5-44BA-B232-00CB1E56BC6B}"/>
                  </a:ext>
                </a:extLst>
              </p:cNvPr>
              <p:cNvSpPr txBox="1"/>
              <p:nvPr/>
            </p:nvSpPr>
            <p:spPr>
              <a:xfrm>
                <a:off x="88777" y="0"/>
                <a:ext cx="11949343" cy="6341993"/>
              </a:xfrm>
              <a:prstGeom prst="rect">
                <a:avLst/>
              </a:prstGeom>
              <a:noFill/>
            </p:spPr>
            <p:txBody>
              <a:bodyPr wrap="square">
                <a:spAutoFit/>
              </a:bodyPr>
              <a:lstStyle/>
              <a:p>
                <a:pPr indent="449580" algn="just">
                  <a:lnSpc>
                    <a:spcPct val="120000"/>
                  </a:lnSpc>
                </a:pPr>
                <a:r>
                  <a:rPr lang="es-ES" sz="2700" b="1" dirty="0">
                    <a:effectLst/>
                    <a:latin typeface="Arial" panose="020B0604020202020204" pitchFamily="34" charset="0"/>
                    <a:ea typeface="Times New Roman" panose="02020603050405020304" pitchFamily="18" charset="0"/>
                  </a:rPr>
                  <a:t>La capacidad de cortocircuito en un arco trifásico, se calcula mediante la ecuación:</a:t>
                </a:r>
                <a:endParaRPr lang="es-PA" sz="2700" dirty="0">
                  <a:effectLst/>
                  <a:latin typeface="Times New Roman" panose="02020603050405020304" pitchFamily="18" charset="0"/>
                  <a:ea typeface="Times New Roman" panose="02020603050405020304" pitchFamily="18" charset="0"/>
                </a:endParaRPr>
              </a:p>
              <a:p>
                <a:pPr algn="ctr">
                  <a:lnSpc>
                    <a:spcPct val="120000"/>
                  </a:lnSpc>
                </a:pPr>
                <a14:m>
                  <m:oMathPara xmlns:m="http://schemas.openxmlformats.org/officeDocument/2006/math">
                    <m:oMathParaPr>
                      <m:jc m:val="centerGroup"/>
                    </m:oMathParaPr>
                    <m:oMath xmlns:m="http://schemas.openxmlformats.org/officeDocument/2006/math">
                      <m:sSub>
                        <m:sSubPr>
                          <m:ctrlPr>
                            <a:rPr lang="es-PA" sz="2700" i="1">
                              <a:effectLst/>
                              <a:latin typeface="Cambria Math" panose="02040503050406030204" pitchFamily="18" charset="0"/>
                              <a:ea typeface="Times New Roman" panose="02020603050405020304" pitchFamily="18" charset="0"/>
                              <a:cs typeface="Arial" panose="020B0604020202020204" pitchFamily="34" charset="0"/>
                            </a:rPr>
                          </m:ctrlPr>
                        </m:sSubPr>
                        <m:e>
                          <m:r>
                            <a:rPr lang="es-ES" sz="2700" i="1">
                              <a:effectLst/>
                              <a:latin typeface="Cambria Math" panose="02040503050406030204" pitchFamily="18" charset="0"/>
                              <a:ea typeface="Times New Roman" panose="02020603050405020304" pitchFamily="18" charset="0"/>
                              <a:cs typeface="Arial" panose="020B0604020202020204" pitchFamily="34" charset="0"/>
                            </a:rPr>
                            <m:t>𝑆</m:t>
                          </m:r>
                        </m:e>
                        <m:sub>
                          <m:r>
                            <a:rPr lang="es-ES" sz="2700" i="1">
                              <a:effectLst/>
                              <a:latin typeface="Cambria Math" panose="02040503050406030204" pitchFamily="18" charset="0"/>
                              <a:ea typeface="Times New Roman" panose="02020603050405020304" pitchFamily="18" charset="0"/>
                              <a:cs typeface="Arial" panose="020B0604020202020204" pitchFamily="34" charset="0"/>
                            </a:rPr>
                            <m:t>𝑏𝑓</m:t>
                          </m:r>
                        </m:sub>
                      </m:sSub>
                      <m:r>
                        <a:rPr lang="es-ES" sz="2700" i="1">
                          <a:effectLst/>
                          <a:latin typeface="Cambria Math" panose="02040503050406030204" pitchFamily="18" charset="0"/>
                          <a:ea typeface="Times New Roman" panose="02020603050405020304" pitchFamily="18" charset="0"/>
                          <a:cs typeface="Arial" panose="020B0604020202020204" pitchFamily="34" charset="0"/>
                        </a:rPr>
                        <m:t>=</m:t>
                      </m:r>
                      <m:rad>
                        <m:radPr>
                          <m:degHide m:val="on"/>
                          <m:ctrlPr>
                            <a:rPr lang="es-PA" sz="2700" i="1">
                              <a:effectLst/>
                              <a:latin typeface="Cambria Math" panose="02040503050406030204" pitchFamily="18" charset="0"/>
                              <a:ea typeface="Times New Roman" panose="02020603050405020304" pitchFamily="18" charset="0"/>
                              <a:cs typeface="Arial" panose="020B0604020202020204" pitchFamily="34" charset="0"/>
                            </a:rPr>
                          </m:ctrlPr>
                        </m:radPr>
                        <m:deg/>
                        <m:e>
                          <m:r>
                            <a:rPr lang="es-ES" sz="2700" i="1">
                              <a:effectLst/>
                              <a:latin typeface="Cambria Math" panose="02040503050406030204" pitchFamily="18" charset="0"/>
                              <a:ea typeface="Times New Roman" panose="02020603050405020304" pitchFamily="18" charset="0"/>
                              <a:cs typeface="Arial" panose="020B0604020202020204" pitchFamily="34" charset="0"/>
                            </a:rPr>
                            <m:t>3</m:t>
                          </m:r>
                        </m:e>
                      </m:rad>
                      <m:r>
                        <a:rPr lang="es-ES" sz="2700" i="1">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s-PA" sz="2700" i="1">
                              <a:effectLst/>
                              <a:latin typeface="Cambria Math" panose="02040503050406030204" pitchFamily="18" charset="0"/>
                              <a:ea typeface="Times New Roman" panose="02020603050405020304" pitchFamily="18" charset="0"/>
                              <a:cs typeface="Arial" panose="020B0604020202020204" pitchFamily="34" charset="0"/>
                            </a:rPr>
                          </m:ctrlPr>
                        </m:sSubPr>
                        <m:e>
                          <m:r>
                            <a:rPr lang="es-ES" sz="2700" i="1">
                              <a:effectLst/>
                              <a:latin typeface="Cambria Math" panose="02040503050406030204" pitchFamily="18" charset="0"/>
                              <a:ea typeface="Times New Roman" panose="02020603050405020304" pitchFamily="18" charset="0"/>
                              <a:cs typeface="Arial" panose="020B0604020202020204" pitchFamily="34" charset="0"/>
                            </a:rPr>
                            <m:t>𝑉</m:t>
                          </m:r>
                        </m:e>
                        <m:sub>
                          <m:r>
                            <a:rPr lang="es-ES" sz="2700" i="1">
                              <a:effectLst/>
                              <a:latin typeface="Cambria Math" panose="02040503050406030204" pitchFamily="18" charset="0"/>
                              <a:ea typeface="Times New Roman" panose="02020603050405020304" pitchFamily="18" charset="0"/>
                              <a:cs typeface="Arial" panose="020B0604020202020204" pitchFamily="34" charset="0"/>
                            </a:rPr>
                            <m:t>𝑏𝑎𝑠𝑒</m:t>
                          </m:r>
                        </m:sub>
                      </m:sSub>
                      <m:sSub>
                        <m:sSubPr>
                          <m:ctrlPr>
                            <a:rPr lang="es-PA" sz="2700" i="1">
                              <a:effectLst/>
                              <a:latin typeface="Cambria Math" panose="02040503050406030204" pitchFamily="18" charset="0"/>
                              <a:ea typeface="Times New Roman" panose="02020603050405020304" pitchFamily="18" charset="0"/>
                              <a:cs typeface="Arial" panose="020B0604020202020204" pitchFamily="34" charset="0"/>
                            </a:rPr>
                          </m:ctrlPr>
                        </m:sSubPr>
                        <m:e>
                          <m:r>
                            <a:rPr lang="es-ES" sz="2700" i="1">
                              <a:effectLst/>
                              <a:latin typeface="Cambria Math" panose="02040503050406030204" pitchFamily="18" charset="0"/>
                              <a:ea typeface="Times New Roman" panose="02020603050405020304" pitchFamily="18" charset="0"/>
                              <a:cs typeface="Arial" panose="020B0604020202020204" pitchFamily="34" charset="0"/>
                            </a:rPr>
                            <m:t>×</m:t>
                          </m:r>
                          <m:r>
                            <a:rPr lang="es-ES" sz="2700" i="1">
                              <a:effectLst/>
                              <a:latin typeface="Cambria Math" panose="02040503050406030204" pitchFamily="18" charset="0"/>
                              <a:ea typeface="Times New Roman" panose="02020603050405020304" pitchFamily="18" charset="0"/>
                              <a:cs typeface="Arial" panose="020B0604020202020204" pitchFamily="34" charset="0"/>
                            </a:rPr>
                            <m:t>𝐼</m:t>
                          </m:r>
                        </m:e>
                        <m:sub>
                          <m:r>
                            <a:rPr lang="es-ES" sz="2700" i="1">
                              <a:effectLst/>
                              <a:latin typeface="Cambria Math" panose="02040503050406030204" pitchFamily="18" charset="0"/>
                              <a:ea typeface="Times New Roman" panose="02020603050405020304" pitchFamily="18" charset="0"/>
                              <a:cs typeface="Arial" panose="020B0604020202020204" pitchFamily="34" charset="0"/>
                            </a:rPr>
                            <m:t>𝑠𝑐</m:t>
                          </m:r>
                        </m:sub>
                      </m:sSub>
                    </m:oMath>
                  </m:oMathPara>
                </a14:m>
                <a:endParaRPr lang="es-PA" sz="2700" dirty="0">
                  <a:effectLst/>
                  <a:latin typeface="Times New Roman" panose="02020603050405020304" pitchFamily="18" charset="0"/>
                  <a:ea typeface="Times New Roman" panose="02020603050405020304" pitchFamily="18" charset="0"/>
                </a:endParaRPr>
              </a:p>
              <a:p>
                <a:pPr algn="just">
                  <a:lnSpc>
                    <a:spcPct val="120000"/>
                  </a:lnSpc>
                </a:pPr>
                <a:r>
                  <a:rPr lang="es-ES" sz="2700" dirty="0">
                    <a:effectLst/>
                    <a:latin typeface="Arial" panose="020B0604020202020204" pitchFamily="34" charset="0"/>
                    <a:ea typeface="Times New Roman" panose="02020603050405020304" pitchFamily="18" charset="0"/>
                  </a:rPr>
                  <a:t>Donde:</a:t>
                </a:r>
                <a:endParaRPr lang="es-PA" sz="2700" dirty="0">
                  <a:effectLst/>
                  <a:latin typeface="Times New Roman" panose="02020603050405020304" pitchFamily="18" charset="0"/>
                  <a:ea typeface="Times New Roman" panose="02020603050405020304" pitchFamily="18" charset="0"/>
                </a:endParaRPr>
              </a:p>
              <a:p>
                <a:pPr algn="just">
                  <a:lnSpc>
                    <a:spcPct val="120000"/>
                  </a:lnSpc>
                </a:pPr>
                <a14:m>
                  <m:oMath xmlns:m="http://schemas.openxmlformats.org/officeDocument/2006/math">
                    <m:sSub>
                      <m:sSubPr>
                        <m:ctrlPr>
                          <a:rPr lang="es-PA" sz="2700" i="1">
                            <a:effectLst/>
                            <a:latin typeface="Cambria Math" panose="02040503050406030204" pitchFamily="18" charset="0"/>
                            <a:ea typeface="Times New Roman" panose="02020603050405020304" pitchFamily="18" charset="0"/>
                            <a:cs typeface="Arial" panose="020B0604020202020204" pitchFamily="34" charset="0"/>
                          </a:rPr>
                        </m:ctrlPr>
                      </m:sSubPr>
                      <m:e>
                        <m:r>
                          <a:rPr lang="es-ES" sz="2700" i="1">
                            <a:effectLst/>
                            <a:latin typeface="Cambria Math" panose="02040503050406030204" pitchFamily="18" charset="0"/>
                            <a:ea typeface="Times New Roman" panose="02020603050405020304" pitchFamily="18" charset="0"/>
                            <a:cs typeface="Arial" panose="020B0604020202020204" pitchFamily="34" charset="0"/>
                          </a:rPr>
                          <m:t>𝑆</m:t>
                        </m:r>
                      </m:e>
                      <m:sub>
                        <m:r>
                          <a:rPr lang="es-ES" sz="2700" i="1">
                            <a:effectLst/>
                            <a:latin typeface="Cambria Math" panose="02040503050406030204" pitchFamily="18" charset="0"/>
                            <a:ea typeface="Times New Roman" panose="02020603050405020304" pitchFamily="18" charset="0"/>
                            <a:cs typeface="Arial" panose="020B0604020202020204" pitchFamily="34" charset="0"/>
                          </a:rPr>
                          <m:t>𝑏𝑓</m:t>
                        </m:r>
                      </m:sub>
                    </m:sSub>
                  </m:oMath>
                </a14:m>
                <a:r>
                  <a:rPr lang="es-ES" sz="2700" dirty="0">
                    <a:effectLst/>
                    <a:latin typeface="Arial" panose="020B0604020202020204" pitchFamily="34" charset="0"/>
                    <a:ea typeface="Times New Roman" panose="02020603050405020304" pitchFamily="18" charset="0"/>
                  </a:rPr>
                  <a:t>: Potencia de cortocircuito en el punto de la falla.</a:t>
                </a:r>
                <a:endParaRPr lang="es-PA" sz="2700" dirty="0">
                  <a:effectLst/>
                  <a:latin typeface="Times New Roman" panose="02020603050405020304" pitchFamily="18" charset="0"/>
                  <a:ea typeface="Times New Roman" panose="02020603050405020304" pitchFamily="18" charset="0"/>
                </a:endParaRPr>
              </a:p>
              <a:p>
                <a:pPr marL="449580" algn="just">
                  <a:lnSpc>
                    <a:spcPct val="120000"/>
                  </a:lnSpc>
                </a:pPr>
                <a:r>
                  <a:rPr lang="es-ES" sz="2700" b="1" dirty="0">
                    <a:effectLst/>
                    <a:latin typeface="Arial" panose="020B0604020202020204" pitchFamily="34" charset="0"/>
                    <a:ea typeface="Times New Roman" panose="02020603050405020304" pitchFamily="18" charset="0"/>
                  </a:rPr>
                  <a:t>Distancia de Frontera de Protección contra el Arco Eléctrico.</a:t>
                </a:r>
                <a:endParaRPr lang="es-PA" sz="2700" dirty="0">
                  <a:effectLst/>
                  <a:latin typeface="Times New Roman" panose="02020603050405020304" pitchFamily="18" charset="0"/>
                  <a:ea typeface="Times New Roman" panose="02020603050405020304" pitchFamily="18" charset="0"/>
                </a:endParaRPr>
              </a:p>
              <a:p>
                <a:pPr indent="449580" algn="just">
                  <a:lnSpc>
                    <a:spcPct val="120000"/>
                  </a:lnSpc>
                </a:pPr>
                <a:r>
                  <a:rPr lang="es-ES" sz="2700" dirty="0">
                    <a:effectLst/>
                    <a:latin typeface="Arial" panose="020B0604020202020204" pitchFamily="34" charset="0"/>
                    <a:ea typeface="Times New Roman" panose="02020603050405020304" pitchFamily="18" charset="0"/>
                  </a:rPr>
                  <a:t>La distancia medida desde la fuente en mm, a la cual se tendrá quemaduras curables de segundo grado, se describe con las ecuaciones:</a:t>
                </a:r>
                <a:endParaRPr lang="es-PA" sz="2700" dirty="0">
                  <a:effectLst/>
                  <a:latin typeface="Times New Roman" panose="02020603050405020304" pitchFamily="18" charset="0"/>
                  <a:ea typeface="Times New Roman" panose="02020603050405020304" pitchFamily="18" charset="0"/>
                </a:endParaRPr>
              </a:p>
              <a:p>
                <a:pPr algn="just">
                  <a:lnSpc>
                    <a:spcPct val="120000"/>
                  </a:lnSpc>
                </a:pPr>
                <a14:m>
                  <m:oMathPara xmlns:m="http://schemas.openxmlformats.org/officeDocument/2006/math">
                    <m:oMathParaPr>
                      <m:jc m:val="centerGroup"/>
                    </m:oMathParaPr>
                    <m:oMath xmlns:m="http://schemas.openxmlformats.org/officeDocument/2006/math">
                      <m:m>
                        <m:mPr>
                          <m:mcs>
                            <m:mc>
                              <m:mcPr>
                                <m:count m:val="1"/>
                                <m:mcJc m:val="center"/>
                              </m:mcPr>
                            </m:mc>
                          </m:mcs>
                          <m:ctrlPr>
                            <a:rPr lang="es-PA" sz="2700" i="1">
                              <a:effectLst/>
                              <a:latin typeface="Cambria Math" panose="02040503050406030204" pitchFamily="18" charset="0"/>
                              <a:ea typeface="Times New Roman" panose="02020603050405020304" pitchFamily="18" charset="0"/>
                              <a:cs typeface="Arial" panose="020B0604020202020204" pitchFamily="34" charset="0"/>
                            </a:rPr>
                          </m:ctrlPr>
                        </m:mPr>
                        <m:mr>
                          <m:e>
                            <m:sSub>
                              <m:sSubPr>
                                <m:ctrlPr>
                                  <a:rPr lang="es-PA" sz="2700" i="1">
                                    <a:effectLst/>
                                    <a:latin typeface="Cambria Math" panose="02040503050406030204" pitchFamily="18" charset="0"/>
                                    <a:ea typeface="Times New Roman" panose="02020603050405020304" pitchFamily="18" charset="0"/>
                                    <a:cs typeface="Arial" panose="020B0604020202020204" pitchFamily="34" charset="0"/>
                                  </a:rPr>
                                </m:ctrlPr>
                              </m:sSubPr>
                              <m:e>
                                <m:r>
                                  <a:rPr lang="es-ES" sz="2700" i="1">
                                    <a:effectLst/>
                                    <a:latin typeface="Cambria Math" panose="02040503050406030204" pitchFamily="18" charset="0"/>
                                    <a:ea typeface="Times New Roman" panose="02020603050405020304" pitchFamily="18" charset="0"/>
                                    <a:cs typeface="Arial" panose="020B0604020202020204" pitchFamily="34" charset="0"/>
                                  </a:rPr>
                                  <m:t>𝐷</m:t>
                                </m:r>
                              </m:e>
                              <m:sub>
                                <m:r>
                                  <a:rPr lang="es-ES" sz="2700" i="1">
                                    <a:effectLst/>
                                    <a:latin typeface="Cambria Math" panose="02040503050406030204" pitchFamily="18" charset="0"/>
                                    <a:ea typeface="Times New Roman" panose="02020603050405020304" pitchFamily="18" charset="0"/>
                                    <a:cs typeface="Arial" panose="020B0604020202020204" pitchFamily="34" charset="0"/>
                                  </a:rPr>
                                  <m:t>𝑐</m:t>
                                </m:r>
                              </m:sub>
                            </m:sSub>
                            <m:r>
                              <a:rPr lang="es-ES" sz="2700" i="1">
                                <a:effectLst/>
                                <a:latin typeface="Cambria Math" panose="02040503050406030204" pitchFamily="18" charset="0"/>
                                <a:ea typeface="Times New Roman" panose="02020603050405020304" pitchFamily="18" charset="0"/>
                                <a:cs typeface="Arial" panose="020B0604020202020204" pitchFamily="34" charset="0"/>
                              </a:rPr>
                              <m:t>=496,18×</m:t>
                            </m:r>
                            <m:rad>
                              <m:radPr>
                                <m:degHide m:val="on"/>
                                <m:ctrlPr>
                                  <a:rPr lang="es-PA" sz="2700" i="1">
                                    <a:effectLst/>
                                    <a:latin typeface="Cambria Math" panose="02040503050406030204" pitchFamily="18" charset="0"/>
                                    <a:ea typeface="Times New Roman" panose="02020603050405020304" pitchFamily="18" charset="0"/>
                                    <a:cs typeface="Arial" panose="020B0604020202020204" pitchFamily="34" charset="0"/>
                                  </a:rPr>
                                </m:ctrlPr>
                              </m:radPr>
                              <m:deg/>
                              <m:e>
                                <m:sSub>
                                  <m:sSubPr>
                                    <m:ctrlPr>
                                      <a:rPr lang="es-PA" sz="2700" i="1">
                                        <a:effectLst/>
                                        <a:latin typeface="Cambria Math" panose="02040503050406030204" pitchFamily="18" charset="0"/>
                                        <a:ea typeface="Times New Roman" panose="02020603050405020304" pitchFamily="18" charset="0"/>
                                        <a:cs typeface="Arial" panose="020B0604020202020204" pitchFamily="34" charset="0"/>
                                      </a:rPr>
                                    </m:ctrlPr>
                                  </m:sSubPr>
                                  <m:e>
                                    <m:r>
                                      <a:rPr lang="es-ES" sz="2700" i="1">
                                        <a:effectLst/>
                                        <a:latin typeface="Cambria Math" panose="02040503050406030204" pitchFamily="18" charset="0"/>
                                        <a:ea typeface="Times New Roman" panose="02020603050405020304" pitchFamily="18" charset="0"/>
                                        <a:cs typeface="Arial" panose="020B0604020202020204" pitchFamily="34" charset="0"/>
                                      </a:rPr>
                                      <m:t>𝑆</m:t>
                                    </m:r>
                                  </m:e>
                                  <m:sub>
                                    <m:r>
                                      <a:rPr lang="es-ES" sz="2700" i="1">
                                        <a:effectLst/>
                                        <a:latin typeface="Cambria Math" panose="02040503050406030204" pitchFamily="18" charset="0"/>
                                        <a:ea typeface="Times New Roman" panose="02020603050405020304" pitchFamily="18" charset="0"/>
                                        <a:cs typeface="Arial" panose="020B0604020202020204" pitchFamily="34" charset="0"/>
                                      </a:rPr>
                                      <m:t>𝑏𝑓</m:t>
                                    </m:r>
                                  </m:sub>
                                </m:sSub>
                                <m:d>
                                  <m:dPr>
                                    <m:ctrlPr>
                                      <a:rPr lang="es-PA" sz="2700" i="1">
                                        <a:effectLst/>
                                        <a:latin typeface="Cambria Math" panose="02040503050406030204" pitchFamily="18" charset="0"/>
                                        <a:ea typeface="Times New Roman" panose="02020603050405020304" pitchFamily="18" charset="0"/>
                                        <a:cs typeface="Arial" panose="020B0604020202020204" pitchFamily="34" charset="0"/>
                                      </a:rPr>
                                    </m:ctrlPr>
                                  </m:dPr>
                                  <m:e>
                                    <m:r>
                                      <a:rPr lang="es-ES" sz="2700" i="1">
                                        <a:effectLst/>
                                        <a:latin typeface="Cambria Math" panose="02040503050406030204" pitchFamily="18" charset="0"/>
                                        <a:ea typeface="Times New Roman" panose="02020603050405020304" pitchFamily="18" charset="0"/>
                                        <a:cs typeface="Arial" panose="020B0604020202020204" pitchFamily="34" charset="0"/>
                                      </a:rPr>
                                      <m:t>𝑀𝑉𝐴</m:t>
                                    </m:r>
                                  </m:e>
                                </m:d>
                                <m:r>
                                  <a:rPr lang="es-ES" sz="2700" i="1">
                                    <a:effectLst/>
                                    <a:latin typeface="Cambria Math" panose="02040503050406030204" pitchFamily="18" charset="0"/>
                                    <a:ea typeface="Times New Roman" panose="02020603050405020304" pitchFamily="18" charset="0"/>
                                    <a:cs typeface="Arial" panose="020B0604020202020204" pitchFamily="34" charset="0"/>
                                  </a:rPr>
                                  <m:t>×</m:t>
                                </m:r>
                                <m:r>
                                  <a:rPr lang="es-ES" sz="2700" i="1">
                                    <a:effectLst/>
                                    <a:latin typeface="Cambria Math" panose="02040503050406030204" pitchFamily="18" charset="0"/>
                                    <a:ea typeface="Times New Roman" panose="02020603050405020304" pitchFamily="18" charset="0"/>
                                    <a:cs typeface="Arial" panose="020B0604020202020204" pitchFamily="34" charset="0"/>
                                  </a:rPr>
                                  <m:t>𝑡</m:t>
                                </m:r>
                              </m:e>
                            </m:rad>
                          </m:e>
                        </m:mr>
                        <m:mr>
                          <m:e>
                            <m:sSub>
                              <m:sSubPr>
                                <m:ctrlPr>
                                  <a:rPr lang="es-PA" sz="2700" i="1">
                                    <a:effectLst/>
                                    <a:latin typeface="Cambria Math" panose="02040503050406030204" pitchFamily="18" charset="0"/>
                                    <a:ea typeface="Times New Roman" panose="02020603050405020304" pitchFamily="18" charset="0"/>
                                    <a:cs typeface="Arial" panose="020B0604020202020204" pitchFamily="34" charset="0"/>
                                  </a:rPr>
                                </m:ctrlPr>
                              </m:sSubPr>
                              <m:e>
                                <m:r>
                                  <a:rPr lang="es-ES" sz="2700" i="1">
                                    <a:effectLst/>
                                    <a:latin typeface="Cambria Math" panose="02040503050406030204" pitchFamily="18" charset="0"/>
                                    <a:ea typeface="Times New Roman" panose="02020603050405020304" pitchFamily="18" charset="0"/>
                                    <a:cs typeface="Arial" panose="020B0604020202020204" pitchFamily="34" charset="0"/>
                                  </a:rPr>
                                  <m:t>𝐷</m:t>
                                </m:r>
                              </m:e>
                              <m:sub>
                                <m:r>
                                  <a:rPr lang="es-ES" sz="2700" i="1">
                                    <a:effectLst/>
                                    <a:latin typeface="Cambria Math" panose="02040503050406030204" pitchFamily="18" charset="0"/>
                                    <a:ea typeface="Times New Roman" panose="02020603050405020304" pitchFamily="18" charset="0"/>
                                    <a:cs typeface="Arial" panose="020B0604020202020204" pitchFamily="34" charset="0"/>
                                  </a:rPr>
                                  <m:t>𝑐</m:t>
                                </m:r>
                              </m:sub>
                            </m:sSub>
                            <m:r>
                              <a:rPr lang="es-ES" sz="2700" i="1">
                                <a:effectLst/>
                                <a:latin typeface="Cambria Math" panose="02040503050406030204" pitchFamily="18" charset="0"/>
                                <a:ea typeface="Times New Roman" panose="02020603050405020304" pitchFamily="18" charset="0"/>
                                <a:cs typeface="Arial" panose="020B0604020202020204" pitchFamily="34" charset="0"/>
                              </a:rPr>
                              <m:t>=2218,98×</m:t>
                            </m:r>
                            <m:rad>
                              <m:radPr>
                                <m:degHide m:val="on"/>
                                <m:ctrlPr>
                                  <a:rPr lang="es-PA" sz="2700" i="1">
                                    <a:effectLst/>
                                    <a:latin typeface="Cambria Math" panose="02040503050406030204" pitchFamily="18" charset="0"/>
                                    <a:ea typeface="Times New Roman" panose="02020603050405020304" pitchFamily="18" charset="0"/>
                                    <a:cs typeface="Arial" panose="020B0604020202020204" pitchFamily="34" charset="0"/>
                                  </a:rPr>
                                </m:ctrlPr>
                              </m:radPr>
                              <m:deg/>
                              <m:e>
                                <m:r>
                                  <a:rPr lang="es-ES" sz="2700" i="1">
                                    <a:effectLst/>
                                    <a:latin typeface="Cambria Math" panose="02040503050406030204" pitchFamily="18" charset="0"/>
                                    <a:ea typeface="Times New Roman" panose="02020603050405020304" pitchFamily="18" charset="0"/>
                                    <a:cs typeface="Arial" panose="020B0604020202020204" pitchFamily="34" charset="0"/>
                                  </a:rPr>
                                  <m:t>𝑀𝑉𝐴</m:t>
                                </m:r>
                                <m:r>
                                  <a:rPr lang="es-ES" sz="2700" i="1">
                                    <a:effectLst/>
                                    <a:latin typeface="Cambria Math" panose="02040503050406030204" pitchFamily="18" charset="0"/>
                                    <a:ea typeface="Times New Roman" panose="02020603050405020304" pitchFamily="18" charset="0"/>
                                    <a:cs typeface="Arial" panose="020B0604020202020204" pitchFamily="34" charset="0"/>
                                  </a:rPr>
                                  <m:t>×</m:t>
                                </m:r>
                                <m:r>
                                  <a:rPr lang="es-ES" sz="2700" i="1">
                                    <a:effectLst/>
                                    <a:latin typeface="Cambria Math" panose="02040503050406030204" pitchFamily="18" charset="0"/>
                                    <a:ea typeface="Times New Roman" panose="02020603050405020304" pitchFamily="18" charset="0"/>
                                    <a:cs typeface="Arial" panose="020B0604020202020204" pitchFamily="34" charset="0"/>
                                  </a:rPr>
                                  <m:t>𝑡</m:t>
                                </m:r>
                              </m:e>
                            </m:rad>
                          </m:e>
                        </m:mr>
                      </m:m>
                    </m:oMath>
                  </m:oMathPara>
                </a14:m>
                <a:endParaRPr lang="es-PA" sz="2700" dirty="0">
                  <a:effectLst/>
                  <a:latin typeface="Times New Roman" panose="02020603050405020304" pitchFamily="18" charset="0"/>
                  <a:ea typeface="Times New Roman" panose="02020603050405020304" pitchFamily="18" charset="0"/>
                </a:endParaRPr>
              </a:p>
              <a:p>
                <a:pPr algn="just">
                  <a:lnSpc>
                    <a:spcPct val="120000"/>
                  </a:lnSpc>
                </a:pPr>
                <a:endParaRPr lang="es-PA" sz="2800" dirty="0">
                  <a:effectLst/>
                  <a:latin typeface="Times New Roman" panose="02020603050405020304" pitchFamily="18" charset="0"/>
                  <a:ea typeface="Times New Roman" panose="02020603050405020304" pitchFamily="18" charset="0"/>
                </a:endParaRPr>
              </a:p>
            </p:txBody>
          </p:sp>
        </mc:Choice>
        <mc:Fallback xmlns="">
          <p:sp>
            <p:nvSpPr>
              <p:cNvPr id="19" name="CuadroTexto 18">
                <a:extLst>
                  <a:ext uri="{FF2B5EF4-FFF2-40B4-BE49-F238E27FC236}">
                    <a16:creationId xmlns:a16="http://schemas.microsoft.com/office/drawing/2014/main" id="{B95AD4FD-F5A5-44BA-B232-00CB1E56BC6B}"/>
                  </a:ext>
                </a:extLst>
              </p:cNvPr>
              <p:cNvSpPr txBox="1">
                <a:spLocks noRot="1" noChangeAspect="1" noMove="1" noResize="1" noEditPoints="1" noAdjustHandles="1" noChangeArrowheads="1" noChangeShapeType="1" noTextEdit="1"/>
              </p:cNvSpPr>
              <p:nvPr/>
            </p:nvSpPr>
            <p:spPr>
              <a:xfrm>
                <a:off x="88777" y="0"/>
                <a:ext cx="11949343" cy="6341993"/>
              </a:xfrm>
              <a:prstGeom prst="rect">
                <a:avLst/>
              </a:prstGeom>
              <a:blipFill>
                <a:blip r:embed="rId2"/>
                <a:stretch>
                  <a:fillRect l="-969" t="-288" r="-969"/>
                </a:stretch>
              </a:blipFill>
            </p:spPr>
            <p:txBody>
              <a:bodyPr/>
              <a:lstStyle/>
              <a:p>
                <a:r>
                  <a:rPr lang="es-PA">
                    <a:noFill/>
                  </a:rPr>
                  <a:t> </a:t>
                </a:r>
              </a:p>
            </p:txBody>
          </p:sp>
        </mc:Fallback>
      </mc:AlternateContent>
    </p:spTree>
    <p:extLst>
      <p:ext uri="{BB962C8B-B14F-4D97-AF65-F5344CB8AC3E}">
        <p14:creationId xmlns:p14="http://schemas.microsoft.com/office/powerpoint/2010/main" val="203062440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a:extLst>
              <a:ext uri="{FF2B5EF4-FFF2-40B4-BE49-F238E27FC236}">
                <a16:creationId xmlns:a16="http://schemas.microsoft.com/office/drawing/2014/main" id="{3BE9D0F2-20BE-468C-B582-3970F51A187A}"/>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D109BD2-A35D-40C7-98C7-0C11B605B252}" type="slidenum">
              <a:rPr lang="es-ES" altLang="es-PA">
                <a:solidFill>
                  <a:srgbClr val="045C75"/>
                </a:solidFill>
                <a:latin typeface="Constantia" panose="02030602050306030303" pitchFamily="18" charset="0"/>
              </a:rPr>
              <a:pPr eaLnBrk="1" hangingPunct="1"/>
              <a:t>75</a:t>
            </a:fld>
            <a:endParaRPr lang="es-ES" altLang="es-PA">
              <a:solidFill>
                <a:srgbClr val="045C75"/>
              </a:solidFill>
              <a:latin typeface="Constantia" panose="02030602050306030303" pitchFamily="18" charset="0"/>
            </a:endParaRPr>
          </a:p>
        </p:txBody>
      </p:sp>
      <mc:AlternateContent xmlns:mc="http://schemas.openxmlformats.org/markup-compatibility/2006" xmlns:a14="http://schemas.microsoft.com/office/drawing/2010/main">
        <mc:Choice Requires="a14">
          <p:sp>
            <p:nvSpPr>
              <p:cNvPr id="19" name="CuadroTexto 18">
                <a:extLst>
                  <a:ext uri="{FF2B5EF4-FFF2-40B4-BE49-F238E27FC236}">
                    <a16:creationId xmlns:a16="http://schemas.microsoft.com/office/drawing/2014/main" id="{B95AD4FD-F5A5-44BA-B232-00CB1E56BC6B}"/>
                  </a:ext>
                </a:extLst>
              </p:cNvPr>
              <p:cNvSpPr txBox="1"/>
              <p:nvPr/>
            </p:nvSpPr>
            <p:spPr>
              <a:xfrm>
                <a:off x="121328" y="714103"/>
                <a:ext cx="11949343" cy="5682325"/>
              </a:xfrm>
              <a:prstGeom prst="rect">
                <a:avLst/>
              </a:prstGeom>
              <a:noFill/>
            </p:spPr>
            <p:txBody>
              <a:bodyPr wrap="square">
                <a:spAutoFit/>
              </a:bodyPr>
              <a:lstStyle/>
              <a:p>
                <a:pPr algn="just">
                  <a:lnSpc>
                    <a:spcPct val="130000"/>
                  </a:lnSpc>
                </a:pPr>
                <a14:m>
                  <m:oMath xmlns:m="http://schemas.openxmlformats.org/officeDocument/2006/math">
                    <m:sSub>
                      <m:sSubPr>
                        <m:ctrlPr>
                          <a:rPr lang="es-PA" sz="2800" i="1">
                            <a:effectLst/>
                            <a:latin typeface="Cambria Math" panose="02040503050406030204" pitchFamily="18" charset="0"/>
                            <a:ea typeface="Times New Roman" panose="02020603050405020304" pitchFamily="18" charset="0"/>
                            <a:cs typeface="Arial" panose="020B0604020202020204" pitchFamily="34" charset="0"/>
                          </a:rPr>
                        </m:ctrlPr>
                      </m:sSubPr>
                      <m:e>
                        <m:r>
                          <a:rPr lang="es-ES" sz="2800" i="1">
                            <a:effectLst/>
                            <a:latin typeface="Cambria Math" panose="02040503050406030204" pitchFamily="18" charset="0"/>
                            <a:ea typeface="Times New Roman" panose="02020603050405020304" pitchFamily="18" charset="0"/>
                            <a:cs typeface="Arial" panose="020B0604020202020204" pitchFamily="34" charset="0"/>
                          </a:rPr>
                          <m:t>𝐷</m:t>
                        </m:r>
                      </m:e>
                      <m:sub>
                        <m:r>
                          <a:rPr lang="es-ES" sz="2800" i="1">
                            <a:effectLst/>
                            <a:latin typeface="Cambria Math" panose="02040503050406030204" pitchFamily="18" charset="0"/>
                            <a:ea typeface="Times New Roman" panose="02020603050405020304" pitchFamily="18" charset="0"/>
                            <a:cs typeface="Arial" panose="020B0604020202020204" pitchFamily="34" charset="0"/>
                          </a:rPr>
                          <m:t>𝑐</m:t>
                        </m:r>
                      </m:sub>
                    </m:sSub>
                  </m:oMath>
                </a14:m>
                <a:r>
                  <a:rPr lang="es-ES" sz="2800" dirty="0">
                    <a:effectLst/>
                    <a:latin typeface="Arial" panose="020B0604020202020204" pitchFamily="34" charset="0"/>
                    <a:ea typeface="Times New Roman" panose="02020603050405020304" pitchFamily="18" charset="0"/>
                  </a:rPr>
                  <a:t>: Distancia de la fuente del arco, a la cual se tendrán quemaduras curables de segundo grado (mm).</a:t>
                </a:r>
                <a:endParaRPr lang="es-PA" sz="2800" dirty="0">
                  <a:effectLst/>
                  <a:latin typeface="Times New Roman" panose="02020603050405020304" pitchFamily="18" charset="0"/>
                  <a:ea typeface="Times New Roman" panose="02020603050405020304" pitchFamily="18" charset="0"/>
                </a:endParaRPr>
              </a:p>
              <a:p>
                <a:pPr algn="just">
                  <a:lnSpc>
                    <a:spcPct val="130000"/>
                  </a:lnSpc>
                </a:pPr>
                <a14:m>
                  <m:oMath xmlns:m="http://schemas.openxmlformats.org/officeDocument/2006/math">
                    <m:sSub>
                      <m:sSubPr>
                        <m:ctrlPr>
                          <a:rPr lang="es-PA" sz="2800" i="1">
                            <a:effectLst/>
                            <a:latin typeface="Cambria Math" panose="02040503050406030204" pitchFamily="18" charset="0"/>
                            <a:ea typeface="Times New Roman" panose="02020603050405020304" pitchFamily="18" charset="0"/>
                            <a:cs typeface="Arial" panose="020B0604020202020204" pitchFamily="34" charset="0"/>
                          </a:rPr>
                        </m:ctrlPr>
                      </m:sSubPr>
                      <m:e>
                        <m:r>
                          <a:rPr lang="es-ES" sz="2800" i="1">
                            <a:effectLst/>
                            <a:latin typeface="Cambria Math" panose="02040503050406030204" pitchFamily="18" charset="0"/>
                            <a:ea typeface="Times New Roman" panose="02020603050405020304" pitchFamily="18" charset="0"/>
                            <a:cs typeface="Arial" panose="020B0604020202020204" pitchFamily="34" charset="0"/>
                          </a:rPr>
                          <m:t>𝑆</m:t>
                        </m:r>
                      </m:e>
                      <m:sub>
                        <m:r>
                          <a:rPr lang="es-ES" sz="2800" i="1">
                            <a:effectLst/>
                            <a:latin typeface="Cambria Math" panose="02040503050406030204" pitchFamily="18" charset="0"/>
                            <a:ea typeface="Times New Roman" panose="02020603050405020304" pitchFamily="18" charset="0"/>
                            <a:cs typeface="Arial" panose="020B0604020202020204" pitchFamily="34" charset="0"/>
                          </a:rPr>
                          <m:t>𝑏𝑓</m:t>
                        </m:r>
                      </m:sub>
                    </m:sSub>
                    <m:d>
                      <m:dPr>
                        <m:ctrlPr>
                          <a:rPr lang="es-PA" sz="2800" i="1">
                            <a:effectLst/>
                            <a:latin typeface="Cambria Math" panose="02040503050406030204" pitchFamily="18" charset="0"/>
                            <a:ea typeface="Times New Roman" panose="02020603050405020304" pitchFamily="18" charset="0"/>
                            <a:cs typeface="Arial" panose="020B0604020202020204" pitchFamily="34" charset="0"/>
                          </a:rPr>
                        </m:ctrlPr>
                      </m:dPr>
                      <m:e>
                        <m:r>
                          <a:rPr lang="es-ES" sz="2800" i="1">
                            <a:effectLst/>
                            <a:latin typeface="Cambria Math" panose="02040503050406030204" pitchFamily="18" charset="0"/>
                            <a:ea typeface="Times New Roman" panose="02020603050405020304" pitchFamily="18" charset="0"/>
                            <a:cs typeface="Arial" panose="020B0604020202020204" pitchFamily="34" charset="0"/>
                          </a:rPr>
                          <m:t>𝑀𝑉𝐴</m:t>
                        </m:r>
                      </m:e>
                    </m:d>
                  </m:oMath>
                </a14:m>
                <a:r>
                  <a:rPr lang="es-ES" sz="2800" dirty="0">
                    <a:effectLst/>
                    <a:latin typeface="Arial" panose="020B0604020202020204" pitchFamily="34" charset="0"/>
                    <a:ea typeface="Times New Roman" panose="02020603050405020304" pitchFamily="18" charset="0"/>
                  </a:rPr>
                  <a:t>: Potencia de cortocircuito en el punto de la falla.</a:t>
                </a:r>
                <a:endParaRPr lang="es-PA" sz="2800" dirty="0">
                  <a:effectLst/>
                  <a:latin typeface="Times New Roman" panose="02020603050405020304" pitchFamily="18" charset="0"/>
                  <a:ea typeface="Times New Roman" panose="02020603050405020304" pitchFamily="18" charset="0"/>
                </a:endParaRPr>
              </a:p>
              <a:p>
                <a:pPr algn="just">
                  <a:lnSpc>
                    <a:spcPct val="130000"/>
                  </a:lnSpc>
                </a:pPr>
                <a:r>
                  <a:rPr lang="es-ES" sz="2800" dirty="0">
                    <a:effectLst/>
                    <a:latin typeface="Arial" panose="020B0604020202020204" pitchFamily="34" charset="0"/>
                    <a:ea typeface="Times New Roman" panose="02020603050405020304" pitchFamily="18" charset="0"/>
                  </a:rPr>
                  <a:t>MVA: Potencia del transformador. Para transformadores de potencia menor de 0,75MVA, multiplicar su potencia por un factor de 1,25.</a:t>
                </a:r>
                <a:endParaRPr lang="es-PA" sz="2800" dirty="0">
                  <a:effectLst/>
                  <a:latin typeface="Times New Roman" panose="02020603050405020304" pitchFamily="18" charset="0"/>
                  <a:ea typeface="Times New Roman" panose="02020603050405020304" pitchFamily="18" charset="0"/>
                </a:endParaRPr>
              </a:p>
              <a:p>
                <a:pPr algn="just">
                  <a:lnSpc>
                    <a:spcPct val="130000"/>
                  </a:lnSpc>
                </a:pPr>
                <a:r>
                  <a:rPr lang="es-ES" sz="2800" dirty="0">
                    <a:effectLst/>
                    <a:latin typeface="Arial" panose="020B0604020202020204" pitchFamily="34" charset="0"/>
                    <a:ea typeface="Times New Roman" panose="02020603050405020304" pitchFamily="18" charset="0"/>
                  </a:rPr>
                  <a:t>t: Tiempo de exposición al Arco Eléctrico en segundos.</a:t>
                </a:r>
                <a:endParaRPr lang="es-PA" sz="2800" dirty="0">
                  <a:effectLst/>
                  <a:latin typeface="Times New Roman" panose="02020603050405020304" pitchFamily="18" charset="0"/>
                  <a:ea typeface="Times New Roman" panose="02020603050405020304" pitchFamily="18" charset="0"/>
                </a:endParaRPr>
              </a:p>
              <a:p>
                <a:pPr algn="just">
                  <a:lnSpc>
                    <a:spcPct val="130000"/>
                  </a:lnSpc>
                </a:pPr>
                <a:r>
                  <a:rPr lang="es-ES" sz="2800" dirty="0">
                    <a:effectLst/>
                    <a:latin typeface="Arial" panose="020B0604020202020204" pitchFamily="34" charset="0"/>
                    <a:ea typeface="Times New Roman" panose="02020603050405020304" pitchFamily="18" charset="0"/>
                  </a:rPr>
                  <a:t>El tiempo de despeje para un fusible limitador de corriente es aproximadamente 1/4 ciclo o 0,004 segundos. El tiempo de despeje de un interruptor automático de 5 kV y15 kV es aproximadamente 0,1 segundos o 6 ciclos. </a:t>
                </a:r>
                <a:endParaRPr lang="es-PA" sz="2800" dirty="0">
                  <a:effectLst/>
                  <a:latin typeface="Times New Roman" panose="02020603050405020304" pitchFamily="18" charset="0"/>
                  <a:ea typeface="Times New Roman" panose="02020603050405020304" pitchFamily="18" charset="0"/>
                </a:endParaRPr>
              </a:p>
            </p:txBody>
          </p:sp>
        </mc:Choice>
        <mc:Fallback xmlns="">
          <p:sp>
            <p:nvSpPr>
              <p:cNvPr id="19" name="CuadroTexto 18">
                <a:extLst>
                  <a:ext uri="{FF2B5EF4-FFF2-40B4-BE49-F238E27FC236}">
                    <a16:creationId xmlns:a16="http://schemas.microsoft.com/office/drawing/2014/main" id="{B95AD4FD-F5A5-44BA-B232-00CB1E56BC6B}"/>
                  </a:ext>
                </a:extLst>
              </p:cNvPr>
              <p:cNvSpPr txBox="1">
                <a:spLocks noRot="1" noChangeAspect="1" noMove="1" noResize="1" noEditPoints="1" noAdjustHandles="1" noChangeArrowheads="1" noChangeShapeType="1" noTextEdit="1"/>
              </p:cNvSpPr>
              <p:nvPr/>
            </p:nvSpPr>
            <p:spPr>
              <a:xfrm>
                <a:off x="121328" y="714103"/>
                <a:ext cx="11949343" cy="5682325"/>
              </a:xfrm>
              <a:prstGeom prst="rect">
                <a:avLst/>
              </a:prstGeom>
              <a:blipFill>
                <a:blip r:embed="rId2"/>
                <a:stretch>
                  <a:fillRect l="-1071" r="-1020" b="-2039"/>
                </a:stretch>
              </a:blipFill>
            </p:spPr>
            <p:txBody>
              <a:bodyPr/>
              <a:lstStyle/>
              <a:p>
                <a:r>
                  <a:rPr lang="es-PA">
                    <a:noFill/>
                  </a:rPr>
                  <a:t> </a:t>
                </a:r>
              </a:p>
            </p:txBody>
          </p:sp>
        </mc:Fallback>
      </mc:AlternateContent>
    </p:spTree>
    <p:extLst>
      <p:ext uri="{BB962C8B-B14F-4D97-AF65-F5344CB8AC3E}">
        <p14:creationId xmlns:p14="http://schemas.microsoft.com/office/powerpoint/2010/main" val="285050422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a:extLst>
              <a:ext uri="{FF2B5EF4-FFF2-40B4-BE49-F238E27FC236}">
                <a16:creationId xmlns:a16="http://schemas.microsoft.com/office/drawing/2014/main" id="{3BE9D0F2-20BE-468C-B582-3970F51A187A}"/>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D109BD2-A35D-40C7-98C7-0C11B605B252}" type="slidenum">
              <a:rPr lang="es-ES" altLang="es-PA">
                <a:solidFill>
                  <a:srgbClr val="045C75"/>
                </a:solidFill>
                <a:latin typeface="Constantia" panose="02030602050306030303" pitchFamily="18" charset="0"/>
              </a:rPr>
              <a:pPr eaLnBrk="1" hangingPunct="1"/>
              <a:t>76</a:t>
            </a:fld>
            <a:endParaRPr lang="es-ES" altLang="es-PA">
              <a:solidFill>
                <a:srgbClr val="045C75"/>
              </a:solidFill>
              <a:latin typeface="Constantia" panose="02030602050306030303" pitchFamily="18" charset="0"/>
            </a:endParaRPr>
          </a:p>
        </p:txBody>
      </p:sp>
      <mc:AlternateContent xmlns:mc="http://schemas.openxmlformats.org/markup-compatibility/2006" xmlns:a14="http://schemas.microsoft.com/office/drawing/2010/main">
        <mc:Choice Requires="a14">
          <p:sp>
            <p:nvSpPr>
              <p:cNvPr id="19" name="CuadroTexto 18">
                <a:extLst>
                  <a:ext uri="{FF2B5EF4-FFF2-40B4-BE49-F238E27FC236}">
                    <a16:creationId xmlns:a16="http://schemas.microsoft.com/office/drawing/2014/main" id="{B95AD4FD-F5A5-44BA-B232-00CB1E56BC6B}"/>
                  </a:ext>
                </a:extLst>
              </p:cNvPr>
              <p:cNvSpPr txBox="1"/>
              <p:nvPr/>
            </p:nvSpPr>
            <p:spPr>
              <a:xfrm>
                <a:off x="88777" y="0"/>
                <a:ext cx="11949343" cy="6802631"/>
              </a:xfrm>
              <a:prstGeom prst="rect">
                <a:avLst/>
              </a:prstGeom>
              <a:noFill/>
            </p:spPr>
            <p:txBody>
              <a:bodyPr wrap="square">
                <a:spAutoFit/>
              </a:bodyPr>
              <a:lstStyle/>
              <a:p>
                <a:pPr indent="449580" algn="just">
                  <a:lnSpc>
                    <a:spcPct val="130000"/>
                  </a:lnSpc>
                </a:pPr>
                <a:r>
                  <a:rPr lang="es-ES" sz="2800" b="1" dirty="0">
                    <a:effectLst/>
                    <a:latin typeface="Arial" panose="020B0604020202020204" pitchFamily="34" charset="0"/>
                    <a:ea typeface="Times New Roman" panose="02020603050405020304" pitchFamily="18" charset="0"/>
                  </a:rPr>
                  <a:t>Cálculos de Energía incidente.</a:t>
                </a:r>
                <a:endParaRPr lang="es-PA" sz="2800" dirty="0">
                  <a:effectLst/>
                  <a:latin typeface="Times New Roman" panose="02020603050405020304" pitchFamily="18" charset="0"/>
                  <a:ea typeface="Times New Roman" panose="02020603050405020304" pitchFamily="18" charset="0"/>
                </a:endParaRPr>
              </a:p>
              <a:p>
                <a:pPr algn="just">
                  <a:lnSpc>
                    <a:spcPct val="130000"/>
                  </a:lnSpc>
                </a:pPr>
                <a:r>
                  <a:rPr lang="es-ES" sz="2800" b="1" dirty="0">
                    <a:effectLst/>
                    <a:latin typeface="Arial" panose="020B0604020202020204" pitchFamily="34" charset="0"/>
                    <a:ea typeface="Times New Roman" panose="02020603050405020304" pitchFamily="18" charset="0"/>
                  </a:rPr>
                  <a:t>a) Energía incidente a tensiones menores o iguales a 600V.</a:t>
                </a:r>
                <a:endParaRPr lang="es-PA" sz="2800" dirty="0">
                  <a:effectLst/>
                  <a:latin typeface="Times New Roman" panose="02020603050405020304" pitchFamily="18" charset="0"/>
                  <a:ea typeface="Times New Roman" panose="02020603050405020304" pitchFamily="18" charset="0"/>
                </a:endParaRPr>
              </a:p>
              <a:p>
                <a:pPr indent="449580" algn="just">
                  <a:lnSpc>
                    <a:spcPct val="130000"/>
                  </a:lnSpc>
                </a:pPr>
                <a:r>
                  <a:rPr lang="es-ES" sz="2800" dirty="0">
                    <a:effectLst/>
                    <a:latin typeface="Arial" panose="020B0604020202020204" pitchFamily="34" charset="0"/>
                    <a:ea typeface="Times New Roman" panose="02020603050405020304" pitchFamily="18" charset="0"/>
                  </a:rPr>
                  <a:t>Las siguientes ecuaciones pueden predecir la energía incidente de arcos trifásicos los parámetros requeridos para hacer los cálculos son los siguientes:</a:t>
                </a:r>
                <a:endParaRPr lang="es-PA" sz="2800" dirty="0">
                  <a:effectLst/>
                  <a:latin typeface="Times New Roman" panose="02020603050405020304" pitchFamily="18" charset="0"/>
                  <a:ea typeface="Times New Roman" panose="02020603050405020304" pitchFamily="18" charset="0"/>
                </a:endParaRPr>
              </a:p>
              <a:p>
                <a:pPr marL="449580" indent="449580" algn="just">
                  <a:lnSpc>
                    <a:spcPct val="130000"/>
                  </a:lnSpc>
                </a:pPr>
                <a14:m>
                  <m:oMath xmlns:m="http://schemas.openxmlformats.org/officeDocument/2006/math">
                    <m:sSub>
                      <m:sSubPr>
                        <m:ctrlPr>
                          <a:rPr lang="es-PA" sz="2800" i="1">
                            <a:effectLst/>
                            <a:latin typeface="Cambria Math" panose="02040503050406030204" pitchFamily="18" charset="0"/>
                            <a:ea typeface="Times New Roman" panose="02020603050405020304" pitchFamily="18" charset="0"/>
                            <a:cs typeface="Arial" panose="020B0604020202020204" pitchFamily="34" charset="0"/>
                          </a:rPr>
                        </m:ctrlPr>
                      </m:sSubPr>
                      <m:e>
                        <m:r>
                          <a:rPr lang="es-ES" sz="2800" i="1">
                            <a:effectLst/>
                            <a:latin typeface="Cambria Math" panose="02040503050406030204" pitchFamily="18" charset="0"/>
                            <a:ea typeface="Times New Roman" panose="02020603050405020304" pitchFamily="18" charset="0"/>
                            <a:cs typeface="Arial" panose="020B0604020202020204" pitchFamily="34" charset="0"/>
                          </a:rPr>
                          <m:t>𝐼</m:t>
                        </m:r>
                      </m:e>
                      <m:sub>
                        <m:r>
                          <a:rPr lang="es-ES" sz="2800" i="1">
                            <a:effectLst/>
                            <a:latin typeface="Cambria Math" panose="02040503050406030204" pitchFamily="18" charset="0"/>
                            <a:ea typeface="Times New Roman" panose="02020603050405020304" pitchFamily="18" charset="0"/>
                            <a:cs typeface="Arial" panose="020B0604020202020204" pitchFamily="34" charset="0"/>
                          </a:rPr>
                          <m:t>𝑓</m:t>
                        </m:r>
                      </m:sub>
                    </m:sSub>
                  </m:oMath>
                </a14:m>
                <a:r>
                  <a:rPr lang="es-ES" sz="2800" dirty="0">
                    <a:effectLst/>
                    <a:latin typeface="Arial" panose="020B0604020202020204" pitchFamily="34" charset="0"/>
                    <a:ea typeface="Times New Roman" panose="02020603050405020304" pitchFamily="18" charset="0"/>
                  </a:rPr>
                  <a:t>: la máxima corriente de falla trifásica de contacto, disponible en el equipo y el nivel mínimo de corriente al cual el arco eléctrico será autosostenido. Para sistemas de 480V el mínimo nivel para un arco autosostenible es 38% de la corriente de falla trifásica de contacto disponible. Los niveles más altos de energía incidente, se pueden dar para estas corrientes bajas debido a que el dispositivo de protección puede tomar segundos o minutos en abrir. </a:t>
                </a:r>
                <a:endParaRPr lang="es-PA" sz="2800" dirty="0">
                  <a:effectLst/>
                  <a:latin typeface="Times New Roman" panose="02020603050405020304" pitchFamily="18" charset="0"/>
                  <a:ea typeface="Times New Roman" panose="02020603050405020304" pitchFamily="18" charset="0"/>
                </a:endParaRPr>
              </a:p>
            </p:txBody>
          </p:sp>
        </mc:Choice>
        <mc:Fallback xmlns="">
          <p:sp>
            <p:nvSpPr>
              <p:cNvPr id="19" name="CuadroTexto 18">
                <a:extLst>
                  <a:ext uri="{FF2B5EF4-FFF2-40B4-BE49-F238E27FC236}">
                    <a16:creationId xmlns:a16="http://schemas.microsoft.com/office/drawing/2014/main" id="{B95AD4FD-F5A5-44BA-B232-00CB1E56BC6B}"/>
                  </a:ext>
                </a:extLst>
              </p:cNvPr>
              <p:cNvSpPr txBox="1">
                <a:spLocks noRot="1" noChangeAspect="1" noMove="1" noResize="1" noEditPoints="1" noAdjustHandles="1" noChangeArrowheads="1" noChangeShapeType="1" noTextEdit="1"/>
              </p:cNvSpPr>
              <p:nvPr/>
            </p:nvSpPr>
            <p:spPr>
              <a:xfrm>
                <a:off x="88777" y="0"/>
                <a:ext cx="11949343" cy="6802631"/>
              </a:xfrm>
              <a:prstGeom prst="rect">
                <a:avLst/>
              </a:prstGeom>
              <a:blipFill>
                <a:blip r:embed="rId2"/>
                <a:stretch>
                  <a:fillRect l="-1071" r="-1020" b="-1523"/>
                </a:stretch>
              </a:blipFill>
            </p:spPr>
            <p:txBody>
              <a:bodyPr/>
              <a:lstStyle/>
              <a:p>
                <a:r>
                  <a:rPr lang="es-PA">
                    <a:noFill/>
                  </a:rPr>
                  <a:t> </a:t>
                </a:r>
              </a:p>
            </p:txBody>
          </p:sp>
        </mc:Fallback>
      </mc:AlternateContent>
    </p:spTree>
    <p:extLst>
      <p:ext uri="{BB962C8B-B14F-4D97-AF65-F5344CB8AC3E}">
        <p14:creationId xmlns:p14="http://schemas.microsoft.com/office/powerpoint/2010/main" val="92335625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a:extLst>
              <a:ext uri="{FF2B5EF4-FFF2-40B4-BE49-F238E27FC236}">
                <a16:creationId xmlns:a16="http://schemas.microsoft.com/office/drawing/2014/main" id="{3BE9D0F2-20BE-468C-B582-3970F51A187A}"/>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D109BD2-A35D-40C7-98C7-0C11B605B252}" type="slidenum">
              <a:rPr lang="es-ES" altLang="es-PA">
                <a:solidFill>
                  <a:srgbClr val="045C75"/>
                </a:solidFill>
                <a:latin typeface="Constantia" panose="02030602050306030303" pitchFamily="18" charset="0"/>
              </a:rPr>
              <a:pPr eaLnBrk="1" hangingPunct="1"/>
              <a:t>77</a:t>
            </a:fld>
            <a:endParaRPr lang="es-ES" altLang="es-PA">
              <a:solidFill>
                <a:srgbClr val="045C75"/>
              </a:solidFill>
              <a:latin typeface="Constantia" panose="02030602050306030303" pitchFamily="18" charset="0"/>
            </a:endParaRPr>
          </a:p>
        </p:txBody>
      </p:sp>
      <p:sp>
        <p:nvSpPr>
          <p:cNvPr id="19" name="CuadroTexto 18">
            <a:extLst>
              <a:ext uri="{FF2B5EF4-FFF2-40B4-BE49-F238E27FC236}">
                <a16:creationId xmlns:a16="http://schemas.microsoft.com/office/drawing/2014/main" id="{B95AD4FD-F5A5-44BA-B232-00CB1E56BC6B}"/>
              </a:ext>
            </a:extLst>
          </p:cNvPr>
          <p:cNvSpPr txBox="1"/>
          <p:nvPr/>
        </p:nvSpPr>
        <p:spPr>
          <a:xfrm>
            <a:off x="88777" y="0"/>
            <a:ext cx="11949343" cy="6757812"/>
          </a:xfrm>
          <a:prstGeom prst="rect">
            <a:avLst/>
          </a:prstGeom>
          <a:noFill/>
        </p:spPr>
        <p:txBody>
          <a:bodyPr wrap="square">
            <a:spAutoFit/>
          </a:bodyPr>
          <a:lstStyle/>
          <a:p>
            <a:pPr indent="449580" algn="just">
              <a:lnSpc>
                <a:spcPct val="130000"/>
              </a:lnSpc>
            </a:pPr>
            <a:r>
              <a:rPr lang="es-ES" sz="2800" dirty="0">
                <a:effectLst/>
                <a:latin typeface="Arial" panose="020B0604020202020204" pitchFamily="34" charset="0"/>
                <a:ea typeface="Times New Roman" panose="02020603050405020304" pitchFamily="18" charset="0"/>
              </a:rPr>
              <a:t>Los cálculos de la energía incidente se deben hacer para las dos corrientes y el resultado del modelo será la energía incidente más alta. El rango para la cual estas ecuaciones son aplicables es de 16KA a 50KA.</a:t>
            </a:r>
            <a:endParaRPr lang="es-PA" sz="2800" dirty="0">
              <a:effectLst/>
              <a:latin typeface="Times New Roman" panose="02020603050405020304" pitchFamily="18" charset="0"/>
              <a:ea typeface="Times New Roman" panose="02020603050405020304" pitchFamily="18" charset="0"/>
            </a:endParaRPr>
          </a:p>
          <a:p>
            <a:pPr marL="449580" indent="449580" algn="just">
              <a:lnSpc>
                <a:spcPct val="130000"/>
              </a:lnSpc>
            </a:pPr>
            <a:r>
              <a:rPr lang="es-ES" sz="2800" dirty="0" err="1">
                <a:effectLst/>
                <a:latin typeface="Arial" panose="020B0604020202020204" pitchFamily="34" charset="0"/>
                <a:ea typeface="Times New Roman" panose="02020603050405020304" pitchFamily="18" charset="0"/>
              </a:rPr>
              <a:t>t</a:t>
            </a:r>
            <a:r>
              <a:rPr lang="es-ES" sz="2800" baseline="-25000" dirty="0" err="1">
                <a:effectLst/>
                <a:latin typeface="Arial" panose="020B0604020202020204" pitchFamily="34" charset="0"/>
                <a:ea typeface="Times New Roman" panose="02020603050405020304" pitchFamily="18" charset="0"/>
              </a:rPr>
              <a:t>A</a:t>
            </a:r>
            <a:r>
              <a:rPr lang="es-ES" sz="2800" dirty="0">
                <a:effectLst/>
                <a:latin typeface="Arial" panose="020B0604020202020204" pitchFamily="34" charset="0"/>
                <a:ea typeface="Times New Roman" panose="02020603050405020304" pitchFamily="18" charset="0"/>
              </a:rPr>
              <a:t>: el tiempo total de despeje del dispositivo de protección (aguas arriba en perspectiva de la localización del arco) a la máxima corriente de cortocircuito y al nivel mínimo al cual la falla será autosostenida.</a:t>
            </a:r>
            <a:endParaRPr lang="es-PA" sz="2800" dirty="0">
              <a:effectLst/>
              <a:latin typeface="Times New Roman" panose="02020603050405020304" pitchFamily="18" charset="0"/>
              <a:ea typeface="Times New Roman" panose="02020603050405020304" pitchFamily="18" charset="0"/>
            </a:endParaRPr>
          </a:p>
          <a:p>
            <a:pPr marL="449580" indent="449580" algn="just">
              <a:lnSpc>
                <a:spcPct val="130000"/>
              </a:lnSpc>
            </a:pPr>
            <a:r>
              <a:rPr lang="es-ES" sz="2800" dirty="0">
                <a:effectLst/>
                <a:latin typeface="Arial" panose="020B0604020202020204" pitchFamily="34" charset="0"/>
                <a:ea typeface="Times New Roman" panose="02020603050405020304" pitchFamily="18" charset="0"/>
              </a:rPr>
              <a:t>D</a:t>
            </a:r>
            <a:r>
              <a:rPr lang="es-ES" sz="2800" baseline="-25000" dirty="0">
                <a:effectLst/>
                <a:latin typeface="Arial" panose="020B0604020202020204" pitchFamily="34" charset="0"/>
                <a:ea typeface="Times New Roman" panose="02020603050405020304" pitchFamily="18" charset="0"/>
              </a:rPr>
              <a:t>a</a:t>
            </a:r>
            <a:r>
              <a:rPr lang="es-ES" sz="2800" dirty="0">
                <a:effectLst/>
                <a:latin typeface="Arial" panose="020B0604020202020204" pitchFamily="34" charset="0"/>
                <a:ea typeface="Times New Roman" panose="02020603050405020304" pitchFamily="18" charset="0"/>
              </a:rPr>
              <a:t>: La distancia del trabajador al arco, desde la perspectiva del lugar donde se desarrolla la tarea. El modelo es aplicable para distancias al arco mayores a 455 </a:t>
            </a:r>
            <a:r>
              <a:rPr lang="es-ES" sz="2800" dirty="0" err="1">
                <a:effectLst/>
                <a:latin typeface="Arial" panose="020B0604020202020204" pitchFamily="34" charset="0"/>
                <a:ea typeface="Times New Roman" panose="02020603050405020304" pitchFamily="18" charset="0"/>
              </a:rPr>
              <a:t>mm.</a:t>
            </a:r>
            <a:endParaRPr lang="es-PA" sz="2800" dirty="0">
              <a:effectLst/>
              <a:latin typeface="Times New Roman" panose="02020603050405020304" pitchFamily="18" charset="0"/>
              <a:ea typeface="Times New Roman" panose="02020603050405020304" pitchFamily="18" charset="0"/>
            </a:endParaRPr>
          </a:p>
          <a:p>
            <a:pPr algn="just">
              <a:lnSpc>
                <a:spcPct val="130000"/>
              </a:lnSpc>
            </a:pPr>
            <a:r>
              <a:rPr lang="es-ES" sz="2800" b="1" dirty="0">
                <a:effectLst/>
                <a:latin typeface="Arial" panose="020B0604020202020204" pitchFamily="34" charset="0"/>
                <a:ea typeface="Times New Roman" panose="02020603050405020304" pitchFamily="18" charset="0"/>
              </a:rPr>
              <a:t>• Cálculos de Energía incidente al aire libre:</a:t>
            </a:r>
            <a:endParaRPr lang="es-PA" sz="2800" dirty="0">
              <a:effectLst/>
              <a:latin typeface="Times New Roman" panose="02020603050405020304" pitchFamily="18" charset="0"/>
              <a:ea typeface="Times New Roman" panose="02020603050405020304" pitchFamily="18" charset="0"/>
            </a:endParaRPr>
          </a:p>
          <a:p>
            <a:pPr indent="449580" algn="just">
              <a:lnSpc>
                <a:spcPct val="130000"/>
              </a:lnSpc>
            </a:pPr>
            <a:r>
              <a:rPr lang="es-ES" sz="2800" dirty="0">
                <a:effectLst/>
                <a:latin typeface="Arial" panose="020B0604020202020204" pitchFamily="34" charset="0"/>
                <a:ea typeface="Times New Roman" panose="02020603050405020304" pitchFamily="18" charset="0"/>
              </a:rPr>
              <a:t>Mediante la siguiente ecuación se calcula la energía incidente al aire libre.</a:t>
            </a:r>
            <a:endParaRPr lang="es-PA"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99066476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a:extLst>
              <a:ext uri="{FF2B5EF4-FFF2-40B4-BE49-F238E27FC236}">
                <a16:creationId xmlns:a16="http://schemas.microsoft.com/office/drawing/2014/main" id="{3BE9D0F2-20BE-468C-B582-3970F51A187A}"/>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D109BD2-A35D-40C7-98C7-0C11B605B252}" type="slidenum">
              <a:rPr lang="es-ES" altLang="es-PA">
                <a:solidFill>
                  <a:srgbClr val="045C75"/>
                </a:solidFill>
                <a:latin typeface="Constantia" panose="02030602050306030303" pitchFamily="18" charset="0"/>
              </a:rPr>
              <a:pPr eaLnBrk="1" hangingPunct="1"/>
              <a:t>78</a:t>
            </a:fld>
            <a:endParaRPr lang="es-ES" altLang="es-PA">
              <a:solidFill>
                <a:srgbClr val="045C75"/>
              </a:solidFill>
              <a:latin typeface="Constantia" panose="02030602050306030303" pitchFamily="18" charset="0"/>
            </a:endParaRPr>
          </a:p>
        </p:txBody>
      </p:sp>
      <mc:AlternateContent xmlns:mc="http://schemas.openxmlformats.org/markup-compatibility/2006" xmlns:a14="http://schemas.microsoft.com/office/drawing/2010/main">
        <mc:Choice Requires="a14">
          <p:sp>
            <p:nvSpPr>
              <p:cNvPr id="19" name="CuadroTexto 18">
                <a:extLst>
                  <a:ext uri="{FF2B5EF4-FFF2-40B4-BE49-F238E27FC236}">
                    <a16:creationId xmlns:a16="http://schemas.microsoft.com/office/drawing/2014/main" id="{B95AD4FD-F5A5-44BA-B232-00CB1E56BC6B}"/>
                  </a:ext>
                </a:extLst>
              </p:cNvPr>
              <p:cNvSpPr txBox="1"/>
              <p:nvPr/>
            </p:nvSpPr>
            <p:spPr>
              <a:xfrm>
                <a:off x="121328" y="513806"/>
                <a:ext cx="11949343" cy="5208221"/>
              </a:xfrm>
              <a:prstGeom prst="rect">
                <a:avLst/>
              </a:prstGeom>
              <a:noFill/>
            </p:spPr>
            <p:txBody>
              <a:bodyPr wrap="square">
                <a:spAutoFit/>
              </a:bodyPr>
              <a:lstStyle/>
              <a:p>
                <a:pPr algn="just">
                  <a:lnSpc>
                    <a:spcPct val="130000"/>
                  </a:lnSpc>
                </a:pPr>
                <a14:m>
                  <m:oMathPara xmlns:m="http://schemas.openxmlformats.org/officeDocument/2006/math">
                    <m:oMathParaPr>
                      <m:jc m:val="centerGroup"/>
                    </m:oMathParaPr>
                    <m:oMath xmlns:m="http://schemas.openxmlformats.org/officeDocument/2006/math">
                      <m:sSub>
                        <m:sSubPr>
                          <m:ctrlPr>
                            <a:rPr lang="es-PA" sz="2800" i="1">
                              <a:effectLst/>
                              <a:latin typeface="Cambria Math" panose="02040503050406030204" pitchFamily="18" charset="0"/>
                              <a:ea typeface="Times New Roman" panose="02020603050405020304" pitchFamily="18" charset="0"/>
                              <a:cs typeface="Arial" panose="020B0604020202020204" pitchFamily="34" charset="0"/>
                            </a:rPr>
                          </m:ctrlPr>
                        </m:sSubPr>
                        <m:e>
                          <m:r>
                            <a:rPr lang="es-ES" sz="2800" i="1">
                              <a:effectLst/>
                              <a:latin typeface="Cambria Math" panose="02040503050406030204" pitchFamily="18" charset="0"/>
                              <a:ea typeface="Times New Roman" panose="02020603050405020304" pitchFamily="18" charset="0"/>
                              <a:cs typeface="Arial" panose="020B0604020202020204" pitchFamily="34" charset="0"/>
                            </a:rPr>
                            <m:t>𝐸</m:t>
                          </m:r>
                        </m:e>
                        <m:sub>
                          <m:r>
                            <a:rPr lang="es-ES" sz="2800" i="1">
                              <a:effectLst/>
                              <a:latin typeface="Cambria Math" panose="02040503050406030204" pitchFamily="18" charset="0"/>
                              <a:ea typeface="Times New Roman" panose="02020603050405020304" pitchFamily="18" charset="0"/>
                              <a:cs typeface="Arial" panose="020B0604020202020204" pitchFamily="34" charset="0"/>
                            </a:rPr>
                            <m:t>𝑀𝐴</m:t>
                          </m:r>
                        </m:sub>
                      </m:sSub>
                      <m:r>
                        <a:rPr lang="es-ES" sz="2800" i="1">
                          <a:effectLst/>
                          <a:latin typeface="Cambria Math" panose="02040503050406030204" pitchFamily="18" charset="0"/>
                          <a:ea typeface="Times New Roman" panose="02020603050405020304" pitchFamily="18" charset="0"/>
                          <a:cs typeface="Arial" panose="020B0604020202020204" pitchFamily="34" charset="0"/>
                        </a:rPr>
                        <m:t>=629921,86×</m:t>
                      </m:r>
                      <m:sSubSup>
                        <m:sSubSupPr>
                          <m:ctrlPr>
                            <a:rPr lang="es-PA" sz="2800" i="1">
                              <a:effectLst/>
                              <a:latin typeface="Cambria Math" panose="02040503050406030204" pitchFamily="18" charset="0"/>
                              <a:ea typeface="Times New Roman" panose="02020603050405020304" pitchFamily="18" charset="0"/>
                              <a:cs typeface="Arial" panose="020B0604020202020204" pitchFamily="34" charset="0"/>
                            </a:rPr>
                          </m:ctrlPr>
                        </m:sSubSupPr>
                        <m:e>
                          <m:r>
                            <a:rPr lang="es-ES" sz="2800" i="1">
                              <a:effectLst/>
                              <a:latin typeface="Cambria Math" panose="02040503050406030204" pitchFamily="18" charset="0"/>
                              <a:ea typeface="Times New Roman" panose="02020603050405020304" pitchFamily="18" charset="0"/>
                              <a:cs typeface="Arial" panose="020B0604020202020204" pitchFamily="34" charset="0"/>
                            </a:rPr>
                            <m:t>𝐷</m:t>
                          </m:r>
                        </m:e>
                        <m:sub>
                          <m:r>
                            <a:rPr lang="es-ES" sz="2800" i="1">
                              <a:effectLst/>
                              <a:latin typeface="Cambria Math" panose="02040503050406030204" pitchFamily="18" charset="0"/>
                              <a:ea typeface="Times New Roman" panose="02020603050405020304" pitchFamily="18" charset="0"/>
                              <a:cs typeface="Arial" panose="020B0604020202020204" pitchFamily="34" charset="0"/>
                            </a:rPr>
                            <m:t>𝐴</m:t>
                          </m:r>
                        </m:sub>
                        <m:sup>
                          <m:r>
                            <a:rPr lang="es-ES" sz="2800" i="1">
                              <a:effectLst/>
                              <a:latin typeface="Cambria Math" panose="02040503050406030204" pitchFamily="18" charset="0"/>
                              <a:ea typeface="Times New Roman" panose="02020603050405020304" pitchFamily="18" charset="0"/>
                              <a:cs typeface="Arial" panose="020B0604020202020204" pitchFamily="34" charset="0"/>
                            </a:rPr>
                            <m:t>−1,9593</m:t>
                          </m:r>
                        </m:sup>
                      </m:sSubSup>
                      <m:r>
                        <a:rPr lang="es-ES" sz="2800" i="1">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s-PA" sz="2800" i="1">
                              <a:effectLst/>
                              <a:latin typeface="Cambria Math" panose="02040503050406030204" pitchFamily="18" charset="0"/>
                              <a:ea typeface="Times New Roman" panose="02020603050405020304" pitchFamily="18" charset="0"/>
                              <a:cs typeface="Arial" panose="020B0604020202020204" pitchFamily="34" charset="0"/>
                            </a:rPr>
                          </m:ctrlPr>
                        </m:sSubPr>
                        <m:e>
                          <m:r>
                            <a:rPr lang="es-ES" sz="2800" i="1">
                              <a:effectLst/>
                              <a:latin typeface="Cambria Math" panose="02040503050406030204" pitchFamily="18" charset="0"/>
                              <a:ea typeface="Times New Roman" panose="02020603050405020304" pitchFamily="18" charset="0"/>
                              <a:cs typeface="Arial" panose="020B0604020202020204" pitchFamily="34" charset="0"/>
                            </a:rPr>
                            <m:t>𝑡</m:t>
                          </m:r>
                        </m:e>
                        <m:sub>
                          <m:r>
                            <a:rPr lang="es-ES" sz="2800" i="1">
                              <a:effectLst/>
                              <a:latin typeface="Cambria Math" panose="02040503050406030204" pitchFamily="18" charset="0"/>
                              <a:ea typeface="Times New Roman" panose="02020603050405020304" pitchFamily="18" charset="0"/>
                              <a:cs typeface="Arial" panose="020B0604020202020204" pitchFamily="34" charset="0"/>
                            </a:rPr>
                            <m:t>𝐴</m:t>
                          </m:r>
                        </m:sub>
                      </m:sSub>
                      <m:r>
                        <a:rPr lang="es-ES" sz="2800" i="1">
                          <a:effectLst/>
                          <a:latin typeface="Cambria Math" panose="02040503050406030204" pitchFamily="18" charset="0"/>
                          <a:ea typeface="Times New Roman" panose="02020603050405020304" pitchFamily="18" charset="0"/>
                          <a:cs typeface="Arial" panose="020B0604020202020204" pitchFamily="34" charset="0"/>
                        </a:rPr>
                        <m:t>×</m:t>
                      </m:r>
                      <m:d>
                        <m:dPr>
                          <m:ctrlPr>
                            <a:rPr lang="es-PA" sz="2800" i="1">
                              <a:effectLst/>
                              <a:latin typeface="Cambria Math" panose="02040503050406030204" pitchFamily="18" charset="0"/>
                              <a:ea typeface="Times New Roman" panose="02020603050405020304" pitchFamily="18" charset="0"/>
                              <a:cs typeface="Arial" panose="020B0604020202020204" pitchFamily="34" charset="0"/>
                            </a:rPr>
                          </m:ctrlPr>
                        </m:dPr>
                        <m:e>
                          <m:r>
                            <a:rPr lang="es-ES" sz="2800" i="1">
                              <a:effectLst/>
                              <a:latin typeface="Cambria Math" panose="02040503050406030204" pitchFamily="18" charset="0"/>
                              <a:ea typeface="Times New Roman" panose="02020603050405020304" pitchFamily="18" charset="0"/>
                              <a:cs typeface="Arial" panose="020B0604020202020204" pitchFamily="34" charset="0"/>
                            </a:rPr>
                            <m:t>0,0016×</m:t>
                          </m:r>
                          <m:sSubSup>
                            <m:sSubSupPr>
                              <m:ctrlPr>
                                <a:rPr lang="es-PA" sz="2800" i="1">
                                  <a:effectLst/>
                                  <a:latin typeface="Cambria Math" panose="02040503050406030204" pitchFamily="18" charset="0"/>
                                  <a:ea typeface="Times New Roman" panose="02020603050405020304" pitchFamily="18" charset="0"/>
                                  <a:cs typeface="Arial" panose="020B0604020202020204" pitchFamily="34" charset="0"/>
                                </a:rPr>
                              </m:ctrlPr>
                            </m:sSubSupPr>
                            <m:e>
                              <m:r>
                                <a:rPr lang="es-ES" sz="2800" i="1">
                                  <a:effectLst/>
                                  <a:latin typeface="Cambria Math" panose="02040503050406030204" pitchFamily="18" charset="0"/>
                                  <a:ea typeface="Times New Roman" panose="02020603050405020304" pitchFamily="18" charset="0"/>
                                  <a:cs typeface="Arial" panose="020B0604020202020204" pitchFamily="34" charset="0"/>
                                </a:rPr>
                                <m:t>𝐼</m:t>
                              </m:r>
                            </m:e>
                            <m:sub>
                              <m:r>
                                <a:rPr lang="es-ES" sz="2800" i="1">
                                  <a:effectLst/>
                                  <a:latin typeface="Cambria Math" panose="02040503050406030204" pitchFamily="18" charset="0"/>
                                  <a:ea typeface="Times New Roman" panose="02020603050405020304" pitchFamily="18" charset="0"/>
                                  <a:cs typeface="Arial" panose="020B0604020202020204" pitchFamily="34" charset="0"/>
                                </a:rPr>
                                <m:t>𝑓</m:t>
                              </m:r>
                            </m:sub>
                            <m:sup>
                              <m:r>
                                <a:rPr lang="es-ES" sz="2800" i="1">
                                  <a:effectLst/>
                                  <a:latin typeface="Cambria Math" panose="02040503050406030204" pitchFamily="18" charset="0"/>
                                  <a:ea typeface="Times New Roman" panose="02020603050405020304" pitchFamily="18" charset="0"/>
                                  <a:cs typeface="Arial" panose="020B0604020202020204" pitchFamily="34" charset="0"/>
                                </a:rPr>
                                <m:t>2</m:t>
                              </m:r>
                            </m:sup>
                          </m:sSubSup>
                          <m:r>
                            <a:rPr lang="es-ES" sz="2800" i="1">
                              <a:effectLst/>
                              <a:latin typeface="Cambria Math" panose="02040503050406030204" pitchFamily="18" charset="0"/>
                              <a:ea typeface="Times New Roman" panose="02020603050405020304" pitchFamily="18" charset="0"/>
                              <a:cs typeface="Arial" panose="020B0604020202020204" pitchFamily="34" charset="0"/>
                            </a:rPr>
                            <m:t>−0,0076×</m:t>
                          </m:r>
                          <m:sSub>
                            <m:sSubPr>
                              <m:ctrlPr>
                                <a:rPr lang="es-PA" sz="2800" i="1">
                                  <a:effectLst/>
                                  <a:latin typeface="Cambria Math" panose="02040503050406030204" pitchFamily="18" charset="0"/>
                                  <a:ea typeface="Times New Roman" panose="02020603050405020304" pitchFamily="18" charset="0"/>
                                  <a:cs typeface="Arial" panose="020B0604020202020204" pitchFamily="34" charset="0"/>
                                </a:rPr>
                              </m:ctrlPr>
                            </m:sSubPr>
                            <m:e>
                              <m:r>
                                <a:rPr lang="es-ES" sz="2800" i="1">
                                  <a:effectLst/>
                                  <a:latin typeface="Cambria Math" panose="02040503050406030204" pitchFamily="18" charset="0"/>
                                  <a:ea typeface="Times New Roman" panose="02020603050405020304" pitchFamily="18" charset="0"/>
                                  <a:cs typeface="Arial" panose="020B0604020202020204" pitchFamily="34" charset="0"/>
                                </a:rPr>
                                <m:t>𝐼</m:t>
                              </m:r>
                            </m:e>
                            <m:sub>
                              <m:r>
                                <a:rPr lang="es-ES" sz="2800" i="1">
                                  <a:effectLst/>
                                  <a:latin typeface="Cambria Math" panose="02040503050406030204" pitchFamily="18" charset="0"/>
                                  <a:ea typeface="Times New Roman" panose="02020603050405020304" pitchFamily="18" charset="0"/>
                                  <a:cs typeface="Arial" panose="020B0604020202020204" pitchFamily="34" charset="0"/>
                                </a:rPr>
                                <m:t>𝑓</m:t>
                              </m:r>
                            </m:sub>
                          </m:sSub>
                          <m:r>
                            <a:rPr lang="es-ES" sz="2800" i="1">
                              <a:effectLst/>
                              <a:latin typeface="Cambria Math" panose="02040503050406030204" pitchFamily="18" charset="0"/>
                              <a:ea typeface="Times New Roman" panose="02020603050405020304" pitchFamily="18" charset="0"/>
                              <a:cs typeface="Arial" panose="020B0604020202020204" pitchFamily="34" charset="0"/>
                            </a:rPr>
                            <m:t>+0,8938</m:t>
                          </m:r>
                        </m:e>
                      </m:d>
                    </m:oMath>
                  </m:oMathPara>
                </a14:m>
                <a:endParaRPr lang="es-PA" sz="2800" dirty="0">
                  <a:effectLst/>
                  <a:latin typeface="Times New Roman" panose="02020603050405020304" pitchFamily="18" charset="0"/>
                  <a:ea typeface="Times New Roman" panose="02020603050405020304" pitchFamily="18" charset="0"/>
                </a:endParaRPr>
              </a:p>
              <a:p>
                <a:pPr algn="just">
                  <a:lnSpc>
                    <a:spcPct val="130000"/>
                  </a:lnSpc>
                </a:pPr>
                <a:r>
                  <a:rPr lang="es-ES" sz="2800" dirty="0">
                    <a:effectLst/>
                    <a:latin typeface="Arial" panose="020B0604020202020204" pitchFamily="34" charset="0"/>
                    <a:ea typeface="Times New Roman" panose="02020603050405020304" pitchFamily="18" charset="0"/>
                  </a:rPr>
                  <a:t>Donde:</a:t>
                </a:r>
                <a:endParaRPr lang="es-PA" sz="2800" dirty="0">
                  <a:effectLst/>
                  <a:latin typeface="Times New Roman" panose="02020603050405020304" pitchFamily="18" charset="0"/>
                  <a:ea typeface="Times New Roman" panose="02020603050405020304" pitchFamily="18" charset="0"/>
                </a:endParaRPr>
              </a:p>
              <a:p>
                <a:pPr marL="450215" algn="just">
                  <a:lnSpc>
                    <a:spcPct val="130000"/>
                  </a:lnSpc>
                </a:pPr>
                <a:r>
                  <a:rPr lang="es-ES" sz="2800" dirty="0">
                    <a:effectLst/>
                    <a:latin typeface="Arial" panose="020B0604020202020204" pitchFamily="34" charset="0"/>
                    <a:ea typeface="Times New Roman" panose="02020603050405020304" pitchFamily="18" charset="0"/>
                  </a:rPr>
                  <a:t>E</a:t>
                </a:r>
                <a:r>
                  <a:rPr lang="es-ES" sz="2800" baseline="-25000" dirty="0">
                    <a:effectLst/>
                    <a:latin typeface="Arial" panose="020B0604020202020204" pitchFamily="34" charset="0"/>
                    <a:ea typeface="Times New Roman" panose="02020603050405020304" pitchFamily="18" charset="0"/>
                  </a:rPr>
                  <a:t>MA</a:t>
                </a:r>
                <a:r>
                  <a:rPr lang="es-ES" sz="2800" dirty="0">
                    <a:effectLst/>
                    <a:latin typeface="Arial" panose="020B0604020202020204" pitchFamily="34" charset="0"/>
                    <a:ea typeface="Times New Roman" panose="02020603050405020304" pitchFamily="18" charset="0"/>
                  </a:rPr>
                  <a:t> : Energía incidente máxima al aire libre en cal/cm</a:t>
                </a:r>
                <a:r>
                  <a:rPr lang="es-ES" sz="2800" baseline="30000" dirty="0">
                    <a:effectLst/>
                    <a:latin typeface="Arial" panose="020B0604020202020204" pitchFamily="34" charset="0"/>
                    <a:ea typeface="Times New Roman" panose="02020603050405020304" pitchFamily="18" charset="0"/>
                  </a:rPr>
                  <a:t>2</a:t>
                </a:r>
                <a:r>
                  <a:rPr lang="es-ES" sz="2800" dirty="0">
                    <a:effectLst/>
                    <a:latin typeface="Arial" panose="020B0604020202020204" pitchFamily="34" charset="0"/>
                    <a:ea typeface="Times New Roman" panose="02020603050405020304" pitchFamily="18" charset="0"/>
                  </a:rPr>
                  <a:t>.</a:t>
                </a:r>
                <a:endParaRPr lang="es-PA" sz="2800" dirty="0">
                  <a:effectLst/>
                  <a:latin typeface="Times New Roman" panose="02020603050405020304" pitchFamily="18" charset="0"/>
                  <a:ea typeface="Times New Roman" panose="02020603050405020304" pitchFamily="18" charset="0"/>
                </a:endParaRPr>
              </a:p>
              <a:p>
                <a:pPr marL="450215" algn="just">
                  <a:lnSpc>
                    <a:spcPct val="130000"/>
                  </a:lnSpc>
                </a:pPr>
                <a:r>
                  <a:rPr lang="es-ES" sz="2800" dirty="0">
                    <a:effectLst/>
                    <a:latin typeface="Arial" panose="020B0604020202020204" pitchFamily="34" charset="0"/>
                    <a:ea typeface="Times New Roman" panose="02020603050405020304" pitchFamily="18" charset="0"/>
                  </a:rPr>
                  <a:t>D</a:t>
                </a:r>
                <a:r>
                  <a:rPr lang="es-ES" sz="2800" baseline="-25000" dirty="0">
                    <a:effectLst/>
                    <a:latin typeface="Arial" panose="020B0604020202020204" pitchFamily="34" charset="0"/>
                    <a:ea typeface="Times New Roman" panose="02020603050405020304" pitchFamily="18" charset="0"/>
                  </a:rPr>
                  <a:t>A</a:t>
                </a:r>
                <a:r>
                  <a:rPr lang="es-ES" sz="2800" dirty="0">
                    <a:effectLst/>
                    <a:latin typeface="Arial" panose="020B0604020202020204" pitchFamily="34" charset="0"/>
                    <a:ea typeface="Times New Roman" panose="02020603050405020304" pitchFamily="18" charset="0"/>
                  </a:rPr>
                  <a:t> : Distancia al conductor que puede originar el arco eléctrico en </a:t>
                </a:r>
                <a:r>
                  <a:rPr lang="es-ES" sz="2800" dirty="0" err="1">
                    <a:effectLst/>
                    <a:latin typeface="Arial" panose="020B0604020202020204" pitchFamily="34" charset="0"/>
                    <a:ea typeface="Times New Roman" panose="02020603050405020304" pitchFamily="18" charset="0"/>
                  </a:rPr>
                  <a:t>mm.</a:t>
                </a:r>
                <a:endParaRPr lang="es-PA" sz="2800" dirty="0">
                  <a:effectLst/>
                  <a:latin typeface="Times New Roman" panose="02020603050405020304" pitchFamily="18" charset="0"/>
                  <a:ea typeface="Times New Roman" panose="02020603050405020304" pitchFamily="18" charset="0"/>
                </a:endParaRPr>
              </a:p>
              <a:p>
                <a:pPr marL="450215" algn="just">
                  <a:lnSpc>
                    <a:spcPct val="130000"/>
                  </a:lnSpc>
                </a:pPr>
                <a:r>
                  <a:rPr lang="es-ES" sz="2800" dirty="0" err="1">
                    <a:effectLst/>
                    <a:latin typeface="Arial" panose="020B0604020202020204" pitchFamily="34" charset="0"/>
                    <a:ea typeface="Times New Roman" panose="02020603050405020304" pitchFamily="18" charset="0"/>
                  </a:rPr>
                  <a:t>t</a:t>
                </a:r>
                <a:r>
                  <a:rPr lang="es-ES" sz="2800" baseline="-25000" dirty="0" err="1">
                    <a:effectLst/>
                    <a:latin typeface="Arial" panose="020B0604020202020204" pitchFamily="34" charset="0"/>
                    <a:ea typeface="Times New Roman" panose="02020603050405020304" pitchFamily="18" charset="0"/>
                  </a:rPr>
                  <a:t>A</a:t>
                </a:r>
                <a:r>
                  <a:rPr lang="es-ES" sz="2800" dirty="0">
                    <a:effectLst/>
                    <a:latin typeface="Arial" panose="020B0604020202020204" pitchFamily="34" charset="0"/>
                    <a:ea typeface="Times New Roman" panose="02020603050405020304" pitchFamily="18" charset="0"/>
                  </a:rPr>
                  <a:t>: Duración del arco en segundos (s).</a:t>
                </a:r>
                <a:endParaRPr lang="es-PA" sz="2800" dirty="0">
                  <a:effectLst/>
                  <a:latin typeface="Times New Roman" panose="02020603050405020304" pitchFamily="18" charset="0"/>
                  <a:ea typeface="Times New Roman" panose="02020603050405020304" pitchFamily="18" charset="0"/>
                </a:endParaRPr>
              </a:p>
              <a:p>
                <a:pPr marL="450215" algn="just">
                  <a:lnSpc>
                    <a:spcPct val="130000"/>
                  </a:lnSpc>
                </a:pPr>
                <a:r>
                  <a:rPr lang="es-ES" sz="2800" dirty="0" err="1">
                    <a:effectLst/>
                    <a:latin typeface="Arial" panose="020B0604020202020204" pitchFamily="34" charset="0"/>
                    <a:ea typeface="Times New Roman" panose="02020603050405020304" pitchFamily="18" charset="0"/>
                  </a:rPr>
                  <a:t>I</a:t>
                </a:r>
                <a:r>
                  <a:rPr lang="es-ES" sz="2800" baseline="-25000" dirty="0" err="1">
                    <a:effectLst/>
                    <a:latin typeface="Arial" panose="020B0604020202020204" pitchFamily="34" charset="0"/>
                    <a:ea typeface="Times New Roman" panose="02020603050405020304" pitchFamily="18" charset="0"/>
                  </a:rPr>
                  <a:t>f</a:t>
                </a:r>
                <a:r>
                  <a:rPr lang="es-ES" sz="2800" dirty="0">
                    <a:effectLst/>
                    <a:latin typeface="Arial" panose="020B0604020202020204" pitchFamily="34" charset="0"/>
                    <a:ea typeface="Times New Roman" panose="02020603050405020304" pitchFamily="18" charset="0"/>
                  </a:rPr>
                  <a:t>: Corriente de cortocircuito en </a:t>
                </a:r>
                <a:r>
                  <a:rPr lang="es-ES" sz="2800" dirty="0" err="1">
                    <a:effectLst/>
                    <a:latin typeface="Arial" panose="020B0604020202020204" pitchFamily="34" charset="0"/>
                    <a:ea typeface="Times New Roman" panose="02020603050405020304" pitchFamily="18" charset="0"/>
                  </a:rPr>
                  <a:t>kA</a:t>
                </a:r>
                <a:r>
                  <a:rPr lang="es-ES" sz="2800" dirty="0">
                    <a:effectLst/>
                    <a:latin typeface="Arial" panose="020B0604020202020204" pitchFamily="34" charset="0"/>
                    <a:ea typeface="Times New Roman" panose="02020603050405020304" pitchFamily="18" charset="0"/>
                  </a:rPr>
                  <a:t>. (16kA-50kA)</a:t>
                </a:r>
                <a:endParaRPr lang="es-PA" sz="2800" dirty="0">
                  <a:effectLst/>
                  <a:latin typeface="Times New Roman" panose="02020603050405020304" pitchFamily="18" charset="0"/>
                  <a:ea typeface="Times New Roman" panose="02020603050405020304" pitchFamily="18" charset="0"/>
                </a:endParaRPr>
              </a:p>
              <a:p>
                <a:pPr algn="just">
                  <a:lnSpc>
                    <a:spcPct val="130000"/>
                  </a:lnSpc>
                </a:pPr>
                <a:r>
                  <a:rPr lang="es-ES" sz="2800" b="1" dirty="0">
                    <a:effectLst/>
                    <a:latin typeface="Arial" panose="020B0604020202020204" pitchFamily="34" charset="0"/>
                    <a:ea typeface="Times New Roman" panose="02020603050405020304" pitchFamily="18" charset="0"/>
                  </a:rPr>
                  <a:t>• Calculo de energía incidente en Lugares Cerrados:</a:t>
                </a:r>
                <a:endParaRPr lang="es-PA" sz="2800" dirty="0">
                  <a:effectLst/>
                  <a:latin typeface="Times New Roman" panose="02020603050405020304" pitchFamily="18" charset="0"/>
                  <a:ea typeface="Times New Roman" panose="02020603050405020304" pitchFamily="18" charset="0"/>
                </a:endParaRPr>
              </a:p>
              <a:p>
                <a:pPr indent="449580" algn="just">
                  <a:lnSpc>
                    <a:spcPct val="130000"/>
                  </a:lnSpc>
                </a:pPr>
                <a:r>
                  <a:rPr lang="es-ES" sz="2800" dirty="0">
                    <a:effectLst/>
                    <a:latin typeface="Arial" panose="020B0604020202020204" pitchFamily="34" charset="0"/>
                    <a:ea typeface="Times New Roman" panose="02020603050405020304" pitchFamily="18" charset="0"/>
                  </a:rPr>
                  <a:t>Mediante la ecuación se calcula la energía incidente en lugares cerrados de dimensiones máximas de 508 mm en cada uno de sus lados:</a:t>
                </a:r>
                <a:endParaRPr lang="es-PA" sz="2800" dirty="0">
                  <a:effectLst/>
                  <a:latin typeface="Times New Roman" panose="02020603050405020304" pitchFamily="18" charset="0"/>
                  <a:ea typeface="Times New Roman" panose="02020603050405020304" pitchFamily="18" charset="0"/>
                </a:endParaRPr>
              </a:p>
            </p:txBody>
          </p:sp>
        </mc:Choice>
        <mc:Fallback xmlns="">
          <p:sp>
            <p:nvSpPr>
              <p:cNvPr id="19" name="CuadroTexto 18">
                <a:extLst>
                  <a:ext uri="{FF2B5EF4-FFF2-40B4-BE49-F238E27FC236}">
                    <a16:creationId xmlns:a16="http://schemas.microsoft.com/office/drawing/2014/main" id="{B95AD4FD-F5A5-44BA-B232-00CB1E56BC6B}"/>
                  </a:ext>
                </a:extLst>
              </p:cNvPr>
              <p:cNvSpPr txBox="1">
                <a:spLocks noRot="1" noChangeAspect="1" noMove="1" noResize="1" noEditPoints="1" noAdjustHandles="1" noChangeArrowheads="1" noChangeShapeType="1" noTextEdit="1"/>
              </p:cNvSpPr>
              <p:nvPr/>
            </p:nvSpPr>
            <p:spPr>
              <a:xfrm>
                <a:off x="121328" y="513806"/>
                <a:ext cx="11949343" cy="5208221"/>
              </a:xfrm>
              <a:prstGeom prst="rect">
                <a:avLst/>
              </a:prstGeom>
              <a:blipFill>
                <a:blip r:embed="rId2"/>
                <a:stretch>
                  <a:fillRect l="-1071" r="-1020" b="-2222"/>
                </a:stretch>
              </a:blipFill>
            </p:spPr>
            <p:txBody>
              <a:bodyPr/>
              <a:lstStyle/>
              <a:p>
                <a:r>
                  <a:rPr lang="es-PA">
                    <a:noFill/>
                  </a:rPr>
                  <a:t> </a:t>
                </a:r>
              </a:p>
            </p:txBody>
          </p:sp>
        </mc:Fallback>
      </mc:AlternateContent>
    </p:spTree>
    <p:extLst>
      <p:ext uri="{BB962C8B-B14F-4D97-AF65-F5344CB8AC3E}">
        <p14:creationId xmlns:p14="http://schemas.microsoft.com/office/powerpoint/2010/main" val="58061895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a:extLst>
              <a:ext uri="{FF2B5EF4-FFF2-40B4-BE49-F238E27FC236}">
                <a16:creationId xmlns:a16="http://schemas.microsoft.com/office/drawing/2014/main" id="{3BE9D0F2-20BE-468C-B582-3970F51A187A}"/>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D109BD2-A35D-40C7-98C7-0C11B605B252}" type="slidenum">
              <a:rPr lang="es-ES" altLang="es-PA">
                <a:solidFill>
                  <a:srgbClr val="045C75"/>
                </a:solidFill>
                <a:latin typeface="Constantia" panose="02030602050306030303" pitchFamily="18" charset="0"/>
              </a:rPr>
              <a:pPr eaLnBrk="1" hangingPunct="1"/>
              <a:t>79</a:t>
            </a:fld>
            <a:endParaRPr lang="es-ES" altLang="es-PA">
              <a:solidFill>
                <a:srgbClr val="045C75"/>
              </a:solidFill>
              <a:latin typeface="Constantia" panose="02030602050306030303" pitchFamily="18" charset="0"/>
            </a:endParaRPr>
          </a:p>
        </p:txBody>
      </p:sp>
      <mc:AlternateContent xmlns:mc="http://schemas.openxmlformats.org/markup-compatibility/2006" xmlns:a14="http://schemas.microsoft.com/office/drawing/2010/main">
        <mc:Choice Requires="a14">
          <p:sp>
            <p:nvSpPr>
              <p:cNvPr id="19" name="CuadroTexto 18">
                <a:extLst>
                  <a:ext uri="{FF2B5EF4-FFF2-40B4-BE49-F238E27FC236}">
                    <a16:creationId xmlns:a16="http://schemas.microsoft.com/office/drawing/2014/main" id="{B95AD4FD-F5A5-44BA-B232-00CB1E56BC6B}"/>
                  </a:ext>
                </a:extLst>
              </p:cNvPr>
              <p:cNvSpPr txBox="1"/>
              <p:nvPr/>
            </p:nvSpPr>
            <p:spPr>
              <a:xfrm>
                <a:off x="88777" y="0"/>
                <a:ext cx="11949343" cy="5200206"/>
              </a:xfrm>
              <a:prstGeom prst="rect">
                <a:avLst/>
              </a:prstGeom>
              <a:noFill/>
            </p:spPr>
            <p:txBody>
              <a:bodyPr wrap="square">
                <a:spAutoFit/>
              </a:bodyPr>
              <a:lstStyle/>
              <a:p>
                <a:pPr algn="just">
                  <a:lnSpc>
                    <a:spcPct val="130000"/>
                  </a:lnSpc>
                </a:pPr>
                <a14:m>
                  <m:oMathPara xmlns:m="http://schemas.openxmlformats.org/officeDocument/2006/math">
                    <m:oMathParaPr>
                      <m:jc m:val="centerGroup"/>
                    </m:oMathParaPr>
                    <m:oMath xmlns:m="http://schemas.openxmlformats.org/officeDocument/2006/math">
                      <m:sSub>
                        <m:sSubPr>
                          <m:ctrlPr>
                            <a:rPr lang="es-PA" sz="2800" i="1">
                              <a:effectLst/>
                              <a:latin typeface="Cambria Math" panose="02040503050406030204" pitchFamily="18" charset="0"/>
                              <a:ea typeface="Times New Roman" panose="02020603050405020304" pitchFamily="18" charset="0"/>
                              <a:cs typeface="Arial" panose="020B0604020202020204" pitchFamily="34" charset="0"/>
                            </a:rPr>
                          </m:ctrlPr>
                        </m:sSubPr>
                        <m:e>
                          <m:r>
                            <a:rPr lang="es-ES" sz="2800" i="1">
                              <a:effectLst/>
                              <a:latin typeface="Cambria Math" panose="02040503050406030204" pitchFamily="18" charset="0"/>
                              <a:ea typeface="Times New Roman" panose="02020603050405020304" pitchFamily="18" charset="0"/>
                              <a:cs typeface="Arial" panose="020B0604020202020204" pitchFamily="34" charset="0"/>
                            </a:rPr>
                            <m:t>𝐸</m:t>
                          </m:r>
                        </m:e>
                        <m:sub>
                          <m:r>
                            <a:rPr lang="es-ES" sz="2800" i="1">
                              <a:effectLst/>
                              <a:latin typeface="Cambria Math" panose="02040503050406030204" pitchFamily="18" charset="0"/>
                              <a:ea typeface="Times New Roman" panose="02020603050405020304" pitchFamily="18" charset="0"/>
                              <a:cs typeface="Arial" panose="020B0604020202020204" pitchFamily="34" charset="0"/>
                            </a:rPr>
                            <m:t>𝑀𝐵</m:t>
                          </m:r>
                        </m:sub>
                      </m:sSub>
                      <m:r>
                        <a:rPr lang="es-ES" sz="2800" i="1">
                          <a:effectLst/>
                          <a:latin typeface="Cambria Math" panose="02040503050406030204" pitchFamily="18" charset="0"/>
                          <a:ea typeface="Times New Roman" panose="02020603050405020304" pitchFamily="18" charset="0"/>
                          <a:cs typeface="Arial" panose="020B0604020202020204" pitchFamily="34" charset="0"/>
                        </a:rPr>
                        <m:t>=122079,1×</m:t>
                      </m:r>
                      <m:sSubSup>
                        <m:sSubSupPr>
                          <m:ctrlPr>
                            <a:rPr lang="es-PA" sz="2800" i="1">
                              <a:effectLst/>
                              <a:latin typeface="Cambria Math" panose="02040503050406030204" pitchFamily="18" charset="0"/>
                              <a:ea typeface="Times New Roman" panose="02020603050405020304" pitchFamily="18" charset="0"/>
                              <a:cs typeface="Arial" panose="020B0604020202020204" pitchFamily="34" charset="0"/>
                            </a:rPr>
                          </m:ctrlPr>
                        </m:sSubSupPr>
                        <m:e>
                          <m:r>
                            <a:rPr lang="es-ES" sz="2800" i="1">
                              <a:effectLst/>
                              <a:latin typeface="Cambria Math" panose="02040503050406030204" pitchFamily="18" charset="0"/>
                              <a:ea typeface="Times New Roman" panose="02020603050405020304" pitchFamily="18" charset="0"/>
                              <a:cs typeface="Arial" panose="020B0604020202020204" pitchFamily="34" charset="0"/>
                            </a:rPr>
                            <m:t>𝐷</m:t>
                          </m:r>
                        </m:e>
                        <m:sub>
                          <m:r>
                            <a:rPr lang="es-ES" sz="2800" i="1">
                              <a:effectLst/>
                              <a:latin typeface="Cambria Math" panose="02040503050406030204" pitchFamily="18" charset="0"/>
                              <a:ea typeface="Times New Roman" panose="02020603050405020304" pitchFamily="18" charset="0"/>
                              <a:cs typeface="Arial" panose="020B0604020202020204" pitchFamily="34" charset="0"/>
                            </a:rPr>
                            <m:t>𝑏</m:t>
                          </m:r>
                        </m:sub>
                        <m:sup>
                          <m:r>
                            <a:rPr lang="es-ES" sz="2800" i="1">
                              <a:effectLst/>
                              <a:latin typeface="Cambria Math" panose="02040503050406030204" pitchFamily="18" charset="0"/>
                              <a:ea typeface="Times New Roman" panose="02020603050405020304" pitchFamily="18" charset="0"/>
                              <a:cs typeface="Arial" panose="020B0604020202020204" pitchFamily="34" charset="0"/>
                            </a:rPr>
                            <m:t>−1,4738</m:t>
                          </m:r>
                        </m:sup>
                      </m:sSubSup>
                      <m:r>
                        <a:rPr lang="es-ES" sz="2800" i="1">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s-PA" sz="2800" i="1">
                              <a:effectLst/>
                              <a:latin typeface="Cambria Math" panose="02040503050406030204" pitchFamily="18" charset="0"/>
                              <a:ea typeface="Times New Roman" panose="02020603050405020304" pitchFamily="18" charset="0"/>
                              <a:cs typeface="Arial" panose="020B0604020202020204" pitchFamily="34" charset="0"/>
                            </a:rPr>
                          </m:ctrlPr>
                        </m:sSubPr>
                        <m:e>
                          <m:r>
                            <a:rPr lang="es-ES" sz="2800" i="1">
                              <a:effectLst/>
                              <a:latin typeface="Cambria Math" panose="02040503050406030204" pitchFamily="18" charset="0"/>
                              <a:ea typeface="Times New Roman" panose="02020603050405020304" pitchFamily="18" charset="0"/>
                              <a:cs typeface="Arial" panose="020B0604020202020204" pitchFamily="34" charset="0"/>
                            </a:rPr>
                            <m:t>𝑡</m:t>
                          </m:r>
                        </m:e>
                        <m:sub>
                          <m:r>
                            <a:rPr lang="es-ES" sz="2800" i="1">
                              <a:effectLst/>
                              <a:latin typeface="Cambria Math" panose="02040503050406030204" pitchFamily="18" charset="0"/>
                              <a:ea typeface="Times New Roman" panose="02020603050405020304" pitchFamily="18" charset="0"/>
                              <a:cs typeface="Arial" panose="020B0604020202020204" pitchFamily="34" charset="0"/>
                            </a:rPr>
                            <m:t>𝐴</m:t>
                          </m:r>
                        </m:sub>
                      </m:sSub>
                      <m:r>
                        <a:rPr lang="es-ES" sz="2800" i="1">
                          <a:effectLst/>
                          <a:latin typeface="Cambria Math" panose="02040503050406030204" pitchFamily="18" charset="0"/>
                          <a:ea typeface="Times New Roman" panose="02020603050405020304" pitchFamily="18" charset="0"/>
                          <a:cs typeface="Arial" panose="020B0604020202020204" pitchFamily="34" charset="0"/>
                        </a:rPr>
                        <m:t>×</m:t>
                      </m:r>
                      <m:d>
                        <m:dPr>
                          <m:ctrlPr>
                            <a:rPr lang="es-PA" sz="2800" i="1">
                              <a:effectLst/>
                              <a:latin typeface="Cambria Math" panose="02040503050406030204" pitchFamily="18" charset="0"/>
                              <a:ea typeface="Times New Roman" panose="02020603050405020304" pitchFamily="18" charset="0"/>
                              <a:cs typeface="Arial" panose="020B0604020202020204" pitchFamily="34" charset="0"/>
                            </a:rPr>
                          </m:ctrlPr>
                        </m:dPr>
                        <m:e>
                          <m:r>
                            <a:rPr lang="es-ES" sz="2800" i="1">
                              <a:effectLst/>
                              <a:latin typeface="Cambria Math" panose="02040503050406030204" pitchFamily="18" charset="0"/>
                              <a:ea typeface="Times New Roman" panose="02020603050405020304" pitchFamily="18" charset="0"/>
                              <a:cs typeface="Arial" panose="020B0604020202020204" pitchFamily="34" charset="0"/>
                            </a:rPr>
                            <m:t>0,0093×</m:t>
                          </m:r>
                          <m:sSubSup>
                            <m:sSubSupPr>
                              <m:ctrlPr>
                                <a:rPr lang="es-PA" sz="2800" i="1">
                                  <a:effectLst/>
                                  <a:latin typeface="Cambria Math" panose="02040503050406030204" pitchFamily="18" charset="0"/>
                                  <a:ea typeface="Times New Roman" panose="02020603050405020304" pitchFamily="18" charset="0"/>
                                  <a:cs typeface="Arial" panose="020B0604020202020204" pitchFamily="34" charset="0"/>
                                </a:rPr>
                              </m:ctrlPr>
                            </m:sSubSupPr>
                            <m:e>
                              <m:r>
                                <a:rPr lang="es-ES" sz="2800" i="1">
                                  <a:effectLst/>
                                  <a:latin typeface="Cambria Math" panose="02040503050406030204" pitchFamily="18" charset="0"/>
                                  <a:ea typeface="Times New Roman" panose="02020603050405020304" pitchFamily="18" charset="0"/>
                                  <a:cs typeface="Arial" panose="020B0604020202020204" pitchFamily="34" charset="0"/>
                                </a:rPr>
                                <m:t>𝐼</m:t>
                              </m:r>
                            </m:e>
                            <m:sub>
                              <m:r>
                                <a:rPr lang="es-ES" sz="2800" i="1">
                                  <a:effectLst/>
                                  <a:latin typeface="Cambria Math" panose="02040503050406030204" pitchFamily="18" charset="0"/>
                                  <a:ea typeface="Times New Roman" panose="02020603050405020304" pitchFamily="18" charset="0"/>
                                  <a:cs typeface="Arial" panose="020B0604020202020204" pitchFamily="34" charset="0"/>
                                </a:rPr>
                                <m:t>𝑓</m:t>
                              </m:r>
                            </m:sub>
                            <m:sup>
                              <m:r>
                                <a:rPr lang="es-ES" sz="2800" i="1">
                                  <a:effectLst/>
                                  <a:latin typeface="Cambria Math" panose="02040503050406030204" pitchFamily="18" charset="0"/>
                                  <a:ea typeface="Times New Roman" panose="02020603050405020304" pitchFamily="18" charset="0"/>
                                  <a:cs typeface="Arial" panose="020B0604020202020204" pitchFamily="34" charset="0"/>
                                </a:rPr>
                                <m:t>2</m:t>
                              </m:r>
                            </m:sup>
                          </m:sSubSup>
                          <m:r>
                            <a:rPr lang="es-ES" sz="2800" i="1">
                              <a:effectLst/>
                              <a:latin typeface="Cambria Math" panose="02040503050406030204" pitchFamily="18" charset="0"/>
                              <a:ea typeface="Times New Roman" panose="02020603050405020304" pitchFamily="18" charset="0"/>
                              <a:cs typeface="Arial" panose="020B0604020202020204" pitchFamily="34" charset="0"/>
                            </a:rPr>
                            <m:t>−0,3453×</m:t>
                          </m:r>
                          <m:sSub>
                            <m:sSubPr>
                              <m:ctrlPr>
                                <a:rPr lang="es-PA" sz="2800" i="1">
                                  <a:effectLst/>
                                  <a:latin typeface="Cambria Math" panose="02040503050406030204" pitchFamily="18" charset="0"/>
                                  <a:ea typeface="Times New Roman" panose="02020603050405020304" pitchFamily="18" charset="0"/>
                                  <a:cs typeface="Arial" panose="020B0604020202020204" pitchFamily="34" charset="0"/>
                                </a:rPr>
                              </m:ctrlPr>
                            </m:sSubPr>
                            <m:e>
                              <m:r>
                                <a:rPr lang="es-ES" sz="2800" i="1">
                                  <a:effectLst/>
                                  <a:latin typeface="Cambria Math" panose="02040503050406030204" pitchFamily="18" charset="0"/>
                                  <a:ea typeface="Times New Roman" panose="02020603050405020304" pitchFamily="18" charset="0"/>
                                  <a:cs typeface="Arial" panose="020B0604020202020204" pitchFamily="34" charset="0"/>
                                </a:rPr>
                                <m:t>𝐼</m:t>
                              </m:r>
                            </m:e>
                            <m:sub>
                              <m:r>
                                <a:rPr lang="es-ES" sz="2800" i="1">
                                  <a:effectLst/>
                                  <a:latin typeface="Cambria Math" panose="02040503050406030204" pitchFamily="18" charset="0"/>
                                  <a:ea typeface="Times New Roman" panose="02020603050405020304" pitchFamily="18" charset="0"/>
                                  <a:cs typeface="Arial" panose="020B0604020202020204" pitchFamily="34" charset="0"/>
                                </a:rPr>
                                <m:t>𝑓</m:t>
                              </m:r>
                            </m:sub>
                          </m:sSub>
                          <m:r>
                            <a:rPr lang="es-ES" sz="2800" i="1">
                              <a:effectLst/>
                              <a:latin typeface="Cambria Math" panose="02040503050406030204" pitchFamily="18" charset="0"/>
                              <a:ea typeface="Times New Roman" panose="02020603050405020304" pitchFamily="18" charset="0"/>
                              <a:cs typeface="Arial" panose="020B0604020202020204" pitchFamily="34" charset="0"/>
                            </a:rPr>
                            <m:t>+5,96</m:t>
                          </m:r>
                        </m:e>
                      </m:d>
                    </m:oMath>
                  </m:oMathPara>
                </a14:m>
                <a:endParaRPr lang="es-PA" sz="2800" dirty="0">
                  <a:effectLst/>
                  <a:latin typeface="Times New Roman" panose="02020603050405020304" pitchFamily="18" charset="0"/>
                  <a:ea typeface="Times New Roman" panose="02020603050405020304" pitchFamily="18" charset="0"/>
                </a:endParaRPr>
              </a:p>
              <a:p>
                <a:pPr algn="just">
                  <a:lnSpc>
                    <a:spcPct val="130000"/>
                  </a:lnSpc>
                </a:pPr>
                <a:r>
                  <a:rPr lang="es-ES" sz="2800" dirty="0">
                    <a:effectLst/>
                    <a:latin typeface="Arial" panose="020B0604020202020204" pitchFamily="34" charset="0"/>
                    <a:ea typeface="Times New Roman" panose="02020603050405020304" pitchFamily="18" charset="0"/>
                  </a:rPr>
                  <a:t>Donde:</a:t>
                </a:r>
                <a:endParaRPr lang="es-PA" sz="2800" dirty="0">
                  <a:effectLst/>
                  <a:latin typeface="Times New Roman" panose="02020603050405020304" pitchFamily="18" charset="0"/>
                  <a:ea typeface="Times New Roman" panose="02020603050405020304" pitchFamily="18" charset="0"/>
                </a:endParaRPr>
              </a:p>
              <a:p>
                <a:pPr algn="just">
                  <a:lnSpc>
                    <a:spcPct val="130000"/>
                  </a:lnSpc>
                </a:pPr>
                <a:r>
                  <a:rPr lang="es-ES" sz="2800" dirty="0">
                    <a:effectLst/>
                    <a:latin typeface="Arial" panose="020B0604020202020204" pitchFamily="34" charset="0"/>
                    <a:ea typeface="Times New Roman" panose="02020603050405020304" pitchFamily="18" charset="0"/>
                  </a:rPr>
                  <a:t>E</a:t>
                </a:r>
                <a:r>
                  <a:rPr lang="es-ES" sz="2800" baseline="-25000" dirty="0">
                    <a:effectLst/>
                    <a:latin typeface="Arial" panose="020B0604020202020204" pitchFamily="34" charset="0"/>
                    <a:ea typeface="Times New Roman" panose="02020603050405020304" pitchFamily="18" charset="0"/>
                  </a:rPr>
                  <a:t>MB</a:t>
                </a:r>
                <a:r>
                  <a:rPr lang="es-ES" sz="2800" dirty="0">
                    <a:effectLst/>
                    <a:latin typeface="Arial" panose="020B0604020202020204" pitchFamily="34" charset="0"/>
                    <a:ea typeface="Times New Roman" panose="02020603050405020304" pitchFamily="18" charset="0"/>
                  </a:rPr>
                  <a:t> Energía incidente máxima en un cubículo de 20" en cada lado, (cal/cm</a:t>
                </a:r>
                <a:r>
                  <a:rPr lang="es-ES" sz="2800" baseline="30000" dirty="0">
                    <a:effectLst/>
                    <a:latin typeface="Arial" panose="020B0604020202020204" pitchFamily="34" charset="0"/>
                    <a:ea typeface="Times New Roman" panose="02020603050405020304" pitchFamily="18" charset="0"/>
                  </a:rPr>
                  <a:t>2</a:t>
                </a:r>
                <a:r>
                  <a:rPr lang="es-ES" sz="2800" dirty="0">
                    <a:effectLst/>
                    <a:latin typeface="Arial" panose="020B0604020202020204" pitchFamily="34" charset="0"/>
                    <a:ea typeface="Times New Roman" panose="02020603050405020304" pitchFamily="18" charset="0"/>
                  </a:rPr>
                  <a:t>).</a:t>
                </a:r>
                <a:endParaRPr lang="es-PA" sz="2800" dirty="0">
                  <a:effectLst/>
                  <a:latin typeface="Times New Roman" panose="02020603050405020304" pitchFamily="18" charset="0"/>
                  <a:ea typeface="Times New Roman" panose="02020603050405020304" pitchFamily="18" charset="0"/>
                </a:endParaRPr>
              </a:p>
              <a:p>
                <a:pPr algn="just">
                  <a:lnSpc>
                    <a:spcPct val="130000"/>
                  </a:lnSpc>
                </a:pPr>
                <a:r>
                  <a:rPr lang="es-ES" sz="2800" dirty="0" err="1">
                    <a:effectLst/>
                    <a:latin typeface="Arial" panose="020B0604020202020204" pitchFamily="34" charset="0"/>
                    <a:ea typeface="Times New Roman" panose="02020603050405020304" pitchFamily="18" charset="0"/>
                  </a:rPr>
                  <a:t>D</a:t>
                </a:r>
                <a:r>
                  <a:rPr lang="es-ES" sz="2800" baseline="-25000" dirty="0" err="1">
                    <a:effectLst/>
                    <a:latin typeface="Arial" panose="020B0604020202020204" pitchFamily="34" charset="0"/>
                    <a:ea typeface="Times New Roman" panose="02020603050405020304" pitchFamily="18" charset="0"/>
                  </a:rPr>
                  <a:t>b</a:t>
                </a:r>
                <a:r>
                  <a:rPr lang="es-ES" sz="2800" dirty="0">
                    <a:effectLst/>
                    <a:latin typeface="Arial" panose="020B0604020202020204" pitchFamily="34" charset="0"/>
                    <a:ea typeface="Times New Roman" panose="02020603050405020304" pitchFamily="18" charset="0"/>
                  </a:rPr>
                  <a:t>: Distancia al conductor que puede originar el arco eléctrico en </a:t>
                </a:r>
                <a:r>
                  <a:rPr lang="es-ES" sz="2800" dirty="0" err="1">
                    <a:effectLst/>
                    <a:latin typeface="Arial" panose="020B0604020202020204" pitchFamily="34" charset="0"/>
                    <a:ea typeface="Times New Roman" panose="02020603050405020304" pitchFamily="18" charset="0"/>
                  </a:rPr>
                  <a:t>mm.</a:t>
                </a:r>
                <a:endParaRPr lang="es-PA" sz="2800" dirty="0">
                  <a:effectLst/>
                  <a:latin typeface="Times New Roman" panose="02020603050405020304" pitchFamily="18" charset="0"/>
                  <a:ea typeface="Times New Roman" panose="02020603050405020304" pitchFamily="18" charset="0"/>
                </a:endParaRPr>
              </a:p>
              <a:p>
                <a:pPr algn="just">
                  <a:lnSpc>
                    <a:spcPct val="130000"/>
                  </a:lnSpc>
                </a:pPr>
                <a:r>
                  <a:rPr lang="es-ES" sz="2800" dirty="0" err="1">
                    <a:effectLst/>
                    <a:latin typeface="Arial" panose="020B0604020202020204" pitchFamily="34" charset="0"/>
                    <a:ea typeface="Times New Roman" panose="02020603050405020304" pitchFamily="18" charset="0"/>
                  </a:rPr>
                  <a:t>t</a:t>
                </a:r>
                <a:r>
                  <a:rPr lang="es-ES" sz="2800" baseline="-25000" dirty="0" err="1">
                    <a:effectLst/>
                    <a:latin typeface="Arial" panose="020B0604020202020204" pitchFamily="34" charset="0"/>
                    <a:ea typeface="Times New Roman" panose="02020603050405020304" pitchFamily="18" charset="0"/>
                  </a:rPr>
                  <a:t>A</a:t>
                </a:r>
                <a:r>
                  <a:rPr lang="es-ES" sz="2800" dirty="0">
                    <a:effectLst/>
                    <a:latin typeface="Arial" panose="020B0604020202020204" pitchFamily="34" charset="0"/>
                    <a:ea typeface="Times New Roman" panose="02020603050405020304" pitchFamily="18" charset="0"/>
                  </a:rPr>
                  <a:t>: Duración del arco en segundos (s).</a:t>
                </a:r>
                <a:endParaRPr lang="es-PA" sz="2800" dirty="0">
                  <a:effectLst/>
                  <a:latin typeface="Times New Roman" panose="02020603050405020304" pitchFamily="18" charset="0"/>
                  <a:ea typeface="Times New Roman" panose="02020603050405020304" pitchFamily="18" charset="0"/>
                </a:endParaRPr>
              </a:p>
              <a:p>
                <a:pPr algn="just">
                  <a:lnSpc>
                    <a:spcPct val="130000"/>
                  </a:lnSpc>
                </a:pPr>
                <a:r>
                  <a:rPr lang="es-ES" sz="2800" dirty="0" err="1">
                    <a:effectLst/>
                    <a:latin typeface="Arial" panose="020B0604020202020204" pitchFamily="34" charset="0"/>
                    <a:ea typeface="Times New Roman" panose="02020603050405020304" pitchFamily="18" charset="0"/>
                  </a:rPr>
                  <a:t>I</a:t>
                </a:r>
                <a:r>
                  <a:rPr lang="es-ES" sz="2800" baseline="-25000" dirty="0" err="1">
                    <a:effectLst/>
                    <a:latin typeface="Arial" panose="020B0604020202020204" pitchFamily="34" charset="0"/>
                    <a:ea typeface="Times New Roman" panose="02020603050405020304" pitchFamily="18" charset="0"/>
                  </a:rPr>
                  <a:t>f</a:t>
                </a:r>
                <a:r>
                  <a:rPr lang="es-ES" sz="2800" dirty="0">
                    <a:effectLst/>
                    <a:latin typeface="Arial" panose="020B0604020202020204" pitchFamily="34" charset="0"/>
                    <a:ea typeface="Times New Roman" panose="02020603050405020304" pitchFamily="18" charset="0"/>
                  </a:rPr>
                  <a:t>: Corriente de cortocircuito en </a:t>
                </a:r>
                <a:r>
                  <a:rPr lang="es-ES" sz="2800" dirty="0" err="1">
                    <a:effectLst/>
                    <a:latin typeface="Arial" panose="020B0604020202020204" pitchFamily="34" charset="0"/>
                    <a:ea typeface="Times New Roman" panose="02020603050405020304" pitchFamily="18" charset="0"/>
                  </a:rPr>
                  <a:t>kA</a:t>
                </a:r>
                <a:r>
                  <a:rPr lang="es-ES" sz="2800" dirty="0">
                    <a:effectLst/>
                    <a:latin typeface="Arial" panose="020B0604020202020204" pitchFamily="34" charset="0"/>
                    <a:ea typeface="Times New Roman" panose="02020603050405020304" pitchFamily="18" charset="0"/>
                  </a:rPr>
                  <a:t> (16kA-50kA.)</a:t>
                </a:r>
                <a:endParaRPr lang="es-PA" sz="2800" dirty="0">
                  <a:effectLst/>
                  <a:latin typeface="Times New Roman" panose="02020603050405020304" pitchFamily="18" charset="0"/>
                  <a:ea typeface="Times New Roman" panose="02020603050405020304" pitchFamily="18" charset="0"/>
                </a:endParaRPr>
              </a:p>
              <a:p>
                <a:pPr indent="449580" algn="just">
                  <a:lnSpc>
                    <a:spcPct val="130000"/>
                  </a:lnSpc>
                </a:pPr>
                <a:r>
                  <a:rPr lang="es-ES" sz="2800" dirty="0">
                    <a:effectLst/>
                    <a:latin typeface="Arial" panose="020B0604020202020204" pitchFamily="34" charset="0"/>
                    <a:ea typeface="Times New Roman" panose="02020603050405020304" pitchFamily="18" charset="0"/>
                  </a:rPr>
                  <a:t>Esta ecuación es aplicable a emanaciones de Arco Eléctrico desde </a:t>
                </a:r>
                <a:r>
                  <a:rPr lang="es-ES" sz="2800" dirty="0" err="1">
                    <a:effectLst/>
                    <a:latin typeface="Arial" panose="020B0604020202020204" pitchFamily="34" charset="0"/>
                    <a:ea typeface="Times New Roman" panose="02020603050405020304" pitchFamily="18" charset="0"/>
                  </a:rPr>
                  <a:t>switchgear</a:t>
                </a:r>
                <a:r>
                  <a:rPr lang="es-ES" sz="2800" dirty="0">
                    <a:effectLst/>
                    <a:latin typeface="Arial" panose="020B0604020202020204" pitchFamily="34" charset="0"/>
                    <a:ea typeface="Times New Roman" panose="02020603050405020304" pitchFamily="18" charset="0"/>
                  </a:rPr>
                  <a:t>, Centro de control de Motores u otro equipamiento encerrado.</a:t>
                </a:r>
                <a:endParaRPr lang="es-PA" sz="2800" dirty="0">
                  <a:effectLst/>
                  <a:latin typeface="Times New Roman" panose="02020603050405020304" pitchFamily="18" charset="0"/>
                  <a:ea typeface="Times New Roman" panose="02020603050405020304" pitchFamily="18" charset="0"/>
                </a:endParaRPr>
              </a:p>
            </p:txBody>
          </p:sp>
        </mc:Choice>
        <mc:Fallback xmlns="">
          <p:sp>
            <p:nvSpPr>
              <p:cNvPr id="19" name="CuadroTexto 18">
                <a:extLst>
                  <a:ext uri="{FF2B5EF4-FFF2-40B4-BE49-F238E27FC236}">
                    <a16:creationId xmlns:a16="http://schemas.microsoft.com/office/drawing/2014/main" id="{B95AD4FD-F5A5-44BA-B232-00CB1E56BC6B}"/>
                  </a:ext>
                </a:extLst>
              </p:cNvPr>
              <p:cNvSpPr txBox="1">
                <a:spLocks noRot="1" noChangeAspect="1" noMove="1" noResize="1" noEditPoints="1" noAdjustHandles="1" noChangeArrowheads="1" noChangeShapeType="1" noTextEdit="1"/>
              </p:cNvSpPr>
              <p:nvPr/>
            </p:nvSpPr>
            <p:spPr>
              <a:xfrm>
                <a:off x="88777" y="0"/>
                <a:ext cx="11949343" cy="5200206"/>
              </a:xfrm>
              <a:prstGeom prst="rect">
                <a:avLst/>
              </a:prstGeom>
              <a:blipFill>
                <a:blip r:embed="rId2"/>
                <a:stretch>
                  <a:fillRect l="-1071" r="-1020" b="-2227"/>
                </a:stretch>
              </a:blipFill>
            </p:spPr>
            <p:txBody>
              <a:bodyPr/>
              <a:lstStyle/>
              <a:p>
                <a:r>
                  <a:rPr lang="es-PA">
                    <a:noFill/>
                  </a:rPr>
                  <a:t> </a:t>
                </a:r>
              </a:p>
            </p:txBody>
          </p:sp>
        </mc:Fallback>
      </mc:AlternateContent>
    </p:spTree>
    <p:extLst>
      <p:ext uri="{BB962C8B-B14F-4D97-AF65-F5344CB8AC3E}">
        <p14:creationId xmlns:p14="http://schemas.microsoft.com/office/powerpoint/2010/main" val="3884474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1266" name="1 Rectángulo">
                <a:extLst>
                  <a:ext uri="{FF2B5EF4-FFF2-40B4-BE49-F238E27FC236}">
                    <a16:creationId xmlns:a16="http://schemas.microsoft.com/office/drawing/2014/main" id="{C3B28366-682B-4BFB-BD04-A74A7EC9F506}"/>
                  </a:ext>
                </a:extLst>
              </p:cNvPr>
              <p:cNvSpPr>
                <a:spLocks noChangeArrowheads="1"/>
              </p:cNvSpPr>
              <p:nvPr/>
            </p:nvSpPr>
            <p:spPr bwMode="auto">
              <a:xfrm>
                <a:off x="321734" y="1018903"/>
                <a:ext cx="11548532" cy="433080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indent="449580" algn="just">
                  <a:lnSpc>
                    <a:spcPct val="150000"/>
                  </a:lnSpc>
                  <a:spcBef>
                    <a:spcPts val="600"/>
                  </a:spcBef>
                  <a:spcAft>
                    <a:spcPts val="600"/>
                  </a:spcAft>
                </a:pPr>
                <a:r>
                  <a:rPr lang="es-ES" sz="2800" dirty="0">
                    <a:effectLst/>
                    <a:ea typeface="Times New Roman" panose="02020603050405020304" pitchFamily="18" charset="0"/>
                  </a:rPr>
                  <a:t>• Energía incidente: La cantidad de energía disipada sobre una superficie a una cierta distancia de la fuente generada durante un evento de Arco Eléctrico. La energía incidente se mide en Julios por centímetro cuadrado </a:t>
                </a:r>
                <a14:m>
                  <m:oMath xmlns:m="http://schemas.openxmlformats.org/officeDocument/2006/math">
                    <m:f>
                      <m:fPr>
                        <m:ctrlPr>
                          <a:rPr lang="es-PA" sz="2800" i="1">
                            <a:effectLst/>
                            <a:latin typeface="Cambria Math" panose="02040503050406030204" pitchFamily="18" charset="0"/>
                            <a:ea typeface="Times New Roman" panose="02020603050405020304" pitchFamily="18" charset="0"/>
                            <a:cs typeface="Arial" panose="020B0604020202020204" pitchFamily="34" charset="0"/>
                          </a:rPr>
                        </m:ctrlPr>
                      </m:fPr>
                      <m:num>
                        <m:r>
                          <a:rPr lang="es-ES" sz="2800" i="1">
                            <a:effectLst/>
                            <a:latin typeface="Cambria Math" panose="02040503050406030204" pitchFamily="18" charset="0"/>
                            <a:ea typeface="Times New Roman" panose="02020603050405020304" pitchFamily="18" charset="0"/>
                            <a:cs typeface="Arial" panose="020B0604020202020204" pitchFamily="34" charset="0"/>
                          </a:rPr>
                          <m:t>𝐽</m:t>
                        </m:r>
                      </m:num>
                      <m:den>
                        <m:sSup>
                          <m:sSupPr>
                            <m:ctrlPr>
                              <a:rPr lang="es-PA" sz="2800" i="1">
                                <a:effectLst/>
                                <a:latin typeface="Cambria Math" panose="02040503050406030204" pitchFamily="18" charset="0"/>
                                <a:ea typeface="Times New Roman" panose="02020603050405020304" pitchFamily="18" charset="0"/>
                                <a:cs typeface="Arial" panose="020B0604020202020204" pitchFamily="34" charset="0"/>
                              </a:rPr>
                            </m:ctrlPr>
                          </m:sSupPr>
                          <m:e>
                            <m:r>
                              <a:rPr lang="es-ES" sz="2800" i="1">
                                <a:effectLst/>
                                <a:latin typeface="Cambria Math" panose="02040503050406030204" pitchFamily="18" charset="0"/>
                                <a:ea typeface="Times New Roman" panose="02020603050405020304" pitchFamily="18" charset="0"/>
                                <a:cs typeface="Arial" panose="020B0604020202020204" pitchFamily="34" charset="0"/>
                              </a:rPr>
                              <m:t>𝑐𝑚</m:t>
                            </m:r>
                          </m:e>
                          <m:sup>
                            <m:r>
                              <a:rPr lang="es-ES" sz="2800" i="1">
                                <a:effectLst/>
                                <a:latin typeface="Cambria Math" panose="02040503050406030204" pitchFamily="18" charset="0"/>
                                <a:ea typeface="Times New Roman" panose="02020603050405020304" pitchFamily="18" charset="0"/>
                                <a:cs typeface="Arial" panose="020B0604020202020204" pitchFamily="34" charset="0"/>
                              </a:rPr>
                              <m:t>2</m:t>
                            </m:r>
                          </m:sup>
                        </m:sSup>
                      </m:den>
                    </m:f>
                  </m:oMath>
                </a14:m>
                <a:r>
                  <a:rPr lang="es-ES" sz="2800" dirty="0">
                    <a:effectLst/>
                    <a:ea typeface="Times New Roman" panose="02020603050405020304" pitchFamily="18" charset="0"/>
                  </a:rPr>
                  <a:t> o Calorías por centímetro cuadrado </a:t>
                </a:r>
                <a14:m>
                  <m:oMath xmlns:m="http://schemas.openxmlformats.org/officeDocument/2006/math">
                    <m:f>
                      <m:fPr>
                        <m:ctrlPr>
                          <a:rPr lang="es-PA" sz="2800" i="1">
                            <a:effectLst/>
                            <a:latin typeface="Cambria Math" panose="02040503050406030204" pitchFamily="18" charset="0"/>
                            <a:ea typeface="Times New Roman" panose="02020603050405020304" pitchFamily="18" charset="0"/>
                            <a:cs typeface="Arial" panose="020B0604020202020204" pitchFamily="34" charset="0"/>
                          </a:rPr>
                        </m:ctrlPr>
                      </m:fPr>
                      <m:num>
                        <m:r>
                          <a:rPr lang="es-ES" sz="2800" i="1">
                            <a:effectLst/>
                            <a:latin typeface="Cambria Math" panose="02040503050406030204" pitchFamily="18" charset="0"/>
                            <a:ea typeface="Times New Roman" panose="02020603050405020304" pitchFamily="18" charset="0"/>
                            <a:cs typeface="Arial" panose="020B0604020202020204" pitchFamily="34" charset="0"/>
                          </a:rPr>
                          <m:t>𝑐𝑎𝑙</m:t>
                        </m:r>
                      </m:num>
                      <m:den>
                        <m:sSup>
                          <m:sSupPr>
                            <m:ctrlPr>
                              <a:rPr lang="es-PA" sz="2800" i="1">
                                <a:effectLst/>
                                <a:latin typeface="Cambria Math" panose="02040503050406030204" pitchFamily="18" charset="0"/>
                                <a:ea typeface="Times New Roman" panose="02020603050405020304" pitchFamily="18" charset="0"/>
                                <a:cs typeface="Arial" panose="020B0604020202020204" pitchFamily="34" charset="0"/>
                              </a:rPr>
                            </m:ctrlPr>
                          </m:sSupPr>
                          <m:e>
                            <m:r>
                              <a:rPr lang="es-ES" sz="2800" i="1">
                                <a:effectLst/>
                                <a:latin typeface="Cambria Math" panose="02040503050406030204" pitchFamily="18" charset="0"/>
                                <a:ea typeface="Times New Roman" panose="02020603050405020304" pitchFamily="18" charset="0"/>
                                <a:cs typeface="Arial" panose="020B0604020202020204" pitchFamily="34" charset="0"/>
                              </a:rPr>
                              <m:t>𝑐𝑚</m:t>
                            </m:r>
                          </m:e>
                          <m:sup>
                            <m:r>
                              <a:rPr lang="es-ES" sz="2800" i="1">
                                <a:effectLst/>
                                <a:latin typeface="Cambria Math" panose="02040503050406030204" pitchFamily="18" charset="0"/>
                                <a:ea typeface="Times New Roman" panose="02020603050405020304" pitchFamily="18" charset="0"/>
                                <a:cs typeface="Arial" panose="020B0604020202020204" pitchFamily="34" charset="0"/>
                              </a:rPr>
                              <m:t>2</m:t>
                            </m:r>
                          </m:sup>
                        </m:sSup>
                      </m:den>
                    </m:f>
                  </m:oMath>
                </a14:m>
                <a:endParaRPr lang="es-PA" sz="2800" dirty="0">
                  <a:effectLst/>
                  <a:latin typeface="Times New Roman" panose="02020603050405020304" pitchFamily="18" charset="0"/>
                  <a:ea typeface="Times New Roman" panose="02020603050405020304" pitchFamily="18" charset="0"/>
                </a:endParaRPr>
              </a:p>
              <a:p>
                <a:pPr indent="449580" algn="just">
                  <a:lnSpc>
                    <a:spcPct val="150000"/>
                  </a:lnSpc>
                  <a:spcBef>
                    <a:spcPts val="600"/>
                  </a:spcBef>
                  <a:spcAft>
                    <a:spcPts val="600"/>
                  </a:spcAft>
                </a:pPr>
                <a:r>
                  <a:rPr lang="es-ES" sz="2800" dirty="0">
                    <a:effectLst/>
                    <a:ea typeface="Times New Roman" panose="02020603050405020304" pitchFamily="18" charset="0"/>
                  </a:rPr>
                  <a:t>• Usuarios: Personal que utiliza la norma IEEE 1584 con la finalidad de reducir el riesgo eléctrico por Arco Eléctrico.</a:t>
                </a:r>
                <a:endParaRPr lang="es-PA" sz="2800" dirty="0">
                  <a:effectLst/>
                  <a:latin typeface="Times New Roman" panose="02020603050405020304" pitchFamily="18" charset="0"/>
                  <a:ea typeface="Times New Roman" panose="02020603050405020304" pitchFamily="18" charset="0"/>
                </a:endParaRPr>
              </a:p>
            </p:txBody>
          </p:sp>
        </mc:Choice>
        <mc:Fallback xmlns="">
          <p:sp>
            <p:nvSpPr>
              <p:cNvPr id="11266" name="1 Rectángulo">
                <a:extLst>
                  <a:ext uri="{FF2B5EF4-FFF2-40B4-BE49-F238E27FC236}">
                    <a16:creationId xmlns:a16="http://schemas.microsoft.com/office/drawing/2014/main" id="{C3B28366-682B-4BFB-BD04-A74A7EC9F506}"/>
                  </a:ext>
                </a:extLst>
              </p:cNvPr>
              <p:cNvSpPr>
                <a:spLocks noRot="1" noChangeAspect="1" noMove="1" noResize="1" noEditPoints="1" noAdjustHandles="1" noChangeArrowheads="1" noChangeShapeType="1" noTextEdit="1"/>
              </p:cNvSpPr>
              <p:nvPr/>
            </p:nvSpPr>
            <p:spPr bwMode="auto">
              <a:xfrm>
                <a:off x="321734" y="1018903"/>
                <a:ext cx="11548532" cy="4330801"/>
              </a:xfrm>
              <a:prstGeom prst="rect">
                <a:avLst/>
              </a:prstGeom>
              <a:blipFill>
                <a:blip r:embed="rId2"/>
                <a:stretch>
                  <a:fillRect l="-1109" r="-1056" b="-281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PA">
                    <a:noFill/>
                  </a:rPr>
                  <a:t> </a:t>
                </a:r>
              </a:p>
            </p:txBody>
          </p:sp>
        </mc:Fallback>
      </mc:AlternateContent>
      <p:sp>
        <p:nvSpPr>
          <p:cNvPr id="4" name="3 Marcador de número de diapositiva">
            <a:extLst>
              <a:ext uri="{FF2B5EF4-FFF2-40B4-BE49-F238E27FC236}">
                <a16:creationId xmlns:a16="http://schemas.microsoft.com/office/drawing/2014/main" id="{3BE9D0F2-20BE-468C-B582-3970F51A187A}"/>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D109BD2-A35D-40C7-98C7-0C11B605B252}" type="slidenum">
              <a:rPr lang="es-ES" altLang="es-PA">
                <a:solidFill>
                  <a:srgbClr val="045C75"/>
                </a:solidFill>
                <a:latin typeface="Constantia" panose="02030602050306030303" pitchFamily="18" charset="0"/>
              </a:rPr>
              <a:pPr eaLnBrk="1" hangingPunct="1"/>
              <a:t>8</a:t>
            </a:fld>
            <a:endParaRPr lang="es-ES" altLang="es-PA">
              <a:solidFill>
                <a:srgbClr val="045C75"/>
              </a:solidFill>
              <a:latin typeface="Constantia" panose="02030602050306030303" pitchFamily="18" charset="0"/>
            </a:endParaRPr>
          </a:p>
        </p:txBody>
      </p:sp>
    </p:spTree>
    <p:extLst>
      <p:ext uri="{BB962C8B-B14F-4D97-AF65-F5344CB8AC3E}">
        <p14:creationId xmlns:p14="http://schemas.microsoft.com/office/powerpoint/2010/main" val="81367782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a:extLst>
              <a:ext uri="{FF2B5EF4-FFF2-40B4-BE49-F238E27FC236}">
                <a16:creationId xmlns:a16="http://schemas.microsoft.com/office/drawing/2014/main" id="{3BE9D0F2-20BE-468C-B582-3970F51A187A}"/>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D109BD2-A35D-40C7-98C7-0C11B605B252}" type="slidenum">
              <a:rPr lang="es-ES" altLang="es-PA">
                <a:solidFill>
                  <a:srgbClr val="045C75"/>
                </a:solidFill>
                <a:latin typeface="Constantia" panose="02030602050306030303" pitchFamily="18" charset="0"/>
              </a:rPr>
              <a:pPr eaLnBrk="1" hangingPunct="1"/>
              <a:t>80</a:t>
            </a:fld>
            <a:endParaRPr lang="es-ES" altLang="es-PA">
              <a:solidFill>
                <a:srgbClr val="045C75"/>
              </a:solidFill>
              <a:latin typeface="Constantia" panose="02030602050306030303" pitchFamily="18" charset="0"/>
            </a:endParaRPr>
          </a:p>
        </p:txBody>
      </p:sp>
      <mc:AlternateContent xmlns:mc="http://schemas.openxmlformats.org/markup-compatibility/2006" xmlns:a14="http://schemas.microsoft.com/office/drawing/2010/main">
        <mc:Choice Requires="a14">
          <p:sp>
            <p:nvSpPr>
              <p:cNvPr id="19" name="CuadroTexto 18">
                <a:extLst>
                  <a:ext uri="{FF2B5EF4-FFF2-40B4-BE49-F238E27FC236}">
                    <a16:creationId xmlns:a16="http://schemas.microsoft.com/office/drawing/2014/main" id="{B95AD4FD-F5A5-44BA-B232-00CB1E56BC6B}"/>
                  </a:ext>
                </a:extLst>
              </p:cNvPr>
              <p:cNvSpPr txBox="1"/>
              <p:nvPr/>
            </p:nvSpPr>
            <p:spPr>
              <a:xfrm>
                <a:off x="88777" y="0"/>
                <a:ext cx="11949343" cy="7214026"/>
              </a:xfrm>
              <a:prstGeom prst="rect">
                <a:avLst/>
              </a:prstGeom>
              <a:noFill/>
            </p:spPr>
            <p:txBody>
              <a:bodyPr wrap="square">
                <a:spAutoFit/>
              </a:bodyPr>
              <a:lstStyle/>
              <a:p>
                <a:pPr algn="just">
                  <a:lnSpc>
                    <a:spcPct val="130000"/>
                  </a:lnSpc>
                </a:pPr>
                <a:r>
                  <a:rPr lang="es-ES" sz="2500" b="1" dirty="0">
                    <a:effectLst/>
                    <a:latin typeface="Arial" panose="020B0604020202020204" pitchFamily="34" charset="0"/>
                    <a:ea typeface="Times New Roman" panose="02020603050405020304" pitchFamily="18" charset="0"/>
                  </a:rPr>
                  <a:t>b) Calculo de energía incidente a tensiones mayores de 600V. </a:t>
                </a:r>
                <a:r>
                  <a:rPr lang="es-ES" sz="2500" dirty="0">
                    <a:effectLst/>
                    <a:latin typeface="Arial" panose="020B0604020202020204" pitchFamily="34" charset="0"/>
                    <a:ea typeface="Times New Roman" panose="02020603050405020304" pitchFamily="18" charset="0"/>
                  </a:rPr>
                  <a:t>Los parámetros requeridos para hacer estos cálculos son los siguientes:</a:t>
                </a:r>
                <a:endParaRPr lang="es-PA" sz="2500" dirty="0">
                  <a:effectLst/>
                  <a:latin typeface="Times New Roman" panose="02020603050405020304" pitchFamily="18" charset="0"/>
                  <a:ea typeface="Times New Roman" panose="02020603050405020304" pitchFamily="18" charset="0"/>
                </a:endParaRPr>
              </a:p>
              <a:p>
                <a:pPr algn="just">
                  <a:lnSpc>
                    <a:spcPct val="120000"/>
                  </a:lnSpc>
                </a:pPr>
                <a:r>
                  <a:rPr lang="es-ES" sz="2500" dirty="0">
                    <a:effectLst/>
                    <a:latin typeface="Arial" panose="020B0604020202020204" pitchFamily="34" charset="0"/>
                    <a:ea typeface="Calibri" panose="020F0502020204030204" pitchFamily="34" charset="0"/>
                    <a:cs typeface="Times New Roman" panose="02020603050405020304" pitchFamily="18" charset="0"/>
                  </a:rPr>
                  <a:t>La máxima corriente de falla franca trifásica disponible en el equipo.</a:t>
                </a:r>
                <a:endParaRPr lang="es-PA" sz="25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20000"/>
                  </a:lnSpc>
                  <a:buFont typeface="Symbol" panose="05050102010706020507" pitchFamily="18" charset="2"/>
                  <a:buChar char=""/>
                </a:pPr>
                <a:r>
                  <a:rPr lang="es-ES" sz="2500" dirty="0">
                    <a:effectLst/>
                    <a:latin typeface="Arial" panose="020B0604020202020204" pitchFamily="34" charset="0"/>
                    <a:ea typeface="Calibri" panose="020F0502020204030204" pitchFamily="34" charset="0"/>
                    <a:cs typeface="Times New Roman" panose="02020603050405020304" pitchFamily="18" charset="0"/>
                  </a:rPr>
                  <a:t> El tiempo total de despeje del dispositivo de protección (aguas arriba en perspectiva a la localización del arco) a la máxima corriente de cortocircuito.</a:t>
                </a:r>
                <a:endParaRPr lang="es-PA" sz="25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20000"/>
                  </a:lnSpc>
                  <a:buFont typeface="Symbol" panose="05050102010706020507" pitchFamily="18" charset="2"/>
                  <a:buChar char=""/>
                </a:pPr>
                <a:r>
                  <a:rPr lang="es-ES" sz="2500" dirty="0">
                    <a:effectLst/>
                    <a:latin typeface="Arial" panose="020B0604020202020204" pitchFamily="34" charset="0"/>
                    <a:ea typeface="Calibri" panose="020F0502020204030204" pitchFamily="34" charset="0"/>
                    <a:cs typeface="Times New Roman" panose="02020603050405020304" pitchFamily="18" charset="0"/>
                  </a:rPr>
                  <a:t> La distancia del arco a la fuente.</a:t>
                </a:r>
                <a:endParaRPr lang="es-PA" sz="25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20000"/>
                  </a:lnSpc>
                  <a:buFont typeface="Symbol" panose="05050102010706020507" pitchFamily="18" charset="2"/>
                  <a:buChar char=""/>
                </a:pPr>
                <a:r>
                  <a:rPr lang="es-ES" sz="2500" dirty="0">
                    <a:effectLst/>
                    <a:latin typeface="Arial" panose="020B0604020202020204" pitchFamily="34" charset="0"/>
                    <a:ea typeface="Calibri" panose="020F0502020204030204" pitchFamily="34" charset="0"/>
                    <a:cs typeface="Times New Roman" panose="02020603050405020304" pitchFamily="18" charset="0"/>
                  </a:rPr>
                  <a:t> La tensión del sistema.</a:t>
                </a:r>
                <a:endParaRPr lang="es-PA" sz="25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20000"/>
                  </a:lnSpc>
                </a:pPr>
                <a14:m>
                  <m:oMathPara xmlns:m="http://schemas.openxmlformats.org/officeDocument/2006/math">
                    <m:oMathParaPr>
                      <m:jc m:val="centerGroup"/>
                    </m:oMathParaPr>
                    <m:oMath xmlns:m="http://schemas.openxmlformats.org/officeDocument/2006/math">
                      <m:r>
                        <a:rPr lang="es-ES" sz="2500" i="1">
                          <a:effectLst/>
                          <a:latin typeface="Cambria Math" panose="02040503050406030204" pitchFamily="18" charset="0"/>
                          <a:ea typeface="Times New Roman" panose="02020603050405020304" pitchFamily="18" charset="0"/>
                          <a:cs typeface="Arial" panose="020B0604020202020204" pitchFamily="34" charset="0"/>
                        </a:rPr>
                        <m:t>𝐸</m:t>
                      </m:r>
                      <m:r>
                        <a:rPr lang="es-ES" sz="2500" i="1">
                          <a:effectLst/>
                          <a:latin typeface="Cambria Math" panose="02040503050406030204" pitchFamily="18" charset="0"/>
                          <a:ea typeface="Times New Roman" panose="02020603050405020304" pitchFamily="18" charset="0"/>
                          <a:cs typeface="Arial" panose="020B0604020202020204" pitchFamily="34" charset="0"/>
                        </a:rPr>
                        <m:t>=</m:t>
                      </m:r>
                      <m:f>
                        <m:fPr>
                          <m:ctrlPr>
                            <a:rPr lang="es-PA" sz="2500" i="1">
                              <a:effectLst/>
                              <a:latin typeface="Cambria Math" panose="02040503050406030204" pitchFamily="18" charset="0"/>
                              <a:ea typeface="Times New Roman" panose="02020603050405020304" pitchFamily="18" charset="0"/>
                              <a:cs typeface="Arial" panose="020B0604020202020204" pitchFamily="34" charset="0"/>
                            </a:rPr>
                          </m:ctrlPr>
                        </m:fPr>
                        <m:num>
                          <m:r>
                            <a:rPr lang="es-ES" sz="2500" i="1">
                              <a:effectLst/>
                              <a:latin typeface="Cambria Math" panose="02040503050406030204" pitchFamily="18" charset="0"/>
                              <a:ea typeface="Times New Roman" panose="02020603050405020304" pitchFamily="18" charset="0"/>
                              <a:cs typeface="Arial" panose="020B0604020202020204" pitchFamily="34" charset="0"/>
                            </a:rPr>
                            <m:t>511611,88×</m:t>
                          </m:r>
                          <m:sSub>
                            <m:sSubPr>
                              <m:ctrlPr>
                                <a:rPr lang="es-PA" sz="2500" i="1">
                                  <a:effectLst/>
                                  <a:latin typeface="Cambria Math" panose="02040503050406030204" pitchFamily="18" charset="0"/>
                                  <a:ea typeface="Times New Roman" panose="02020603050405020304" pitchFamily="18" charset="0"/>
                                  <a:cs typeface="Arial" panose="020B0604020202020204" pitchFamily="34" charset="0"/>
                                </a:rPr>
                              </m:ctrlPr>
                            </m:sSubPr>
                            <m:e>
                              <m:r>
                                <a:rPr lang="es-ES" sz="2500" i="1">
                                  <a:effectLst/>
                                  <a:latin typeface="Cambria Math" panose="02040503050406030204" pitchFamily="18" charset="0"/>
                                  <a:ea typeface="Times New Roman" panose="02020603050405020304" pitchFamily="18" charset="0"/>
                                  <a:cs typeface="Arial" panose="020B0604020202020204" pitchFamily="34" charset="0"/>
                                </a:rPr>
                                <m:t>𝐼</m:t>
                              </m:r>
                            </m:e>
                            <m:sub>
                              <m:r>
                                <a:rPr lang="es-ES" sz="2500" i="1">
                                  <a:effectLst/>
                                  <a:latin typeface="Cambria Math" panose="02040503050406030204" pitchFamily="18" charset="0"/>
                                  <a:ea typeface="Times New Roman" panose="02020603050405020304" pitchFamily="18" charset="0"/>
                                  <a:cs typeface="Arial" panose="020B0604020202020204" pitchFamily="34" charset="0"/>
                                </a:rPr>
                                <m:t>𝑓</m:t>
                              </m:r>
                            </m:sub>
                          </m:sSub>
                          <m:r>
                            <a:rPr lang="es-ES" sz="2500" i="1">
                              <a:effectLst/>
                              <a:latin typeface="Cambria Math" panose="02040503050406030204" pitchFamily="18" charset="0"/>
                              <a:ea typeface="Times New Roman" panose="02020603050405020304" pitchFamily="18" charset="0"/>
                              <a:cs typeface="Arial" panose="020B0604020202020204" pitchFamily="34" charset="0"/>
                            </a:rPr>
                            <m:t>×</m:t>
                          </m:r>
                          <m:r>
                            <a:rPr lang="es-ES" sz="2500" i="1">
                              <a:effectLst/>
                              <a:latin typeface="Cambria Math" panose="02040503050406030204" pitchFamily="18" charset="0"/>
                              <a:ea typeface="Times New Roman" panose="02020603050405020304" pitchFamily="18" charset="0"/>
                              <a:cs typeface="Arial" panose="020B0604020202020204" pitchFamily="34" charset="0"/>
                            </a:rPr>
                            <m:t>𝑉</m:t>
                          </m:r>
                          <m:r>
                            <a:rPr lang="es-ES" sz="2500" i="1">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s-PA" sz="2500" i="1">
                                  <a:effectLst/>
                                  <a:latin typeface="Cambria Math" panose="02040503050406030204" pitchFamily="18" charset="0"/>
                                  <a:ea typeface="Times New Roman" panose="02020603050405020304" pitchFamily="18" charset="0"/>
                                  <a:cs typeface="Arial" panose="020B0604020202020204" pitchFamily="34" charset="0"/>
                                </a:rPr>
                              </m:ctrlPr>
                            </m:sSubPr>
                            <m:e>
                              <m:r>
                                <a:rPr lang="es-ES" sz="2500" i="1">
                                  <a:effectLst/>
                                  <a:latin typeface="Cambria Math" panose="02040503050406030204" pitchFamily="18" charset="0"/>
                                  <a:ea typeface="Times New Roman" panose="02020603050405020304" pitchFamily="18" charset="0"/>
                                  <a:cs typeface="Arial" panose="020B0604020202020204" pitchFamily="34" charset="0"/>
                                </a:rPr>
                                <m:t>𝑡</m:t>
                              </m:r>
                            </m:e>
                            <m:sub>
                              <m:r>
                                <a:rPr lang="es-ES" sz="2500" i="1">
                                  <a:effectLst/>
                                  <a:latin typeface="Cambria Math" panose="02040503050406030204" pitchFamily="18" charset="0"/>
                                  <a:ea typeface="Times New Roman" panose="02020603050405020304" pitchFamily="18" charset="0"/>
                                  <a:cs typeface="Arial" panose="020B0604020202020204" pitchFamily="34" charset="0"/>
                                </a:rPr>
                                <m:t>𝐴</m:t>
                              </m:r>
                            </m:sub>
                          </m:sSub>
                        </m:num>
                        <m:den>
                          <m:sSup>
                            <m:sSupPr>
                              <m:ctrlPr>
                                <a:rPr lang="es-PA" sz="2500" i="1">
                                  <a:effectLst/>
                                  <a:latin typeface="Cambria Math" panose="02040503050406030204" pitchFamily="18" charset="0"/>
                                  <a:ea typeface="Times New Roman" panose="02020603050405020304" pitchFamily="18" charset="0"/>
                                  <a:cs typeface="Arial" panose="020B0604020202020204" pitchFamily="34" charset="0"/>
                                </a:rPr>
                              </m:ctrlPr>
                            </m:sSupPr>
                            <m:e>
                              <m:r>
                                <a:rPr lang="es-ES" sz="2500" i="1">
                                  <a:effectLst/>
                                  <a:latin typeface="Cambria Math" panose="02040503050406030204" pitchFamily="18" charset="0"/>
                                  <a:ea typeface="Times New Roman" panose="02020603050405020304" pitchFamily="18" charset="0"/>
                                  <a:cs typeface="Arial" panose="020B0604020202020204" pitchFamily="34" charset="0"/>
                                </a:rPr>
                                <m:t>𝐷</m:t>
                              </m:r>
                            </m:e>
                            <m:sup>
                              <m:r>
                                <a:rPr lang="es-ES" sz="2500" i="1">
                                  <a:effectLst/>
                                  <a:latin typeface="Cambria Math" panose="02040503050406030204" pitchFamily="18" charset="0"/>
                                  <a:ea typeface="Times New Roman" panose="02020603050405020304" pitchFamily="18" charset="0"/>
                                  <a:cs typeface="Arial" panose="020B0604020202020204" pitchFamily="34" charset="0"/>
                                </a:rPr>
                                <m:t>2</m:t>
                              </m:r>
                            </m:sup>
                          </m:sSup>
                        </m:den>
                      </m:f>
                    </m:oMath>
                  </m:oMathPara>
                </a14:m>
                <a:endParaRPr lang="es-PA" sz="2500" dirty="0">
                  <a:effectLst/>
                  <a:latin typeface="Times New Roman" panose="02020603050405020304" pitchFamily="18" charset="0"/>
                  <a:ea typeface="Times New Roman" panose="02020603050405020304" pitchFamily="18" charset="0"/>
                </a:endParaRPr>
              </a:p>
              <a:p>
                <a:pPr algn="just">
                  <a:lnSpc>
                    <a:spcPct val="120000"/>
                  </a:lnSpc>
                </a:pPr>
                <a:r>
                  <a:rPr lang="es-ES" sz="2500" dirty="0">
                    <a:effectLst/>
                    <a:latin typeface="Arial" panose="020B0604020202020204" pitchFamily="34" charset="0"/>
                    <a:ea typeface="Times New Roman" panose="02020603050405020304" pitchFamily="18" charset="0"/>
                  </a:rPr>
                  <a:t>Donde:</a:t>
                </a:r>
                <a:endParaRPr lang="es-PA" sz="2500" dirty="0">
                  <a:effectLst/>
                  <a:latin typeface="Times New Roman" panose="02020603050405020304" pitchFamily="18" charset="0"/>
                  <a:ea typeface="Times New Roman" panose="02020603050405020304" pitchFamily="18" charset="0"/>
                </a:endParaRPr>
              </a:p>
              <a:p>
                <a:pPr algn="just">
                  <a:lnSpc>
                    <a:spcPct val="120000"/>
                  </a:lnSpc>
                </a:pPr>
                <a:r>
                  <a:rPr lang="es-ES" sz="2500" dirty="0">
                    <a:effectLst/>
                    <a:latin typeface="Arial" panose="020B0604020202020204" pitchFamily="34" charset="0"/>
                    <a:ea typeface="Times New Roman" panose="02020603050405020304" pitchFamily="18" charset="0"/>
                  </a:rPr>
                  <a:t>E: Energía incidente máxima en cal/cm</a:t>
                </a:r>
                <a:r>
                  <a:rPr lang="es-ES" sz="2500" baseline="30000" dirty="0">
                    <a:effectLst/>
                    <a:latin typeface="Arial" panose="020B0604020202020204" pitchFamily="34" charset="0"/>
                    <a:ea typeface="Times New Roman" panose="02020603050405020304" pitchFamily="18" charset="0"/>
                  </a:rPr>
                  <a:t>2</a:t>
                </a:r>
                <a:r>
                  <a:rPr lang="es-ES" sz="2500" dirty="0">
                    <a:effectLst/>
                    <a:latin typeface="Arial" panose="020B0604020202020204" pitchFamily="34" charset="0"/>
                    <a:ea typeface="Times New Roman" panose="02020603050405020304" pitchFamily="18" charset="0"/>
                  </a:rPr>
                  <a:t>.</a:t>
                </a:r>
                <a:endParaRPr lang="es-PA" sz="2500" dirty="0">
                  <a:effectLst/>
                  <a:latin typeface="Times New Roman" panose="02020603050405020304" pitchFamily="18" charset="0"/>
                  <a:ea typeface="Times New Roman" panose="02020603050405020304" pitchFamily="18" charset="0"/>
                </a:endParaRPr>
              </a:p>
              <a:p>
                <a:pPr algn="just">
                  <a:lnSpc>
                    <a:spcPct val="120000"/>
                  </a:lnSpc>
                </a:pPr>
                <a:r>
                  <a:rPr lang="es-ES" sz="2500" dirty="0">
                    <a:effectLst/>
                    <a:latin typeface="Arial" panose="020B0604020202020204" pitchFamily="34" charset="0"/>
                    <a:ea typeface="Times New Roman" panose="02020603050405020304" pitchFamily="18" charset="0"/>
                  </a:rPr>
                  <a:t>D: Distancia del arco a los electrodos en </a:t>
                </a:r>
                <a:r>
                  <a:rPr lang="es-ES" sz="2500" dirty="0" err="1">
                    <a:effectLst/>
                    <a:latin typeface="Arial" panose="020B0604020202020204" pitchFamily="34" charset="0"/>
                    <a:ea typeface="Times New Roman" panose="02020603050405020304" pitchFamily="18" charset="0"/>
                  </a:rPr>
                  <a:t>mm.</a:t>
                </a:r>
                <a:endParaRPr lang="es-PA" sz="2500" dirty="0">
                  <a:effectLst/>
                  <a:latin typeface="Times New Roman" panose="02020603050405020304" pitchFamily="18" charset="0"/>
                  <a:ea typeface="Times New Roman" panose="02020603050405020304" pitchFamily="18" charset="0"/>
                </a:endParaRPr>
              </a:p>
              <a:p>
                <a:pPr algn="just">
                  <a:lnSpc>
                    <a:spcPct val="120000"/>
                  </a:lnSpc>
                </a:pPr>
                <a:r>
                  <a:rPr lang="es-ES" sz="2500" dirty="0" err="1">
                    <a:effectLst/>
                    <a:latin typeface="Arial" panose="020B0604020202020204" pitchFamily="34" charset="0"/>
                    <a:ea typeface="Times New Roman" panose="02020603050405020304" pitchFamily="18" charset="0"/>
                  </a:rPr>
                  <a:t>t</a:t>
                </a:r>
                <a:r>
                  <a:rPr lang="es-ES" sz="2500" baseline="-25000" dirty="0" err="1">
                    <a:effectLst/>
                    <a:latin typeface="Arial" panose="020B0604020202020204" pitchFamily="34" charset="0"/>
                    <a:ea typeface="Times New Roman" panose="02020603050405020304" pitchFamily="18" charset="0"/>
                  </a:rPr>
                  <a:t>A</a:t>
                </a:r>
                <a:r>
                  <a:rPr lang="es-ES" sz="2500" dirty="0">
                    <a:effectLst/>
                    <a:latin typeface="Arial" panose="020B0604020202020204" pitchFamily="34" charset="0"/>
                    <a:ea typeface="Times New Roman" panose="02020603050405020304" pitchFamily="18" charset="0"/>
                  </a:rPr>
                  <a:t> : Duración del arco en segundos (s).</a:t>
                </a:r>
                <a:endParaRPr lang="es-PA" sz="2500" dirty="0">
                  <a:effectLst/>
                  <a:latin typeface="Times New Roman" panose="02020603050405020304" pitchFamily="18" charset="0"/>
                  <a:ea typeface="Times New Roman" panose="02020603050405020304" pitchFamily="18" charset="0"/>
                </a:endParaRPr>
              </a:p>
              <a:p>
                <a:pPr algn="just">
                  <a:lnSpc>
                    <a:spcPct val="120000"/>
                  </a:lnSpc>
                </a:pPr>
                <a:r>
                  <a:rPr lang="es-ES" sz="2500" dirty="0" err="1">
                    <a:effectLst/>
                    <a:latin typeface="Arial" panose="020B0604020202020204" pitchFamily="34" charset="0"/>
                    <a:ea typeface="Times New Roman" panose="02020603050405020304" pitchFamily="18" charset="0"/>
                  </a:rPr>
                  <a:t>l</a:t>
                </a:r>
                <a:r>
                  <a:rPr lang="es-ES" sz="2500" baseline="-25000" dirty="0" err="1">
                    <a:effectLst/>
                    <a:latin typeface="Arial" panose="020B0604020202020204" pitchFamily="34" charset="0"/>
                    <a:ea typeface="Times New Roman" panose="02020603050405020304" pitchFamily="18" charset="0"/>
                  </a:rPr>
                  <a:t>f</a:t>
                </a:r>
                <a:r>
                  <a:rPr lang="es-ES" sz="2500" dirty="0">
                    <a:effectLst/>
                    <a:latin typeface="Arial" panose="020B0604020202020204" pitchFamily="34" charset="0"/>
                    <a:ea typeface="Times New Roman" panose="02020603050405020304" pitchFamily="18" charset="0"/>
                  </a:rPr>
                  <a:t> Corriente de cortocircuito (</a:t>
                </a:r>
                <a:r>
                  <a:rPr lang="es-ES" sz="2500" dirty="0" err="1">
                    <a:effectLst/>
                    <a:latin typeface="Arial" panose="020B0604020202020204" pitchFamily="34" charset="0"/>
                    <a:ea typeface="Times New Roman" panose="02020603050405020304" pitchFamily="18" charset="0"/>
                  </a:rPr>
                  <a:t>kA</a:t>
                </a:r>
                <a:r>
                  <a:rPr lang="es-ES" sz="2500" dirty="0">
                    <a:effectLst/>
                    <a:latin typeface="Arial" panose="020B0604020202020204" pitchFamily="34" charset="0"/>
                    <a:ea typeface="Times New Roman" panose="02020603050405020304" pitchFamily="18" charset="0"/>
                  </a:rPr>
                  <a:t>).</a:t>
                </a:r>
                <a:endParaRPr lang="es-PA" sz="2500" dirty="0">
                  <a:effectLst/>
                  <a:latin typeface="Times New Roman" panose="02020603050405020304" pitchFamily="18" charset="0"/>
                  <a:ea typeface="Times New Roman" panose="02020603050405020304" pitchFamily="18" charset="0"/>
                </a:endParaRPr>
              </a:p>
              <a:p>
                <a:pPr algn="just">
                  <a:lnSpc>
                    <a:spcPct val="120000"/>
                  </a:lnSpc>
                </a:pPr>
                <a:r>
                  <a:rPr lang="es-ES" sz="2500" dirty="0">
                    <a:effectLst/>
                    <a:latin typeface="Arial" panose="020B0604020202020204" pitchFamily="34" charset="0"/>
                    <a:ea typeface="Times New Roman" panose="02020603050405020304" pitchFamily="18" charset="0"/>
                  </a:rPr>
                  <a:t>V: Nivel de Tensión del sistema (kV).</a:t>
                </a:r>
                <a:endParaRPr lang="es-PA" sz="2500" dirty="0">
                  <a:effectLst/>
                  <a:latin typeface="Times New Roman" panose="02020603050405020304" pitchFamily="18" charset="0"/>
                  <a:ea typeface="Times New Roman" panose="02020603050405020304" pitchFamily="18" charset="0"/>
                </a:endParaRPr>
              </a:p>
            </p:txBody>
          </p:sp>
        </mc:Choice>
        <mc:Fallback xmlns="">
          <p:sp>
            <p:nvSpPr>
              <p:cNvPr id="19" name="CuadroTexto 18">
                <a:extLst>
                  <a:ext uri="{FF2B5EF4-FFF2-40B4-BE49-F238E27FC236}">
                    <a16:creationId xmlns:a16="http://schemas.microsoft.com/office/drawing/2014/main" id="{B95AD4FD-F5A5-44BA-B232-00CB1E56BC6B}"/>
                  </a:ext>
                </a:extLst>
              </p:cNvPr>
              <p:cNvSpPr txBox="1">
                <a:spLocks noRot="1" noChangeAspect="1" noMove="1" noResize="1" noEditPoints="1" noAdjustHandles="1" noChangeArrowheads="1" noChangeShapeType="1" noTextEdit="1"/>
              </p:cNvSpPr>
              <p:nvPr/>
            </p:nvSpPr>
            <p:spPr>
              <a:xfrm>
                <a:off x="88777" y="0"/>
                <a:ext cx="11949343" cy="7214026"/>
              </a:xfrm>
              <a:prstGeom prst="rect">
                <a:avLst/>
              </a:prstGeom>
              <a:blipFill>
                <a:blip r:embed="rId2"/>
                <a:stretch>
                  <a:fillRect l="-867" r="-816"/>
                </a:stretch>
              </a:blipFill>
            </p:spPr>
            <p:txBody>
              <a:bodyPr/>
              <a:lstStyle/>
              <a:p>
                <a:r>
                  <a:rPr lang="es-PA">
                    <a:noFill/>
                  </a:rPr>
                  <a:t> </a:t>
                </a:r>
              </a:p>
            </p:txBody>
          </p:sp>
        </mc:Fallback>
      </mc:AlternateContent>
    </p:spTree>
    <p:extLst>
      <p:ext uri="{BB962C8B-B14F-4D97-AF65-F5344CB8AC3E}">
        <p14:creationId xmlns:p14="http://schemas.microsoft.com/office/powerpoint/2010/main" val="2447496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A5467-182E-4A5E-AE26-2EAAC0228D07}"/>
              </a:ext>
            </a:extLst>
          </p:cNvPr>
          <p:cNvSpPr>
            <a:spLocks noGrp="1"/>
          </p:cNvSpPr>
          <p:nvPr>
            <p:ph type="ctrTitle"/>
          </p:nvPr>
        </p:nvSpPr>
        <p:spPr>
          <a:xfrm>
            <a:off x="0" y="437605"/>
            <a:ext cx="12113623" cy="5982789"/>
          </a:xfrm>
        </p:spPr>
        <p:txBody>
          <a:bodyPr>
            <a:noAutofit/>
          </a:bodyPr>
          <a:lstStyle/>
          <a:p>
            <a:pPr algn="ctr"/>
            <a:r>
              <a:rPr lang="es-ES" sz="8800" dirty="0"/>
              <a:t>Procedimiento de Cálculo de Riesgo Eléctrico según IEEE 1584</a:t>
            </a:r>
            <a:endParaRPr lang="es-PA" sz="8800" dirty="0"/>
          </a:p>
        </p:txBody>
      </p:sp>
    </p:spTree>
    <p:extLst>
      <p:ext uri="{BB962C8B-B14F-4D97-AF65-F5344CB8AC3E}">
        <p14:creationId xmlns:p14="http://schemas.microsoft.com/office/powerpoint/2010/main" val="6067269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8D1E14"/>
      </a:dk2>
      <a:lt2>
        <a:srgbClr val="FF744E"/>
      </a:lt2>
      <a:accent1>
        <a:srgbClr val="E9B758"/>
      </a:accent1>
      <a:accent2>
        <a:srgbClr val="FE8943"/>
      </a:accent2>
      <a:accent3>
        <a:srgbClr val="AEA27C"/>
      </a:accent3>
      <a:accent4>
        <a:srgbClr val="90B46E"/>
      </a:accent4>
      <a:accent5>
        <a:srgbClr val="71AEC1"/>
      </a:accent5>
      <a:accent6>
        <a:srgbClr val="C98DE7"/>
      </a:accent6>
      <a:hlink>
        <a:srgbClr val="FF7A22"/>
      </a:hlink>
      <a:folHlink>
        <a:srgbClr val="FDCD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2000"/>
                <a:satMod val="150000"/>
                <a:lumMod val="15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971C58-AB76-4A2A-B231-5F8CA03CF49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59205D1B1ED119499C1AFFE1BB4961D0" ma:contentTypeVersion="5" ma:contentTypeDescription="Crear nuevo documento." ma:contentTypeScope="" ma:versionID="8d240fca05e38c05d126ccd1caebbe0e">
  <xsd:schema xmlns:xsd="http://www.w3.org/2001/XMLSchema" xmlns:xs="http://www.w3.org/2001/XMLSchema" xmlns:p="http://schemas.microsoft.com/office/2006/metadata/properties" xmlns:ns2="e6a9710b-39be-4c0d-a418-a1689ae80e40" targetNamespace="http://schemas.microsoft.com/office/2006/metadata/properties" ma:root="true" ma:fieldsID="65c557f2eb7925e0f241399c2b4c5248" ns2:_="">
    <xsd:import namespace="e6a9710b-39be-4c0d-a418-a1689ae80e4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a9710b-39be-4c0d-a418-a1689ae80e4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3043A07-244C-4FA9-BCEE-03FF3E7910B9}"/>
</file>

<file path=customXml/itemProps2.xml><?xml version="1.0" encoding="utf-8"?>
<ds:datastoreItem xmlns:ds="http://schemas.openxmlformats.org/officeDocument/2006/customXml" ds:itemID="{F8BD9598-2B38-4EB2-99A4-2F4B9AB5DCB3}"/>
</file>

<file path=customXml/itemProps3.xml><?xml version="1.0" encoding="utf-8"?>
<ds:datastoreItem xmlns:ds="http://schemas.openxmlformats.org/officeDocument/2006/customXml" ds:itemID="{7178418A-1766-42CA-BC5B-35BCCBA45DC2}"/>
</file>

<file path=docProps/app.xml><?xml version="1.0" encoding="utf-8"?>
<Properties xmlns="http://schemas.openxmlformats.org/officeDocument/2006/extended-properties" xmlns:vt="http://schemas.openxmlformats.org/officeDocument/2006/docPropsVTypes">
  <Template>TM04033919[[fn=Circuit]]</Template>
  <TotalTime>2025</TotalTime>
  <Words>6289</Words>
  <Application>Microsoft Office PowerPoint</Application>
  <PresentationFormat>Panorámica</PresentationFormat>
  <Paragraphs>344</Paragraphs>
  <Slides>80</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80</vt:i4>
      </vt:variant>
    </vt:vector>
  </HeadingPairs>
  <TitlesOfParts>
    <vt:vector size="88" baseType="lpstr">
      <vt:lpstr>Arial</vt:lpstr>
      <vt:lpstr>Calibri</vt:lpstr>
      <vt:lpstr>Cambria Math</vt:lpstr>
      <vt:lpstr>Constantia</vt:lpstr>
      <vt:lpstr>Symbol</vt:lpstr>
      <vt:lpstr>Times New Roman</vt:lpstr>
      <vt:lpstr>Tw Cen MT</vt:lpstr>
      <vt:lpstr>Circuit</vt:lpstr>
      <vt:lpstr>Cálculo de energía del arco según las normas IEEE 1584 - NFPA 70E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Procedimiento de Cálculo de Riesgo Eléctrico según IEEE 1584</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Procedimiento de Cálculo de Riesgo Eléctrico según NFPA 70E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SISTEMAS DE ILUMINACIÓN</dc:title>
  <dc:creator>Hermes Polanco</dc:creator>
  <cp:lastModifiedBy>Hermes Polanco</cp:lastModifiedBy>
  <cp:revision>146</cp:revision>
  <dcterms:created xsi:type="dcterms:W3CDTF">2018-09-19T03:56:15Z</dcterms:created>
  <dcterms:modified xsi:type="dcterms:W3CDTF">2021-09-30T16:16:48Z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0x01010059205D1B1ED119499C1AFFE1BB4961D0</vt:lpwstr>
  </property>
</Properties>
</file>