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9" r:id="rId9"/>
    <p:sldId id="264" r:id="rId10"/>
    <p:sldId id="270" r:id="rId11"/>
    <p:sldId id="265" r:id="rId12"/>
    <p:sldId id="266" r:id="rId13"/>
    <p:sldId id="267"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a:xfrm>
            <a:off x="5332412" y="5883275"/>
            <a:ext cx="4324044" cy="365125"/>
          </a:xfrm>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8816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06/14/2020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25932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85916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13502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74486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318659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02452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946969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8864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a:xfrm>
            <a:off x="10951856" y="5867131"/>
            <a:ext cx="551167" cy="365125"/>
          </a:xfrm>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4096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06/14/2020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4294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0A39D4-7302-4880-8BE6-6F8BA3317A9D}" type="datetimeFigureOut">
              <a:rPr lang="es-PA" smtClean="0"/>
              <a:t>06/14/2020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03950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0A39D4-7302-4880-8BE6-6F8BA3317A9D}" type="datetimeFigureOut">
              <a:rPr lang="es-PA" smtClean="0"/>
              <a:t>06/14/2020</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44761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0A39D4-7302-4880-8BE6-6F8BA3317A9D}" type="datetimeFigureOut">
              <a:rPr lang="es-PA" smtClean="0"/>
              <a:t>06/14/2020</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03629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A39D4-7302-4880-8BE6-6F8BA3317A9D}" type="datetimeFigureOut">
              <a:rPr lang="es-PA" smtClean="0"/>
              <a:t>06/14/2020</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69108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06/14/2020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9634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06/14/2020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01454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0A39D4-7302-4880-8BE6-6F8BA3317A9D}" type="datetimeFigureOut">
              <a:rPr lang="es-PA" smtClean="0"/>
              <a:t>06/14/2020</a:t>
            </a:fld>
            <a:endParaRPr lang="es-P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A471D4-0459-41D5-98FB-61507BAF3C43}" type="slidenum">
              <a:rPr lang="es-PA" smtClean="0"/>
              <a:t>‹#›</a:t>
            </a:fld>
            <a:endParaRPr lang="es-PA"/>
          </a:p>
        </p:txBody>
      </p:sp>
    </p:spTree>
    <p:extLst>
      <p:ext uri="{BB962C8B-B14F-4D97-AF65-F5344CB8AC3E}">
        <p14:creationId xmlns:p14="http://schemas.microsoft.com/office/powerpoint/2010/main" val="2632824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7E91D-92BC-430A-9851-C5E571E21DC8}"/>
              </a:ext>
            </a:extLst>
          </p:cNvPr>
          <p:cNvSpPr>
            <a:spLocks noGrp="1"/>
          </p:cNvSpPr>
          <p:nvPr>
            <p:ph type="ctrTitle"/>
          </p:nvPr>
        </p:nvSpPr>
        <p:spPr/>
        <p:txBody>
          <a:bodyPr/>
          <a:lstStyle/>
          <a:p>
            <a:r>
              <a:rPr lang="es-PA" dirty="0"/>
              <a:t>ERROR EN ESTADO ESTABLE</a:t>
            </a:r>
          </a:p>
        </p:txBody>
      </p:sp>
      <p:sp>
        <p:nvSpPr>
          <p:cNvPr id="3" name="Subtítulo 2">
            <a:extLst>
              <a:ext uri="{FF2B5EF4-FFF2-40B4-BE49-F238E27FC236}">
                <a16:creationId xmlns:a16="http://schemas.microsoft.com/office/drawing/2014/main" id="{B0542B8F-C1FA-4952-B7B5-72F0E8AE4BE3}"/>
              </a:ext>
            </a:extLst>
          </p:cNvPr>
          <p:cNvSpPr>
            <a:spLocks noGrp="1"/>
          </p:cNvSpPr>
          <p:nvPr>
            <p:ph type="subTitle" idx="1"/>
          </p:nvPr>
        </p:nvSpPr>
        <p:spPr/>
        <p:txBody>
          <a:bodyPr/>
          <a:lstStyle/>
          <a:p>
            <a:endParaRPr lang="es-PA"/>
          </a:p>
        </p:txBody>
      </p:sp>
    </p:spTree>
    <p:extLst>
      <p:ext uri="{BB962C8B-B14F-4D97-AF65-F5344CB8AC3E}">
        <p14:creationId xmlns:p14="http://schemas.microsoft.com/office/powerpoint/2010/main" val="300964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F03A2DB-644D-42F1-B89D-D6179BF268F5}"/>
                  </a:ext>
                </a:extLst>
              </p:cNvPr>
              <p:cNvSpPr txBox="1"/>
              <p:nvPr/>
            </p:nvSpPr>
            <p:spPr>
              <a:xfrm>
                <a:off x="1653409" y="225881"/>
                <a:ext cx="6840911" cy="1041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b="0" i="1" smtClean="0">
                                  <a:latin typeface="Cambria Math" panose="02040503050406030204" pitchFamily="18" charset="0"/>
                                </a:rPr>
                                <m:t>𝑠</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+1</m:t>
                                  </m:r>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+2</m:t>
                                  </m:r>
                                </m:e>
                              </m:d>
                            </m:den>
                          </m:f>
                        </m:num>
                        <m:den>
                          <m:r>
                            <a:rPr lang="es-PA" b="0" i="1" smtClean="0">
                              <a:latin typeface="Cambria Math" panose="02040503050406030204" pitchFamily="18" charset="0"/>
                            </a:rPr>
                            <m:t>1+</m:t>
                          </m:r>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den>
                          </m:f>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+3)</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r>
                            <a:rPr lang="es-PA" b="0" i="1" smtClean="0">
                              <a:latin typeface="Cambria Math" panose="02040503050406030204" pitchFamily="18" charset="0"/>
                            </a:rPr>
                            <m:t>+5(</m:t>
                          </m:r>
                          <m:r>
                            <a:rPr lang="es-PA" b="0" i="1" smtClean="0">
                              <a:latin typeface="Cambria Math" panose="02040503050406030204" pitchFamily="18" charset="0"/>
                            </a:rPr>
                            <m:t>𝑠</m:t>
                          </m:r>
                          <m:r>
                            <a:rPr lang="es-PA" b="0" i="1" smtClean="0">
                              <a:latin typeface="Cambria Math" panose="02040503050406030204" pitchFamily="18" charset="0"/>
                            </a:rPr>
                            <m:t>+3)</m:t>
                          </m:r>
                        </m:den>
                      </m:f>
                    </m:oMath>
                  </m:oMathPara>
                </a14:m>
                <a:endParaRPr lang="es-PA" dirty="0"/>
              </a:p>
            </p:txBody>
          </p:sp>
        </mc:Choice>
        <mc:Fallback>
          <p:sp>
            <p:nvSpPr>
              <p:cNvPr id="4" name="TextBox 3">
                <a:extLst>
                  <a:ext uri="{FF2B5EF4-FFF2-40B4-BE49-F238E27FC236}">
                    <a16:creationId xmlns:a16="http://schemas.microsoft.com/office/drawing/2014/main" id="{EF03A2DB-644D-42F1-B89D-D6179BF268F5}"/>
                  </a:ext>
                </a:extLst>
              </p:cNvPr>
              <p:cNvSpPr txBox="1">
                <a:spLocks noRot="1" noChangeAspect="1" noMove="1" noResize="1" noEditPoints="1" noAdjustHandles="1" noChangeArrowheads="1" noChangeShapeType="1" noTextEdit="1"/>
              </p:cNvSpPr>
              <p:nvPr/>
            </p:nvSpPr>
            <p:spPr>
              <a:xfrm>
                <a:off x="1653409" y="225881"/>
                <a:ext cx="6840911" cy="1041247"/>
              </a:xfrm>
              <a:prstGeom prst="rect">
                <a:avLst/>
              </a:prstGeom>
              <a:blipFill>
                <a:blip r:embed="rId2"/>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3DF5E70-9E08-4DE4-A296-F006C1FB4BE3}"/>
                  </a:ext>
                </a:extLst>
              </p:cNvPr>
              <p:cNvSpPr/>
              <p:nvPr/>
            </p:nvSpPr>
            <p:spPr>
              <a:xfrm>
                <a:off x="1653409" y="1267128"/>
                <a:ext cx="4721998" cy="667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+2.5568)(</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+0.4432</m:t>
                          </m:r>
                          <m:r>
                            <a:rPr lang="es-PA" i="1">
                              <a:latin typeface="Cambria Math" panose="02040503050406030204" pitchFamily="18" charset="0"/>
                            </a:rPr>
                            <m:t>𝑠</m:t>
                          </m:r>
                          <m:r>
                            <a:rPr lang="es-PA" i="1">
                              <a:latin typeface="Cambria Math" panose="02040503050406030204" pitchFamily="18" charset="0"/>
                            </a:rPr>
                            <m:t>+5.8668)</m:t>
                          </m:r>
                        </m:den>
                      </m:f>
                    </m:oMath>
                  </m:oMathPara>
                </a14:m>
                <a:endParaRPr lang="es-PA" dirty="0"/>
              </a:p>
            </p:txBody>
          </p:sp>
        </mc:Choice>
        <mc:Fallback>
          <p:sp>
            <p:nvSpPr>
              <p:cNvPr id="5" name="Rectangle 4">
                <a:extLst>
                  <a:ext uri="{FF2B5EF4-FFF2-40B4-BE49-F238E27FC236}">
                    <a16:creationId xmlns:a16="http://schemas.microsoft.com/office/drawing/2014/main" id="{23DF5E70-9E08-4DE4-A296-F006C1FB4BE3}"/>
                  </a:ext>
                </a:extLst>
              </p:cNvPr>
              <p:cNvSpPr>
                <a:spLocks noRot="1" noChangeAspect="1" noMove="1" noResize="1" noEditPoints="1" noAdjustHandles="1" noChangeArrowheads="1" noChangeShapeType="1" noTextEdit="1"/>
              </p:cNvSpPr>
              <p:nvPr/>
            </p:nvSpPr>
            <p:spPr>
              <a:xfrm>
                <a:off x="1653409" y="1267128"/>
                <a:ext cx="4721998" cy="667490"/>
              </a:xfrm>
              <a:prstGeom prst="rect">
                <a:avLst/>
              </a:prstGeom>
              <a:blipFill>
                <a:blip r:embed="rId3"/>
                <a:stretch>
                  <a:fillRect/>
                </a:stretch>
              </a:blipFill>
            </p:spPr>
            <p:txBody>
              <a:bodyPr/>
              <a:lstStyle/>
              <a:p>
                <a:r>
                  <a:rPr lang="es-PA">
                    <a:noFill/>
                  </a:rPr>
                  <a:t> </a:t>
                </a:r>
              </a:p>
            </p:txBody>
          </p:sp>
        </mc:Fallback>
      </mc:AlternateContent>
      <p:cxnSp>
        <p:nvCxnSpPr>
          <p:cNvPr id="7" name="Straight Arrow Connector 6">
            <a:extLst>
              <a:ext uri="{FF2B5EF4-FFF2-40B4-BE49-F238E27FC236}">
                <a16:creationId xmlns:a16="http://schemas.microsoft.com/office/drawing/2014/main" id="{82DE57FF-8423-4476-937C-A7D5DDA38500}"/>
              </a:ext>
            </a:extLst>
          </p:cNvPr>
          <p:cNvCxnSpPr/>
          <p:nvPr/>
        </p:nvCxnSpPr>
        <p:spPr>
          <a:xfrm flipH="1">
            <a:off x="6640497" y="1518082"/>
            <a:ext cx="131389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73CA99E-EECD-4656-8BC4-D8B66D685BE8}"/>
                  </a:ext>
                </a:extLst>
              </p:cNvPr>
              <p:cNvSpPr txBox="1"/>
              <p:nvPr/>
            </p:nvSpPr>
            <p:spPr>
              <a:xfrm>
                <a:off x="7954392" y="1377142"/>
                <a:ext cx="6943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𝑇𝑖𝑝𝑜</m:t>
                      </m:r>
                      <m:r>
                        <a:rPr lang="es-PA" b="0" i="1" smtClean="0">
                          <a:latin typeface="Cambria Math" panose="02040503050406030204" pitchFamily="18" charset="0"/>
                        </a:rPr>
                        <m:t> 0</m:t>
                      </m:r>
                    </m:oMath>
                  </m:oMathPara>
                </a14:m>
                <a:endParaRPr lang="es-PA" dirty="0"/>
              </a:p>
            </p:txBody>
          </p:sp>
        </mc:Choice>
        <mc:Fallback>
          <p:sp>
            <p:nvSpPr>
              <p:cNvPr id="9" name="TextBox 8">
                <a:extLst>
                  <a:ext uri="{FF2B5EF4-FFF2-40B4-BE49-F238E27FC236}">
                    <a16:creationId xmlns:a16="http://schemas.microsoft.com/office/drawing/2014/main" id="{B73CA99E-EECD-4656-8BC4-D8B66D685BE8}"/>
                  </a:ext>
                </a:extLst>
              </p:cNvPr>
              <p:cNvSpPr txBox="1">
                <a:spLocks noRot="1" noChangeAspect="1" noMove="1" noResize="1" noEditPoints="1" noAdjustHandles="1" noChangeArrowheads="1" noChangeShapeType="1" noTextEdit="1"/>
              </p:cNvSpPr>
              <p:nvPr/>
            </p:nvSpPr>
            <p:spPr>
              <a:xfrm>
                <a:off x="7954392" y="1377142"/>
                <a:ext cx="694357" cy="276999"/>
              </a:xfrm>
              <a:prstGeom prst="rect">
                <a:avLst/>
              </a:prstGeom>
              <a:blipFill>
                <a:blip r:embed="rId4"/>
                <a:stretch>
                  <a:fillRect l="-12281" t="-2222" r="-7895" b="-35556"/>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8B29B747-8CC9-4C58-AEEC-4CBA9921E4C7}"/>
                  </a:ext>
                </a:extLst>
              </p:cNvPr>
              <p:cNvSpPr/>
              <p:nvPr/>
            </p:nvSpPr>
            <p:spPr>
              <a:xfrm>
                <a:off x="1808867" y="2214524"/>
                <a:ext cx="6256841" cy="17853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𝐺</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e>
                      </m:func>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+2.5568)(</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+0.4432</m:t>
                              </m:r>
                              <m:r>
                                <a:rPr lang="es-PA" i="1">
                                  <a:latin typeface="Cambria Math" panose="02040503050406030204" pitchFamily="18" charset="0"/>
                                </a:rPr>
                                <m:t>𝑠</m:t>
                              </m:r>
                              <m:r>
                                <a:rPr lang="es-PA" i="1">
                                  <a:latin typeface="Cambria Math" panose="02040503050406030204" pitchFamily="18" charset="0"/>
                                </a:rPr>
                                <m:t>+5.8668)</m:t>
                              </m:r>
                            </m:den>
                          </m:f>
                          <m:r>
                            <a:rPr lang="es-PA" b="0" i="1" smtClean="0">
                              <a:latin typeface="Cambria Math" panose="02040503050406030204" pitchFamily="18" charset="0"/>
                            </a:rPr>
                            <m:t>)</m:t>
                          </m:r>
                        </m:e>
                      </m:func>
                    </m:oMath>
                  </m:oMathPara>
                </a14:m>
                <a:endParaRPr lang="es-PA"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r>
                        <a:rPr lang="es-PA" b="0" i="1" smtClean="0">
                          <a:latin typeface="Cambria Math" panose="02040503050406030204" pitchFamily="18" charset="0"/>
                        </a:rPr>
                        <m:t>=0.3333</m:t>
                      </m:r>
                    </m:oMath>
                  </m:oMathPara>
                </a14:m>
                <a:endParaRPr lang="es-PA" b="0" dirty="0"/>
              </a:p>
              <a:p>
                <a:pPr/>
                <a:endParaRPr lang="es-PA"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𝑒</m:t>
                          </m:r>
                        </m:e>
                        <m:sub>
                          <m:r>
                            <a:rPr lang="es-PA" b="0" i="1" smtClean="0">
                              <a:latin typeface="Cambria Math" panose="02040503050406030204" pitchFamily="18" charset="0"/>
                            </a:rPr>
                            <m:t>𝑠𝑠</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50</m:t>
                          </m:r>
                        </m:num>
                        <m:den>
                          <m:r>
                            <a:rPr lang="es-PA" b="0" i="1" smtClean="0">
                              <a:latin typeface="Cambria Math" panose="02040503050406030204" pitchFamily="18" charset="0"/>
                            </a:rPr>
                            <m:t>1+0.3333</m:t>
                          </m:r>
                        </m:den>
                      </m:f>
                      <m:r>
                        <a:rPr lang="es-PA" b="0" i="1" smtClean="0">
                          <a:latin typeface="Cambria Math" panose="02040503050406030204" pitchFamily="18" charset="0"/>
                        </a:rPr>
                        <m:t>=+37.5</m:t>
                      </m:r>
                    </m:oMath>
                  </m:oMathPara>
                </a14:m>
                <a:endParaRPr lang="es-PA" dirty="0"/>
              </a:p>
            </p:txBody>
          </p:sp>
        </mc:Choice>
        <mc:Fallback>
          <p:sp>
            <p:nvSpPr>
              <p:cNvPr id="10" name="Rectangle 9">
                <a:extLst>
                  <a:ext uri="{FF2B5EF4-FFF2-40B4-BE49-F238E27FC236}">
                    <a16:creationId xmlns:a16="http://schemas.microsoft.com/office/drawing/2014/main" id="{8B29B747-8CC9-4C58-AEEC-4CBA9921E4C7}"/>
                  </a:ext>
                </a:extLst>
              </p:cNvPr>
              <p:cNvSpPr>
                <a:spLocks noRot="1" noChangeAspect="1" noMove="1" noResize="1" noEditPoints="1" noAdjustHandles="1" noChangeArrowheads="1" noChangeShapeType="1" noTextEdit="1"/>
              </p:cNvSpPr>
              <p:nvPr/>
            </p:nvSpPr>
            <p:spPr>
              <a:xfrm>
                <a:off x="1808867" y="2214524"/>
                <a:ext cx="6256841" cy="1785361"/>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C011C24-249C-4BFD-B8B6-A0E63879156A}"/>
                  </a:ext>
                </a:extLst>
              </p:cNvPr>
              <p:cNvSpPr/>
              <p:nvPr/>
            </p:nvSpPr>
            <p:spPr>
              <a:xfrm>
                <a:off x="1808867" y="4226523"/>
                <a:ext cx="5781006"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𝐻</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r>
                            <a:rPr lang="es-PA" b="0" i="1" smtClean="0">
                              <a:latin typeface="Cambria Math" panose="02040503050406030204" pitchFamily="18" charset="0"/>
                            </a:rPr>
                            <m:t>𝑠</m:t>
                          </m:r>
                        </m:den>
                      </m:f>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5</m:t>
                          </m:r>
                        </m:num>
                        <m:den>
                          <m:r>
                            <a:rPr lang="es-PA" b="0" i="1" smtClean="0">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+2.5568)(</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+0.4432</m:t>
                          </m:r>
                          <m:r>
                            <a:rPr lang="es-PA" i="1">
                              <a:latin typeface="Cambria Math" panose="02040503050406030204" pitchFamily="18" charset="0"/>
                            </a:rPr>
                            <m:t>𝑠</m:t>
                          </m:r>
                          <m:r>
                            <a:rPr lang="es-PA" i="1">
                              <a:latin typeface="Cambria Math" panose="02040503050406030204" pitchFamily="18" charset="0"/>
                            </a:rPr>
                            <m:t>+5.8668)</m:t>
                          </m:r>
                        </m:den>
                      </m:f>
                    </m:oMath>
                  </m:oMathPara>
                </a14:m>
                <a:endParaRPr lang="es-PA" dirty="0"/>
              </a:p>
            </p:txBody>
          </p:sp>
        </mc:Choice>
        <mc:Fallback>
          <p:sp>
            <p:nvSpPr>
              <p:cNvPr id="11" name="Rectangle 10">
                <a:extLst>
                  <a:ext uri="{FF2B5EF4-FFF2-40B4-BE49-F238E27FC236}">
                    <a16:creationId xmlns:a16="http://schemas.microsoft.com/office/drawing/2014/main" id="{AC011C24-249C-4BFD-B8B6-A0E63879156A}"/>
                  </a:ext>
                </a:extLst>
              </p:cNvPr>
              <p:cNvSpPr>
                <a:spLocks noRot="1" noChangeAspect="1" noMove="1" noResize="1" noEditPoints="1" noAdjustHandles="1" noChangeArrowheads="1" noChangeShapeType="1" noTextEdit="1"/>
              </p:cNvSpPr>
              <p:nvPr/>
            </p:nvSpPr>
            <p:spPr>
              <a:xfrm>
                <a:off x="1808867" y="4226523"/>
                <a:ext cx="5781006" cy="667490"/>
              </a:xfrm>
              <a:prstGeom prst="rect">
                <a:avLst/>
              </a:prstGeom>
              <a:blipFill>
                <a:blip r:embed="rId6"/>
                <a:stretch>
                  <a:fillRect/>
                </a:stretch>
              </a:blipFill>
            </p:spPr>
            <p:txBody>
              <a:bodyPr/>
              <a:lstStyle/>
              <a:p>
                <a:r>
                  <a:rPr lang="es-PA">
                    <a:noFill/>
                  </a:rPr>
                  <a:t> </a:t>
                </a:r>
              </a:p>
            </p:txBody>
          </p:sp>
        </mc:Fallback>
      </mc:AlternateContent>
      <p:cxnSp>
        <p:nvCxnSpPr>
          <p:cNvPr id="12" name="Straight Arrow Connector 11">
            <a:extLst>
              <a:ext uri="{FF2B5EF4-FFF2-40B4-BE49-F238E27FC236}">
                <a16:creationId xmlns:a16="http://schemas.microsoft.com/office/drawing/2014/main" id="{8E1E223E-7AF2-4C26-965A-A35ECE331A01}"/>
              </a:ext>
            </a:extLst>
          </p:cNvPr>
          <p:cNvCxnSpPr/>
          <p:nvPr/>
        </p:nvCxnSpPr>
        <p:spPr>
          <a:xfrm flipH="1">
            <a:off x="7589873" y="4564602"/>
            <a:ext cx="131389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785BE91-401D-4FB8-A407-A3C913252DE5}"/>
                  </a:ext>
                </a:extLst>
              </p:cNvPr>
              <p:cNvSpPr txBox="1"/>
              <p:nvPr/>
            </p:nvSpPr>
            <p:spPr>
              <a:xfrm>
                <a:off x="8903768" y="4423662"/>
                <a:ext cx="6943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𝑇𝑖𝑝𝑜</m:t>
                      </m:r>
                      <m:r>
                        <a:rPr lang="es-PA" b="0" i="1" smtClean="0">
                          <a:latin typeface="Cambria Math" panose="02040503050406030204" pitchFamily="18" charset="0"/>
                        </a:rPr>
                        <m:t> </m:t>
                      </m:r>
                      <m:r>
                        <a:rPr lang="es-PA" b="0" i="0" smtClean="0">
                          <a:latin typeface="Cambria Math" panose="02040503050406030204" pitchFamily="18" charset="0"/>
                        </a:rPr>
                        <m:t>1</m:t>
                      </m:r>
                    </m:oMath>
                  </m:oMathPara>
                </a14:m>
                <a:endParaRPr lang="es-PA" dirty="0"/>
              </a:p>
            </p:txBody>
          </p:sp>
        </mc:Choice>
        <mc:Fallback>
          <p:sp>
            <p:nvSpPr>
              <p:cNvPr id="13" name="TextBox 12">
                <a:extLst>
                  <a:ext uri="{FF2B5EF4-FFF2-40B4-BE49-F238E27FC236}">
                    <a16:creationId xmlns:a16="http://schemas.microsoft.com/office/drawing/2014/main" id="{C785BE91-401D-4FB8-A407-A3C913252DE5}"/>
                  </a:ext>
                </a:extLst>
              </p:cNvPr>
              <p:cNvSpPr txBox="1">
                <a:spLocks noRot="1" noChangeAspect="1" noMove="1" noResize="1" noEditPoints="1" noAdjustHandles="1" noChangeArrowheads="1" noChangeShapeType="1" noTextEdit="1"/>
              </p:cNvSpPr>
              <p:nvPr/>
            </p:nvSpPr>
            <p:spPr>
              <a:xfrm>
                <a:off x="8903768" y="4423662"/>
                <a:ext cx="694357" cy="276999"/>
              </a:xfrm>
              <a:prstGeom prst="rect">
                <a:avLst/>
              </a:prstGeom>
              <a:blipFill>
                <a:blip r:embed="rId7"/>
                <a:stretch>
                  <a:fillRect l="-12389" t="-4444" r="-8850" b="-35556"/>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08A22FDE-D169-4EAD-BCCF-DDAEA7208FB1}"/>
                  </a:ext>
                </a:extLst>
              </p:cNvPr>
              <p:cNvSpPr/>
              <p:nvPr/>
            </p:nvSpPr>
            <p:spPr>
              <a:xfrm>
                <a:off x="2646927" y="4905093"/>
                <a:ext cx="6320128" cy="17734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𝐺</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e>
                      </m:func>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5</m:t>
                              </m:r>
                            </m:num>
                            <m:den>
                              <m:r>
                                <a:rPr lang="es-PA" b="0" i="1" smtClean="0">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+2.5568)(</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+0.4432</m:t>
                              </m:r>
                              <m:r>
                                <a:rPr lang="es-PA" i="1">
                                  <a:latin typeface="Cambria Math" panose="02040503050406030204" pitchFamily="18" charset="0"/>
                                </a:rPr>
                                <m:t>𝑠</m:t>
                              </m:r>
                              <m:r>
                                <a:rPr lang="es-PA" i="1">
                                  <a:latin typeface="Cambria Math" panose="02040503050406030204" pitchFamily="18" charset="0"/>
                                </a:rPr>
                                <m:t>+5.8668)</m:t>
                              </m:r>
                            </m:den>
                          </m:f>
                          <m:r>
                            <a:rPr lang="es-PA" b="0" i="1" smtClean="0">
                              <a:latin typeface="Cambria Math" panose="02040503050406030204" pitchFamily="18" charset="0"/>
                            </a:rPr>
                            <m:t>)</m:t>
                          </m:r>
                        </m:e>
                      </m:func>
                    </m:oMath>
                  </m:oMathPara>
                </a14:m>
                <a:endParaRPr lang="es-PA"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r>
                        <a:rPr lang="es-PA" b="0" i="1" smtClean="0">
                          <a:latin typeface="Cambria Math" panose="02040503050406030204" pitchFamily="18" charset="0"/>
                        </a:rPr>
                        <m:t>=</m:t>
                      </m:r>
                      <m:r>
                        <m:rPr>
                          <m:nor/>
                        </m:rPr>
                        <a:rPr lang="en-US"/>
                        <m:t>∞</m:t>
                      </m:r>
                    </m:oMath>
                  </m:oMathPara>
                </a14:m>
                <a:endParaRPr lang="es-PA" b="0" dirty="0"/>
              </a:p>
              <a:p>
                <a:pPr/>
                <a:endParaRPr lang="es-PA"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𝑒</m:t>
                          </m:r>
                        </m:e>
                        <m:sub>
                          <m:r>
                            <a:rPr lang="es-PA" b="0" i="1" smtClean="0">
                              <a:latin typeface="Cambria Math" panose="02040503050406030204" pitchFamily="18" charset="0"/>
                            </a:rPr>
                            <m:t>𝑠𝑠</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50</m:t>
                          </m:r>
                        </m:num>
                        <m:den>
                          <m:r>
                            <a:rPr lang="es-PA" b="0" i="1" smtClean="0">
                              <a:latin typeface="Cambria Math" panose="02040503050406030204" pitchFamily="18" charset="0"/>
                            </a:rPr>
                            <m:t>1+</m:t>
                          </m:r>
                          <m:r>
                            <m:rPr>
                              <m:nor/>
                            </m:rPr>
                            <a:rPr lang="en-US"/>
                            <m:t>∞</m:t>
                          </m:r>
                        </m:den>
                      </m:f>
                      <m:r>
                        <a:rPr lang="es-PA" b="0" i="1" smtClean="0">
                          <a:latin typeface="Cambria Math" panose="02040503050406030204" pitchFamily="18" charset="0"/>
                        </a:rPr>
                        <m:t>=0</m:t>
                      </m:r>
                    </m:oMath>
                  </m:oMathPara>
                </a14:m>
                <a:endParaRPr lang="es-PA" dirty="0"/>
              </a:p>
            </p:txBody>
          </p:sp>
        </mc:Choice>
        <mc:Fallback>
          <p:sp>
            <p:nvSpPr>
              <p:cNvPr id="14" name="Rectangle 13">
                <a:extLst>
                  <a:ext uri="{FF2B5EF4-FFF2-40B4-BE49-F238E27FC236}">
                    <a16:creationId xmlns:a16="http://schemas.microsoft.com/office/drawing/2014/main" id="{08A22FDE-D169-4EAD-BCCF-DDAEA7208FB1}"/>
                  </a:ext>
                </a:extLst>
              </p:cNvPr>
              <p:cNvSpPr>
                <a:spLocks noRot="1" noChangeAspect="1" noMove="1" noResize="1" noEditPoints="1" noAdjustHandles="1" noChangeArrowheads="1" noChangeShapeType="1" noTextEdit="1"/>
              </p:cNvSpPr>
              <p:nvPr/>
            </p:nvSpPr>
            <p:spPr>
              <a:xfrm>
                <a:off x="2646927" y="4905093"/>
                <a:ext cx="6320128" cy="1773499"/>
              </a:xfrm>
              <a:prstGeom prst="rect">
                <a:avLst/>
              </a:prstGeom>
              <a:blipFill>
                <a:blip r:embed="rId8"/>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140278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5B9AC-727B-4362-9901-66345695FF07}"/>
              </a:ext>
            </a:extLst>
          </p:cNvPr>
          <p:cNvSpPr>
            <a:spLocks noGrp="1"/>
          </p:cNvSpPr>
          <p:nvPr>
            <p:ph type="title"/>
          </p:nvPr>
        </p:nvSpPr>
        <p:spPr>
          <a:xfrm>
            <a:off x="1484309" y="0"/>
            <a:ext cx="10018713" cy="1752599"/>
          </a:xfrm>
        </p:spPr>
        <p:txBody>
          <a:bodyPr/>
          <a:lstStyle/>
          <a:p>
            <a:r>
              <a:rPr lang="es-PA" dirty="0"/>
              <a:t>Error en Estado estable para sistemas con realimentación no unitaria</a:t>
            </a:r>
          </a:p>
        </p:txBody>
      </p:sp>
      <p:pic>
        <p:nvPicPr>
          <p:cNvPr id="4" name="Imagen 3">
            <a:extLst>
              <a:ext uri="{FF2B5EF4-FFF2-40B4-BE49-F238E27FC236}">
                <a16:creationId xmlns:a16="http://schemas.microsoft.com/office/drawing/2014/main" id="{B99C64CB-0F09-4DE9-87E6-1FBD5F043C48}"/>
              </a:ext>
            </a:extLst>
          </p:cNvPr>
          <p:cNvPicPr>
            <a:picLocks noChangeAspect="1"/>
          </p:cNvPicPr>
          <p:nvPr/>
        </p:nvPicPr>
        <p:blipFill>
          <a:blip r:embed="rId2"/>
          <a:stretch>
            <a:fillRect/>
          </a:stretch>
        </p:blipFill>
        <p:spPr>
          <a:xfrm>
            <a:off x="1001367" y="1908312"/>
            <a:ext cx="4175448" cy="1520688"/>
          </a:xfrm>
          <a:prstGeom prst="rect">
            <a:avLst/>
          </a:prstGeom>
        </p:spPr>
      </p:pic>
      <p:cxnSp>
        <p:nvCxnSpPr>
          <p:cNvPr id="6" name="Conector recto de flecha 5">
            <a:extLst>
              <a:ext uri="{FF2B5EF4-FFF2-40B4-BE49-F238E27FC236}">
                <a16:creationId xmlns:a16="http://schemas.microsoft.com/office/drawing/2014/main" id="{D00540E1-3FD4-4557-9047-8FC893770156}"/>
              </a:ext>
            </a:extLst>
          </p:cNvPr>
          <p:cNvCxnSpPr>
            <a:cxnSpLocks/>
            <a:stCxn id="4" idx="3"/>
            <a:endCxn id="7" idx="1"/>
          </p:cNvCxnSpPr>
          <p:nvPr/>
        </p:nvCxnSpPr>
        <p:spPr>
          <a:xfrm flipV="1">
            <a:off x="5176815" y="2662568"/>
            <a:ext cx="640889" cy="6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 name="Imagen 6">
            <a:extLst>
              <a:ext uri="{FF2B5EF4-FFF2-40B4-BE49-F238E27FC236}">
                <a16:creationId xmlns:a16="http://schemas.microsoft.com/office/drawing/2014/main" id="{5EC3D5A1-D118-4D59-92B9-32FA1D04698A}"/>
              </a:ext>
            </a:extLst>
          </p:cNvPr>
          <p:cNvPicPr>
            <a:picLocks noChangeAspect="1"/>
          </p:cNvPicPr>
          <p:nvPr/>
        </p:nvPicPr>
        <p:blipFill>
          <a:blip r:embed="rId3"/>
          <a:stretch>
            <a:fillRect/>
          </a:stretch>
        </p:blipFill>
        <p:spPr>
          <a:xfrm>
            <a:off x="5817704" y="1902224"/>
            <a:ext cx="2922366" cy="1520688"/>
          </a:xfrm>
          <a:prstGeom prst="rect">
            <a:avLst/>
          </a:prstGeom>
        </p:spPr>
      </p:pic>
      <p:pic>
        <p:nvPicPr>
          <p:cNvPr id="12" name="Imagen 11">
            <a:extLst>
              <a:ext uri="{FF2B5EF4-FFF2-40B4-BE49-F238E27FC236}">
                <a16:creationId xmlns:a16="http://schemas.microsoft.com/office/drawing/2014/main" id="{B3E4FA03-A9EF-47CD-BC92-C6A94E9981D5}"/>
              </a:ext>
            </a:extLst>
          </p:cNvPr>
          <p:cNvPicPr>
            <a:picLocks noChangeAspect="1"/>
          </p:cNvPicPr>
          <p:nvPr/>
        </p:nvPicPr>
        <p:blipFill>
          <a:blip r:embed="rId4"/>
          <a:stretch>
            <a:fillRect/>
          </a:stretch>
        </p:blipFill>
        <p:spPr>
          <a:xfrm>
            <a:off x="9426428" y="1708825"/>
            <a:ext cx="2238375" cy="1924050"/>
          </a:xfrm>
          <a:prstGeom prst="rect">
            <a:avLst/>
          </a:prstGeom>
        </p:spPr>
      </p:pic>
      <p:cxnSp>
        <p:nvCxnSpPr>
          <p:cNvPr id="13" name="Conector recto de flecha 12">
            <a:extLst>
              <a:ext uri="{FF2B5EF4-FFF2-40B4-BE49-F238E27FC236}">
                <a16:creationId xmlns:a16="http://schemas.microsoft.com/office/drawing/2014/main" id="{C9A113D8-B8EB-4C03-80A0-07EBA1663E4D}"/>
              </a:ext>
            </a:extLst>
          </p:cNvPr>
          <p:cNvCxnSpPr>
            <a:cxnSpLocks/>
            <a:stCxn id="7" idx="3"/>
            <a:endCxn id="12" idx="1"/>
          </p:cNvCxnSpPr>
          <p:nvPr/>
        </p:nvCxnSpPr>
        <p:spPr>
          <a:xfrm>
            <a:off x="8740070" y="2662568"/>
            <a:ext cx="686358" cy="8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57F9B05C-7384-4A22-87F5-A9794F84A2CB}"/>
                  </a:ext>
                </a:extLst>
              </p:cNvPr>
              <p:cNvSpPr txBox="1"/>
              <p:nvPr/>
            </p:nvSpPr>
            <p:spPr>
              <a:xfrm>
                <a:off x="6255026" y="3803374"/>
                <a:ext cx="236507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A" i="1" dirty="0" smtClean="0">
                          <a:latin typeface="Cambria Math" panose="02040503050406030204" pitchFamily="18" charset="0"/>
                        </a:rPr>
                        <m:t>𝐻</m:t>
                      </m:r>
                      <m:r>
                        <a:rPr lang="es-PA" i="1" dirty="0" smtClean="0">
                          <a:latin typeface="Cambria Math" panose="02040503050406030204" pitchFamily="18" charset="0"/>
                        </a:rPr>
                        <m:t>(</m:t>
                      </m:r>
                      <m:r>
                        <a:rPr lang="es-PA" i="1" dirty="0" smtClean="0">
                          <a:latin typeface="Cambria Math" panose="02040503050406030204" pitchFamily="18" charset="0"/>
                        </a:rPr>
                        <m:t>𝑠</m:t>
                      </m:r>
                      <m:r>
                        <a:rPr lang="es-PA" i="1" dirty="0" smtClean="0">
                          <a:latin typeface="Cambria Math" panose="02040503050406030204" pitchFamily="18" charset="0"/>
                        </a:rPr>
                        <m:t>)=</m:t>
                      </m:r>
                      <m:r>
                        <a:rPr lang="es-PA" i="1" dirty="0" smtClean="0">
                          <a:latin typeface="Cambria Math" panose="02040503050406030204" pitchFamily="18" charset="0"/>
                        </a:rPr>
                        <m:t>𝐻</m:t>
                      </m:r>
                      <m:r>
                        <a:rPr lang="es-PA" i="1" dirty="0" smtClean="0">
                          <a:latin typeface="Cambria Math" panose="02040503050406030204" pitchFamily="18" charset="0"/>
                        </a:rPr>
                        <m:t>1(</m:t>
                      </m:r>
                      <m:r>
                        <a:rPr lang="es-PA" i="1" dirty="0" smtClean="0">
                          <a:latin typeface="Cambria Math" panose="02040503050406030204" pitchFamily="18" charset="0"/>
                        </a:rPr>
                        <m:t>𝑠</m:t>
                      </m:r>
                      <m:r>
                        <a:rPr lang="es-PA" i="1" dirty="0" smtClean="0">
                          <a:latin typeface="Cambria Math" panose="02040503050406030204" pitchFamily="18" charset="0"/>
                        </a:rPr>
                        <m:t>)/</m:t>
                      </m:r>
                      <m:r>
                        <a:rPr lang="es-PA" i="1" dirty="0" smtClean="0">
                          <a:latin typeface="Cambria Math" panose="02040503050406030204" pitchFamily="18" charset="0"/>
                        </a:rPr>
                        <m:t>𝐺</m:t>
                      </m:r>
                      <m:r>
                        <a:rPr lang="es-PA" i="1" dirty="0" smtClean="0">
                          <a:latin typeface="Cambria Math" panose="02040503050406030204" pitchFamily="18" charset="0"/>
                        </a:rPr>
                        <m:t>1(</m:t>
                      </m:r>
                      <m:r>
                        <a:rPr lang="es-PA" i="1" dirty="0" smtClean="0">
                          <a:latin typeface="Cambria Math" panose="02040503050406030204" pitchFamily="18" charset="0"/>
                        </a:rPr>
                        <m:t>𝑠</m:t>
                      </m:r>
                      <m:r>
                        <a:rPr lang="es-PA" i="1" dirty="0" smtClean="0">
                          <a:latin typeface="Cambria Math" panose="02040503050406030204" pitchFamily="18" charset="0"/>
                        </a:rPr>
                        <m:t>)</m:t>
                      </m:r>
                    </m:oMath>
                  </m:oMathPara>
                </a14:m>
                <a:endParaRPr lang="es-PA" dirty="0"/>
              </a:p>
              <a:p>
                <a:pPr/>
                <a14:m>
                  <m:oMathPara xmlns:m="http://schemas.openxmlformats.org/officeDocument/2006/math">
                    <m:oMathParaPr>
                      <m:jc m:val="centerGroup"/>
                    </m:oMathParaPr>
                    <m:oMath xmlns:m="http://schemas.openxmlformats.org/officeDocument/2006/math">
                      <m:r>
                        <a:rPr lang="es-PA" i="1" dirty="0" smtClean="0">
                          <a:latin typeface="Cambria Math" panose="02040503050406030204" pitchFamily="18" charset="0"/>
                        </a:rPr>
                        <m:t>𝐺</m:t>
                      </m:r>
                      <m:r>
                        <a:rPr lang="es-PA" i="1" dirty="0" smtClean="0">
                          <a:latin typeface="Cambria Math" panose="02040503050406030204" pitchFamily="18" charset="0"/>
                        </a:rPr>
                        <m:t>(</m:t>
                      </m:r>
                      <m:r>
                        <a:rPr lang="es-PA" i="1" dirty="0" smtClean="0">
                          <a:latin typeface="Cambria Math" panose="02040503050406030204" pitchFamily="18" charset="0"/>
                        </a:rPr>
                        <m:t>𝑠</m:t>
                      </m:r>
                      <m:r>
                        <a:rPr lang="es-PA" i="1" dirty="0" smtClean="0">
                          <a:latin typeface="Cambria Math" panose="02040503050406030204" pitchFamily="18" charset="0"/>
                        </a:rPr>
                        <m:t>)=</m:t>
                      </m:r>
                      <m:r>
                        <a:rPr lang="es-PA" i="1" dirty="0" smtClean="0">
                          <a:latin typeface="Cambria Math" panose="02040503050406030204" pitchFamily="18" charset="0"/>
                        </a:rPr>
                        <m:t>𝐺</m:t>
                      </m:r>
                      <m:r>
                        <a:rPr lang="es-PA" i="1" dirty="0" smtClean="0">
                          <a:latin typeface="Cambria Math" panose="02040503050406030204" pitchFamily="18" charset="0"/>
                        </a:rPr>
                        <m:t>1(</m:t>
                      </m:r>
                      <m:r>
                        <a:rPr lang="es-PA" i="1" dirty="0" smtClean="0">
                          <a:latin typeface="Cambria Math" panose="02040503050406030204" pitchFamily="18" charset="0"/>
                        </a:rPr>
                        <m:t>𝑠</m:t>
                      </m:r>
                      <m:r>
                        <a:rPr lang="es-PA" i="1" dirty="0" smtClean="0">
                          <a:latin typeface="Cambria Math" panose="02040503050406030204" pitchFamily="18" charset="0"/>
                        </a:rPr>
                        <m:t>)∗</m:t>
                      </m:r>
                      <m:r>
                        <a:rPr lang="es-PA" i="1" dirty="0" smtClean="0">
                          <a:latin typeface="Cambria Math" panose="02040503050406030204" pitchFamily="18" charset="0"/>
                        </a:rPr>
                        <m:t>𝐺</m:t>
                      </m:r>
                      <m:r>
                        <a:rPr lang="es-PA" i="1" dirty="0" smtClean="0">
                          <a:latin typeface="Cambria Math" panose="02040503050406030204" pitchFamily="18" charset="0"/>
                        </a:rPr>
                        <m:t>2(</m:t>
                      </m:r>
                      <m:r>
                        <a:rPr lang="es-PA" i="1" dirty="0" smtClean="0">
                          <a:latin typeface="Cambria Math" panose="02040503050406030204" pitchFamily="18" charset="0"/>
                        </a:rPr>
                        <m:t>𝑠</m:t>
                      </m:r>
                      <m:r>
                        <a:rPr lang="es-PA" i="1" dirty="0">
                          <a:latin typeface="Cambria Math" panose="02040503050406030204" pitchFamily="18" charset="0"/>
                        </a:rPr>
                        <m:t>)</m:t>
                      </m:r>
                    </m:oMath>
                  </m:oMathPara>
                </a14:m>
                <a:endParaRPr lang="es-PA" dirty="0"/>
              </a:p>
            </p:txBody>
          </p:sp>
        </mc:Choice>
        <mc:Fallback>
          <p:sp>
            <p:nvSpPr>
              <p:cNvPr id="17" name="CuadroTexto 16">
                <a:extLst>
                  <a:ext uri="{FF2B5EF4-FFF2-40B4-BE49-F238E27FC236}">
                    <a16:creationId xmlns:a16="http://schemas.microsoft.com/office/drawing/2014/main" id="{57F9B05C-7384-4A22-87F5-A9794F84A2CB}"/>
                  </a:ext>
                </a:extLst>
              </p:cNvPr>
              <p:cNvSpPr txBox="1">
                <a:spLocks noRot="1" noChangeAspect="1" noMove="1" noResize="1" noEditPoints="1" noAdjustHandles="1" noChangeArrowheads="1" noChangeShapeType="1" noTextEdit="1"/>
              </p:cNvSpPr>
              <p:nvPr/>
            </p:nvSpPr>
            <p:spPr>
              <a:xfrm>
                <a:off x="6255026" y="3803374"/>
                <a:ext cx="2365070" cy="646331"/>
              </a:xfrm>
              <a:prstGeom prst="rect">
                <a:avLst/>
              </a:prstGeom>
              <a:blipFill>
                <a:blip r:embed="rId5"/>
                <a:stretch>
                  <a:fillRect b="-6604"/>
                </a:stretch>
              </a:blipFill>
            </p:spPr>
            <p:txBody>
              <a:bodyPr/>
              <a:lstStyle/>
              <a:p>
                <a:r>
                  <a:rPr lang="es-PA">
                    <a:noFill/>
                  </a:rPr>
                  <a:t> </a:t>
                </a:r>
              </a:p>
            </p:txBody>
          </p:sp>
        </mc:Fallback>
      </mc:AlternateContent>
    </p:spTree>
    <p:extLst>
      <p:ext uri="{BB962C8B-B14F-4D97-AF65-F5344CB8AC3E}">
        <p14:creationId xmlns:p14="http://schemas.microsoft.com/office/powerpoint/2010/main" val="236731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77F46-C7DE-4F81-B4CE-5E0F93F3B318}"/>
              </a:ext>
            </a:extLst>
          </p:cNvPr>
          <p:cNvSpPr>
            <a:spLocks noGrp="1"/>
          </p:cNvSpPr>
          <p:nvPr>
            <p:ph type="title"/>
          </p:nvPr>
        </p:nvSpPr>
        <p:spPr>
          <a:xfrm>
            <a:off x="1484309" y="0"/>
            <a:ext cx="10018713" cy="834887"/>
          </a:xfrm>
        </p:spPr>
        <p:txBody>
          <a:bodyPr/>
          <a:lstStyle/>
          <a:p>
            <a:pPr algn="l"/>
            <a:r>
              <a:rPr lang="es-PA" dirty="0"/>
              <a:t>Ejemplo 1</a:t>
            </a:r>
          </a:p>
        </p:txBody>
      </p:sp>
      <p:pic>
        <p:nvPicPr>
          <p:cNvPr id="4" name="Imagen 3">
            <a:extLst>
              <a:ext uri="{FF2B5EF4-FFF2-40B4-BE49-F238E27FC236}">
                <a16:creationId xmlns:a16="http://schemas.microsoft.com/office/drawing/2014/main" id="{C9C27816-1D0F-4A13-A7D5-4EB7E791DE41}"/>
              </a:ext>
            </a:extLst>
          </p:cNvPr>
          <p:cNvPicPr>
            <a:picLocks noChangeAspect="1"/>
          </p:cNvPicPr>
          <p:nvPr/>
        </p:nvPicPr>
        <p:blipFill>
          <a:blip r:embed="rId2"/>
          <a:stretch>
            <a:fillRect/>
          </a:stretch>
        </p:blipFill>
        <p:spPr>
          <a:xfrm>
            <a:off x="541267" y="1274176"/>
            <a:ext cx="3819377" cy="1559822"/>
          </a:xfrm>
          <a:prstGeom prst="rect">
            <a:avLst/>
          </a:prstGeom>
        </p:spPr>
      </p:pic>
      <p:pic>
        <p:nvPicPr>
          <p:cNvPr id="5" name="Imagen 4">
            <a:extLst>
              <a:ext uri="{FF2B5EF4-FFF2-40B4-BE49-F238E27FC236}">
                <a16:creationId xmlns:a16="http://schemas.microsoft.com/office/drawing/2014/main" id="{A03A0A12-4EF7-41DC-A6AE-16775E171BED}"/>
              </a:ext>
            </a:extLst>
          </p:cNvPr>
          <p:cNvPicPr>
            <a:picLocks noChangeAspect="1"/>
          </p:cNvPicPr>
          <p:nvPr/>
        </p:nvPicPr>
        <p:blipFill>
          <a:blip r:embed="rId3"/>
          <a:stretch>
            <a:fillRect/>
          </a:stretch>
        </p:blipFill>
        <p:spPr>
          <a:xfrm>
            <a:off x="5024024" y="1757864"/>
            <a:ext cx="3819378" cy="592445"/>
          </a:xfrm>
          <a:prstGeom prst="rect">
            <a:avLst/>
          </a:prstGeom>
        </p:spPr>
      </p:pic>
      <p:cxnSp>
        <p:nvCxnSpPr>
          <p:cNvPr id="6" name="Conector recto de flecha 5">
            <a:extLst>
              <a:ext uri="{FF2B5EF4-FFF2-40B4-BE49-F238E27FC236}">
                <a16:creationId xmlns:a16="http://schemas.microsoft.com/office/drawing/2014/main" id="{D2EE2A78-0932-4F79-9CB8-0A6A929F48CE}"/>
              </a:ext>
            </a:extLst>
          </p:cNvPr>
          <p:cNvCxnSpPr>
            <a:cxnSpLocks/>
            <a:stCxn id="4" idx="3"/>
            <a:endCxn id="5" idx="1"/>
          </p:cNvCxnSpPr>
          <p:nvPr/>
        </p:nvCxnSpPr>
        <p:spPr>
          <a:xfrm>
            <a:off x="4360644" y="2054087"/>
            <a:ext cx="6633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Imagen 10">
            <a:extLst>
              <a:ext uri="{FF2B5EF4-FFF2-40B4-BE49-F238E27FC236}">
                <a16:creationId xmlns:a16="http://schemas.microsoft.com/office/drawing/2014/main" id="{5DA7F667-847C-46C7-8FD9-0975B2859BB2}"/>
              </a:ext>
            </a:extLst>
          </p:cNvPr>
          <p:cNvPicPr>
            <a:picLocks noChangeAspect="1"/>
          </p:cNvPicPr>
          <p:nvPr/>
        </p:nvPicPr>
        <p:blipFill>
          <a:blip r:embed="rId4"/>
          <a:stretch>
            <a:fillRect/>
          </a:stretch>
        </p:blipFill>
        <p:spPr>
          <a:xfrm>
            <a:off x="1347994" y="3431558"/>
            <a:ext cx="2617780" cy="592445"/>
          </a:xfrm>
          <a:prstGeom prst="rect">
            <a:avLst/>
          </a:prstGeom>
        </p:spPr>
      </p:pic>
      <p:sp>
        <p:nvSpPr>
          <p:cNvPr id="12" name="CuadroTexto 11">
            <a:extLst>
              <a:ext uri="{FF2B5EF4-FFF2-40B4-BE49-F238E27FC236}">
                <a16:creationId xmlns:a16="http://schemas.microsoft.com/office/drawing/2014/main" id="{558FA0E0-79BA-4D51-A28D-E4B8C363F6B8}"/>
              </a:ext>
            </a:extLst>
          </p:cNvPr>
          <p:cNvSpPr txBox="1"/>
          <p:nvPr/>
        </p:nvSpPr>
        <p:spPr>
          <a:xfrm>
            <a:off x="9342783" y="1869420"/>
            <a:ext cx="1845377" cy="369332"/>
          </a:xfrm>
          <a:prstGeom prst="rect">
            <a:avLst/>
          </a:prstGeom>
          <a:noFill/>
        </p:spPr>
        <p:txBody>
          <a:bodyPr wrap="none" rtlCol="0">
            <a:spAutoFit/>
          </a:bodyPr>
          <a:lstStyle/>
          <a:p>
            <a:r>
              <a:rPr lang="es-PA" dirty="0"/>
              <a:t>Sistema tipo cero</a:t>
            </a:r>
          </a:p>
        </p:txBody>
      </p:sp>
      <p:pic>
        <p:nvPicPr>
          <p:cNvPr id="13" name="Imagen 12">
            <a:extLst>
              <a:ext uri="{FF2B5EF4-FFF2-40B4-BE49-F238E27FC236}">
                <a16:creationId xmlns:a16="http://schemas.microsoft.com/office/drawing/2014/main" id="{F79EE95F-AE29-4FDD-88D9-81224CD81F7A}"/>
              </a:ext>
            </a:extLst>
          </p:cNvPr>
          <p:cNvPicPr>
            <a:picLocks noChangeAspect="1"/>
          </p:cNvPicPr>
          <p:nvPr/>
        </p:nvPicPr>
        <p:blipFill>
          <a:blip r:embed="rId5"/>
          <a:stretch>
            <a:fillRect/>
          </a:stretch>
        </p:blipFill>
        <p:spPr>
          <a:xfrm>
            <a:off x="1347993" y="4164362"/>
            <a:ext cx="2617780" cy="628267"/>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FCA9B8B-F2B3-4265-9F58-9986150ADEB4}"/>
                  </a:ext>
                </a:extLst>
              </p:cNvPr>
              <p:cNvSpPr txBox="1"/>
              <p:nvPr/>
            </p:nvSpPr>
            <p:spPr>
              <a:xfrm>
                <a:off x="5093321" y="936655"/>
                <a:ext cx="38453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𝑈𝑡𝑖𝑙𝑖𝑐𝑒</m:t>
                      </m:r>
                      <m:r>
                        <a:rPr lang="es-PA" b="0" i="1" smtClean="0">
                          <a:latin typeface="Cambria Math" panose="02040503050406030204" pitchFamily="18" charset="0"/>
                        </a:rPr>
                        <m:t> </m:t>
                      </m:r>
                      <m:r>
                        <a:rPr lang="es-PA" b="0" i="1" smtClean="0">
                          <a:latin typeface="Cambria Math" panose="02040503050406030204" pitchFamily="18" charset="0"/>
                        </a:rPr>
                        <m:t>𝑢𝑛𝑎</m:t>
                      </m:r>
                      <m:r>
                        <a:rPr lang="es-PA" b="0" i="1" smtClean="0">
                          <a:latin typeface="Cambria Math" panose="02040503050406030204" pitchFamily="18" charset="0"/>
                        </a:rPr>
                        <m:t> </m:t>
                      </m:r>
                      <m:r>
                        <a:rPr lang="es-PA" b="0" i="1" smtClean="0">
                          <a:latin typeface="Cambria Math" panose="02040503050406030204" pitchFamily="18" charset="0"/>
                        </a:rPr>
                        <m:t>𝑒𝑛𝑡𝑟𝑎𝑑𝑎</m:t>
                      </m:r>
                      <m:r>
                        <a:rPr lang="es-PA" b="0" i="1" smtClean="0">
                          <a:latin typeface="Cambria Math" panose="02040503050406030204" pitchFamily="18" charset="0"/>
                        </a:rPr>
                        <m:t> </m:t>
                      </m:r>
                      <m:r>
                        <a:rPr lang="es-PA" b="0" i="1" smtClean="0">
                          <a:latin typeface="Cambria Math" panose="02040503050406030204" pitchFamily="18" charset="0"/>
                        </a:rPr>
                        <m:t>𝑒𝑠𝑐𝑎𝑙</m:t>
                      </m:r>
                      <m:r>
                        <a:rPr lang="es-PA" b="0" i="1" smtClean="0">
                          <a:latin typeface="Cambria Math" panose="02040503050406030204" pitchFamily="18" charset="0"/>
                        </a:rPr>
                        <m:t>ó</m:t>
                      </m:r>
                      <m:r>
                        <a:rPr lang="es-PA" b="0" i="1" smtClean="0">
                          <a:latin typeface="Cambria Math" panose="02040503050406030204" pitchFamily="18" charset="0"/>
                        </a:rPr>
                        <m:t>𝑛</m:t>
                      </m:r>
                      <m:r>
                        <a:rPr lang="es-PA" b="0" i="1" smtClean="0">
                          <a:latin typeface="Cambria Math" panose="02040503050406030204" pitchFamily="18" charset="0"/>
                        </a:rPr>
                        <m:t> </m:t>
                      </m:r>
                      <m:r>
                        <a:rPr lang="es-PA" b="0" i="1" smtClean="0">
                          <a:latin typeface="Cambria Math" panose="02040503050406030204" pitchFamily="18" charset="0"/>
                        </a:rPr>
                        <m:t>𝑢𝑛𝑖𝑡𝑎𝑟𝑖𝑜</m:t>
                      </m:r>
                    </m:oMath>
                  </m:oMathPara>
                </a14:m>
                <a:endParaRPr lang="es-PA" dirty="0"/>
              </a:p>
            </p:txBody>
          </p:sp>
        </mc:Choice>
        <mc:Fallback>
          <p:sp>
            <p:nvSpPr>
              <p:cNvPr id="3" name="TextBox 2">
                <a:extLst>
                  <a:ext uri="{FF2B5EF4-FFF2-40B4-BE49-F238E27FC236}">
                    <a16:creationId xmlns:a16="http://schemas.microsoft.com/office/drawing/2014/main" id="{0FCA9B8B-F2B3-4265-9F58-9986150ADEB4}"/>
                  </a:ext>
                </a:extLst>
              </p:cNvPr>
              <p:cNvSpPr txBox="1">
                <a:spLocks noRot="1" noChangeAspect="1" noMove="1" noResize="1" noEditPoints="1" noAdjustHandles="1" noChangeArrowheads="1" noChangeShapeType="1" noTextEdit="1"/>
              </p:cNvSpPr>
              <p:nvPr/>
            </p:nvSpPr>
            <p:spPr>
              <a:xfrm>
                <a:off x="5093321" y="936655"/>
                <a:ext cx="3845348" cy="276999"/>
              </a:xfrm>
              <a:prstGeom prst="rect">
                <a:avLst/>
              </a:prstGeom>
              <a:blipFill>
                <a:blip r:embed="rId6"/>
                <a:stretch>
                  <a:fillRect l="-1111" t="-2222" r="-1270" b="-8889"/>
                </a:stretch>
              </a:blipFill>
            </p:spPr>
            <p:txBody>
              <a:bodyPr/>
              <a:lstStyle/>
              <a:p>
                <a:r>
                  <a:rPr lang="es-PA">
                    <a:noFill/>
                  </a:rPr>
                  <a:t> </a:t>
                </a:r>
              </a:p>
            </p:txBody>
          </p:sp>
        </mc:Fallback>
      </mc:AlternateContent>
    </p:spTree>
    <p:extLst>
      <p:ext uri="{BB962C8B-B14F-4D97-AF65-F5344CB8AC3E}">
        <p14:creationId xmlns:p14="http://schemas.microsoft.com/office/powerpoint/2010/main" val="30347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AAC5A-784E-4E48-8B03-616D9940CD9D}"/>
              </a:ext>
            </a:extLst>
          </p:cNvPr>
          <p:cNvSpPr>
            <a:spLocks noGrp="1"/>
          </p:cNvSpPr>
          <p:nvPr>
            <p:ph type="title"/>
          </p:nvPr>
        </p:nvSpPr>
        <p:spPr>
          <a:xfrm>
            <a:off x="1484310" y="0"/>
            <a:ext cx="10018713" cy="808382"/>
          </a:xfrm>
        </p:spPr>
        <p:txBody>
          <a:bodyPr/>
          <a:lstStyle/>
          <a:p>
            <a:r>
              <a:rPr lang="es-PA" dirty="0"/>
              <a:t>Problema de diseño</a:t>
            </a:r>
          </a:p>
        </p:txBody>
      </p:sp>
      <p:sp>
        <p:nvSpPr>
          <p:cNvPr id="3" name="Marcador de contenido 2">
            <a:extLst>
              <a:ext uri="{FF2B5EF4-FFF2-40B4-BE49-F238E27FC236}">
                <a16:creationId xmlns:a16="http://schemas.microsoft.com/office/drawing/2014/main" id="{CC858B9F-A614-4CE5-90FF-9717FFD2B00B}"/>
              </a:ext>
            </a:extLst>
          </p:cNvPr>
          <p:cNvSpPr>
            <a:spLocks noGrp="1"/>
          </p:cNvSpPr>
          <p:nvPr>
            <p:ph idx="1"/>
          </p:nvPr>
        </p:nvSpPr>
        <p:spPr>
          <a:xfrm>
            <a:off x="1484310" y="808382"/>
            <a:ext cx="10018713" cy="1586948"/>
          </a:xfrm>
        </p:spPr>
        <p:txBody>
          <a:bodyPr>
            <a:normAutofit/>
          </a:bodyPr>
          <a:lstStyle/>
          <a:p>
            <a:r>
              <a:rPr lang="es-PA" sz="1600" dirty="0"/>
              <a:t>Una lancha se mueve en círculos alrededor de un barco que está equipado con un radar de rastreo . La velocidad de la lancha es de 20 nudos, y la lancha navega a una distancia de 1 milla náutica del barco, tal como se ve en la figura. Encuentre el valor de K de modo que el bote se mantenga en el centro del haz del radar con un error no mayor a 0.1 grados.</a:t>
            </a:r>
          </a:p>
        </p:txBody>
      </p:sp>
      <p:pic>
        <p:nvPicPr>
          <p:cNvPr id="6" name="Picture 5">
            <a:extLst>
              <a:ext uri="{FF2B5EF4-FFF2-40B4-BE49-F238E27FC236}">
                <a16:creationId xmlns:a16="http://schemas.microsoft.com/office/drawing/2014/main" id="{AB604316-02A7-4637-8AD0-6B77435DB102}"/>
              </a:ext>
            </a:extLst>
          </p:cNvPr>
          <p:cNvPicPr>
            <a:picLocks noChangeAspect="1"/>
          </p:cNvPicPr>
          <p:nvPr/>
        </p:nvPicPr>
        <p:blipFill>
          <a:blip r:embed="rId2"/>
          <a:stretch>
            <a:fillRect/>
          </a:stretch>
        </p:blipFill>
        <p:spPr>
          <a:xfrm>
            <a:off x="1646062" y="2395330"/>
            <a:ext cx="4058936" cy="3315944"/>
          </a:xfrm>
          <a:prstGeom prst="rect">
            <a:avLst/>
          </a:prstGeom>
        </p:spPr>
      </p:pic>
      <p:pic>
        <p:nvPicPr>
          <p:cNvPr id="7" name="Picture 6">
            <a:extLst>
              <a:ext uri="{FF2B5EF4-FFF2-40B4-BE49-F238E27FC236}">
                <a16:creationId xmlns:a16="http://schemas.microsoft.com/office/drawing/2014/main" id="{A818242D-4194-42DB-9508-7F6966F81584}"/>
              </a:ext>
            </a:extLst>
          </p:cNvPr>
          <p:cNvPicPr>
            <a:picLocks noChangeAspect="1"/>
          </p:cNvPicPr>
          <p:nvPr/>
        </p:nvPicPr>
        <p:blipFill>
          <a:blip r:embed="rId3"/>
          <a:stretch>
            <a:fillRect/>
          </a:stretch>
        </p:blipFill>
        <p:spPr>
          <a:xfrm>
            <a:off x="5798757" y="3203712"/>
            <a:ext cx="4019550" cy="1466850"/>
          </a:xfrm>
          <a:prstGeom prst="rect">
            <a:avLst/>
          </a:prstGeom>
        </p:spPr>
      </p:pic>
      <p:cxnSp>
        <p:nvCxnSpPr>
          <p:cNvPr id="9" name="Straight Connector 8">
            <a:extLst>
              <a:ext uri="{FF2B5EF4-FFF2-40B4-BE49-F238E27FC236}">
                <a16:creationId xmlns:a16="http://schemas.microsoft.com/office/drawing/2014/main" id="{C8CFC0A0-BC17-4D99-A187-848730DD2E68}"/>
              </a:ext>
            </a:extLst>
          </p:cNvPr>
          <p:cNvCxnSpPr>
            <a:cxnSpLocks/>
          </p:cNvCxnSpPr>
          <p:nvPr/>
        </p:nvCxnSpPr>
        <p:spPr>
          <a:xfrm flipV="1">
            <a:off x="4163627" y="3533956"/>
            <a:ext cx="1302651" cy="5941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9611B4A-0FD2-4AE7-92A6-D1AC41C2EDA0}"/>
                  </a:ext>
                </a:extLst>
              </p:cNvPr>
              <p:cNvSpPr txBox="1"/>
              <p:nvPr/>
            </p:nvSpPr>
            <p:spPr>
              <a:xfrm>
                <a:off x="5798757" y="2317268"/>
                <a:ext cx="5926366" cy="785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𝑉</m:t>
                      </m:r>
                      <m:r>
                        <a:rPr lang="es-PA" b="0" i="1" smtClean="0">
                          <a:latin typeface="Cambria Math" panose="02040503050406030204" pitchFamily="18" charset="0"/>
                        </a:rPr>
                        <m:t>=20</m:t>
                      </m:r>
                      <m:r>
                        <a:rPr lang="es-PA" b="0" i="1" smtClean="0">
                          <a:latin typeface="Cambria Math" panose="02040503050406030204" pitchFamily="18" charset="0"/>
                        </a:rPr>
                        <m:t>𝑛𝑢𝑑𝑜𝑠</m:t>
                      </m:r>
                      <m:r>
                        <a:rPr lang="es-PA" b="0" i="1" smtClean="0">
                          <a:latin typeface="Cambria Math" panose="02040503050406030204" pitchFamily="18" charset="0"/>
                        </a:rPr>
                        <m:t>∗</m:t>
                      </m:r>
                      <m:d>
                        <m:dPr>
                          <m:ctrlPr>
                            <a:rPr lang="es-PA" b="0" i="1" smtClean="0">
                              <a:latin typeface="Cambria Math" panose="02040503050406030204" pitchFamily="18" charset="0"/>
                            </a:rPr>
                          </m:ctrlPr>
                        </m:dPr>
                        <m:e>
                          <m:f>
                            <m:fPr>
                              <m:ctrlPr>
                                <a:rPr lang="es-PA" b="0" i="1" smtClean="0">
                                  <a:latin typeface="Cambria Math" panose="02040503050406030204" pitchFamily="18" charset="0"/>
                                </a:rPr>
                              </m:ctrlPr>
                            </m:fPr>
                            <m:num>
                              <m:f>
                                <m:fPr>
                                  <m:ctrlPr>
                                    <a:rPr lang="es-PA" b="0" i="1" smtClean="0">
                                      <a:latin typeface="Cambria Math" panose="02040503050406030204" pitchFamily="18" charset="0"/>
                                    </a:rPr>
                                  </m:ctrlPr>
                                </m:fPr>
                                <m:num>
                                  <m:r>
                                    <a:rPr lang="es-PA" b="0" i="1" smtClean="0">
                                      <a:latin typeface="Cambria Math" panose="02040503050406030204" pitchFamily="18" charset="0"/>
                                    </a:rPr>
                                    <m:t>1</m:t>
                                  </m:r>
                                  <m:r>
                                    <a:rPr lang="es-PA" b="0" i="1" smtClean="0">
                                      <a:latin typeface="Cambria Math" panose="02040503050406030204" pitchFamily="18" charset="0"/>
                                    </a:rPr>
                                    <m:t>𝑚𝑖𝑙𝑙𝑎</m:t>
                                  </m:r>
                                </m:num>
                                <m:den>
                                  <m:r>
                                    <a:rPr lang="es-PA" b="0" i="1" smtClean="0">
                                      <a:latin typeface="Cambria Math" panose="02040503050406030204" pitchFamily="18" charset="0"/>
                                    </a:rPr>
                                    <m:t>h𝑟</m:t>
                                  </m:r>
                                </m:den>
                              </m:f>
                            </m:num>
                            <m:den>
                              <m:r>
                                <a:rPr lang="es-PA" b="0" i="1" smtClean="0">
                                  <a:latin typeface="Cambria Math" panose="02040503050406030204" pitchFamily="18" charset="0"/>
                                </a:rPr>
                                <m:t>1</m:t>
                              </m:r>
                              <m:r>
                                <a:rPr lang="es-PA" b="0" i="1" smtClean="0">
                                  <a:latin typeface="Cambria Math" panose="02040503050406030204" pitchFamily="18" charset="0"/>
                                </a:rPr>
                                <m:t>𝑛𝑢𝑑𝑜</m:t>
                              </m:r>
                            </m:den>
                          </m:f>
                        </m:e>
                      </m:d>
                      <m:r>
                        <a:rPr lang="es-PA" b="0" i="1" smtClean="0">
                          <a:latin typeface="Cambria Math" panose="02040503050406030204" pitchFamily="18" charset="0"/>
                        </a:rPr>
                        <m:t>∗</m:t>
                      </m:r>
                      <m:d>
                        <m:dPr>
                          <m:ctrlPr>
                            <a:rPr lang="es-PA" b="0" i="1" smtClean="0">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1</m:t>
                              </m:r>
                              <m:r>
                                <a:rPr lang="es-PA" b="0" i="1" smtClean="0">
                                  <a:latin typeface="Cambria Math" panose="02040503050406030204" pitchFamily="18" charset="0"/>
                                </a:rPr>
                                <m:t>h𝑟</m:t>
                              </m:r>
                            </m:num>
                            <m:den>
                              <m:r>
                                <a:rPr lang="es-PA" b="0" i="1" smtClean="0">
                                  <a:latin typeface="Cambria Math" panose="02040503050406030204" pitchFamily="18" charset="0"/>
                                </a:rPr>
                                <m:t>3600</m:t>
                              </m:r>
                              <m:r>
                                <a:rPr lang="es-PA" b="0" i="1" smtClean="0">
                                  <a:latin typeface="Cambria Math" panose="02040503050406030204" pitchFamily="18" charset="0"/>
                                </a:rPr>
                                <m:t>𝑠</m:t>
                              </m:r>
                            </m:den>
                          </m:f>
                        </m:e>
                      </m:d>
                      <m:r>
                        <a:rPr lang="es-PA" b="0" i="1" smtClean="0">
                          <a:latin typeface="Cambria Math" panose="02040503050406030204" pitchFamily="18" charset="0"/>
                        </a:rPr>
                        <m:t>=0.005556</m:t>
                      </m:r>
                      <m:r>
                        <a:rPr lang="es-PA" b="0" i="1" smtClean="0">
                          <a:latin typeface="Cambria Math" panose="02040503050406030204" pitchFamily="18" charset="0"/>
                        </a:rPr>
                        <m:t>𝑚𝑖𝑙𝑙𝑎</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𝑛</m:t>
                          </m:r>
                        </m:sub>
                      </m:sSub>
                      <m:r>
                        <a:rPr lang="es-PA" b="0" i="1" smtClean="0">
                          <a:latin typeface="Cambria Math" panose="02040503050406030204" pitchFamily="18" charset="0"/>
                        </a:rPr>
                        <m:t>/</m:t>
                      </m:r>
                      <m:r>
                        <a:rPr lang="es-PA" b="0" i="1" smtClean="0">
                          <a:latin typeface="Cambria Math" panose="02040503050406030204" pitchFamily="18" charset="0"/>
                        </a:rPr>
                        <m:t>𝑠</m:t>
                      </m:r>
                    </m:oMath>
                  </m:oMathPara>
                </a14:m>
                <a:endParaRPr lang="es-PA" dirty="0"/>
              </a:p>
            </p:txBody>
          </p:sp>
        </mc:Choice>
        <mc:Fallback>
          <p:sp>
            <p:nvSpPr>
              <p:cNvPr id="15" name="TextBox 14">
                <a:extLst>
                  <a:ext uri="{FF2B5EF4-FFF2-40B4-BE49-F238E27FC236}">
                    <a16:creationId xmlns:a16="http://schemas.microsoft.com/office/drawing/2014/main" id="{F9611B4A-0FD2-4AE7-92A6-D1AC41C2EDA0}"/>
                  </a:ext>
                </a:extLst>
              </p:cNvPr>
              <p:cNvSpPr txBox="1">
                <a:spLocks noRot="1" noChangeAspect="1" noMove="1" noResize="1" noEditPoints="1" noAdjustHandles="1" noChangeArrowheads="1" noChangeShapeType="1" noTextEdit="1"/>
              </p:cNvSpPr>
              <p:nvPr/>
            </p:nvSpPr>
            <p:spPr>
              <a:xfrm>
                <a:off x="5798757" y="2317268"/>
                <a:ext cx="5926366" cy="785664"/>
              </a:xfrm>
              <a:prstGeom prst="rect">
                <a:avLst/>
              </a:prstGeom>
              <a:blipFill>
                <a:blip r:embed="rId4"/>
                <a:stretch>
                  <a:fillRect/>
                </a:stretch>
              </a:blipFill>
            </p:spPr>
            <p:txBody>
              <a:bodyPr/>
              <a:lstStyle/>
              <a:p>
                <a:r>
                  <a:rPr lang="es-PA">
                    <a:noFill/>
                  </a:rPr>
                  <a:t> </a:t>
                </a:r>
              </a:p>
            </p:txBody>
          </p:sp>
        </mc:Fallback>
      </mc:AlternateContent>
      <p:cxnSp>
        <p:nvCxnSpPr>
          <p:cNvPr id="17" name="Straight Arrow Connector 16">
            <a:extLst>
              <a:ext uri="{FF2B5EF4-FFF2-40B4-BE49-F238E27FC236}">
                <a16:creationId xmlns:a16="http://schemas.microsoft.com/office/drawing/2014/main" id="{4DEB6D69-224D-40B5-83F5-943C0B10F43D}"/>
              </a:ext>
            </a:extLst>
          </p:cNvPr>
          <p:cNvCxnSpPr>
            <a:cxnSpLocks/>
          </p:cNvCxnSpPr>
          <p:nvPr/>
        </p:nvCxnSpPr>
        <p:spPr>
          <a:xfrm>
            <a:off x="3249227" y="2787588"/>
            <a:ext cx="1864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49EA317-4A71-4F82-B595-7C104028DB22}"/>
                  </a:ext>
                </a:extLst>
              </p:cNvPr>
              <p:cNvSpPr txBox="1"/>
              <p:nvPr/>
            </p:nvSpPr>
            <p:spPr>
              <a:xfrm>
                <a:off x="5866750" y="4869401"/>
                <a:ext cx="4958280" cy="1032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ω</m:t>
                      </m:r>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𝑉</m:t>
                          </m:r>
                        </m:num>
                        <m:den>
                          <m:r>
                            <a:rPr lang="es-PA" b="0" i="1" smtClean="0">
                              <a:latin typeface="Cambria Math" panose="02040503050406030204" pitchFamily="18" charset="0"/>
                            </a:rPr>
                            <m:t>𝑅</m:t>
                          </m:r>
                        </m:den>
                      </m:f>
                      <m:r>
                        <a:rPr lang="es-PA" b="0" i="1" smtClean="0">
                          <a:latin typeface="Cambria Math" panose="02040503050406030204" pitchFamily="18" charset="0"/>
                        </a:rPr>
                        <m:t>=</m:t>
                      </m:r>
                      <m:f>
                        <m:fPr>
                          <m:ctrlPr>
                            <a:rPr lang="es-PA" b="0" i="0" smtClean="0">
                              <a:latin typeface="Cambria Math" panose="02040503050406030204" pitchFamily="18" charset="0"/>
                            </a:rPr>
                          </m:ctrlPr>
                        </m:fPr>
                        <m:num>
                          <m:f>
                            <m:fPr>
                              <m:ctrlPr>
                                <a:rPr lang="es-PA" i="1">
                                  <a:latin typeface="Cambria Math" panose="02040503050406030204" pitchFamily="18" charset="0"/>
                                </a:rPr>
                              </m:ctrlPr>
                            </m:fPr>
                            <m:num>
                              <m:r>
                                <a:rPr lang="es-PA" i="1">
                                  <a:latin typeface="Cambria Math" panose="02040503050406030204" pitchFamily="18" charset="0"/>
                                </a:rPr>
                                <m:t>0.005556</m:t>
                              </m:r>
                              <m:r>
                                <a:rPr lang="es-PA" i="1">
                                  <a:latin typeface="Cambria Math" panose="02040503050406030204" pitchFamily="18" charset="0"/>
                                </a:rPr>
                                <m:t>𝑚𝑖𝑙𝑙𝑎</m:t>
                              </m:r>
                              <m:sSub>
                                <m:sSubPr>
                                  <m:ctrlPr>
                                    <a:rPr lang="es-PA" i="1">
                                      <a:latin typeface="Cambria Math" panose="02040503050406030204" pitchFamily="18" charset="0"/>
                                    </a:rPr>
                                  </m:ctrlPr>
                                </m:sSubPr>
                                <m:e>
                                  <m:r>
                                    <a:rPr lang="es-PA" i="1">
                                      <a:latin typeface="Cambria Math" panose="02040503050406030204" pitchFamily="18" charset="0"/>
                                    </a:rPr>
                                    <m:t>𝑠</m:t>
                                  </m:r>
                                </m:e>
                                <m:sub>
                                  <m:r>
                                    <a:rPr lang="es-PA" i="1">
                                      <a:latin typeface="Cambria Math" panose="02040503050406030204" pitchFamily="18" charset="0"/>
                                    </a:rPr>
                                    <m:t>𝑛</m:t>
                                  </m:r>
                                </m:sub>
                              </m:sSub>
                            </m:num>
                            <m:den>
                              <m:r>
                                <a:rPr lang="es-PA" i="1">
                                  <a:latin typeface="Cambria Math" panose="02040503050406030204" pitchFamily="18" charset="0"/>
                                </a:rPr>
                                <m:t>𝑠</m:t>
                              </m:r>
                            </m:den>
                          </m:f>
                        </m:num>
                        <m:den>
                          <m:r>
                            <a:rPr lang="es-PA" b="0" i="1" smtClean="0">
                              <a:latin typeface="Cambria Math" panose="02040503050406030204" pitchFamily="18" charset="0"/>
                            </a:rPr>
                            <m:t>1 </m:t>
                          </m:r>
                          <m:r>
                            <a:rPr lang="es-PA" b="0" i="1" smtClean="0">
                              <a:latin typeface="Cambria Math" panose="02040503050406030204" pitchFamily="18" charset="0"/>
                            </a:rPr>
                            <m:t>𝑚𝑖𝑙𝑙</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𝑛</m:t>
                              </m:r>
                            </m:sub>
                          </m:sSub>
                        </m:den>
                      </m:f>
                      <m:r>
                        <a:rPr lang="es-PA" b="0" i="1" smtClean="0">
                          <a:latin typeface="Cambria Math" panose="02040503050406030204" pitchFamily="18" charset="0"/>
                        </a:rPr>
                        <m:t>=0.005556</m:t>
                      </m:r>
                      <m:f>
                        <m:fPr>
                          <m:ctrlPr>
                            <a:rPr lang="es-PA" b="0" i="1" smtClean="0">
                              <a:latin typeface="Cambria Math" panose="02040503050406030204" pitchFamily="18" charset="0"/>
                            </a:rPr>
                          </m:ctrlPr>
                        </m:fPr>
                        <m:num>
                          <m:r>
                            <a:rPr lang="es-PA" b="0" i="1" smtClean="0">
                              <a:latin typeface="Cambria Math" panose="02040503050406030204" pitchFamily="18" charset="0"/>
                            </a:rPr>
                            <m:t>𝑟𝑎𝑑</m:t>
                          </m:r>
                        </m:num>
                        <m:den>
                          <m:r>
                            <a:rPr lang="es-PA" b="0" i="1" smtClean="0">
                              <a:latin typeface="Cambria Math" panose="02040503050406030204" pitchFamily="18" charset="0"/>
                            </a:rPr>
                            <m:t>𝑠</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𝑑</m:t>
                          </m:r>
                          <m:r>
                            <m:rPr>
                              <m:sty m:val="p"/>
                            </m:rPr>
                            <a:rPr lang="el-GR" b="0" i="1" smtClean="0">
                              <a:latin typeface="Cambria Math" panose="02040503050406030204" pitchFamily="18" charset="0"/>
                            </a:rPr>
                            <m:t>ϴ</m:t>
                          </m:r>
                        </m:num>
                        <m:den>
                          <m:r>
                            <a:rPr lang="es-PA" b="0" i="1" smtClean="0">
                              <a:latin typeface="Cambria Math" panose="02040503050406030204" pitchFamily="18" charset="0"/>
                            </a:rPr>
                            <m:t>𝑑𝑡</m:t>
                          </m:r>
                        </m:den>
                      </m:f>
                    </m:oMath>
                  </m:oMathPara>
                </a14:m>
                <a:endParaRPr lang="es-PA" b="0"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ϴ</m:t>
                          </m:r>
                        </m:e>
                        <m:sub>
                          <m:r>
                            <a:rPr lang="es-PA" b="0" i="1" smtClean="0">
                              <a:latin typeface="Cambria Math" panose="02040503050406030204" pitchFamily="18" charset="0"/>
                            </a:rPr>
                            <m:t>𝑖</m:t>
                          </m:r>
                        </m:sub>
                      </m:sSub>
                      <m:r>
                        <a:rPr lang="es-PA" b="0" i="1" smtClean="0">
                          <a:latin typeface="Cambria Math" panose="02040503050406030204" pitchFamily="18" charset="0"/>
                        </a:rPr>
                        <m:t>(</m:t>
                      </m:r>
                      <m:r>
                        <a:rPr lang="es-PA" b="0" i="1" smtClean="0">
                          <a:latin typeface="Cambria Math" panose="02040503050406030204" pitchFamily="18" charset="0"/>
                        </a:rPr>
                        <m:t>𝑡</m:t>
                      </m:r>
                      <m:r>
                        <a:rPr lang="es-PA" b="0" i="1" smtClean="0">
                          <a:latin typeface="Cambria Math" panose="02040503050406030204" pitchFamily="18" charset="0"/>
                        </a:rPr>
                        <m:t>)=0.0055</m:t>
                      </m:r>
                      <m:r>
                        <a:rPr lang="es-PA" i="1">
                          <a:latin typeface="Cambria Math" panose="02040503050406030204" pitchFamily="18" charset="0"/>
                        </a:rPr>
                        <m:t>56∗</m:t>
                      </m:r>
                      <m:r>
                        <a:rPr lang="es-PA" b="0" i="1" smtClean="0">
                          <a:latin typeface="Cambria Math" panose="02040503050406030204" pitchFamily="18" charset="0"/>
                        </a:rPr>
                        <m:t>𝑡</m:t>
                      </m:r>
                    </m:oMath>
                  </m:oMathPara>
                </a14:m>
                <a:endParaRPr lang="es-PA" dirty="0"/>
              </a:p>
            </p:txBody>
          </p:sp>
        </mc:Choice>
        <mc:Fallback>
          <p:sp>
            <p:nvSpPr>
              <p:cNvPr id="19" name="TextBox 18">
                <a:extLst>
                  <a:ext uri="{FF2B5EF4-FFF2-40B4-BE49-F238E27FC236}">
                    <a16:creationId xmlns:a16="http://schemas.microsoft.com/office/drawing/2014/main" id="{849EA317-4A71-4F82-B595-7C104028DB22}"/>
                  </a:ext>
                </a:extLst>
              </p:cNvPr>
              <p:cNvSpPr txBox="1">
                <a:spLocks noRot="1" noChangeAspect="1" noMove="1" noResize="1" noEditPoints="1" noAdjustHandles="1" noChangeArrowheads="1" noChangeShapeType="1" noTextEdit="1"/>
              </p:cNvSpPr>
              <p:nvPr/>
            </p:nvSpPr>
            <p:spPr>
              <a:xfrm>
                <a:off x="5866750" y="4869401"/>
                <a:ext cx="4958280" cy="1032783"/>
              </a:xfrm>
              <a:prstGeom prst="rect">
                <a:avLst/>
              </a:prstGeom>
              <a:blipFill>
                <a:blip r:embed="rId5"/>
                <a:stretch>
                  <a:fillRect l="-1597" b="-8876"/>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6ACD10E1-E4F9-49F5-A672-161C8B63F54E}"/>
                  </a:ext>
                </a:extLst>
              </p:cNvPr>
              <p:cNvSpPr txBox="1"/>
              <p:nvPr/>
            </p:nvSpPr>
            <p:spPr>
              <a:xfrm>
                <a:off x="2455933" y="5824093"/>
                <a:ext cx="2439194" cy="8993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𝑣</m:t>
                          </m:r>
                        </m:sub>
                      </m:sSub>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d>
                            <m:dPr>
                              <m:ctrlPr>
                                <a:rPr lang="es-PA" b="0" i="1" smtClean="0">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+4</m:t>
                                      </m:r>
                                    </m:e>
                                  </m:d>
                                </m:den>
                              </m:f>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r>
                                <a:rPr lang="es-PA" b="0" i="1" smtClean="0">
                                  <a:latin typeface="Cambria Math" panose="02040503050406030204" pitchFamily="18" charset="0"/>
                                </a:rPr>
                                <m:t>4</m:t>
                              </m:r>
                            </m:den>
                          </m:f>
                        </m:e>
                      </m:func>
                    </m:oMath>
                  </m:oMathPara>
                </a14:m>
                <a:endParaRPr lang="es-PA" dirty="0"/>
              </a:p>
              <a:p>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𝑣</m:t>
                          </m:r>
                        </m:sub>
                      </m:sSub>
                      <m:r>
                        <a:rPr lang="es-PA" b="0" i="1" smtClean="0">
                          <a:latin typeface="Cambria Math" panose="02040503050406030204" pitchFamily="18" charset="0"/>
                        </a:rPr>
                        <m:t>&gt;3.18</m:t>
                      </m:r>
                    </m:oMath>
                  </m:oMathPara>
                </a14:m>
                <a:endParaRPr lang="es-PA" dirty="0"/>
              </a:p>
            </p:txBody>
          </p:sp>
        </mc:Choice>
        <mc:Fallback>
          <p:sp>
            <p:nvSpPr>
              <p:cNvPr id="20" name="TextBox 19">
                <a:extLst>
                  <a:ext uri="{FF2B5EF4-FFF2-40B4-BE49-F238E27FC236}">
                    <a16:creationId xmlns:a16="http://schemas.microsoft.com/office/drawing/2014/main" id="{6ACD10E1-E4F9-49F5-A672-161C8B63F54E}"/>
                  </a:ext>
                </a:extLst>
              </p:cNvPr>
              <p:cNvSpPr txBox="1">
                <a:spLocks noRot="1" noChangeAspect="1" noMove="1" noResize="1" noEditPoints="1" noAdjustHandles="1" noChangeArrowheads="1" noChangeShapeType="1" noTextEdit="1"/>
              </p:cNvSpPr>
              <p:nvPr/>
            </p:nvSpPr>
            <p:spPr>
              <a:xfrm>
                <a:off x="2455933" y="5824093"/>
                <a:ext cx="2439194" cy="899349"/>
              </a:xfrm>
              <a:prstGeom prst="rect">
                <a:avLst/>
              </a:prstGeom>
              <a:blipFill>
                <a:blip r:embed="rId6"/>
                <a:stretch>
                  <a:fillRect b="-2703"/>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CFF6B8C-0CF8-421E-AF58-3F9AE3862072}"/>
                  </a:ext>
                </a:extLst>
              </p:cNvPr>
              <p:cNvSpPr txBox="1"/>
              <p:nvPr/>
            </p:nvSpPr>
            <p:spPr>
              <a:xfrm>
                <a:off x="5857941" y="6049618"/>
                <a:ext cx="5392951" cy="572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𝑒</m:t>
                          </m:r>
                        </m:e>
                        <m:sub>
                          <m:r>
                            <a:rPr lang="es-PA" b="0" i="1" smtClean="0">
                              <a:latin typeface="Cambria Math" panose="02040503050406030204" pitchFamily="18" charset="0"/>
                            </a:rPr>
                            <m:t>𝑠𝑠</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0.005556</m:t>
                          </m:r>
                        </m:num>
                        <m:den>
                          <m:r>
                            <a:rPr lang="es-PA" b="0" i="1" smtClean="0">
                              <a:latin typeface="Cambria Math" panose="02040503050406030204" pitchFamily="18" charset="0"/>
                            </a:rPr>
                            <m:t>𝐾</m:t>
                          </m:r>
                          <m:r>
                            <a:rPr lang="es-PA" b="0" i="1" smtClean="0">
                              <a:latin typeface="Cambria Math" panose="02040503050406030204" pitchFamily="18" charset="0"/>
                            </a:rPr>
                            <m:t>/4</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0.02222</m:t>
                          </m:r>
                        </m:num>
                        <m:den>
                          <m:r>
                            <a:rPr lang="es-PA" b="0" i="1" smtClean="0">
                              <a:latin typeface="Cambria Math" panose="02040503050406030204" pitchFamily="18" charset="0"/>
                            </a:rPr>
                            <m:t>𝐾</m:t>
                          </m:r>
                        </m:den>
                      </m:f>
                      <m:r>
                        <a:rPr lang="es-PA" b="0" i="1" smtClean="0">
                          <a:latin typeface="Cambria Math" panose="02040503050406030204" pitchFamily="18" charset="0"/>
                        </a:rPr>
                        <m:t>&lt;0.1°∗</m:t>
                      </m:r>
                      <m:f>
                        <m:fPr>
                          <m:ctrlPr>
                            <a:rPr lang="es-PA" b="0" i="1" smtClean="0">
                              <a:latin typeface="Cambria Math" panose="02040503050406030204" pitchFamily="18" charset="0"/>
                            </a:rPr>
                          </m:ctrlPr>
                        </m:fPr>
                        <m:num>
                          <m:r>
                            <a:rPr lang="es-PA" b="0" i="1" smtClean="0">
                              <a:latin typeface="Cambria Math" panose="02040503050406030204" pitchFamily="18" charset="0"/>
                            </a:rPr>
                            <m:t>2</m:t>
                          </m:r>
                          <m:r>
                            <m:rPr>
                              <m:sty m:val="p"/>
                            </m:rPr>
                            <a:rPr lang="el-GR" b="0" i="1" smtClean="0">
                              <a:latin typeface="Cambria Math" panose="02040503050406030204" pitchFamily="18" charset="0"/>
                            </a:rPr>
                            <m:t>π</m:t>
                          </m:r>
                        </m:num>
                        <m:den>
                          <m:r>
                            <a:rPr lang="es-PA" b="0" i="1" smtClean="0">
                              <a:latin typeface="Cambria Math" panose="02040503050406030204" pitchFamily="18" charset="0"/>
                            </a:rPr>
                            <m:t>360</m:t>
                          </m:r>
                        </m:den>
                      </m:f>
                      <m:r>
                        <a:rPr lang="es-PA" b="0" i="1" smtClean="0">
                          <a:latin typeface="Cambria Math" panose="02040503050406030204" pitchFamily="18" charset="0"/>
                        </a:rPr>
                        <m:t> →</m:t>
                      </m:r>
                      <m:r>
                        <a:rPr lang="es-PA" b="0" i="1" smtClean="0">
                          <a:latin typeface="Cambria Math" panose="02040503050406030204" pitchFamily="18" charset="0"/>
                        </a:rPr>
                        <m:t>𝐾</m:t>
                      </m:r>
                      <m:r>
                        <a:rPr lang="es-PA" b="0" i="1" smtClean="0">
                          <a:latin typeface="Cambria Math" panose="02040503050406030204" pitchFamily="18" charset="0"/>
                        </a:rPr>
                        <m:t>&gt;12.73</m:t>
                      </m:r>
                    </m:oMath>
                  </m:oMathPara>
                </a14:m>
                <a:endParaRPr lang="es-PA" dirty="0"/>
              </a:p>
            </p:txBody>
          </p:sp>
        </mc:Choice>
        <mc:Fallback>
          <p:sp>
            <p:nvSpPr>
              <p:cNvPr id="21" name="TextBox 20">
                <a:extLst>
                  <a:ext uri="{FF2B5EF4-FFF2-40B4-BE49-F238E27FC236}">
                    <a16:creationId xmlns:a16="http://schemas.microsoft.com/office/drawing/2014/main" id="{8CFF6B8C-0CF8-421E-AF58-3F9AE3862072}"/>
                  </a:ext>
                </a:extLst>
              </p:cNvPr>
              <p:cNvSpPr txBox="1">
                <a:spLocks noRot="1" noChangeAspect="1" noMove="1" noResize="1" noEditPoints="1" noAdjustHandles="1" noChangeArrowheads="1" noChangeShapeType="1" noTextEdit="1"/>
              </p:cNvSpPr>
              <p:nvPr/>
            </p:nvSpPr>
            <p:spPr>
              <a:xfrm>
                <a:off x="5857941" y="6049618"/>
                <a:ext cx="5392951" cy="572657"/>
              </a:xfrm>
              <a:prstGeom prst="rect">
                <a:avLst/>
              </a:prstGeom>
              <a:blipFill>
                <a:blip r:embed="rId7"/>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204751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847CA48-729E-4794-821F-8CE3651B37F7}"/>
                  </a:ext>
                </a:extLst>
              </p:cNvPr>
              <p:cNvSpPr txBox="1"/>
              <p:nvPr/>
            </p:nvSpPr>
            <p:spPr>
              <a:xfrm>
                <a:off x="2388093" y="514905"/>
                <a:ext cx="5079083" cy="10263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𝐹</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r>
                                <a:rPr lang="es-PA" b="0" i="1" smtClean="0">
                                  <a:latin typeface="Cambria Math" panose="02040503050406030204" pitchFamily="18" charset="0"/>
                                </a:rPr>
                                <m:t>𝑠</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+4</m:t>
                                  </m:r>
                                </m:e>
                              </m:d>
                            </m:den>
                          </m:f>
                        </m:num>
                        <m:den>
                          <m:r>
                            <a:rPr lang="es-PA" b="0" i="1" smtClean="0">
                              <a:latin typeface="Cambria Math" panose="02040503050406030204" pitchFamily="18" charset="0"/>
                            </a:rPr>
                            <m:t>1+</m:t>
                          </m:r>
                          <m:f>
                            <m:fPr>
                              <m:ctrlPr>
                                <a:rPr lang="es-PA" i="1">
                                  <a:latin typeface="Cambria Math" panose="02040503050406030204" pitchFamily="18" charset="0"/>
                                </a:rPr>
                              </m:ctrlPr>
                            </m:fPr>
                            <m:num>
                              <m:r>
                                <a:rPr lang="es-PA" i="1">
                                  <a:latin typeface="Cambria Math" panose="02040503050406030204" pitchFamily="18" charset="0"/>
                                </a:rPr>
                                <m:t>𝐾</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+4</m:t>
                                  </m:r>
                                </m:e>
                              </m:d>
                            </m:den>
                          </m:f>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+4</m:t>
                              </m:r>
                            </m:e>
                          </m:d>
                          <m:r>
                            <a:rPr lang="es-PA" b="0" i="1" smtClean="0">
                              <a:latin typeface="Cambria Math" panose="02040503050406030204" pitchFamily="18" charset="0"/>
                            </a:rPr>
                            <m:t>+</m:t>
                          </m:r>
                          <m:r>
                            <a:rPr lang="es-PA" b="0" i="1" smtClean="0">
                              <a:latin typeface="Cambria Math" panose="02040503050406030204" pitchFamily="18" charset="0"/>
                            </a:rPr>
                            <m:t>𝐾</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+4</m:t>
                          </m:r>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𝐾</m:t>
                          </m:r>
                        </m:den>
                      </m:f>
                    </m:oMath>
                  </m:oMathPara>
                </a14:m>
                <a:endParaRPr lang="es-PA" dirty="0"/>
              </a:p>
            </p:txBody>
          </p:sp>
        </mc:Choice>
        <mc:Fallback>
          <p:sp>
            <p:nvSpPr>
              <p:cNvPr id="8" name="TextBox 7">
                <a:extLst>
                  <a:ext uri="{FF2B5EF4-FFF2-40B4-BE49-F238E27FC236}">
                    <a16:creationId xmlns:a16="http://schemas.microsoft.com/office/drawing/2014/main" id="{2847CA48-729E-4794-821F-8CE3651B37F7}"/>
                  </a:ext>
                </a:extLst>
              </p:cNvPr>
              <p:cNvSpPr txBox="1">
                <a:spLocks noRot="1" noChangeAspect="1" noMove="1" noResize="1" noEditPoints="1" noAdjustHandles="1" noChangeArrowheads="1" noChangeShapeType="1" noTextEdit="1"/>
              </p:cNvSpPr>
              <p:nvPr/>
            </p:nvSpPr>
            <p:spPr>
              <a:xfrm>
                <a:off x="2388093" y="514905"/>
                <a:ext cx="5079083" cy="1026371"/>
              </a:xfrm>
              <a:prstGeom prst="rect">
                <a:avLst/>
              </a:prstGeom>
              <a:blipFill>
                <a:blip r:embed="rId2"/>
                <a:stretch>
                  <a:fillRect/>
                </a:stretch>
              </a:blipFill>
            </p:spPr>
            <p:txBody>
              <a:bodyPr/>
              <a:lstStyle/>
              <a:p>
                <a:r>
                  <a:rPr lang="es-PA">
                    <a:noFill/>
                  </a:rPr>
                  <a:t> </a:t>
                </a:r>
              </a:p>
            </p:txBody>
          </p:sp>
        </mc:Fallback>
      </mc:AlternateContent>
      <p:graphicFrame>
        <p:nvGraphicFramePr>
          <p:cNvPr id="9" name="Table 9">
            <a:extLst>
              <a:ext uri="{FF2B5EF4-FFF2-40B4-BE49-F238E27FC236}">
                <a16:creationId xmlns:a16="http://schemas.microsoft.com/office/drawing/2014/main" id="{9B9E6AA3-8805-4132-B8F7-1E79D7D47059}"/>
              </a:ext>
            </a:extLst>
          </p:cNvPr>
          <p:cNvGraphicFramePr>
            <a:graphicFrameLocks noGrp="1"/>
          </p:cNvGraphicFramePr>
          <p:nvPr>
            <p:extLst>
              <p:ext uri="{D42A27DB-BD31-4B8C-83A1-F6EECF244321}">
                <p14:modId xmlns:p14="http://schemas.microsoft.com/office/powerpoint/2010/main" val="3663161349"/>
              </p:ext>
            </p:extLst>
          </p:nvPr>
        </p:nvGraphicFramePr>
        <p:xfrm>
          <a:off x="1807098" y="1944784"/>
          <a:ext cx="4058082" cy="1112520"/>
        </p:xfrm>
        <a:graphic>
          <a:graphicData uri="http://schemas.openxmlformats.org/drawingml/2006/table">
            <a:tbl>
              <a:tblPr firstRow="1" bandRow="1">
                <a:tableStyleId>{5940675A-B579-460E-94D1-54222C63F5DA}</a:tableStyleId>
              </a:tblPr>
              <a:tblGrid>
                <a:gridCol w="586913">
                  <a:extLst>
                    <a:ext uri="{9D8B030D-6E8A-4147-A177-3AD203B41FA5}">
                      <a16:colId xmlns:a16="http://schemas.microsoft.com/office/drawing/2014/main" val="3756811994"/>
                    </a:ext>
                  </a:extLst>
                </a:gridCol>
                <a:gridCol w="878889">
                  <a:extLst>
                    <a:ext uri="{9D8B030D-6E8A-4147-A177-3AD203B41FA5}">
                      <a16:colId xmlns:a16="http://schemas.microsoft.com/office/drawing/2014/main" val="887514455"/>
                    </a:ext>
                  </a:extLst>
                </a:gridCol>
                <a:gridCol w="1189608">
                  <a:extLst>
                    <a:ext uri="{9D8B030D-6E8A-4147-A177-3AD203B41FA5}">
                      <a16:colId xmlns:a16="http://schemas.microsoft.com/office/drawing/2014/main" val="4212958155"/>
                    </a:ext>
                  </a:extLst>
                </a:gridCol>
                <a:gridCol w="1402672">
                  <a:extLst>
                    <a:ext uri="{9D8B030D-6E8A-4147-A177-3AD203B41FA5}">
                      <a16:colId xmlns:a16="http://schemas.microsoft.com/office/drawing/2014/main" val="3313652114"/>
                    </a:ext>
                  </a:extLst>
                </a:gridCol>
              </a:tblGrid>
              <a:tr h="370840">
                <a:tc>
                  <a:txBody>
                    <a:bodyPr/>
                    <a:lstStyle/>
                    <a:p>
                      <a:r>
                        <a:rPr lang="es-PA" dirty="0"/>
                        <a:t>S2 </a:t>
                      </a:r>
                    </a:p>
                  </a:txBody>
                  <a:tcPr/>
                </a:tc>
                <a:tc>
                  <a:txBody>
                    <a:bodyPr/>
                    <a:lstStyle/>
                    <a:p>
                      <a:r>
                        <a:rPr lang="es-PA" dirty="0"/>
                        <a:t>1</a:t>
                      </a:r>
                    </a:p>
                  </a:txBody>
                  <a:tcPr/>
                </a:tc>
                <a:tc>
                  <a:txBody>
                    <a:bodyPr/>
                    <a:lstStyle/>
                    <a:p>
                      <a:r>
                        <a:rPr lang="es-PA" dirty="0"/>
                        <a:t>K</a:t>
                      </a:r>
                    </a:p>
                  </a:txBody>
                  <a:tcPr/>
                </a:tc>
                <a:tc>
                  <a:txBody>
                    <a:bodyPr/>
                    <a:lstStyle/>
                    <a:p>
                      <a:r>
                        <a:rPr lang="es-PA" dirty="0"/>
                        <a:t>+</a:t>
                      </a:r>
                    </a:p>
                  </a:txBody>
                  <a:tcPr/>
                </a:tc>
                <a:extLst>
                  <a:ext uri="{0D108BD9-81ED-4DB2-BD59-A6C34878D82A}">
                    <a16:rowId xmlns:a16="http://schemas.microsoft.com/office/drawing/2014/main" val="3776144658"/>
                  </a:ext>
                </a:extLst>
              </a:tr>
              <a:tr h="370840">
                <a:tc>
                  <a:txBody>
                    <a:bodyPr/>
                    <a:lstStyle/>
                    <a:p>
                      <a:r>
                        <a:rPr lang="es-PA" dirty="0"/>
                        <a:t>S1 </a:t>
                      </a:r>
                    </a:p>
                  </a:txBody>
                  <a:tcPr/>
                </a:tc>
                <a:tc>
                  <a:txBody>
                    <a:bodyPr/>
                    <a:lstStyle/>
                    <a:p>
                      <a:r>
                        <a:rPr lang="es-PA" dirty="0"/>
                        <a:t>4</a:t>
                      </a:r>
                    </a:p>
                  </a:txBody>
                  <a:tcPr/>
                </a:tc>
                <a:tc>
                  <a:txBody>
                    <a:bodyPr/>
                    <a:lstStyle/>
                    <a:p>
                      <a:r>
                        <a:rPr lang="es-PA" dirty="0"/>
                        <a:t>-</a:t>
                      </a:r>
                    </a:p>
                  </a:txBody>
                  <a:tcPr/>
                </a:tc>
                <a:tc>
                  <a:txBody>
                    <a:bodyPr/>
                    <a:lstStyle/>
                    <a:p>
                      <a:r>
                        <a:rPr lang="es-PA" dirty="0"/>
                        <a:t>+</a:t>
                      </a:r>
                    </a:p>
                  </a:txBody>
                  <a:tcPr/>
                </a:tc>
                <a:extLst>
                  <a:ext uri="{0D108BD9-81ED-4DB2-BD59-A6C34878D82A}">
                    <a16:rowId xmlns:a16="http://schemas.microsoft.com/office/drawing/2014/main" val="1869192950"/>
                  </a:ext>
                </a:extLst>
              </a:tr>
              <a:tr h="370840">
                <a:tc>
                  <a:txBody>
                    <a:bodyPr/>
                    <a:lstStyle/>
                    <a:p>
                      <a:r>
                        <a:rPr lang="es-PA" dirty="0"/>
                        <a:t>S0 </a:t>
                      </a:r>
                    </a:p>
                  </a:txBody>
                  <a:tcPr/>
                </a:tc>
                <a:tc>
                  <a:txBody>
                    <a:bodyPr/>
                    <a:lstStyle/>
                    <a:p>
                      <a:r>
                        <a:rPr lang="es-PA" dirty="0"/>
                        <a:t>K</a:t>
                      </a:r>
                    </a:p>
                  </a:txBody>
                  <a:tcPr/>
                </a:tc>
                <a:tc>
                  <a:txBody>
                    <a:bodyPr/>
                    <a:lstStyle/>
                    <a:p>
                      <a:endParaRPr lang="es-PA" dirty="0"/>
                    </a:p>
                  </a:txBody>
                  <a:tcPr/>
                </a:tc>
                <a:tc>
                  <a:txBody>
                    <a:bodyPr/>
                    <a:lstStyle/>
                    <a:p>
                      <a:r>
                        <a:rPr lang="es-PA" dirty="0"/>
                        <a:t>+</a:t>
                      </a:r>
                    </a:p>
                  </a:txBody>
                  <a:tcPr/>
                </a:tc>
                <a:extLst>
                  <a:ext uri="{0D108BD9-81ED-4DB2-BD59-A6C34878D82A}">
                    <a16:rowId xmlns:a16="http://schemas.microsoft.com/office/drawing/2014/main" val="521050380"/>
                  </a:ext>
                </a:extLst>
              </a:tr>
            </a:tbl>
          </a:graphicData>
        </a:graphic>
      </p:graphicFrame>
      <p:cxnSp>
        <p:nvCxnSpPr>
          <p:cNvPr id="12" name="Straight Arrow Connector 11">
            <a:extLst>
              <a:ext uri="{FF2B5EF4-FFF2-40B4-BE49-F238E27FC236}">
                <a16:creationId xmlns:a16="http://schemas.microsoft.com/office/drawing/2014/main" id="{0CDB2CD5-2656-4378-9263-8AA32D224F84}"/>
              </a:ext>
            </a:extLst>
          </p:cNvPr>
          <p:cNvCxnSpPr/>
          <p:nvPr/>
        </p:nvCxnSpPr>
        <p:spPr>
          <a:xfrm>
            <a:off x="6096000" y="2911876"/>
            <a:ext cx="87297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1D6EFC-CE92-4F5E-940A-9AA37C2C222C}"/>
                  </a:ext>
                </a:extLst>
              </p:cNvPr>
              <p:cNvSpPr txBox="1"/>
              <p:nvPr/>
            </p:nvSpPr>
            <p:spPr>
              <a:xfrm>
                <a:off x="7199791" y="2780305"/>
                <a:ext cx="64498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𝐾</m:t>
                      </m:r>
                      <m:r>
                        <a:rPr lang="es-PA" b="0" i="1" smtClean="0">
                          <a:latin typeface="Cambria Math" panose="02040503050406030204" pitchFamily="18" charset="0"/>
                        </a:rPr>
                        <m:t>&gt;0</m:t>
                      </m:r>
                    </m:oMath>
                  </m:oMathPara>
                </a14:m>
                <a:endParaRPr lang="es-PA" dirty="0"/>
              </a:p>
            </p:txBody>
          </p:sp>
        </mc:Choice>
        <mc:Fallback>
          <p:sp>
            <p:nvSpPr>
              <p:cNvPr id="13" name="TextBox 12">
                <a:extLst>
                  <a:ext uri="{FF2B5EF4-FFF2-40B4-BE49-F238E27FC236}">
                    <a16:creationId xmlns:a16="http://schemas.microsoft.com/office/drawing/2014/main" id="{801D6EFC-CE92-4F5E-940A-9AA37C2C222C}"/>
                  </a:ext>
                </a:extLst>
              </p:cNvPr>
              <p:cNvSpPr txBox="1">
                <a:spLocks noRot="1" noChangeAspect="1" noMove="1" noResize="1" noEditPoints="1" noAdjustHandles="1" noChangeArrowheads="1" noChangeShapeType="1" noTextEdit="1"/>
              </p:cNvSpPr>
              <p:nvPr/>
            </p:nvSpPr>
            <p:spPr>
              <a:xfrm>
                <a:off x="7199791" y="2780305"/>
                <a:ext cx="644985" cy="276999"/>
              </a:xfrm>
              <a:prstGeom prst="rect">
                <a:avLst/>
              </a:prstGeom>
              <a:blipFill>
                <a:blip r:embed="rId3"/>
                <a:stretch>
                  <a:fillRect l="-8491" r="-9434" b="-6522"/>
                </a:stretch>
              </a:blipFill>
            </p:spPr>
            <p:txBody>
              <a:bodyPr/>
              <a:lstStyle/>
              <a:p>
                <a:r>
                  <a:rPr lang="es-PA">
                    <a:noFill/>
                  </a:rPr>
                  <a:t> </a:t>
                </a:r>
              </a:p>
            </p:txBody>
          </p:sp>
        </mc:Fallback>
      </mc:AlternateContent>
    </p:spTree>
    <p:extLst>
      <p:ext uri="{BB962C8B-B14F-4D97-AF65-F5344CB8AC3E}">
        <p14:creationId xmlns:p14="http://schemas.microsoft.com/office/powerpoint/2010/main" val="14995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B73E-8DCF-4885-913E-7DEC1AFFCE86}"/>
              </a:ext>
            </a:extLst>
          </p:cNvPr>
          <p:cNvSpPr>
            <a:spLocks noGrp="1"/>
          </p:cNvSpPr>
          <p:nvPr>
            <p:ph type="title"/>
          </p:nvPr>
        </p:nvSpPr>
        <p:spPr>
          <a:xfrm>
            <a:off x="1519822" y="0"/>
            <a:ext cx="10018713" cy="1047565"/>
          </a:xfrm>
        </p:spPr>
        <p:txBody>
          <a:bodyPr/>
          <a:lstStyle/>
          <a:p>
            <a:r>
              <a:rPr lang="es-PA" dirty="0"/>
              <a:t>Error en estado estable ante perturbaciones</a:t>
            </a:r>
          </a:p>
        </p:txBody>
      </p:sp>
      <p:pic>
        <p:nvPicPr>
          <p:cNvPr id="4" name="Picture 3">
            <a:extLst>
              <a:ext uri="{FF2B5EF4-FFF2-40B4-BE49-F238E27FC236}">
                <a16:creationId xmlns:a16="http://schemas.microsoft.com/office/drawing/2014/main" id="{55CA8E20-BDD7-4A11-B92F-B8FD5B97904F}"/>
              </a:ext>
            </a:extLst>
          </p:cNvPr>
          <p:cNvPicPr>
            <a:picLocks noChangeAspect="1"/>
          </p:cNvPicPr>
          <p:nvPr/>
        </p:nvPicPr>
        <p:blipFill>
          <a:blip r:embed="rId2"/>
          <a:stretch>
            <a:fillRect/>
          </a:stretch>
        </p:blipFill>
        <p:spPr>
          <a:xfrm>
            <a:off x="1519822" y="4461080"/>
            <a:ext cx="5231243" cy="1577299"/>
          </a:xfrm>
          <a:prstGeom prst="rect">
            <a:avLst/>
          </a:prstGeom>
        </p:spPr>
      </p:pic>
      <p:pic>
        <p:nvPicPr>
          <p:cNvPr id="5" name="Picture 4">
            <a:extLst>
              <a:ext uri="{FF2B5EF4-FFF2-40B4-BE49-F238E27FC236}">
                <a16:creationId xmlns:a16="http://schemas.microsoft.com/office/drawing/2014/main" id="{CFC4BDC4-301E-4CF2-91D5-32DFAACB7C13}"/>
              </a:ext>
            </a:extLst>
          </p:cNvPr>
          <p:cNvPicPr>
            <a:picLocks noChangeAspect="1"/>
          </p:cNvPicPr>
          <p:nvPr/>
        </p:nvPicPr>
        <p:blipFill>
          <a:blip r:embed="rId3"/>
          <a:stretch>
            <a:fillRect/>
          </a:stretch>
        </p:blipFill>
        <p:spPr>
          <a:xfrm>
            <a:off x="1519822" y="1047565"/>
            <a:ext cx="4482853" cy="1577300"/>
          </a:xfrm>
          <a:prstGeom prst="rect">
            <a:avLst/>
          </a:prstGeom>
        </p:spPr>
      </p:pic>
      <p:pic>
        <p:nvPicPr>
          <p:cNvPr id="6" name="Picture 5">
            <a:extLst>
              <a:ext uri="{FF2B5EF4-FFF2-40B4-BE49-F238E27FC236}">
                <a16:creationId xmlns:a16="http://schemas.microsoft.com/office/drawing/2014/main" id="{510A9CFE-24C7-461D-B95F-8125FFC7E264}"/>
              </a:ext>
            </a:extLst>
          </p:cNvPr>
          <p:cNvPicPr>
            <a:picLocks noChangeAspect="1"/>
          </p:cNvPicPr>
          <p:nvPr/>
        </p:nvPicPr>
        <p:blipFill>
          <a:blip r:embed="rId4"/>
          <a:stretch>
            <a:fillRect/>
          </a:stretch>
        </p:blipFill>
        <p:spPr>
          <a:xfrm>
            <a:off x="6686476" y="1047565"/>
            <a:ext cx="4949116" cy="693801"/>
          </a:xfrm>
          <a:prstGeom prst="rect">
            <a:avLst/>
          </a:prstGeom>
        </p:spPr>
      </p:pic>
      <p:pic>
        <p:nvPicPr>
          <p:cNvPr id="7" name="Picture 6">
            <a:extLst>
              <a:ext uri="{FF2B5EF4-FFF2-40B4-BE49-F238E27FC236}">
                <a16:creationId xmlns:a16="http://schemas.microsoft.com/office/drawing/2014/main" id="{114D473B-0070-4AC8-9DE3-C487A0345879}"/>
              </a:ext>
            </a:extLst>
          </p:cNvPr>
          <p:cNvPicPr>
            <a:picLocks noChangeAspect="1"/>
          </p:cNvPicPr>
          <p:nvPr/>
        </p:nvPicPr>
        <p:blipFill>
          <a:blip r:embed="rId5"/>
          <a:stretch>
            <a:fillRect/>
          </a:stretch>
        </p:blipFill>
        <p:spPr>
          <a:xfrm>
            <a:off x="6686476" y="1988848"/>
            <a:ext cx="5306027" cy="636017"/>
          </a:xfrm>
          <a:prstGeom prst="rect">
            <a:avLst/>
          </a:prstGeom>
        </p:spPr>
      </p:pic>
      <p:sp>
        <p:nvSpPr>
          <p:cNvPr id="8" name="TextBox 7">
            <a:extLst>
              <a:ext uri="{FF2B5EF4-FFF2-40B4-BE49-F238E27FC236}">
                <a16:creationId xmlns:a16="http://schemas.microsoft.com/office/drawing/2014/main" id="{0637ABA3-5CD9-4EA2-BE59-02D83929E2B9}"/>
              </a:ext>
            </a:extLst>
          </p:cNvPr>
          <p:cNvSpPr txBox="1"/>
          <p:nvPr/>
        </p:nvSpPr>
        <p:spPr>
          <a:xfrm>
            <a:off x="1519822" y="3672430"/>
            <a:ext cx="9781452" cy="646331"/>
          </a:xfrm>
          <a:prstGeom prst="rect">
            <a:avLst/>
          </a:prstGeom>
          <a:noFill/>
        </p:spPr>
        <p:txBody>
          <a:bodyPr wrap="square" rtlCol="0">
            <a:spAutoFit/>
          </a:bodyPr>
          <a:lstStyle/>
          <a:p>
            <a:r>
              <a:rPr lang="es-PA" dirty="0"/>
              <a:t>Encuentre el error en estado estable debido  a la perturbación, si esta se puede modelar como una entrada escalón. </a:t>
            </a:r>
          </a:p>
        </p:txBody>
      </p:sp>
    </p:spTree>
    <p:extLst>
      <p:ext uri="{BB962C8B-B14F-4D97-AF65-F5344CB8AC3E}">
        <p14:creationId xmlns:p14="http://schemas.microsoft.com/office/powerpoint/2010/main" val="69150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0ED3B-8DAC-43BC-A74E-ED14F2CF6620}"/>
              </a:ext>
            </a:extLst>
          </p:cNvPr>
          <p:cNvSpPr>
            <a:spLocks noGrp="1"/>
          </p:cNvSpPr>
          <p:nvPr>
            <p:ph type="title"/>
          </p:nvPr>
        </p:nvSpPr>
        <p:spPr/>
        <p:txBody>
          <a:bodyPr/>
          <a:lstStyle/>
          <a:p>
            <a:r>
              <a:rPr lang="es-PA" dirty="0"/>
              <a:t>Error en estado estable</a:t>
            </a:r>
          </a:p>
        </p:txBody>
      </p:sp>
      <p:sp>
        <p:nvSpPr>
          <p:cNvPr id="3" name="Marcador de contenido 2">
            <a:extLst>
              <a:ext uri="{FF2B5EF4-FFF2-40B4-BE49-F238E27FC236}">
                <a16:creationId xmlns:a16="http://schemas.microsoft.com/office/drawing/2014/main" id="{663715A3-29A7-4C7B-A20D-5082A2CC61A6}"/>
              </a:ext>
            </a:extLst>
          </p:cNvPr>
          <p:cNvSpPr>
            <a:spLocks noGrp="1"/>
          </p:cNvSpPr>
          <p:nvPr>
            <p:ph idx="1"/>
          </p:nvPr>
        </p:nvSpPr>
        <p:spPr/>
        <p:txBody>
          <a:bodyPr/>
          <a:lstStyle/>
          <a:p>
            <a:r>
              <a:rPr lang="es-PA" dirty="0"/>
              <a:t>Existen 3 requerimientos para el diseño de la estabilidad de un sistema:</a:t>
            </a:r>
          </a:p>
          <a:p>
            <a:pPr>
              <a:buFont typeface="Wingdings" panose="05000000000000000000" pitchFamily="2" charset="2"/>
              <a:buChar char="Ø"/>
            </a:pPr>
            <a:r>
              <a:rPr lang="es-PA" dirty="0"/>
              <a:t>Respuesta transitoria 	</a:t>
            </a:r>
            <a:r>
              <a:rPr lang="es-PA" dirty="0">
                <a:sym typeface="Wingdings" panose="05000000000000000000" pitchFamily="2" charset="2"/>
              </a:rPr>
              <a:t> Vista en las clases anteriores.</a:t>
            </a:r>
            <a:endParaRPr lang="es-PA" dirty="0"/>
          </a:p>
          <a:p>
            <a:pPr>
              <a:buFont typeface="Wingdings" panose="05000000000000000000" pitchFamily="2" charset="2"/>
              <a:buChar char="Ø"/>
            </a:pPr>
            <a:r>
              <a:rPr lang="es-PA" dirty="0"/>
              <a:t>Estabilidad 				</a:t>
            </a:r>
            <a:r>
              <a:rPr lang="es-PA" dirty="0">
                <a:highlight>
                  <a:srgbClr val="FFFF00"/>
                </a:highlight>
                <a:sym typeface="Wingdings" panose="05000000000000000000" pitchFamily="2" charset="2"/>
              </a:rPr>
              <a:t> Vista en clases anteriores</a:t>
            </a:r>
            <a:endParaRPr lang="es-PA" dirty="0">
              <a:highlight>
                <a:srgbClr val="FFFF00"/>
              </a:highlight>
            </a:endParaRPr>
          </a:p>
          <a:p>
            <a:pPr>
              <a:buFont typeface="Wingdings" panose="05000000000000000000" pitchFamily="2" charset="2"/>
              <a:buChar char="Ø"/>
            </a:pPr>
            <a:r>
              <a:rPr lang="es-PA" dirty="0"/>
              <a:t>Error en estado estable</a:t>
            </a:r>
          </a:p>
        </p:txBody>
      </p:sp>
    </p:spTree>
    <p:extLst>
      <p:ext uri="{BB962C8B-B14F-4D97-AF65-F5344CB8AC3E}">
        <p14:creationId xmlns:p14="http://schemas.microsoft.com/office/powerpoint/2010/main" val="188454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79D08B-63FB-4AB3-B0AC-178BC4AE9880}"/>
              </a:ext>
            </a:extLst>
          </p:cNvPr>
          <p:cNvPicPr>
            <a:picLocks noChangeAspect="1"/>
          </p:cNvPicPr>
          <p:nvPr/>
        </p:nvPicPr>
        <p:blipFill>
          <a:blip r:embed="rId2"/>
          <a:stretch>
            <a:fillRect/>
          </a:stretch>
        </p:blipFill>
        <p:spPr>
          <a:xfrm>
            <a:off x="5970345" y="2235647"/>
            <a:ext cx="3819165" cy="4642534"/>
          </a:xfrm>
          <a:prstGeom prst="rect">
            <a:avLst/>
          </a:prstGeom>
        </p:spPr>
      </p:pic>
      <p:sp>
        <p:nvSpPr>
          <p:cNvPr id="2" name="Título 1">
            <a:extLst>
              <a:ext uri="{FF2B5EF4-FFF2-40B4-BE49-F238E27FC236}">
                <a16:creationId xmlns:a16="http://schemas.microsoft.com/office/drawing/2014/main" id="{566D52DF-3BE5-456E-B5DC-13025D315676}"/>
              </a:ext>
            </a:extLst>
          </p:cNvPr>
          <p:cNvSpPr>
            <a:spLocks noGrp="1"/>
          </p:cNvSpPr>
          <p:nvPr>
            <p:ph type="title"/>
          </p:nvPr>
        </p:nvSpPr>
        <p:spPr>
          <a:xfrm>
            <a:off x="1051076" y="39000"/>
            <a:ext cx="10522398" cy="905155"/>
          </a:xfrm>
        </p:spPr>
        <p:txBody>
          <a:bodyPr>
            <a:normAutofit/>
          </a:bodyPr>
          <a:lstStyle/>
          <a:p>
            <a:r>
              <a:rPr lang="es-PA" dirty="0"/>
              <a:t>Definición y entrada de pruebas</a:t>
            </a:r>
          </a:p>
        </p:txBody>
      </p:sp>
      <p:sp>
        <p:nvSpPr>
          <p:cNvPr id="3" name="Marcador de contenido 2">
            <a:extLst>
              <a:ext uri="{FF2B5EF4-FFF2-40B4-BE49-F238E27FC236}">
                <a16:creationId xmlns:a16="http://schemas.microsoft.com/office/drawing/2014/main" id="{62328133-6039-4FEB-A4FF-4468B1C969AD}"/>
              </a:ext>
            </a:extLst>
          </p:cNvPr>
          <p:cNvSpPr>
            <a:spLocks noGrp="1"/>
          </p:cNvSpPr>
          <p:nvPr>
            <p:ph idx="1"/>
          </p:nvPr>
        </p:nvSpPr>
        <p:spPr>
          <a:xfrm>
            <a:off x="1302919" y="509480"/>
            <a:ext cx="10018713" cy="2140223"/>
          </a:xfrm>
        </p:spPr>
        <p:txBody>
          <a:bodyPr/>
          <a:lstStyle/>
          <a:p>
            <a:r>
              <a:rPr lang="es-PA" dirty="0"/>
              <a:t>El error en estado estable es la diferencia entre </a:t>
            </a:r>
            <a:r>
              <a:rPr lang="es-PA" b="1" dirty="0"/>
              <a:t>la entrada </a:t>
            </a:r>
            <a:r>
              <a:rPr lang="es-PA" dirty="0"/>
              <a:t>y </a:t>
            </a:r>
            <a:r>
              <a:rPr lang="es-PA" b="1" dirty="0"/>
              <a:t>la salida </a:t>
            </a:r>
            <a:r>
              <a:rPr lang="es-PA" dirty="0"/>
              <a:t>para una entrada conocida, conforme el tiempo se aproxime a infinito.</a:t>
            </a:r>
          </a:p>
          <a:p>
            <a:r>
              <a:rPr lang="es-PA" dirty="0"/>
              <a:t>Se puede ver algunos ejemplos de entradas útiles, dependiendo de la aplicación.</a:t>
            </a:r>
          </a:p>
        </p:txBody>
      </p:sp>
      <p:cxnSp>
        <p:nvCxnSpPr>
          <p:cNvPr id="7" name="Conector recto de flecha 6">
            <a:extLst>
              <a:ext uri="{FF2B5EF4-FFF2-40B4-BE49-F238E27FC236}">
                <a16:creationId xmlns:a16="http://schemas.microsoft.com/office/drawing/2014/main" id="{105EBADA-C52B-4E2E-8E50-5974734499BA}"/>
              </a:ext>
            </a:extLst>
          </p:cNvPr>
          <p:cNvCxnSpPr>
            <a:cxnSpLocks/>
            <a:stCxn id="15" idx="1"/>
          </p:cNvCxnSpPr>
          <p:nvPr/>
        </p:nvCxnSpPr>
        <p:spPr>
          <a:xfrm flipH="1">
            <a:off x="9727041" y="2504454"/>
            <a:ext cx="314312" cy="15143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 name="Conector recto de flecha 7">
            <a:extLst>
              <a:ext uri="{FF2B5EF4-FFF2-40B4-BE49-F238E27FC236}">
                <a16:creationId xmlns:a16="http://schemas.microsoft.com/office/drawing/2014/main" id="{5E949067-2154-422D-8117-ECBB79E895A6}"/>
              </a:ext>
            </a:extLst>
          </p:cNvPr>
          <p:cNvCxnSpPr>
            <a:cxnSpLocks/>
            <a:stCxn id="17" idx="1"/>
          </p:cNvCxnSpPr>
          <p:nvPr/>
        </p:nvCxnSpPr>
        <p:spPr>
          <a:xfrm flipH="1" flipV="1">
            <a:off x="9190570" y="3509789"/>
            <a:ext cx="755184" cy="1910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Conector recto de flecha 11">
            <a:extLst>
              <a:ext uri="{FF2B5EF4-FFF2-40B4-BE49-F238E27FC236}">
                <a16:creationId xmlns:a16="http://schemas.microsoft.com/office/drawing/2014/main" id="{74DF325C-1095-4D57-A79B-1E23EFF5F35C}"/>
              </a:ext>
            </a:extLst>
          </p:cNvPr>
          <p:cNvCxnSpPr>
            <a:cxnSpLocks/>
            <a:stCxn id="18" idx="1"/>
          </p:cNvCxnSpPr>
          <p:nvPr/>
        </p:nvCxnSpPr>
        <p:spPr>
          <a:xfrm flipH="1" flipV="1">
            <a:off x="9033412" y="4274895"/>
            <a:ext cx="581226" cy="76081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CuadroTexto 14">
            <a:extLst>
              <a:ext uri="{FF2B5EF4-FFF2-40B4-BE49-F238E27FC236}">
                <a16:creationId xmlns:a16="http://schemas.microsoft.com/office/drawing/2014/main" id="{CEB1A153-D794-44F3-80EE-0BC5EB9624A4}"/>
              </a:ext>
            </a:extLst>
          </p:cNvPr>
          <p:cNvSpPr txBox="1"/>
          <p:nvPr/>
        </p:nvSpPr>
        <p:spPr>
          <a:xfrm>
            <a:off x="10041353" y="2042789"/>
            <a:ext cx="2150648" cy="923330"/>
          </a:xfrm>
          <a:prstGeom prst="rect">
            <a:avLst/>
          </a:prstGeom>
          <a:noFill/>
        </p:spPr>
        <p:txBody>
          <a:bodyPr wrap="square" rtlCol="0">
            <a:spAutoFit/>
          </a:bodyPr>
          <a:lstStyle/>
          <a:p>
            <a:r>
              <a:rPr lang="es-PA" dirty="0"/>
              <a:t>Entrada escalón. (Posición (R,</a:t>
            </a:r>
            <a:r>
              <a:rPr lang="az-Cyrl-AZ" dirty="0"/>
              <a:t>ф</a:t>
            </a:r>
            <a:r>
              <a:rPr lang="es-PA" dirty="0"/>
              <a:t>,</a:t>
            </a:r>
            <a:r>
              <a:rPr lang="es-PA" dirty="0">
                <a:latin typeface="Cambria Math" panose="02040503050406030204" pitchFamily="18" charset="0"/>
                <a:ea typeface="Cambria Math" panose="02040503050406030204" pitchFamily="18" charset="0"/>
              </a:rPr>
              <a:t>Ɵ)</a:t>
            </a:r>
            <a:r>
              <a:rPr lang="es-PA" dirty="0"/>
              <a:t> constante)</a:t>
            </a:r>
          </a:p>
        </p:txBody>
      </p:sp>
      <p:sp>
        <p:nvSpPr>
          <p:cNvPr id="17" name="CuadroTexto 16">
            <a:extLst>
              <a:ext uri="{FF2B5EF4-FFF2-40B4-BE49-F238E27FC236}">
                <a16:creationId xmlns:a16="http://schemas.microsoft.com/office/drawing/2014/main" id="{B050A74F-CE7C-4EDB-8BA8-90031FC83D66}"/>
              </a:ext>
            </a:extLst>
          </p:cNvPr>
          <p:cNvSpPr txBox="1"/>
          <p:nvPr/>
        </p:nvSpPr>
        <p:spPr>
          <a:xfrm>
            <a:off x="9945754" y="3239167"/>
            <a:ext cx="2150648" cy="923330"/>
          </a:xfrm>
          <a:prstGeom prst="rect">
            <a:avLst/>
          </a:prstGeom>
          <a:noFill/>
        </p:spPr>
        <p:txBody>
          <a:bodyPr wrap="square" rtlCol="0">
            <a:spAutoFit/>
          </a:bodyPr>
          <a:lstStyle/>
          <a:p>
            <a:r>
              <a:rPr lang="es-PA" dirty="0"/>
              <a:t>Entrada Rampa.</a:t>
            </a:r>
          </a:p>
          <a:p>
            <a:r>
              <a:rPr lang="es-PA" dirty="0"/>
              <a:t>(Posición (R,</a:t>
            </a:r>
            <a:r>
              <a:rPr lang="az-Cyrl-AZ" dirty="0"/>
              <a:t>ф</a:t>
            </a:r>
            <a:r>
              <a:rPr lang="es-PA" dirty="0"/>
              <a:t>,</a:t>
            </a:r>
            <a:r>
              <a:rPr lang="es-PA" dirty="0">
                <a:latin typeface="Cambria Math" panose="02040503050406030204" pitchFamily="18" charset="0"/>
                <a:ea typeface="Cambria Math" panose="02040503050406030204" pitchFamily="18" charset="0"/>
              </a:rPr>
              <a:t>Ɵ)</a:t>
            </a:r>
            <a:r>
              <a:rPr lang="es-PA" dirty="0"/>
              <a:t> variable)</a:t>
            </a:r>
          </a:p>
        </p:txBody>
      </p:sp>
      <p:sp>
        <p:nvSpPr>
          <p:cNvPr id="18" name="CuadroTexto 17">
            <a:extLst>
              <a:ext uri="{FF2B5EF4-FFF2-40B4-BE49-F238E27FC236}">
                <a16:creationId xmlns:a16="http://schemas.microsoft.com/office/drawing/2014/main" id="{4BA7BE91-2CB2-4CF0-8D58-86F5D2F237A1}"/>
              </a:ext>
            </a:extLst>
          </p:cNvPr>
          <p:cNvSpPr txBox="1"/>
          <p:nvPr/>
        </p:nvSpPr>
        <p:spPr>
          <a:xfrm>
            <a:off x="9614638" y="4435545"/>
            <a:ext cx="2481764" cy="1200329"/>
          </a:xfrm>
          <a:prstGeom prst="rect">
            <a:avLst/>
          </a:prstGeom>
          <a:noFill/>
        </p:spPr>
        <p:txBody>
          <a:bodyPr wrap="square" rtlCol="0">
            <a:spAutoFit/>
          </a:bodyPr>
          <a:lstStyle/>
          <a:p>
            <a:r>
              <a:rPr lang="es-PA" dirty="0"/>
              <a:t>Entrada Parábola</a:t>
            </a:r>
          </a:p>
          <a:p>
            <a:r>
              <a:rPr lang="es-PA" dirty="0"/>
              <a:t>(Posición (R,</a:t>
            </a:r>
            <a:r>
              <a:rPr lang="az-Cyrl-AZ" dirty="0"/>
              <a:t>ф</a:t>
            </a:r>
            <a:r>
              <a:rPr lang="es-PA" dirty="0"/>
              <a:t>,</a:t>
            </a:r>
            <a:r>
              <a:rPr lang="es-PA" dirty="0">
                <a:latin typeface="Cambria Math" panose="02040503050406030204" pitchFamily="18" charset="0"/>
                <a:ea typeface="Cambria Math" panose="02040503050406030204" pitchFamily="18" charset="0"/>
              </a:rPr>
              <a:t>Ɵ)</a:t>
            </a:r>
            <a:r>
              <a:rPr lang="es-PA" dirty="0"/>
              <a:t> variable)</a:t>
            </a:r>
          </a:p>
          <a:p>
            <a:endParaRPr lang="es-PA" dirty="0"/>
          </a:p>
        </p:txBody>
      </p:sp>
      <p:pic>
        <p:nvPicPr>
          <p:cNvPr id="9" name="Picture 8">
            <a:extLst>
              <a:ext uri="{FF2B5EF4-FFF2-40B4-BE49-F238E27FC236}">
                <a16:creationId xmlns:a16="http://schemas.microsoft.com/office/drawing/2014/main" id="{506FA72F-D282-4EED-8F46-B6732D55C4DD}"/>
              </a:ext>
            </a:extLst>
          </p:cNvPr>
          <p:cNvPicPr>
            <a:picLocks noChangeAspect="1"/>
          </p:cNvPicPr>
          <p:nvPr/>
        </p:nvPicPr>
        <p:blipFill>
          <a:blip r:embed="rId3"/>
          <a:stretch>
            <a:fillRect/>
          </a:stretch>
        </p:blipFill>
        <p:spPr>
          <a:xfrm>
            <a:off x="95598" y="2447514"/>
            <a:ext cx="5950306" cy="4410486"/>
          </a:xfrm>
          <a:prstGeom prst="rect">
            <a:avLst/>
          </a:prstGeom>
        </p:spPr>
      </p:pic>
    </p:spTree>
    <p:extLst>
      <p:ext uri="{BB962C8B-B14F-4D97-AF65-F5344CB8AC3E}">
        <p14:creationId xmlns:p14="http://schemas.microsoft.com/office/powerpoint/2010/main" val="383600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2284A-7FD7-484B-B514-B47957E2C60C}"/>
              </a:ext>
            </a:extLst>
          </p:cNvPr>
          <p:cNvSpPr>
            <a:spLocks noGrp="1"/>
          </p:cNvSpPr>
          <p:nvPr>
            <p:ph type="title"/>
          </p:nvPr>
        </p:nvSpPr>
        <p:spPr>
          <a:xfrm>
            <a:off x="1484310" y="0"/>
            <a:ext cx="10018713" cy="1752599"/>
          </a:xfrm>
        </p:spPr>
        <p:txBody>
          <a:bodyPr/>
          <a:lstStyle/>
          <a:p>
            <a:r>
              <a:rPr lang="es-PA" dirty="0"/>
              <a:t>Limitaciones</a:t>
            </a:r>
          </a:p>
        </p:txBody>
      </p:sp>
      <p:sp>
        <p:nvSpPr>
          <p:cNvPr id="3" name="Marcador de contenido 2">
            <a:extLst>
              <a:ext uri="{FF2B5EF4-FFF2-40B4-BE49-F238E27FC236}">
                <a16:creationId xmlns:a16="http://schemas.microsoft.com/office/drawing/2014/main" id="{257D8DF7-B0C5-4E2C-9029-70779B5861EC}"/>
              </a:ext>
            </a:extLst>
          </p:cNvPr>
          <p:cNvSpPr>
            <a:spLocks noGrp="1"/>
          </p:cNvSpPr>
          <p:nvPr>
            <p:ph idx="1"/>
          </p:nvPr>
        </p:nvSpPr>
        <p:spPr>
          <a:xfrm>
            <a:off x="1577076" y="480390"/>
            <a:ext cx="10018713" cy="3124201"/>
          </a:xfrm>
        </p:spPr>
        <p:txBody>
          <a:bodyPr/>
          <a:lstStyle/>
          <a:p>
            <a:r>
              <a:rPr lang="es-PA" dirty="0"/>
              <a:t>Se busca conocer la diferencia entre la entrada y la salida para sistemas realimentados una vez se ha alcanzado el estado estable. No se debe aplicar a sistemas cuya inestabilidad ha sido comprobada.</a:t>
            </a:r>
          </a:p>
        </p:txBody>
      </p:sp>
      <p:pic>
        <p:nvPicPr>
          <p:cNvPr id="6" name="Picture 5">
            <a:extLst>
              <a:ext uri="{FF2B5EF4-FFF2-40B4-BE49-F238E27FC236}">
                <a16:creationId xmlns:a16="http://schemas.microsoft.com/office/drawing/2014/main" id="{ECC3DA26-4DCD-4722-ADFA-DDC502422332}"/>
              </a:ext>
            </a:extLst>
          </p:cNvPr>
          <p:cNvPicPr>
            <a:picLocks noChangeAspect="1"/>
          </p:cNvPicPr>
          <p:nvPr/>
        </p:nvPicPr>
        <p:blipFill>
          <a:blip r:embed="rId2"/>
          <a:stretch>
            <a:fillRect/>
          </a:stretch>
        </p:blipFill>
        <p:spPr>
          <a:xfrm>
            <a:off x="430444" y="3338004"/>
            <a:ext cx="5705475" cy="3287618"/>
          </a:xfrm>
          <a:prstGeom prst="rect">
            <a:avLst/>
          </a:prstGeom>
        </p:spPr>
      </p:pic>
      <p:pic>
        <p:nvPicPr>
          <p:cNvPr id="7" name="Picture 6">
            <a:extLst>
              <a:ext uri="{FF2B5EF4-FFF2-40B4-BE49-F238E27FC236}">
                <a16:creationId xmlns:a16="http://schemas.microsoft.com/office/drawing/2014/main" id="{B43AEF0F-04AB-4C4D-B474-52016BCD0B61}"/>
              </a:ext>
            </a:extLst>
          </p:cNvPr>
          <p:cNvPicPr>
            <a:picLocks noChangeAspect="1"/>
          </p:cNvPicPr>
          <p:nvPr/>
        </p:nvPicPr>
        <p:blipFill>
          <a:blip r:embed="rId3"/>
          <a:stretch>
            <a:fillRect/>
          </a:stretch>
        </p:blipFill>
        <p:spPr>
          <a:xfrm>
            <a:off x="6310312" y="3338005"/>
            <a:ext cx="5529263" cy="3287618"/>
          </a:xfrm>
          <a:prstGeom prst="rect">
            <a:avLst/>
          </a:prstGeom>
        </p:spPr>
      </p:pic>
      <p:cxnSp>
        <p:nvCxnSpPr>
          <p:cNvPr id="9" name="Straight Arrow Connector 8">
            <a:extLst>
              <a:ext uri="{FF2B5EF4-FFF2-40B4-BE49-F238E27FC236}">
                <a16:creationId xmlns:a16="http://schemas.microsoft.com/office/drawing/2014/main" id="{A534A6D8-4DD7-4C81-B0C3-1888CA094DBB}"/>
              </a:ext>
            </a:extLst>
          </p:cNvPr>
          <p:cNvCxnSpPr/>
          <p:nvPr/>
        </p:nvCxnSpPr>
        <p:spPr>
          <a:xfrm>
            <a:off x="1349406" y="3781887"/>
            <a:ext cx="0" cy="74572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CA29AC2-6784-4361-914D-D08B58CFCCD2}"/>
              </a:ext>
            </a:extLst>
          </p:cNvPr>
          <p:cNvSpPr/>
          <p:nvPr/>
        </p:nvSpPr>
        <p:spPr>
          <a:xfrm>
            <a:off x="4385569" y="3781887"/>
            <a:ext cx="45719"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2" name="Straight Arrow Connector 11">
            <a:extLst>
              <a:ext uri="{FF2B5EF4-FFF2-40B4-BE49-F238E27FC236}">
                <a16:creationId xmlns:a16="http://schemas.microsoft.com/office/drawing/2014/main" id="{C1191863-1F05-4F0A-AC36-8C597D5714DC}"/>
              </a:ext>
            </a:extLst>
          </p:cNvPr>
          <p:cNvCxnSpPr/>
          <p:nvPr/>
        </p:nvCxnSpPr>
        <p:spPr>
          <a:xfrm flipV="1">
            <a:off x="1484310" y="3827606"/>
            <a:ext cx="0" cy="1241544"/>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983-BB5C-4D0F-860C-2BBF3BCC3E95}"/>
              </a:ext>
            </a:extLst>
          </p:cNvPr>
          <p:cNvCxnSpPr/>
          <p:nvPr/>
        </p:nvCxnSpPr>
        <p:spPr>
          <a:xfrm flipV="1">
            <a:off x="4199138" y="3827606"/>
            <a:ext cx="0" cy="85980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AEBE90-B95E-4F9D-A814-89FD625C3399}"/>
              </a:ext>
            </a:extLst>
          </p:cNvPr>
          <p:cNvCxnSpPr>
            <a:cxnSpLocks/>
          </p:cNvCxnSpPr>
          <p:nvPr/>
        </p:nvCxnSpPr>
        <p:spPr>
          <a:xfrm>
            <a:off x="7537142" y="5894773"/>
            <a:ext cx="0" cy="48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16B13D-A2D2-4757-9456-0FC1DE29C31A}"/>
              </a:ext>
            </a:extLst>
          </p:cNvPr>
          <p:cNvCxnSpPr/>
          <p:nvPr/>
        </p:nvCxnSpPr>
        <p:spPr>
          <a:xfrm>
            <a:off x="9712171" y="4687410"/>
            <a:ext cx="0" cy="266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CC1596-F194-4438-A7B0-8CCBD8D7727E}"/>
              </a:ext>
            </a:extLst>
          </p:cNvPr>
          <p:cNvCxnSpPr/>
          <p:nvPr/>
        </p:nvCxnSpPr>
        <p:spPr>
          <a:xfrm>
            <a:off x="10006614" y="4520214"/>
            <a:ext cx="0" cy="266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74F440A-4135-4A9E-A6A7-E9A01A36E488}"/>
              </a:ext>
            </a:extLst>
          </p:cNvPr>
          <p:cNvCxnSpPr/>
          <p:nvPr/>
        </p:nvCxnSpPr>
        <p:spPr>
          <a:xfrm>
            <a:off x="10352843" y="4324905"/>
            <a:ext cx="0" cy="266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11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7E9AA-B913-4C64-ACDD-DAB980646110}"/>
              </a:ext>
            </a:extLst>
          </p:cNvPr>
          <p:cNvSpPr>
            <a:spLocks noGrp="1"/>
          </p:cNvSpPr>
          <p:nvPr>
            <p:ph type="title"/>
          </p:nvPr>
        </p:nvSpPr>
        <p:spPr/>
        <p:txBody>
          <a:bodyPr/>
          <a:lstStyle/>
          <a:p>
            <a:r>
              <a:rPr lang="es-PA" dirty="0"/>
              <a:t>Error en estado estable para sistemas con realimentación unitaria</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8D8105B-DF85-4DE9-A521-95A59D42F297}"/>
                  </a:ext>
                </a:extLst>
              </p:cNvPr>
              <p:cNvSpPr txBox="1"/>
              <p:nvPr/>
            </p:nvSpPr>
            <p:spPr>
              <a:xfrm>
                <a:off x="998806" y="3657600"/>
                <a:ext cx="3162850" cy="183819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𝐸</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r>
                        <a:rPr lang="es-PA" b="0" i="1" smtClean="0">
                          <a:latin typeface="Cambria Math" panose="02040503050406030204" pitchFamily="18" charset="0"/>
                        </a:rPr>
                        <m:t>𝑅</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r>
                        <a:rPr lang="es-PA" b="0" i="1" smtClean="0">
                          <a:latin typeface="Cambria Math" panose="02040503050406030204" pitchFamily="18" charset="0"/>
                        </a:rPr>
                        <m:t>𝐶</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  </m:t>
                      </m:r>
                    </m:oMath>
                  </m:oMathPara>
                </a14:m>
                <a:endParaRPr lang="es-PA" b="0"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𝐸</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r>
                        <a:rPr lang="es-PA" b="0" i="1" smtClean="0">
                          <a:latin typeface="Cambria Math" panose="02040503050406030204" pitchFamily="18" charset="0"/>
                        </a:rPr>
                        <m:t>𝑅</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)(1−</m:t>
                      </m:r>
                      <m:r>
                        <a:rPr lang="es-PA" b="0" i="1" smtClean="0">
                          <a:latin typeface="Cambria Math" panose="02040503050406030204" pitchFamily="18" charset="0"/>
                        </a:rPr>
                        <m:t>𝑇</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oMath>
                  </m:oMathPara>
                </a14:m>
                <a:endParaRPr lang="es-PA" dirty="0"/>
              </a:p>
              <a:p>
                <a:endParaRPr lang="es-PA" dirty="0"/>
              </a:p>
              <a:p>
                <a:r>
                  <a:rPr lang="es-PA" dirty="0">
                    <a:latin typeface="Cambria Math" panose="02040503050406030204" pitchFamily="18" charset="0"/>
                    <a:ea typeface="Cambria Math" panose="02040503050406030204" pitchFamily="18" charset="0"/>
                  </a:rPr>
                  <a:t>Aplicando luego el teorema del valor final</a:t>
                </a:r>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𝑒</m:t>
                      </m:r>
                      <m:d>
                        <m:dPr>
                          <m:ctrlPr>
                            <a:rPr lang="es-PA" b="0" i="1" smtClean="0">
                              <a:latin typeface="Cambria Math" panose="02040503050406030204" pitchFamily="18" charset="0"/>
                            </a:rPr>
                          </m:ctrlPr>
                        </m:dPr>
                        <m:e>
                          <m:r>
                            <a:rPr lang="es-PA" b="0" i="1" smtClean="0">
                              <a:latin typeface="Cambria Math" panose="02040503050406030204" pitchFamily="18" charset="0"/>
                            </a:rPr>
                            <m:t>∞</m:t>
                          </m:r>
                        </m:e>
                      </m:d>
                      <m:r>
                        <a:rPr lang="es-PA" b="0" i="1" smtClean="0">
                          <a:latin typeface="Cambria Math" panose="02040503050406030204" pitchFamily="18" charset="0"/>
                        </a:rPr>
                        <m:t>=</m:t>
                      </m:r>
                      <m:func>
                        <m:funcPr>
                          <m:ctrlPr>
                            <a:rPr lang="es-PA" b="0" i="1" smtClean="0">
                              <a:latin typeface="Cambria Math" panose="02040503050406030204" pitchFamily="18" charset="0"/>
                            </a:rPr>
                          </m:ctrlPr>
                        </m:funcPr>
                        <m:fName>
                          <m:limLow>
                            <m:limLowPr>
                              <m:ctrlPr>
                                <a:rPr lang="es-PA" b="0" i="1" smtClean="0">
                                  <a:latin typeface="Cambria Math" panose="02040503050406030204" pitchFamily="18" charset="0"/>
                                </a:rPr>
                              </m:ctrlPr>
                            </m:limLowPr>
                            <m:e>
                              <m:r>
                                <m:rPr>
                                  <m:sty m:val="p"/>
                                </m:rPr>
                                <a:rPr lang="es-PA" b="0" i="0" smtClean="0">
                                  <a:latin typeface="Cambria Math" panose="02040503050406030204" pitchFamily="18" charset="0"/>
                                </a:rPr>
                                <m:t>lim</m:t>
                              </m:r>
                            </m:e>
                            <m:lim>
                              <m:r>
                                <a:rPr lang="es-PA" b="0" i="1" smtClean="0">
                                  <a:latin typeface="Cambria Math" panose="02040503050406030204" pitchFamily="18" charset="0"/>
                                </a:rPr>
                                <m:t>𝑠</m:t>
                              </m:r>
                              <m:r>
                                <a:rPr lang="es-PA" b="0" i="1" smtClean="0">
                                  <a:latin typeface="Cambria Math" panose="02040503050406030204" pitchFamily="18" charset="0"/>
                                </a:rPr>
                                <m:t>→0</m:t>
                              </m:r>
                            </m:lim>
                          </m:limLow>
                        </m:fName>
                        <m:e>
                          <m:r>
                            <a:rPr lang="es-PA" b="0" i="1" smtClean="0">
                              <a:latin typeface="Cambria Math" panose="02040503050406030204" pitchFamily="18" charset="0"/>
                            </a:rPr>
                            <m:t>(</m:t>
                          </m:r>
                          <m:r>
                            <a:rPr lang="es-PA" b="0" i="1" smtClean="0">
                              <a:latin typeface="Cambria Math" panose="02040503050406030204" pitchFamily="18" charset="0"/>
                            </a:rPr>
                            <m:t>𝑠𝐸</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e>
                      </m:func>
                    </m:oMath>
                  </m:oMathPara>
                </a14:m>
                <a:endParaRPr lang="es-PA" dirty="0"/>
              </a:p>
            </p:txBody>
          </p:sp>
        </mc:Choice>
        <mc:Fallback xmlns="">
          <p:sp>
            <p:nvSpPr>
              <p:cNvPr id="7" name="CuadroTexto 6">
                <a:extLst>
                  <a:ext uri="{FF2B5EF4-FFF2-40B4-BE49-F238E27FC236}">
                    <a16:creationId xmlns:a16="http://schemas.microsoft.com/office/drawing/2014/main" id="{C8D8105B-DF85-4DE9-A521-95A59D42F297}"/>
                  </a:ext>
                </a:extLst>
              </p:cNvPr>
              <p:cNvSpPr txBox="1">
                <a:spLocks noRot="1" noChangeAspect="1" noMove="1" noResize="1" noEditPoints="1" noAdjustHandles="1" noChangeArrowheads="1" noChangeShapeType="1" noTextEdit="1"/>
              </p:cNvSpPr>
              <p:nvPr/>
            </p:nvSpPr>
            <p:spPr>
              <a:xfrm>
                <a:off x="998806" y="3657600"/>
                <a:ext cx="3162850" cy="1838196"/>
              </a:xfrm>
              <a:prstGeom prst="rect">
                <a:avLst/>
              </a:prstGeom>
              <a:blipFill>
                <a:blip r:embed="rId3"/>
                <a:stretch>
                  <a:fillRect l="-1734"/>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BF93999-E4A7-4110-8D09-3CA9827EBF09}"/>
                  </a:ext>
                </a:extLst>
              </p:cNvPr>
              <p:cNvSpPr/>
              <p:nvPr/>
            </p:nvSpPr>
            <p:spPr>
              <a:xfrm>
                <a:off x="5460204" y="3670852"/>
                <a:ext cx="4261936" cy="221797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s-PA" i="1" smtClean="0">
                          <a:latin typeface="Cambria Math" panose="02040503050406030204" pitchFamily="18" charset="0"/>
                        </a:rPr>
                        <m:t>𝐸</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r>
                        <a:rPr lang="es-PA" i="1">
                          <a:latin typeface="Cambria Math" panose="02040503050406030204" pitchFamily="18" charset="0"/>
                        </a:rPr>
                        <m:t>𝑅</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r>
                        <a:rPr lang="es-PA" i="1">
                          <a:latin typeface="Cambria Math" panose="02040503050406030204" pitchFamily="18" charset="0"/>
                        </a:rPr>
                        <m:t>𝐶</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 </m:t>
                      </m:r>
                    </m:oMath>
                  </m:oMathPara>
                </a14:m>
                <a:endParaRPr lang="es-PA"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𝐸</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1+</m:t>
                          </m:r>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e>
                      </m:d>
                      <m:r>
                        <a:rPr lang="es-PA" b="0" i="1" smtClean="0">
                          <a:latin typeface="Cambria Math" panose="02040503050406030204" pitchFamily="18" charset="0"/>
                        </a:rPr>
                        <m:t>=</m:t>
                      </m:r>
                      <m:r>
                        <a:rPr lang="es-PA" b="0" i="1" smtClean="0">
                          <a:latin typeface="Cambria Math" panose="02040503050406030204" pitchFamily="18" charset="0"/>
                        </a:rPr>
                        <m:t>𝑅</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oMath>
                  </m:oMathPara>
                </a14:m>
                <a:endParaRPr lang="es-PA"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𝐸</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𝑅</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num>
                        <m:den>
                          <m:d>
                            <m:dPr>
                              <m:ctrlPr>
                                <a:rPr lang="es-PA" i="1">
                                  <a:latin typeface="Cambria Math" panose="02040503050406030204" pitchFamily="18" charset="0"/>
                                </a:rPr>
                              </m:ctrlPr>
                            </m:dPr>
                            <m:e>
                              <m:r>
                                <a:rPr lang="es-PA" i="1">
                                  <a:latin typeface="Cambria Math" panose="02040503050406030204" pitchFamily="18" charset="0"/>
                                </a:rPr>
                                <m:t>1+</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e>
                          </m:d>
                        </m:den>
                      </m:f>
                    </m:oMath>
                  </m:oMathPara>
                </a14:m>
                <a:endParaRPr lang="es-PA" b="0" i="1" dirty="0">
                  <a:latin typeface="Cambria Math" panose="02040503050406030204" pitchFamily="18" charset="0"/>
                </a:endParaRPr>
              </a:p>
              <a:p>
                <a:endParaRPr lang="es-PA" i="1" dirty="0">
                  <a:latin typeface="Cambria Math" panose="02040503050406030204" pitchFamily="18" charset="0"/>
                </a:endParaRPr>
              </a:p>
              <a:p>
                <a:r>
                  <a:rPr lang="es-PA" dirty="0">
                    <a:latin typeface="Cambria Math" panose="02040503050406030204" pitchFamily="18" charset="0"/>
                    <a:ea typeface="Cambria Math" panose="02040503050406030204" pitchFamily="18" charset="0"/>
                  </a:rPr>
                  <a:t>Aplicando luego el teorema del valor final</a:t>
                </a:r>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m:t>
                          </m:r>
                          <m:r>
                            <a:rPr lang="es-PA" i="1">
                              <a:latin typeface="Cambria Math" panose="02040503050406030204" pitchFamily="18" charset="0"/>
                            </a:rPr>
                            <m:t>𝑠𝐸</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e>
                      </m:func>
                      <m:r>
                        <a:rPr lang="es-PA" i="1">
                          <a:latin typeface="Cambria Math" panose="02040503050406030204" pitchFamily="18" charset="0"/>
                        </a:rPr>
                        <m:t> </m:t>
                      </m:r>
                    </m:oMath>
                  </m:oMathPara>
                </a14:m>
                <a:endParaRPr lang="es-PA" dirty="0"/>
              </a:p>
            </p:txBody>
          </p:sp>
        </mc:Choice>
        <mc:Fallback xmlns="">
          <p:sp>
            <p:nvSpPr>
              <p:cNvPr id="9" name="Rectángulo 8">
                <a:extLst>
                  <a:ext uri="{FF2B5EF4-FFF2-40B4-BE49-F238E27FC236}">
                    <a16:creationId xmlns:a16="http://schemas.microsoft.com/office/drawing/2014/main" id="{ABF93999-E4A7-4110-8D09-3CA9827EBF09}"/>
                  </a:ext>
                </a:extLst>
              </p:cNvPr>
              <p:cNvSpPr>
                <a:spLocks noRot="1" noChangeAspect="1" noMove="1" noResize="1" noEditPoints="1" noAdjustHandles="1" noChangeArrowheads="1" noChangeShapeType="1" noTextEdit="1"/>
              </p:cNvSpPr>
              <p:nvPr/>
            </p:nvSpPr>
            <p:spPr>
              <a:xfrm>
                <a:off x="5460204" y="3670852"/>
                <a:ext cx="4261936" cy="2217979"/>
              </a:xfrm>
              <a:prstGeom prst="rect">
                <a:avLst/>
              </a:prstGeom>
              <a:blipFill>
                <a:blip r:embed="rId5"/>
                <a:stretch>
                  <a:fillRect l="-1288" r="-429"/>
                </a:stretch>
              </a:blipFill>
            </p:spPr>
            <p:txBody>
              <a:bodyPr/>
              <a:lstStyle/>
              <a:p>
                <a:r>
                  <a:rPr lang="es-PA">
                    <a:noFill/>
                  </a:rPr>
                  <a:t> </a:t>
                </a:r>
              </a:p>
            </p:txBody>
          </p:sp>
        </mc:Fallback>
      </mc:AlternateContent>
      <p:sp>
        <p:nvSpPr>
          <p:cNvPr id="10" name="CuadroTexto 9">
            <a:extLst>
              <a:ext uri="{FF2B5EF4-FFF2-40B4-BE49-F238E27FC236}">
                <a16:creationId xmlns:a16="http://schemas.microsoft.com/office/drawing/2014/main" id="{B868EDBF-2572-4F61-BAB3-92EDDF740856}"/>
              </a:ext>
            </a:extLst>
          </p:cNvPr>
          <p:cNvSpPr txBox="1"/>
          <p:nvPr/>
        </p:nvSpPr>
        <p:spPr>
          <a:xfrm>
            <a:off x="2646286" y="5849034"/>
            <a:ext cx="6899427" cy="646331"/>
          </a:xfrm>
          <a:prstGeom prst="rect">
            <a:avLst/>
          </a:prstGeom>
          <a:noFill/>
        </p:spPr>
        <p:txBody>
          <a:bodyPr wrap="square" rtlCol="0">
            <a:spAutoFit/>
          </a:bodyPr>
          <a:lstStyle/>
          <a:p>
            <a:r>
              <a:rPr lang="es-PA" dirty="0"/>
              <a:t>Para ambos casos recuerde que la entrada R(s) debe ser reemplazada por su equivalente en el dominio de Laplace (Vea la diapositiva 3).</a:t>
            </a:r>
          </a:p>
        </p:txBody>
      </p:sp>
      <p:pic>
        <p:nvPicPr>
          <p:cNvPr id="5" name="Picture 4">
            <a:extLst>
              <a:ext uri="{FF2B5EF4-FFF2-40B4-BE49-F238E27FC236}">
                <a16:creationId xmlns:a16="http://schemas.microsoft.com/office/drawing/2014/main" id="{2BFB63DE-2809-47BC-98E0-24178799F5BE}"/>
              </a:ext>
            </a:extLst>
          </p:cNvPr>
          <p:cNvPicPr>
            <a:picLocks noChangeAspect="1"/>
          </p:cNvPicPr>
          <p:nvPr/>
        </p:nvPicPr>
        <p:blipFill>
          <a:blip r:embed="rId6"/>
          <a:stretch>
            <a:fillRect/>
          </a:stretch>
        </p:blipFill>
        <p:spPr>
          <a:xfrm>
            <a:off x="455026" y="2357579"/>
            <a:ext cx="3895725" cy="1285875"/>
          </a:xfrm>
          <a:prstGeom prst="rect">
            <a:avLst/>
          </a:prstGeom>
        </p:spPr>
      </p:pic>
      <p:pic>
        <p:nvPicPr>
          <p:cNvPr id="11" name="Picture 10">
            <a:extLst>
              <a:ext uri="{FF2B5EF4-FFF2-40B4-BE49-F238E27FC236}">
                <a16:creationId xmlns:a16="http://schemas.microsoft.com/office/drawing/2014/main" id="{1F13ED2E-6CD4-43B4-B2C2-2EA0D90D42C5}"/>
              </a:ext>
            </a:extLst>
          </p:cNvPr>
          <p:cNvPicPr>
            <a:picLocks noChangeAspect="1"/>
          </p:cNvPicPr>
          <p:nvPr/>
        </p:nvPicPr>
        <p:blipFill>
          <a:blip r:embed="rId7"/>
          <a:stretch>
            <a:fillRect/>
          </a:stretch>
        </p:blipFill>
        <p:spPr>
          <a:xfrm>
            <a:off x="4921605" y="2345315"/>
            <a:ext cx="3689736" cy="1312285"/>
          </a:xfrm>
          <a:prstGeom prst="rect">
            <a:avLst/>
          </a:prstGeom>
        </p:spPr>
      </p:pic>
    </p:spTree>
    <p:extLst>
      <p:ext uri="{BB962C8B-B14F-4D97-AF65-F5344CB8AC3E}">
        <p14:creationId xmlns:p14="http://schemas.microsoft.com/office/powerpoint/2010/main" val="30768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EC06A-BE2D-4E65-9EA0-36754285A2FC}"/>
              </a:ext>
            </a:extLst>
          </p:cNvPr>
          <p:cNvSpPr>
            <a:spLocks noGrp="1"/>
          </p:cNvSpPr>
          <p:nvPr>
            <p:ph type="title"/>
          </p:nvPr>
        </p:nvSpPr>
        <p:spPr>
          <a:xfrm>
            <a:off x="-184691" y="678428"/>
            <a:ext cx="10018713" cy="1752599"/>
          </a:xfrm>
        </p:spPr>
        <p:txBody>
          <a:bodyPr/>
          <a:lstStyle/>
          <a:p>
            <a:r>
              <a:rPr lang="es-PA" dirty="0"/>
              <a:t>Constantes de error estático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EB7EA07-3403-49C0-9437-6D7F5CFC09FF}"/>
                  </a:ext>
                </a:extLst>
              </p:cNvPr>
              <p:cNvSpPr>
                <a:spLocks noGrp="1"/>
              </p:cNvSpPr>
              <p:nvPr>
                <p:ph idx="1"/>
              </p:nvPr>
            </p:nvSpPr>
            <p:spPr>
              <a:xfrm>
                <a:off x="1484310" y="1866899"/>
                <a:ext cx="10018713" cy="4798944"/>
              </a:xfrm>
            </p:spPr>
            <p:txBody>
              <a:bodyPr/>
              <a:lstStyle/>
              <a:p>
                <a:r>
                  <a:rPr lang="es-PA" dirty="0"/>
                  <a:t>Se continua el análisis para sistemas con realimentación unitaria negativa.</a:t>
                </a:r>
              </a:p>
              <a:p>
                <a:r>
                  <a:rPr lang="es-PA" dirty="0"/>
                  <a:t>Las constantes de error estático representan las métricas de desempeño para el error en estado estable, así como el tiempo de asentamiento, porcentaje de sobre oscilación, entre otros lo son para la respuesta transitoria.</a:t>
                </a:r>
              </a:p>
              <a:p>
                <a14:m>
                  <m:oMath xmlns:m="http://schemas.openxmlformats.org/officeDocument/2006/math">
                    <m:r>
                      <a:rPr lang="es-PA" b="0" i="1" smtClean="0">
                        <a:latin typeface="Cambria Math" panose="02040503050406030204" pitchFamily="18" charset="0"/>
                      </a:rPr>
                      <m:t>𝐾𝑝</m:t>
                    </m:r>
                    <m:r>
                      <a:rPr lang="es-PA" b="0" i="1" smtClean="0">
                        <a:latin typeface="Cambria Math" panose="02040503050406030204" pitchFamily="18" charset="0"/>
                      </a:rPr>
                      <m:t>=</m:t>
                    </m:r>
                    <m:func>
                      <m:funcPr>
                        <m:ctrlPr>
                          <a:rPr lang="es-PA" b="0" i="1" smtClean="0">
                            <a:latin typeface="Cambria Math" panose="02040503050406030204" pitchFamily="18" charset="0"/>
                          </a:rPr>
                        </m:ctrlPr>
                      </m:funcPr>
                      <m:fName>
                        <m:limLow>
                          <m:limLowPr>
                            <m:ctrlPr>
                              <a:rPr lang="es-PA" b="0" i="1" smtClean="0">
                                <a:latin typeface="Cambria Math" panose="02040503050406030204" pitchFamily="18" charset="0"/>
                              </a:rPr>
                            </m:ctrlPr>
                          </m:limLowPr>
                          <m:e>
                            <m:r>
                              <m:rPr>
                                <m:sty m:val="p"/>
                              </m:rPr>
                              <a:rPr lang="es-PA" b="0" i="0" smtClean="0">
                                <a:latin typeface="Cambria Math" panose="02040503050406030204" pitchFamily="18" charset="0"/>
                              </a:rPr>
                              <m:t>lim</m:t>
                            </m:r>
                          </m:e>
                          <m:lim>
                            <m:r>
                              <a:rPr lang="es-PA" b="0" i="1" smtClean="0">
                                <a:latin typeface="Cambria Math" panose="02040503050406030204" pitchFamily="18" charset="0"/>
                              </a:rPr>
                              <m:t>𝑠</m:t>
                            </m:r>
                            <m:r>
                              <a:rPr lang="es-PA" b="0" i="1" smtClean="0">
                                <a:latin typeface="Cambria Math" panose="02040503050406030204" pitchFamily="18" charset="0"/>
                              </a:rPr>
                              <m:t>→0</m:t>
                            </m:r>
                          </m:lim>
                        </m:limLow>
                      </m:fName>
                      <m:e>
                        <m:r>
                          <a:rPr lang="es-PA" b="0" i="1" smtClean="0">
                            <a:latin typeface="Cambria Math" panose="02040503050406030204" pitchFamily="18" charset="0"/>
                          </a:rPr>
                          <m:t>𝐺</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e>
                    </m:func>
                    <m:r>
                      <a:rPr lang="es-PA" b="0" i="1" smtClean="0">
                        <a:latin typeface="Cambria Math" panose="02040503050406030204" pitchFamily="18" charset="0"/>
                      </a:rPr>
                      <m:t>       </m:t>
                    </m:r>
                    <m:d>
                      <m:dPr>
                        <m:ctrlPr>
                          <a:rPr lang="es-PA" b="0" i="1" smtClean="0">
                            <a:latin typeface="Cambria Math" panose="02040503050406030204" pitchFamily="18" charset="0"/>
                          </a:rPr>
                        </m:ctrlPr>
                      </m:dPr>
                      <m:e>
                        <m:r>
                          <a:rPr lang="es-PA" b="0" i="1" smtClean="0">
                            <a:latin typeface="Cambria Math" panose="02040503050406030204" pitchFamily="18" charset="0"/>
                          </a:rPr>
                          <m:t>𝐶𝑜𝑛𝑠𝑡𝑎𝑛𝑡𝑒</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𝑝𝑜𝑠𝑖𝑐𝑖</m:t>
                        </m:r>
                        <m:r>
                          <a:rPr lang="es-PA" b="0" i="1" smtClean="0">
                            <a:latin typeface="Cambria Math" panose="02040503050406030204" pitchFamily="18" charset="0"/>
                          </a:rPr>
                          <m:t>ó</m:t>
                        </m:r>
                        <m:r>
                          <a:rPr lang="es-PA" b="0" i="1" smtClean="0">
                            <a:latin typeface="Cambria Math" panose="02040503050406030204" pitchFamily="18" charset="0"/>
                          </a:rPr>
                          <m:t>𝑛</m:t>
                        </m:r>
                      </m:e>
                    </m:d>
                  </m:oMath>
                </a14:m>
                <a:endParaRPr lang="es-PA" b="0" dirty="0"/>
              </a:p>
              <a:p>
                <a14:m>
                  <m:oMath xmlns:m="http://schemas.openxmlformats.org/officeDocument/2006/math">
                    <m:r>
                      <a:rPr lang="es-PA" b="0" i="1" smtClean="0">
                        <a:latin typeface="Cambria Math" panose="02040503050406030204" pitchFamily="18" charset="0"/>
                      </a:rPr>
                      <m:t>𝐾𝑣</m:t>
                    </m:r>
                    <m:r>
                      <a:rPr lang="es-PA" b="0" i="1" smtClean="0">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b="0" i="1" smtClean="0">
                            <a:latin typeface="Cambria Math" panose="02040503050406030204" pitchFamily="18" charset="0"/>
                          </a:rPr>
                          <m:t>𝑠</m:t>
                        </m:r>
                        <m:r>
                          <a:rPr lang="es-PA" i="1">
                            <a:latin typeface="Cambria Math" panose="02040503050406030204" pitchFamily="18" charset="0"/>
                          </a:rPr>
                          <m:t>𝐺</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e>
                    </m:func>
                    <m:r>
                      <a:rPr lang="es-PA" b="0" i="1" smtClean="0">
                        <a:latin typeface="Cambria Math" panose="02040503050406030204" pitchFamily="18" charset="0"/>
                      </a:rPr>
                      <m:t>           </m:t>
                    </m:r>
                    <m:d>
                      <m:dPr>
                        <m:ctrlPr>
                          <a:rPr lang="es-PA" i="1">
                            <a:latin typeface="Cambria Math" panose="02040503050406030204" pitchFamily="18" charset="0"/>
                          </a:rPr>
                        </m:ctrlPr>
                      </m:dPr>
                      <m:e>
                        <m:r>
                          <a:rPr lang="es-PA" i="1">
                            <a:latin typeface="Cambria Math" panose="02040503050406030204" pitchFamily="18" charset="0"/>
                          </a:rPr>
                          <m:t>𝐶𝑜𝑛𝑠𝑡𝑎𝑛𝑡𝑒</m:t>
                        </m:r>
                        <m:r>
                          <a:rPr lang="es-PA" i="1">
                            <a:latin typeface="Cambria Math" panose="02040503050406030204" pitchFamily="18" charset="0"/>
                          </a:rPr>
                          <m:t> </m:t>
                        </m:r>
                        <m:r>
                          <a:rPr lang="es-PA" i="1">
                            <a:latin typeface="Cambria Math" panose="02040503050406030204" pitchFamily="18" charset="0"/>
                          </a:rPr>
                          <m:t>𝑑𝑒</m:t>
                        </m:r>
                        <m:r>
                          <a:rPr lang="es-PA" i="1">
                            <a:latin typeface="Cambria Math" panose="02040503050406030204" pitchFamily="18" charset="0"/>
                          </a:rPr>
                          <m:t> </m:t>
                        </m:r>
                        <m:r>
                          <a:rPr lang="es-PA" b="0" i="1" smtClean="0">
                            <a:latin typeface="Cambria Math" panose="02040503050406030204" pitchFamily="18" charset="0"/>
                          </a:rPr>
                          <m:t>𝑣𝑒𝑙𝑜𝑐𝑖𝑑𝑎𝑑</m:t>
                        </m:r>
                      </m:e>
                    </m:d>
                  </m:oMath>
                </a14:m>
                <a:endParaRPr lang="es-PA" dirty="0"/>
              </a:p>
              <a:p>
                <a14:m>
                  <m:oMath xmlns:m="http://schemas.openxmlformats.org/officeDocument/2006/math">
                    <m:r>
                      <a:rPr lang="es-PA" i="1">
                        <a:latin typeface="Cambria Math" panose="02040503050406030204" pitchFamily="18" charset="0"/>
                      </a:rPr>
                      <m:t>𝐾</m:t>
                    </m:r>
                    <m:r>
                      <a:rPr lang="es-PA" b="0" i="1" smtClean="0">
                        <a:latin typeface="Cambria Math" panose="02040503050406030204" pitchFamily="18" charset="0"/>
                      </a:rPr>
                      <m:t>𝑎</m:t>
                    </m:r>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sSup>
                          <m:sSupPr>
                            <m:ctrlPr>
                              <a:rPr lang="es-PA"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i="1">
                            <a:latin typeface="Cambria Math" panose="02040503050406030204" pitchFamily="18" charset="0"/>
                          </a:rPr>
                          <m:t>𝐺</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e>
                    </m:func>
                    <m:r>
                      <a:rPr lang="es-PA" b="0" i="1" smtClean="0">
                        <a:latin typeface="Cambria Math" panose="02040503050406030204" pitchFamily="18" charset="0"/>
                      </a:rPr>
                      <m:t>         </m:t>
                    </m:r>
                    <m:d>
                      <m:dPr>
                        <m:ctrlPr>
                          <a:rPr lang="es-PA" i="1">
                            <a:latin typeface="Cambria Math" panose="02040503050406030204" pitchFamily="18" charset="0"/>
                          </a:rPr>
                        </m:ctrlPr>
                      </m:dPr>
                      <m:e>
                        <m:r>
                          <a:rPr lang="es-PA" i="1">
                            <a:latin typeface="Cambria Math" panose="02040503050406030204" pitchFamily="18" charset="0"/>
                          </a:rPr>
                          <m:t>𝐶𝑜𝑛𝑠𝑡𝑎𝑛𝑡𝑒</m:t>
                        </m:r>
                        <m:r>
                          <a:rPr lang="es-PA" i="1">
                            <a:latin typeface="Cambria Math" panose="02040503050406030204" pitchFamily="18" charset="0"/>
                          </a:rPr>
                          <m:t> </m:t>
                        </m:r>
                        <m:r>
                          <a:rPr lang="es-PA" i="1">
                            <a:latin typeface="Cambria Math" panose="02040503050406030204" pitchFamily="18" charset="0"/>
                          </a:rPr>
                          <m:t>𝑑𝑒</m:t>
                        </m:r>
                        <m:r>
                          <a:rPr lang="es-PA" i="1">
                            <a:latin typeface="Cambria Math" panose="02040503050406030204" pitchFamily="18" charset="0"/>
                          </a:rPr>
                          <m:t> </m:t>
                        </m:r>
                        <m:r>
                          <a:rPr lang="es-PA" b="0" i="1" smtClean="0">
                            <a:latin typeface="Cambria Math" panose="02040503050406030204" pitchFamily="18" charset="0"/>
                          </a:rPr>
                          <m:t>𝑎𝑐𝑒𝑙𝑒𝑟𝑎</m:t>
                        </m:r>
                        <m:r>
                          <a:rPr lang="es-PA" i="1">
                            <a:latin typeface="Cambria Math" panose="02040503050406030204" pitchFamily="18" charset="0"/>
                          </a:rPr>
                          <m:t>𝑐𝑖</m:t>
                        </m:r>
                        <m:r>
                          <a:rPr lang="es-PA" i="1">
                            <a:latin typeface="Cambria Math" panose="02040503050406030204" pitchFamily="18" charset="0"/>
                          </a:rPr>
                          <m:t>ó</m:t>
                        </m:r>
                        <m:r>
                          <a:rPr lang="es-PA" i="1">
                            <a:latin typeface="Cambria Math" panose="02040503050406030204" pitchFamily="18" charset="0"/>
                          </a:rPr>
                          <m:t>𝑛</m:t>
                        </m:r>
                      </m:e>
                    </m:d>
                  </m:oMath>
                </a14:m>
                <a:endParaRPr lang="es-PA" dirty="0"/>
              </a:p>
              <a:p>
                <a:endParaRPr lang="es-PA" dirty="0"/>
              </a:p>
            </p:txBody>
          </p:sp>
        </mc:Choice>
        <mc:Fallback xmlns="">
          <p:sp>
            <p:nvSpPr>
              <p:cNvPr id="3" name="Marcador de contenido 2">
                <a:extLst>
                  <a:ext uri="{FF2B5EF4-FFF2-40B4-BE49-F238E27FC236}">
                    <a16:creationId xmlns:a16="http://schemas.microsoft.com/office/drawing/2014/main" id="{7EB7EA07-3403-49C0-9437-6D7F5CFC09FF}"/>
                  </a:ext>
                </a:extLst>
              </p:cNvPr>
              <p:cNvSpPr>
                <a:spLocks noGrp="1" noRot="1" noChangeAspect="1" noMove="1" noResize="1" noEditPoints="1" noAdjustHandles="1" noChangeArrowheads="1" noChangeShapeType="1" noTextEdit="1"/>
              </p:cNvSpPr>
              <p:nvPr>
                <p:ph idx="1"/>
              </p:nvPr>
            </p:nvSpPr>
            <p:spPr>
              <a:xfrm>
                <a:off x="1484310" y="1866899"/>
                <a:ext cx="10018713" cy="4798944"/>
              </a:xfrm>
              <a:blipFill>
                <a:blip r:embed="rId2"/>
                <a:stretch>
                  <a:fillRect l="-1521"/>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55E3B11-ADAC-41D1-B3DF-342E471F56D1}"/>
                  </a:ext>
                </a:extLst>
              </p:cNvPr>
              <p:cNvSpPr/>
              <p:nvPr/>
            </p:nvSpPr>
            <p:spPr>
              <a:xfrm>
                <a:off x="9232205" y="109272"/>
                <a:ext cx="2547172" cy="18510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m:t>
                          </m:r>
                          <m:r>
                            <a:rPr lang="es-PA" i="1">
                              <a:latin typeface="Cambria Math" panose="02040503050406030204" pitchFamily="18" charset="0"/>
                            </a:rPr>
                            <m:t>𝑠𝐸</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e>
                      </m:func>
                    </m:oMath>
                  </m:oMathPara>
                </a14:m>
                <a:endParaRPr lang="es-PA" dirty="0"/>
              </a:p>
              <a:p>
                <a:endParaRPr lang="es-PA" dirty="0"/>
              </a:p>
              <a:p>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𝑠</m:t>
                              </m:r>
                              <m:r>
                                <a:rPr lang="es-PA" i="1">
                                  <a:latin typeface="Cambria Math" panose="02040503050406030204" pitchFamily="18" charset="0"/>
                                </a:rPr>
                                <m:t>𝑅</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r>
                                <a:rPr lang="es-PA" i="1">
                                  <a:latin typeface="Cambria Math" panose="02040503050406030204" pitchFamily="18" charset="0"/>
                                </a:rPr>
                                <m:t>1+</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den>
                          </m:f>
                          <m:r>
                            <a:rPr lang="es-PA" i="1">
                              <a:latin typeface="Cambria Math" panose="02040503050406030204" pitchFamily="18" charset="0"/>
                            </a:rPr>
                            <m:t>)</m:t>
                          </m:r>
                        </m:e>
                      </m:func>
                    </m:oMath>
                  </m:oMathPara>
                </a14:m>
                <a:endParaRPr lang="es-PA" dirty="0"/>
              </a:p>
              <a:p>
                <a:endParaRPr lang="es-PA" dirty="0"/>
              </a:p>
              <a:p>
                <a:endParaRPr lang="es-PA" dirty="0"/>
              </a:p>
            </p:txBody>
          </p:sp>
        </mc:Choice>
        <mc:Fallback>
          <p:sp>
            <p:nvSpPr>
              <p:cNvPr id="4" name="Rectangle 3">
                <a:extLst>
                  <a:ext uri="{FF2B5EF4-FFF2-40B4-BE49-F238E27FC236}">
                    <a16:creationId xmlns:a16="http://schemas.microsoft.com/office/drawing/2014/main" id="{555E3B11-ADAC-41D1-B3DF-342E471F56D1}"/>
                  </a:ext>
                </a:extLst>
              </p:cNvPr>
              <p:cNvSpPr>
                <a:spLocks noRot="1" noChangeAspect="1" noMove="1" noResize="1" noEditPoints="1" noAdjustHandles="1" noChangeArrowheads="1" noChangeShapeType="1" noTextEdit="1"/>
              </p:cNvSpPr>
              <p:nvPr/>
            </p:nvSpPr>
            <p:spPr>
              <a:xfrm>
                <a:off x="9232205" y="109272"/>
                <a:ext cx="2547172" cy="1851020"/>
              </a:xfrm>
              <a:prstGeom prst="rect">
                <a:avLst/>
              </a:prstGeom>
              <a:blipFill>
                <a:blip r:embed="rId3"/>
                <a:stretch>
                  <a:fillRect/>
                </a:stretch>
              </a:blipFill>
            </p:spPr>
            <p:txBody>
              <a:bodyPr/>
              <a:lstStyle/>
              <a:p>
                <a:r>
                  <a:rPr lang="es-PA">
                    <a:noFill/>
                  </a:rPr>
                  <a:t> </a:t>
                </a:r>
              </a:p>
            </p:txBody>
          </p:sp>
        </mc:Fallback>
      </mc:AlternateContent>
      <p:sp>
        <p:nvSpPr>
          <p:cNvPr id="5" name="Cloud 4">
            <a:extLst>
              <a:ext uri="{FF2B5EF4-FFF2-40B4-BE49-F238E27FC236}">
                <a16:creationId xmlns:a16="http://schemas.microsoft.com/office/drawing/2014/main" id="{1EF994C5-17FF-472C-80B0-585B8C8D8988}"/>
              </a:ext>
            </a:extLst>
          </p:cNvPr>
          <p:cNvSpPr/>
          <p:nvPr/>
        </p:nvSpPr>
        <p:spPr>
          <a:xfrm>
            <a:off x="9062238" y="580007"/>
            <a:ext cx="2887106" cy="1380285"/>
          </a:xfrm>
          <a:prstGeom prst="clou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B27C6367-450D-4478-B8E1-98C8961D64A4}"/>
                  </a:ext>
                </a:extLst>
              </p:cNvPr>
              <p:cNvSpPr/>
              <p:nvPr/>
            </p:nvSpPr>
            <p:spPr>
              <a:xfrm>
                <a:off x="8890491" y="4644137"/>
                <a:ext cx="2418675" cy="6758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fName>
                        <m:e>
                          <m:r>
                            <a:rPr lang="es-PA" i="1">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𝐴</m:t>
                              </m:r>
                            </m:num>
                            <m:den>
                              <m:r>
                                <a:rPr lang="es-PA" i="1">
                                  <a:latin typeface="Cambria Math" panose="02040503050406030204" pitchFamily="18" charset="0"/>
                                </a:rPr>
                                <m:t>1+</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den>
                          </m:f>
                          <m:r>
                            <a:rPr lang="es-PA" i="1">
                              <a:latin typeface="Cambria Math" panose="02040503050406030204" pitchFamily="18" charset="0"/>
                            </a:rPr>
                            <m:t>)</m:t>
                          </m:r>
                        </m:e>
                      </m:func>
                    </m:oMath>
                  </m:oMathPara>
                </a14:m>
                <a:endParaRPr lang="es-PA" dirty="0"/>
              </a:p>
            </p:txBody>
          </p:sp>
        </mc:Choice>
        <mc:Fallback>
          <p:sp>
            <p:nvSpPr>
              <p:cNvPr id="6" name="Rectangle 5">
                <a:extLst>
                  <a:ext uri="{FF2B5EF4-FFF2-40B4-BE49-F238E27FC236}">
                    <a16:creationId xmlns:a16="http://schemas.microsoft.com/office/drawing/2014/main" id="{B27C6367-450D-4478-B8E1-98C8961D64A4}"/>
                  </a:ext>
                </a:extLst>
              </p:cNvPr>
              <p:cNvSpPr>
                <a:spLocks noRot="1" noChangeAspect="1" noMove="1" noResize="1" noEditPoints="1" noAdjustHandles="1" noChangeArrowheads="1" noChangeShapeType="1" noTextEdit="1"/>
              </p:cNvSpPr>
              <p:nvPr/>
            </p:nvSpPr>
            <p:spPr>
              <a:xfrm>
                <a:off x="8890491" y="4644137"/>
                <a:ext cx="2418675" cy="675826"/>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073CD38-0183-41D2-A6DD-D75901A6CAB5}"/>
                  </a:ext>
                </a:extLst>
              </p:cNvPr>
              <p:cNvSpPr/>
              <p:nvPr/>
            </p:nvSpPr>
            <p:spPr>
              <a:xfrm>
                <a:off x="8916552" y="3867004"/>
                <a:ext cx="1138581" cy="612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𝑅</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𝑠</m:t>
                          </m:r>
                        </m:den>
                      </m:f>
                    </m:oMath>
                  </m:oMathPara>
                </a14:m>
                <a:endParaRPr lang="es-PA" dirty="0"/>
              </a:p>
            </p:txBody>
          </p:sp>
        </mc:Choice>
        <mc:Fallback>
          <p:sp>
            <p:nvSpPr>
              <p:cNvPr id="7" name="Rectangle 6">
                <a:extLst>
                  <a:ext uri="{FF2B5EF4-FFF2-40B4-BE49-F238E27FC236}">
                    <a16:creationId xmlns:a16="http://schemas.microsoft.com/office/drawing/2014/main" id="{1073CD38-0183-41D2-A6DD-D75901A6CAB5}"/>
                  </a:ext>
                </a:extLst>
              </p:cNvPr>
              <p:cNvSpPr>
                <a:spLocks noRot="1" noChangeAspect="1" noMove="1" noResize="1" noEditPoints="1" noAdjustHandles="1" noChangeArrowheads="1" noChangeShapeType="1" noTextEdit="1"/>
              </p:cNvSpPr>
              <p:nvPr/>
            </p:nvSpPr>
            <p:spPr>
              <a:xfrm>
                <a:off x="8916552" y="3867004"/>
                <a:ext cx="1138581" cy="612796"/>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9E234F1-9D9C-4DC0-AB7A-863764FC8121}"/>
                  </a:ext>
                </a:extLst>
              </p:cNvPr>
              <p:cNvSpPr/>
              <p:nvPr/>
            </p:nvSpPr>
            <p:spPr>
              <a:xfrm>
                <a:off x="8738999" y="5292046"/>
                <a:ext cx="3384837"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den>
                      </m:f>
                    </m:oMath>
                  </m:oMathPara>
                </a14:m>
                <a:endParaRPr lang="es-PA" dirty="0"/>
              </a:p>
            </p:txBody>
          </p:sp>
        </mc:Choice>
        <mc:Fallback>
          <p:sp>
            <p:nvSpPr>
              <p:cNvPr id="8" name="Rectangle 7">
                <a:extLst>
                  <a:ext uri="{FF2B5EF4-FFF2-40B4-BE49-F238E27FC236}">
                    <a16:creationId xmlns:a16="http://schemas.microsoft.com/office/drawing/2014/main" id="{99E234F1-9D9C-4DC0-AB7A-863764FC8121}"/>
                  </a:ext>
                </a:extLst>
              </p:cNvPr>
              <p:cNvSpPr>
                <a:spLocks noRot="1" noChangeAspect="1" noMove="1" noResize="1" noEditPoints="1" noAdjustHandles="1" noChangeArrowheads="1" noChangeShapeType="1" noTextEdit="1"/>
              </p:cNvSpPr>
              <p:nvPr/>
            </p:nvSpPr>
            <p:spPr>
              <a:xfrm>
                <a:off x="8738999" y="5292046"/>
                <a:ext cx="3384837" cy="752450"/>
              </a:xfrm>
              <a:prstGeom prst="rect">
                <a:avLst/>
              </a:prstGeom>
              <a:blipFill>
                <a:blip r:embed="rId6"/>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168493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987BE-9ABC-4511-A114-802B8D8110E5}"/>
              </a:ext>
            </a:extLst>
          </p:cNvPr>
          <p:cNvSpPr>
            <a:spLocks noGrp="1"/>
          </p:cNvSpPr>
          <p:nvPr>
            <p:ph type="title"/>
          </p:nvPr>
        </p:nvSpPr>
        <p:spPr>
          <a:xfrm>
            <a:off x="1484310" y="0"/>
            <a:ext cx="10018713" cy="1752599"/>
          </a:xfrm>
        </p:spPr>
        <p:txBody>
          <a:bodyPr/>
          <a:lstStyle/>
          <a:p>
            <a:r>
              <a:rPr lang="es-PA" dirty="0"/>
              <a:t>Tipos de sistema</a:t>
            </a:r>
          </a:p>
        </p:txBody>
      </p:sp>
      <p:sp>
        <p:nvSpPr>
          <p:cNvPr id="3" name="Marcador de contenido 2">
            <a:extLst>
              <a:ext uri="{FF2B5EF4-FFF2-40B4-BE49-F238E27FC236}">
                <a16:creationId xmlns:a16="http://schemas.microsoft.com/office/drawing/2014/main" id="{8CC26AA0-0F5B-4BC3-965D-DE17B3EE58C8}"/>
              </a:ext>
            </a:extLst>
          </p:cNvPr>
          <p:cNvSpPr>
            <a:spLocks noGrp="1"/>
          </p:cNvSpPr>
          <p:nvPr>
            <p:ph idx="1"/>
          </p:nvPr>
        </p:nvSpPr>
        <p:spPr>
          <a:xfrm>
            <a:off x="1484310" y="1477837"/>
            <a:ext cx="10018713" cy="3124201"/>
          </a:xfrm>
        </p:spPr>
        <p:txBody>
          <a:bodyPr/>
          <a:lstStyle/>
          <a:p>
            <a:r>
              <a:rPr lang="es-PA" dirty="0"/>
              <a:t>El tipo de sistema esta determinado por el orden del polo ubicado en el origen (integrador puro) de la función de transferencia en lazo abierto. Si N=0, 1 o 2, entonces el sistema será tipo 0, 1 o 2 respectivamente. En la practica resulta difícil diseñar sistema tipo 3 o superiores, debido a que resulta muy complicado diseñar sistemas estables con 2 o mas integradores puros.  </a:t>
            </a:r>
          </a:p>
        </p:txBody>
      </p:sp>
      <p:grpSp>
        <p:nvGrpSpPr>
          <p:cNvPr id="5" name="Grupo 4">
            <a:extLst>
              <a:ext uri="{FF2B5EF4-FFF2-40B4-BE49-F238E27FC236}">
                <a16:creationId xmlns:a16="http://schemas.microsoft.com/office/drawing/2014/main" id="{D200E81F-3056-44A2-BBD3-F72CC0C586AE}"/>
              </a:ext>
            </a:extLst>
          </p:cNvPr>
          <p:cNvGrpSpPr/>
          <p:nvPr/>
        </p:nvGrpSpPr>
        <p:grpSpPr>
          <a:xfrm>
            <a:off x="-94014" y="4137264"/>
            <a:ext cx="6981093" cy="2792437"/>
            <a:chOff x="-94014" y="4137264"/>
            <a:chExt cx="6981093" cy="2792437"/>
          </a:xfrm>
        </p:grpSpPr>
        <p:grpSp>
          <p:nvGrpSpPr>
            <p:cNvPr id="4" name="Grupo 3">
              <a:extLst>
                <a:ext uri="{FF2B5EF4-FFF2-40B4-BE49-F238E27FC236}">
                  <a16:creationId xmlns:a16="http://schemas.microsoft.com/office/drawing/2014/main" id="{3CCBF58F-1DB7-46CA-8CA8-682519CA8DEF}"/>
                </a:ext>
              </a:extLst>
            </p:cNvPr>
            <p:cNvGrpSpPr/>
            <p:nvPr/>
          </p:nvGrpSpPr>
          <p:grpSpPr>
            <a:xfrm>
              <a:off x="-94014" y="4137264"/>
              <a:ext cx="6981093" cy="2792437"/>
              <a:chOff x="3003119" y="4109885"/>
              <a:chExt cx="6981093" cy="2792437"/>
            </a:xfrm>
          </p:grpSpPr>
          <p:pic>
            <p:nvPicPr>
              <p:cNvPr id="7" name="Imagen 6">
                <a:extLst>
                  <a:ext uri="{FF2B5EF4-FFF2-40B4-BE49-F238E27FC236}">
                    <a16:creationId xmlns:a16="http://schemas.microsoft.com/office/drawing/2014/main" id="{DB9035CE-60BF-4AAA-9B51-9BFFAABDE474}"/>
                  </a:ext>
                </a:extLst>
              </p:cNvPr>
              <p:cNvPicPr>
                <a:picLocks noChangeAspect="1"/>
              </p:cNvPicPr>
              <p:nvPr/>
            </p:nvPicPr>
            <p:blipFill>
              <a:blip r:embed="rId2"/>
              <a:stretch>
                <a:fillRect/>
              </a:stretch>
            </p:blipFill>
            <p:spPr>
              <a:xfrm>
                <a:off x="3003119" y="4109885"/>
                <a:ext cx="6981093" cy="2792437"/>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77863AD-FF0B-428E-864A-E471BECA5848}"/>
                      </a:ext>
                    </a:extLst>
                  </p:cNvPr>
                  <p:cNvSpPr txBox="1"/>
                  <p:nvPr/>
                </p:nvSpPr>
                <p:spPr>
                  <a:xfrm>
                    <a:off x="5740842" y="5181720"/>
                    <a:ext cx="514185" cy="32438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PA" sz="1400" i="1" smtClean="0">
                                  <a:latin typeface="Cambria Math" panose="02040503050406030204" pitchFamily="18" charset="0"/>
                                </a:rPr>
                              </m:ctrlPr>
                            </m:sSubPr>
                            <m:e>
                              <m:r>
                                <a:rPr lang="es-PA" sz="1400" b="0" i="1" smtClean="0">
                                  <a:latin typeface="Cambria Math" panose="02040503050406030204" pitchFamily="18" charset="0"/>
                                </a:rPr>
                                <m:t>𝐾</m:t>
                              </m:r>
                            </m:e>
                            <m:sub>
                              <m:r>
                                <a:rPr lang="es-PA" sz="1400" b="0" i="1" smtClean="0">
                                  <a:latin typeface="Cambria Math" panose="02040503050406030204" pitchFamily="18" charset="0"/>
                                </a:rPr>
                                <m:t>𝑝</m:t>
                              </m:r>
                            </m:sub>
                          </m:sSub>
                        </m:oMath>
                      </m:oMathPara>
                    </a14:m>
                    <a:endParaRPr lang="es-PA" sz="1400" dirty="0"/>
                  </a:p>
                </p:txBody>
              </p:sp>
            </mc:Choice>
            <mc:Fallback xmlns="">
              <p:sp>
                <p:nvSpPr>
                  <p:cNvPr id="8" name="CuadroTexto 7">
                    <a:extLst>
                      <a:ext uri="{FF2B5EF4-FFF2-40B4-BE49-F238E27FC236}">
                        <a16:creationId xmlns:a16="http://schemas.microsoft.com/office/drawing/2014/main" id="{E77863AD-FF0B-428E-864A-E471BECA5848}"/>
                      </a:ext>
                    </a:extLst>
                  </p:cNvPr>
                  <p:cNvSpPr txBox="1">
                    <a:spLocks noRot="1" noChangeAspect="1" noMove="1" noResize="1" noEditPoints="1" noAdjustHandles="1" noChangeArrowheads="1" noChangeShapeType="1" noTextEdit="1"/>
                  </p:cNvSpPr>
                  <p:nvPr/>
                </p:nvSpPr>
                <p:spPr>
                  <a:xfrm>
                    <a:off x="5740842" y="5181720"/>
                    <a:ext cx="514185" cy="324384"/>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570A35AA-7D8D-43F5-999A-3626EEA44435}"/>
                      </a:ext>
                    </a:extLst>
                  </p:cNvPr>
                  <p:cNvSpPr txBox="1"/>
                  <p:nvPr/>
                </p:nvSpPr>
                <p:spPr>
                  <a:xfrm>
                    <a:off x="8795468" y="6464926"/>
                    <a:ext cx="514185"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PA" sz="1400" i="1" smtClean="0">
                                  <a:latin typeface="Cambria Math" panose="02040503050406030204" pitchFamily="18" charset="0"/>
                                </a:rPr>
                              </m:ctrlPr>
                            </m:sSubPr>
                            <m:e>
                              <m:r>
                                <a:rPr lang="es-PA" sz="1400" b="0" i="1" smtClean="0">
                                  <a:latin typeface="Cambria Math" panose="02040503050406030204" pitchFamily="18" charset="0"/>
                                </a:rPr>
                                <m:t>𝐾</m:t>
                              </m:r>
                            </m:e>
                            <m:sub>
                              <m:r>
                                <a:rPr lang="es-PA" sz="1400" b="0" i="1" smtClean="0">
                                  <a:latin typeface="Cambria Math" panose="02040503050406030204" pitchFamily="18" charset="0"/>
                                </a:rPr>
                                <m:t>𝑎</m:t>
                              </m:r>
                            </m:sub>
                          </m:sSub>
                        </m:oMath>
                      </m:oMathPara>
                    </a14:m>
                    <a:endParaRPr lang="es-PA" sz="1400" dirty="0"/>
                  </a:p>
                </p:txBody>
              </p:sp>
            </mc:Choice>
            <mc:Fallback xmlns="">
              <p:sp>
                <p:nvSpPr>
                  <p:cNvPr id="12" name="CuadroTexto 11">
                    <a:extLst>
                      <a:ext uri="{FF2B5EF4-FFF2-40B4-BE49-F238E27FC236}">
                        <a16:creationId xmlns:a16="http://schemas.microsoft.com/office/drawing/2014/main" id="{570A35AA-7D8D-43F5-999A-3626EEA44435}"/>
                      </a:ext>
                    </a:extLst>
                  </p:cNvPr>
                  <p:cNvSpPr txBox="1">
                    <a:spLocks noRot="1" noChangeAspect="1" noMove="1" noResize="1" noEditPoints="1" noAdjustHandles="1" noChangeArrowheads="1" noChangeShapeType="1" noTextEdit="1"/>
                  </p:cNvSpPr>
                  <p:nvPr/>
                </p:nvSpPr>
                <p:spPr>
                  <a:xfrm>
                    <a:off x="8795468" y="6464926"/>
                    <a:ext cx="514185" cy="307777"/>
                  </a:xfrm>
                  <a:prstGeom prst="rect">
                    <a:avLst/>
                  </a:prstGeom>
                  <a:blipFill>
                    <a:blip r:embed="rId5"/>
                    <a:stretch>
                      <a:fillRect/>
                    </a:stretch>
                  </a:blipFill>
                </p:spPr>
                <p:txBody>
                  <a:bodyPr/>
                  <a:lstStyle/>
                  <a:p>
                    <a:r>
                      <a:rPr lang="es-PA">
                        <a:noFill/>
                      </a:rPr>
                      <a:t> </a:t>
                    </a:r>
                  </a:p>
                </p:txBody>
              </p:sp>
            </mc:Fallback>
          </mc:AlternateContent>
        </p:gr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0A4F0BC-EC16-4E28-917F-D0A1DB412A26}"/>
                    </a:ext>
                  </a:extLst>
                </p:cNvPr>
                <p:cNvSpPr txBox="1"/>
                <p:nvPr/>
              </p:nvSpPr>
              <p:spPr>
                <a:xfrm>
                  <a:off x="4068318" y="5782870"/>
                  <a:ext cx="514185"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PA" sz="1400" i="1" smtClean="0">
                                <a:latin typeface="Cambria Math" panose="02040503050406030204" pitchFamily="18" charset="0"/>
                              </a:rPr>
                            </m:ctrlPr>
                          </m:sSubPr>
                          <m:e>
                            <m:r>
                              <a:rPr lang="es-PA" sz="1400" b="0" i="1" smtClean="0">
                                <a:latin typeface="Cambria Math" panose="02040503050406030204" pitchFamily="18" charset="0"/>
                              </a:rPr>
                              <m:t>𝐾</m:t>
                            </m:r>
                          </m:e>
                          <m:sub>
                            <m:r>
                              <a:rPr lang="es-PA" sz="1400" b="0" i="1" smtClean="0">
                                <a:latin typeface="Cambria Math" panose="02040503050406030204" pitchFamily="18" charset="0"/>
                              </a:rPr>
                              <m:t>𝑣</m:t>
                            </m:r>
                          </m:sub>
                        </m:sSub>
                      </m:oMath>
                    </m:oMathPara>
                  </a14:m>
                  <a:endParaRPr lang="es-PA" sz="1400" dirty="0"/>
                </a:p>
              </p:txBody>
            </p:sp>
          </mc:Choice>
          <mc:Fallback xmlns="">
            <p:sp>
              <p:nvSpPr>
                <p:cNvPr id="9" name="CuadroTexto 8">
                  <a:extLst>
                    <a:ext uri="{FF2B5EF4-FFF2-40B4-BE49-F238E27FC236}">
                      <a16:creationId xmlns:a16="http://schemas.microsoft.com/office/drawing/2014/main" id="{00A4F0BC-EC16-4E28-917F-D0A1DB412A26}"/>
                    </a:ext>
                  </a:extLst>
                </p:cNvPr>
                <p:cNvSpPr txBox="1">
                  <a:spLocks noRot="1" noChangeAspect="1" noMove="1" noResize="1" noEditPoints="1" noAdjustHandles="1" noChangeArrowheads="1" noChangeShapeType="1" noTextEdit="1"/>
                </p:cNvSpPr>
                <p:nvPr/>
              </p:nvSpPr>
              <p:spPr>
                <a:xfrm>
                  <a:off x="4068318" y="5782870"/>
                  <a:ext cx="514185" cy="307777"/>
                </a:xfrm>
                <a:prstGeom prst="rect">
                  <a:avLst/>
                </a:prstGeom>
                <a:blipFill>
                  <a:blip r:embed="rId6"/>
                  <a:stretch>
                    <a:fillRect/>
                  </a:stretch>
                </a:blipFill>
              </p:spPr>
              <p:txBody>
                <a:bodyPr/>
                <a:lstStyle/>
                <a:p>
                  <a:r>
                    <a:rPr lang="es-PA">
                      <a:noFill/>
                    </a:rPr>
                    <a:t> </a:t>
                  </a:r>
                </a:p>
              </p:txBody>
            </p:sp>
          </mc:Fallback>
        </mc:AlternateContent>
        <p:cxnSp>
          <p:nvCxnSpPr>
            <p:cNvPr id="11" name="Conector recto 10">
              <a:extLst>
                <a:ext uri="{FF2B5EF4-FFF2-40B4-BE49-F238E27FC236}">
                  <a16:creationId xmlns:a16="http://schemas.microsoft.com/office/drawing/2014/main" id="{42BE123E-1DCD-4974-8CE2-4CA0C798C8F9}"/>
                </a:ext>
              </a:extLst>
            </p:cNvPr>
            <p:cNvCxnSpPr/>
            <p:nvPr/>
          </p:nvCxnSpPr>
          <p:spPr>
            <a:xfrm>
              <a:off x="4068318" y="5782870"/>
              <a:ext cx="514185" cy="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F9A3A2C6-530D-4E89-B396-E7F26AB6B14C}"/>
                </a:ext>
              </a:extLst>
            </p:cNvPr>
            <p:cNvCxnSpPr/>
            <p:nvPr/>
          </p:nvCxnSpPr>
          <p:spPr>
            <a:xfrm>
              <a:off x="5698335" y="6492305"/>
              <a:ext cx="514185" cy="0"/>
            </a:xfrm>
            <a:prstGeom prst="line">
              <a:avLst/>
            </a:prstGeom>
          </p:spPr>
          <p:style>
            <a:lnRef idx="1">
              <a:schemeClr val="dk1"/>
            </a:lnRef>
            <a:fillRef idx="0">
              <a:schemeClr val="dk1"/>
            </a:fillRef>
            <a:effectRef idx="0">
              <a:schemeClr val="dk1"/>
            </a:effectRef>
            <a:fontRef idx="minor">
              <a:schemeClr val="tx1"/>
            </a:fontRef>
          </p:style>
        </p:cxnSp>
      </p:grpSp>
      <p:sp>
        <p:nvSpPr>
          <p:cNvPr id="10" name="Rectángulo 9">
            <a:extLst>
              <a:ext uri="{FF2B5EF4-FFF2-40B4-BE49-F238E27FC236}">
                <a16:creationId xmlns:a16="http://schemas.microsoft.com/office/drawing/2014/main" id="{9271FEC1-1E1D-43F4-90C0-84D881D3875A}"/>
              </a:ext>
            </a:extLst>
          </p:cNvPr>
          <p:cNvSpPr/>
          <p:nvPr/>
        </p:nvSpPr>
        <p:spPr>
          <a:xfrm>
            <a:off x="6887079" y="4070182"/>
            <a:ext cx="5089855" cy="923330"/>
          </a:xfrm>
          <a:prstGeom prst="rect">
            <a:avLst/>
          </a:prstGeom>
        </p:spPr>
        <p:txBody>
          <a:bodyPr wrap="none">
            <a:spAutoFit/>
          </a:bodyPr>
          <a:lstStyle/>
          <a:p>
            <a:r>
              <a:rPr lang="es-PA" b="1" dirty="0"/>
              <a:t>Aquí también se deduce que al aumentar el tipo</a:t>
            </a:r>
          </a:p>
          <a:p>
            <a:r>
              <a:rPr lang="es-PA" b="1" dirty="0"/>
              <a:t>de sistema (añadiendo integradores), también se </a:t>
            </a:r>
          </a:p>
          <a:p>
            <a:r>
              <a:rPr lang="es-PA" b="1" dirty="0"/>
              <a:t>reduce el error en estado estable.</a:t>
            </a:r>
          </a:p>
        </p:txBody>
      </p:sp>
      <p:pic>
        <p:nvPicPr>
          <p:cNvPr id="13" name="Picture 12">
            <a:extLst>
              <a:ext uri="{FF2B5EF4-FFF2-40B4-BE49-F238E27FC236}">
                <a16:creationId xmlns:a16="http://schemas.microsoft.com/office/drawing/2014/main" id="{C5342D2B-911A-4338-AA06-1B1612899A2D}"/>
              </a:ext>
            </a:extLst>
          </p:cNvPr>
          <p:cNvPicPr>
            <a:picLocks noChangeAspect="1"/>
          </p:cNvPicPr>
          <p:nvPr/>
        </p:nvPicPr>
        <p:blipFill>
          <a:blip r:embed="rId7"/>
          <a:stretch>
            <a:fillRect/>
          </a:stretch>
        </p:blipFill>
        <p:spPr>
          <a:xfrm>
            <a:off x="0" y="97128"/>
            <a:ext cx="4648657" cy="1380708"/>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1230E1C-1A8C-4FC0-98C5-D82E16C43B98}"/>
                  </a:ext>
                </a:extLst>
              </p:cNvPr>
              <p:cNvSpPr txBox="1"/>
              <p:nvPr/>
            </p:nvSpPr>
            <p:spPr>
              <a:xfrm>
                <a:off x="8322816" y="297005"/>
                <a:ext cx="23941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PA" b="0" i="1" smtClean="0">
                              <a:latin typeface="Cambria Math" panose="02040503050406030204" pitchFamily="18" charset="0"/>
                            </a:rPr>
                          </m:ctrlPr>
                        </m:sSupPr>
                        <m:e>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+0</m:t>
                              </m:r>
                            </m:e>
                          </m:d>
                        </m:e>
                        <m:sup>
                          <m:r>
                            <a:rPr lang="es-PA" b="0" i="1" smtClean="0">
                              <a:latin typeface="Cambria Math" panose="02040503050406030204" pitchFamily="18" charset="0"/>
                            </a:rPr>
                            <m:t>𝑛</m:t>
                          </m:r>
                        </m:sup>
                      </m:sSup>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  →</m:t>
                      </m:r>
                      <m:r>
                        <a:rPr lang="es-PA" b="0" i="1" smtClean="0">
                          <a:latin typeface="Cambria Math" panose="02040503050406030204" pitchFamily="18" charset="0"/>
                        </a:rPr>
                        <m:t>𝑛</m:t>
                      </m:r>
                      <m:r>
                        <a:rPr lang="es-PA" b="0" i="1" smtClean="0">
                          <a:latin typeface="Cambria Math" panose="02040503050406030204" pitchFamily="18" charset="0"/>
                        </a:rPr>
                        <m:t>=2</m:t>
                      </m:r>
                    </m:oMath>
                  </m:oMathPara>
                </a14:m>
                <a:endParaRPr lang="es-PA" dirty="0"/>
              </a:p>
            </p:txBody>
          </p:sp>
        </mc:Choice>
        <mc:Fallback>
          <p:sp>
            <p:nvSpPr>
              <p:cNvPr id="15" name="TextBox 14">
                <a:extLst>
                  <a:ext uri="{FF2B5EF4-FFF2-40B4-BE49-F238E27FC236}">
                    <a16:creationId xmlns:a16="http://schemas.microsoft.com/office/drawing/2014/main" id="{B1230E1C-1A8C-4FC0-98C5-D82E16C43B98}"/>
                  </a:ext>
                </a:extLst>
              </p:cNvPr>
              <p:cNvSpPr txBox="1">
                <a:spLocks noRot="1" noChangeAspect="1" noMove="1" noResize="1" noEditPoints="1" noAdjustHandles="1" noChangeArrowheads="1" noChangeShapeType="1" noTextEdit="1"/>
              </p:cNvSpPr>
              <p:nvPr/>
            </p:nvSpPr>
            <p:spPr>
              <a:xfrm>
                <a:off x="8322816" y="297005"/>
                <a:ext cx="2394117" cy="276999"/>
              </a:xfrm>
              <a:prstGeom prst="rect">
                <a:avLst/>
              </a:prstGeom>
              <a:blipFill>
                <a:blip r:embed="rId8"/>
                <a:stretch>
                  <a:fillRect t="-4444" r="-2036" b="-6667"/>
                </a:stretch>
              </a:blipFill>
            </p:spPr>
            <p:txBody>
              <a:bodyPr/>
              <a:lstStyle/>
              <a:p>
                <a:r>
                  <a:rPr lang="es-PA">
                    <a:noFill/>
                  </a:rPr>
                  <a:t> </a:t>
                </a:r>
              </a:p>
            </p:txBody>
          </p:sp>
        </mc:Fallback>
      </mc:AlternateContent>
    </p:spTree>
    <p:extLst>
      <p:ext uri="{BB962C8B-B14F-4D97-AF65-F5344CB8AC3E}">
        <p14:creationId xmlns:p14="http://schemas.microsoft.com/office/powerpoint/2010/main" val="59202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131A203-1A19-47BA-9BF9-A2EDA28981F8}"/>
                  </a:ext>
                </a:extLst>
              </p:cNvPr>
              <p:cNvSpPr/>
              <p:nvPr/>
            </p:nvSpPr>
            <p:spPr>
              <a:xfrm>
                <a:off x="1461899" y="960531"/>
                <a:ext cx="3384837"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den>
                      </m:f>
                    </m:oMath>
                  </m:oMathPara>
                </a14:m>
                <a:endParaRPr lang="es-PA" dirty="0"/>
              </a:p>
            </p:txBody>
          </p:sp>
        </mc:Choice>
        <mc:Fallback>
          <p:sp>
            <p:nvSpPr>
              <p:cNvPr id="4" name="Rectangle 3">
                <a:extLst>
                  <a:ext uri="{FF2B5EF4-FFF2-40B4-BE49-F238E27FC236}">
                    <a16:creationId xmlns:a16="http://schemas.microsoft.com/office/drawing/2014/main" id="{8131A203-1A19-47BA-9BF9-A2EDA28981F8}"/>
                  </a:ext>
                </a:extLst>
              </p:cNvPr>
              <p:cNvSpPr>
                <a:spLocks noRot="1" noChangeAspect="1" noMove="1" noResize="1" noEditPoints="1" noAdjustHandles="1" noChangeArrowheads="1" noChangeShapeType="1" noTextEdit="1"/>
              </p:cNvSpPr>
              <p:nvPr/>
            </p:nvSpPr>
            <p:spPr>
              <a:xfrm>
                <a:off x="1461899" y="960531"/>
                <a:ext cx="3384837" cy="752450"/>
              </a:xfrm>
              <a:prstGeom prst="rect">
                <a:avLst/>
              </a:prstGeom>
              <a:blipFill>
                <a:blip r:embed="rId2"/>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6E13AA6-5EF4-42B2-A964-DD494DF7243E}"/>
                  </a:ext>
                </a:extLst>
              </p:cNvPr>
              <p:cNvSpPr/>
              <p:nvPr/>
            </p:nvSpPr>
            <p:spPr>
              <a:xfrm>
                <a:off x="1461899" y="1712981"/>
                <a:ext cx="4486934"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𝑝</m:t>
                          </m:r>
                        </m:sub>
                      </m:sSub>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d>
                        <m:dPr>
                          <m:ctrlPr>
                            <a:rPr lang="es-PA" i="1">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𝐾</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num>
                            <m:den>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den>
                          </m:f>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1</m:t>
                              </m:r>
                            </m:sub>
                          </m:sSub>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2</m:t>
                              </m:r>
                            </m:sub>
                          </m:sSub>
                          <m:r>
                            <a:rPr lang="es-PA" b="0" i="1" smtClean="0">
                              <a:latin typeface="Cambria Math" panose="02040503050406030204" pitchFamily="18" charset="0"/>
                            </a:rPr>
                            <m:t>…</m:t>
                          </m:r>
                        </m:num>
                        <m:den>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1</m:t>
                              </m:r>
                            </m:sub>
                          </m:sSub>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2</m:t>
                              </m:r>
                            </m:sub>
                          </m:sSub>
                          <m:r>
                            <a:rPr lang="es-PA" b="0" i="1" smtClean="0">
                              <a:latin typeface="Cambria Math" panose="02040503050406030204" pitchFamily="18" charset="0"/>
                            </a:rPr>
                            <m:t>…</m:t>
                          </m:r>
                        </m:den>
                      </m:f>
                    </m:oMath>
                  </m:oMathPara>
                </a14:m>
                <a:endParaRPr lang="es-PA" dirty="0"/>
              </a:p>
            </p:txBody>
          </p:sp>
        </mc:Choice>
        <mc:Fallback>
          <p:sp>
            <p:nvSpPr>
              <p:cNvPr id="5" name="Rectangle 4">
                <a:extLst>
                  <a:ext uri="{FF2B5EF4-FFF2-40B4-BE49-F238E27FC236}">
                    <a16:creationId xmlns:a16="http://schemas.microsoft.com/office/drawing/2014/main" id="{06E13AA6-5EF4-42B2-A964-DD494DF7243E}"/>
                  </a:ext>
                </a:extLst>
              </p:cNvPr>
              <p:cNvSpPr>
                <a:spLocks noRot="1" noChangeAspect="1" noMove="1" noResize="1" noEditPoints="1" noAdjustHandles="1" noChangeArrowheads="1" noChangeShapeType="1" noTextEdit="1"/>
              </p:cNvSpPr>
              <p:nvPr/>
            </p:nvSpPr>
            <p:spPr>
              <a:xfrm>
                <a:off x="1461899" y="1712981"/>
                <a:ext cx="4486934" cy="714683"/>
              </a:xfrm>
              <a:prstGeom prst="rect">
                <a:avLst/>
              </a:prstGeom>
              <a:blipFill>
                <a:blip r:embed="rId3"/>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47A610B-59F9-43A0-9362-2CBA62526BE4}"/>
                  </a:ext>
                </a:extLst>
              </p:cNvPr>
              <p:cNvSpPr txBox="1"/>
              <p:nvPr/>
            </p:nvSpPr>
            <p:spPr>
              <a:xfrm>
                <a:off x="1609066" y="609426"/>
                <a:ext cx="5069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𝑒𝑙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𝑡𝑖𝑝𝑜</m:t>
                      </m:r>
                      <m:r>
                        <a:rPr lang="es-PA" b="0" i="1" smtClean="0">
                          <a:latin typeface="Cambria Math" panose="02040503050406030204" pitchFamily="18" charset="0"/>
                        </a:rPr>
                        <m:t> 0 </m:t>
                      </m:r>
                      <m:r>
                        <a:rPr lang="es-PA" b="0" i="1" smtClean="0">
                          <a:latin typeface="Cambria Math" panose="02040503050406030204" pitchFamily="18" charset="0"/>
                        </a:rPr>
                        <m:t>𝑦</m:t>
                      </m:r>
                      <m:r>
                        <a:rPr lang="es-PA" b="0" i="1" smtClean="0">
                          <a:latin typeface="Cambria Math" panose="02040503050406030204" pitchFamily="18" charset="0"/>
                        </a:rPr>
                        <m:t> </m:t>
                      </m:r>
                      <m:r>
                        <a:rPr lang="es-PA" b="0" i="1" smtClean="0">
                          <a:latin typeface="Cambria Math" panose="02040503050406030204" pitchFamily="18" charset="0"/>
                        </a:rPr>
                        <m:t>𝑙𝑎</m:t>
                      </m:r>
                      <m:r>
                        <a:rPr lang="es-PA" b="0" i="1" smtClean="0">
                          <a:latin typeface="Cambria Math" panose="02040503050406030204" pitchFamily="18" charset="0"/>
                        </a:rPr>
                        <m:t> </m:t>
                      </m:r>
                      <m:r>
                        <a:rPr lang="es-PA" b="0" i="1" smtClean="0">
                          <a:latin typeface="Cambria Math" panose="02040503050406030204" pitchFamily="18" charset="0"/>
                        </a:rPr>
                        <m:t>𝑒𝑛𝑡𝑟𝑎𝑑𝑎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𝑢𝑛</m:t>
                      </m:r>
                      <m:r>
                        <a:rPr lang="es-PA" b="0" i="1" smtClean="0">
                          <a:latin typeface="Cambria Math" panose="02040503050406030204" pitchFamily="18" charset="0"/>
                        </a:rPr>
                        <m:t> </m:t>
                      </m:r>
                      <m:r>
                        <a:rPr lang="es-PA" b="0" i="1" smtClean="0">
                          <a:latin typeface="Cambria Math" panose="02040503050406030204" pitchFamily="18" charset="0"/>
                        </a:rPr>
                        <m:t>𝑒𝑠𝑐𝑎𝑙</m:t>
                      </m:r>
                      <m:r>
                        <a:rPr lang="es-PA" b="0" i="1" smtClean="0">
                          <a:latin typeface="Cambria Math" panose="02040503050406030204" pitchFamily="18" charset="0"/>
                        </a:rPr>
                        <m:t>ó</m:t>
                      </m:r>
                      <m:r>
                        <a:rPr lang="es-PA" b="0" i="1" smtClean="0">
                          <a:latin typeface="Cambria Math" panose="02040503050406030204" pitchFamily="18" charset="0"/>
                        </a:rPr>
                        <m:t>𝑛</m:t>
                      </m:r>
                    </m:oMath>
                  </m:oMathPara>
                </a14:m>
                <a:endParaRPr lang="es-PA" dirty="0"/>
              </a:p>
            </p:txBody>
          </p:sp>
        </mc:Choice>
        <mc:Fallback>
          <p:sp>
            <p:nvSpPr>
              <p:cNvPr id="6" name="TextBox 5">
                <a:extLst>
                  <a:ext uri="{FF2B5EF4-FFF2-40B4-BE49-F238E27FC236}">
                    <a16:creationId xmlns:a16="http://schemas.microsoft.com/office/drawing/2014/main" id="{B47A610B-59F9-43A0-9362-2CBA62526BE4}"/>
                  </a:ext>
                </a:extLst>
              </p:cNvPr>
              <p:cNvSpPr txBox="1">
                <a:spLocks noRot="1" noChangeAspect="1" noMove="1" noResize="1" noEditPoints="1" noAdjustHandles="1" noChangeArrowheads="1" noChangeShapeType="1" noTextEdit="1"/>
              </p:cNvSpPr>
              <p:nvPr/>
            </p:nvSpPr>
            <p:spPr>
              <a:xfrm>
                <a:off x="1609066" y="609426"/>
                <a:ext cx="5069016" cy="276999"/>
              </a:xfrm>
              <a:prstGeom prst="rect">
                <a:avLst/>
              </a:prstGeom>
              <a:blipFill>
                <a:blip r:embed="rId4"/>
                <a:stretch>
                  <a:fillRect l="-722" t="-2222" r="-842" b="-35556"/>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FE1D98E9-3D4D-4672-8E8E-660234B5AE4B}"/>
                  </a:ext>
                </a:extLst>
              </p:cNvPr>
              <p:cNvSpPr/>
              <p:nvPr/>
            </p:nvSpPr>
            <p:spPr>
              <a:xfrm>
                <a:off x="1356847" y="2427664"/>
                <a:ext cx="3926972" cy="8813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f>
                            <m:fPr>
                              <m:ctrlPr>
                                <a:rPr lang="es-PA" i="1">
                                  <a:latin typeface="Cambria Math" panose="02040503050406030204" pitchFamily="18" charset="0"/>
                                </a:rPr>
                              </m:ctrlPr>
                            </m:fPr>
                            <m:num>
                              <m:r>
                                <a:rPr lang="es-PA" i="1">
                                  <a:latin typeface="Cambria Math" panose="02040503050406030204" pitchFamily="18" charset="0"/>
                                </a:rPr>
                                <m:t>𝐾</m:t>
                              </m:r>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1</m:t>
                                  </m:r>
                                </m:sub>
                              </m:sSub>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2</m:t>
                                  </m:r>
                                </m:sub>
                              </m:sSub>
                              <m:r>
                                <a:rPr lang="es-PA" i="1">
                                  <a:latin typeface="Cambria Math" panose="02040503050406030204" pitchFamily="18" charset="0"/>
                                </a:rPr>
                                <m:t>…</m:t>
                              </m:r>
                            </m:num>
                            <m:den>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1</m:t>
                                  </m:r>
                                </m:sub>
                              </m:sSub>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2</m:t>
                                  </m:r>
                                </m:sub>
                              </m:sSub>
                              <m:r>
                                <a:rPr lang="es-PA" i="1">
                                  <a:latin typeface="Cambria Math" panose="02040503050406030204" pitchFamily="18" charset="0"/>
                                </a:rPr>
                                <m:t>…</m:t>
                              </m:r>
                            </m:den>
                          </m:f>
                        </m:den>
                      </m:f>
                    </m:oMath>
                  </m:oMathPara>
                </a14:m>
                <a:endParaRPr lang="es-PA" dirty="0"/>
              </a:p>
            </p:txBody>
          </p:sp>
        </mc:Choice>
        <mc:Fallback>
          <p:sp>
            <p:nvSpPr>
              <p:cNvPr id="7" name="Rectangle 6">
                <a:extLst>
                  <a:ext uri="{FF2B5EF4-FFF2-40B4-BE49-F238E27FC236}">
                    <a16:creationId xmlns:a16="http://schemas.microsoft.com/office/drawing/2014/main" id="{FE1D98E9-3D4D-4672-8E8E-660234B5AE4B}"/>
                  </a:ext>
                </a:extLst>
              </p:cNvPr>
              <p:cNvSpPr>
                <a:spLocks noRot="1" noChangeAspect="1" noMove="1" noResize="1" noEditPoints="1" noAdjustHandles="1" noChangeArrowheads="1" noChangeShapeType="1" noTextEdit="1"/>
              </p:cNvSpPr>
              <p:nvPr/>
            </p:nvSpPr>
            <p:spPr>
              <a:xfrm>
                <a:off x="1356847" y="2427664"/>
                <a:ext cx="3926972" cy="881395"/>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4BC74DC-A4C1-4AFE-BBA6-673F2A2306E6}"/>
                  </a:ext>
                </a:extLst>
              </p:cNvPr>
              <p:cNvSpPr txBox="1"/>
              <p:nvPr/>
            </p:nvSpPr>
            <p:spPr>
              <a:xfrm>
                <a:off x="1356847" y="3429000"/>
                <a:ext cx="5069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𝑒𝑙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𝑡𝑖𝑝𝑜</m:t>
                      </m:r>
                      <m:r>
                        <a:rPr lang="es-PA" b="0" i="1" smtClean="0">
                          <a:latin typeface="Cambria Math" panose="02040503050406030204" pitchFamily="18" charset="0"/>
                        </a:rPr>
                        <m:t> 1 </m:t>
                      </m:r>
                      <m:r>
                        <a:rPr lang="es-PA" b="0" i="1" smtClean="0">
                          <a:latin typeface="Cambria Math" panose="02040503050406030204" pitchFamily="18" charset="0"/>
                        </a:rPr>
                        <m:t>𝑦</m:t>
                      </m:r>
                      <m:r>
                        <a:rPr lang="es-PA" b="0" i="1" smtClean="0">
                          <a:latin typeface="Cambria Math" panose="02040503050406030204" pitchFamily="18" charset="0"/>
                        </a:rPr>
                        <m:t> </m:t>
                      </m:r>
                      <m:r>
                        <a:rPr lang="es-PA" b="0" i="1" smtClean="0">
                          <a:latin typeface="Cambria Math" panose="02040503050406030204" pitchFamily="18" charset="0"/>
                        </a:rPr>
                        <m:t>𝑙𝑎</m:t>
                      </m:r>
                      <m:r>
                        <a:rPr lang="es-PA" b="0" i="1" smtClean="0">
                          <a:latin typeface="Cambria Math" panose="02040503050406030204" pitchFamily="18" charset="0"/>
                        </a:rPr>
                        <m:t> </m:t>
                      </m:r>
                      <m:r>
                        <a:rPr lang="es-PA" b="0" i="1" smtClean="0">
                          <a:latin typeface="Cambria Math" panose="02040503050406030204" pitchFamily="18" charset="0"/>
                        </a:rPr>
                        <m:t>𝑒𝑛𝑡𝑟𝑎𝑑𝑎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𝑢𝑛</m:t>
                      </m:r>
                      <m:r>
                        <a:rPr lang="es-PA" b="0" i="1" smtClean="0">
                          <a:latin typeface="Cambria Math" panose="02040503050406030204" pitchFamily="18" charset="0"/>
                        </a:rPr>
                        <m:t> </m:t>
                      </m:r>
                      <m:r>
                        <a:rPr lang="es-PA" b="0" i="1" smtClean="0">
                          <a:latin typeface="Cambria Math" panose="02040503050406030204" pitchFamily="18" charset="0"/>
                        </a:rPr>
                        <m:t>𝑒𝑠𝑐𝑎𝑙</m:t>
                      </m:r>
                      <m:r>
                        <a:rPr lang="es-PA" b="0" i="1" smtClean="0">
                          <a:latin typeface="Cambria Math" panose="02040503050406030204" pitchFamily="18" charset="0"/>
                        </a:rPr>
                        <m:t>ó</m:t>
                      </m:r>
                      <m:r>
                        <a:rPr lang="es-PA" b="0" i="1" smtClean="0">
                          <a:latin typeface="Cambria Math" panose="02040503050406030204" pitchFamily="18" charset="0"/>
                        </a:rPr>
                        <m:t>𝑛</m:t>
                      </m:r>
                    </m:oMath>
                  </m:oMathPara>
                </a14:m>
                <a:endParaRPr lang="es-PA" dirty="0"/>
              </a:p>
            </p:txBody>
          </p:sp>
        </mc:Choice>
        <mc:Fallback>
          <p:sp>
            <p:nvSpPr>
              <p:cNvPr id="8" name="TextBox 7">
                <a:extLst>
                  <a:ext uri="{FF2B5EF4-FFF2-40B4-BE49-F238E27FC236}">
                    <a16:creationId xmlns:a16="http://schemas.microsoft.com/office/drawing/2014/main" id="{64BC74DC-A4C1-4AFE-BBA6-673F2A2306E6}"/>
                  </a:ext>
                </a:extLst>
              </p:cNvPr>
              <p:cNvSpPr txBox="1">
                <a:spLocks noRot="1" noChangeAspect="1" noMove="1" noResize="1" noEditPoints="1" noAdjustHandles="1" noChangeArrowheads="1" noChangeShapeType="1" noTextEdit="1"/>
              </p:cNvSpPr>
              <p:nvPr/>
            </p:nvSpPr>
            <p:spPr>
              <a:xfrm>
                <a:off x="1356847" y="3429000"/>
                <a:ext cx="5069016" cy="276999"/>
              </a:xfrm>
              <a:prstGeom prst="rect">
                <a:avLst/>
              </a:prstGeom>
              <a:blipFill>
                <a:blip r:embed="rId6"/>
                <a:stretch>
                  <a:fillRect l="-722" t="-4444" r="-842" b="-33333"/>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ADE1FF3C-ACAA-4669-936D-242D29D14DA5}"/>
                  </a:ext>
                </a:extLst>
              </p:cNvPr>
              <p:cNvSpPr/>
              <p:nvPr/>
            </p:nvSpPr>
            <p:spPr>
              <a:xfrm>
                <a:off x="1461899" y="3677886"/>
                <a:ext cx="3384837"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den>
                      </m:f>
                    </m:oMath>
                  </m:oMathPara>
                </a14:m>
                <a:endParaRPr lang="es-PA" dirty="0"/>
              </a:p>
            </p:txBody>
          </p:sp>
        </mc:Choice>
        <mc:Fallback>
          <p:sp>
            <p:nvSpPr>
              <p:cNvPr id="9" name="Rectangle 8">
                <a:extLst>
                  <a:ext uri="{FF2B5EF4-FFF2-40B4-BE49-F238E27FC236}">
                    <a16:creationId xmlns:a16="http://schemas.microsoft.com/office/drawing/2014/main" id="{ADE1FF3C-ACAA-4669-936D-242D29D14DA5}"/>
                  </a:ext>
                </a:extLst>
              </p:cNvPr>
              <p:cNvSpPr>
                <a:spLocks noRot="1" noChangeAspect="1" noMove="1" noResize="1" noEditPoints="1" noAdjustHandles="1" noChangeArrowheads="1" noChangeShapeType="1" noTextEdit="1"/>
              </p:cNvSpPr>
              <p:nvPr/>
            </p:nvSpPr>
            <p:spPr>
              <a:xfrm>
                <a:off x="1461899" y="3677886"/>
                <a:ext cx="3384837" cy="752450"/>
              </a:xfrm>
              <a:prstGeom prst="rect">
                <a:avLst/>
              </a:prstGeom>
              <a:blipFill>
                <a:blip r:embed="rId7"/>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C09EA91-32A6-4BCD-B00E-CA5B2A9BC949}"/>
                  </a:ext>
                </a:extLst>
              </p:cNvPr>
              <p:cNvSpPr/>
              <p:nvPr/>
            </p:nvSpPr>
            <p:spPr>
              <a:xfrm>
                <a:off x="1461899" y="4430336"/>
                <a:ext cx="3849067"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𝑝</m:t>
                          </m:r>
                        </m:sub>
                      </m:sSub>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d>
                        <m:dPr>
                          <m:ctrlPr>
                            <a:rPr lang="es-PA" i="1">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𝐾</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num>
                            <m:den>
                              <m:r>
                                <a:rPr lang="es-PA" b="0" i="1" smtClean="0">
                                  <a:latin typeface="Cambria Math" panose="02040503050406030204" pitchFamily="18" charset="0"/>
                                </a:rPr>
                                <m:t>𝑠</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den>
                          </m:f>
                        </m:e>
                      </m:d>
                      <m:r>
                        <a:rPr lang="es-PA" b="0" i="1" smtClean="0">
                          <a:latin typeface="Cambria Math" panose="02040503050406030204" pitchFamily="18" charset="0"/>
                        </a:rPr>
                        <m:t>=</m:t>
                      </m:r>
                      <m:r>
                        <m:rPr>
                          <m:nor/>
                        </m:rPr>
                        <a:rPr lang="en-US"/>
                        <m:t>∞</m:t>
                      </m:r>
                    </m:oMath>
                  </m:oMathPara>
                </a14:m>
                <a:endParaRPr lang="es-PA" dirty="0"/>
              </a:p>
            </p:txBody>
          </p:sp>
        </mc:Choice>
        <mc:Fallback>
          <p:sp>
            <p:nvSpPr>
              <p:cNvPr id="10" name="Rectangle 9">
                <a:extLst>
                  <a:ext uri="{FF2B5EF4-FFF2-40B4-BE49-F238E27FC236}">
                    <a16:creationId xmlns:a16="http://schemas.microsoft.com/office/drawing/2014/main" id="{FC09EA91-32A6-4BCD-B00E-CA5B2A9BC949}"/>
                  </a:ext>
                </a:extLst>
              </p:cNvPr>
              <p:cNvSpPr>
                <a:spLocks noRot="1" noChangeAspect="1" noMove="1" noResize="1" noEditPoints="1" noAdjustHandles="1" noChangeArrowheads="1" noChangeShapeType="1" noTextEdit="1"/>
              </p:cNvSpPr>
              <p:nvPr/>
            </p:nvSpPr>
            <p:spPr>
              <a:xfrm>
                <a:off x="1461899" y="4430336"/>
                <a:ext cx="3849067" cy="714683"/>
              </a:xfrm>
              <a:prstGeom prst="rect">
                <a:avLst/>
              </a:prstGeom>
              <a:blipFill>
                <a:blip r:embed="rId8"/>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147F04C-9BA0-460A-8FBC-7CF36E4094CF}"/>
                  </a:ext>
                </a:extLst>
              </p:cNvPr>
              <p:cNvSpPr/>
              <p:nvPr/>
            </p:nvSpPr>
            <p:spPr>
              <a:xfrm>
                <a:off x="1356847" y="5145019"/>
                <a:ext cx="3731534"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r>
                            <m:rPr>
                              <m:nor/>
                            </m:rPr>
                            <a:rPr lang="en-US"/>
                            <m:t>∞</m:t>
                          </m:r>
                        </m:den>
                      </m:f>
                      <m:r>
                        <a:rPr lang="es-PA" b="0" i="1" smtClean="0">
                          <a:latin typeface="Cambria Math" panose="02040503050406030204" pitchFamily="18" charset="0"/>
                        </a:rPr>
                        <m:t>=0</m:t>
                      </m:r>
                    </m:oMath>
                  </m:oMathPara>
                </a14:m>
                <a:endParaRPr lang="es-PA" dirty="0"/>
              </a:p>
            </p:txBody>
          </p:sp>
        </mc:Choice>
        <mc:Fallback>
          <p:sp>
            <p:nvSpPr>
              <p:cNvPr id="11" name="Rectangle 10">
                <a:extLst>
                  <a:ext uri="{FF2B5EF4-FFF2-40B4-BE49-F238E27FC236}">
                    <a16:creationId xmlns:a16="http://schemas.microsoft.com/office/drawing/2014/main" id="{A147F04C-9BA0-460A-8FBC-7CF36E4094CF}"/>
                  </a:ext>
                </a:extLst>
              </p:cNvPr>
              <p:cNvSpPr>
                <a:spLocks noRot="1" noChangeAspect="1" noMove="1" noResize="1" noEditPoints="1" noAdjustHandles="1" noChangeArrowheads="1" noChangeShapeType="1" noTextEdit="1"/>
              </p:cNvSpPr>
              <p:nvPr/>
            </p:nvSpPr>
            <p:spPr>
              <a:xfrm>
                <a:off x="1356847" y="5145019"/>
                <a:ext cx="3731534" cy="752450"/>
              </a:xfrm>
              <a:prstGeom prst="rect">
                <a:avLst/>
              </a:prstGeom>
              <a:blipFill>
                <a:blip r:embed="rId9"/>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850692B-C504-4895-A109-7D990F46F445}"/>
                  </a:ext>
                </a:extLst>
              </p:cNvPr>
              <p:cNvSpPr txBox="1"/>
              <p:nvPr/>
            </p:nvSpPr>
            <p:spPr>
              <a:xfrm>
                <a:off x="6969014" y="609425"/>
                <a:ext cx="5069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𝑒𝑙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𝑡𝑖𝑝𝑜</m:t>
                      </m:r>
                      <m:r>
                        <a:rPr lang="es-PA" b="0" i="1" smtClean="0">
                          <a:latin typeface="Cambria Math" panose="02040503050406030204" pitchFamily="18" charset="0"/>
                        </a:rPr>
                        <m:t> 2 </m:t>
                      </m:r>
                      <m:r>
                        <a:rPr lang="es-PA" b="0" i="1" smtClean="0">
                          <a:latin typeface="Cambria Math" panose="02040503050406030204" pitchFamily="18" charset="0"/>
                        </a:rPr>
                        <m:t>𝑦</m:t>
                      </m:r>
                      <m:r>
                        <a:rPr lang="es-PA" b="0" i="1" smtClean="0">
                          <a:latin typeface="Cambria Math" panose="02040503050406030204" pitchFamily="18" charset="0"/>
                        </a:rPr>
                        <m:t> </m:t>
                      </m:r>
                      <m:r>
                        <a:rPr lang="es-PA" b="0" i="1" smtClean="0">
                          <a:latin typeface="Cambria Math" panose="02040503050406030204" pitchFamily="18" charset="0"/>
                        </a:rPr>
                        <m:t>𝑙𝑎</m:t>
                      </m:r>
                      <m:r>
                        <a:rPr lang="es-PA" b="0" i="1" smtClean="0">
                          <a:latin typeface="Cambria Math" panose="02040503050406030204" pitchFamily="18" charset="0"/>
                        </a:rPr>
                        <m:t> </m:t>
                      </m:r>
                      <m:r>
                        <a:rPr lang="es-PA" b="0" i="1" smtClean="0">
                          <a:latin typeface="Cambria Math" panose="02040503050406030204" pitchFamily="18" charset="0"/>
                        </a:rPr>
                        <m:t>𝑒𝑛𝑡𝑟𝑎𝑑𝑎</m:t>
                      </m:r>
                      <m:r>
                        <a:rPr lang="es-PA" b="0" i="1" smtClean="0">
                          <a:latin typeface="Cambria Math" panose="02040503050406030204" pitchFamily="18" charset="0"/>
                        </a:rPr>
                        <m:t> </m:t>
                      </m:r>
                      <m:r>
                        <a:rPr lang="es-PA" b="0" i="1" smtClean="0">
                          <a:latin typeface="Cambria Math" panose="02040503050406030204" pitchFamily="18" charset="0"/>
                        </a:rPr>
                        <m:t>𝑒𝑠</m:t>
                      </m:r>
                      <m:r>
                        <a:rPr lang="es-PA" b="0" i="1" smtClean="0">
                          <a:latin typeface="Cambria Math" panose="02040503050406030204" pitchFamily="18" charset="0"/>
                        </a:rPr>
                        <m:t> </m:t>
                      </m:r>
                      <m:r>
                        <a:rPr lang="es-PA" b="0" i="1" smtClean="0">
                          <a:latin typeface="Cambria Math" panose="02040503050406030204" pitchFamily="18" charset="0"/>
                        </a:rPr>
                        <m:t>𝑢𝑛</m:t>
                      </m:r>
                      <m:r>
                        <a:rPr lang="es-PA" b="0" i="1" smtClean="0">
                          <a:latin typeface="Cambria Math" panose="02040503050406030204" pitchFamily="18" charset="0"/>
                        </a:rPr>
                        <m:t> </m:t>
                      </m:r>
                      <m:r>
                        <a:rPr lang="es-PA" b="0" i="1" smtClean="0">
                          <a:latin typeface="Cambria Math" panose="02040503050406030204" pitchFamily="18" charset="0"/>
                        </a:rPr>
                        <m:t>𝑒𝑠𝑐𝑎𝑙</m:t>
                      </m:r>
                      <m:r>
                        <a:rPr lang="es-PA" b="0" i="1" smtClean="0">
                          <a:latin typeface="Cambria Math" panose="02040503050406030204" pitchFamily="18" charset="0"/>
                        </a:rPr>
                        <m:t>ó</m:t>
                      </m:r>
                      <m:r>
                        <a:rPr lang="es-PA" b="0" i="1" smtClean="0">
                          <a:latin typeface="Cambria Math" panose="02040503050406030204" pitchFamily="18" charset="0"/>
                        </a:rPr>
                        <m:t>𝑛</m:t>
                      </m:r>
                    </m:oMath>
                  </m:oMathPara>
                </a14:m>
                <a:endParaRPr lang="es-PA" dirty="0"/>
              </a:p>
            </p:txBody>
          </p:sp>
        </mc:Choice>
        <mc:Fallback>
          <p:sp>
            <p:nvSpPr>
              <p:cNvPr id="12" name="TextBox 11">
                <a:extLst>
                  <a:ext uri="{FF2B5EF4-FFF2-40B4-BE49-F238E27FC236}">
                    <a16:creationId xmlns:a16="http://schemas.microsoft.com/office/drawing/2014/main" id="{5850692B-C504-4895-A109-7D990F46F445}"/>
                  </a:ext>
                </a:extLst>
              </p:cNvPr>
              <p:cNvSpPr txBox="1">
                <a:spLocks noRot="1" noChangeAspect="1" noMove="1" noResize="1" noEditPoints="1" noAdjustHandles="1" noChangeArrowheads="1" noChangeShapeType="1" noTextEdit="1"/>
              </p:cNvSpPr>
              <p:nvPr/>
            </p:nvSpPr>
            <p:spPr>
              <a:xfrm>
                <a:off x="6969014" y="609425"/>
                <a:ext cx="5069016" cy="276999"/>
              </a:xfrm>
              <a:prstGeom prst="rect">
                <a:avLst/>
              </a:prstGeom>
              <a:blipFill>
                <a:blip r:embed="rId10"/>
                <a:stretch>
                  <a:fillRect l="-721" t="-2222" r="-841" b="-35556"/>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6CF39468-E736-49C2-8740-5FD778530318}"/>
                  </a:ext>
                </a:extLst>
              </p:cNvPr>
              <p:cNvSpPr/>
              <p:nvPr/>
            </p:nvSpPr>
            <p:spPr>
              <a:xfrm>
                <a:off x="7013233" y="879766"/>
                <a:ext cx="3384837"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𝐾</m:t>
                              </m:r>
                            </m:e>
                            <m:sub>
                              <m:r>
                                <a:rPr lang="es-PA" b="0" i="1" smtClean="0">
                                  <a:latin typeface="Cambria Math" panose="02040503050406030204" pitchFamily="18" charset="0"/>
                                </a:rPr>
                                <m:t>𝑝</m:t>
                              </m:r>
                            </m:sub>
                          </m:sSub>
                        </m:den>
                      </m:f>
                    </m:oMath>
                  </m:oMathPara>
                </a14:m>
                <a:endParaRPr lang="es-PA" dirty="0"/>
              </a:p>
            </p:txBody>
          </p:sp>
        </mc:Choice>
        <mc:Fallback>
          <p:sp>
            <p:nvSpPr>
              <p:cNvPr id="13" name="Rectangle 12">
                <a:extLst>
                  <a:ext uri="{FF2B5EF4-FFF2-40B4-BE49-F238E27FC236}">
                    <a16:creationId xmlns:a16="http://schemas.microsoft.com/office/drawing/2014/main" id="{6CF39468-E736-49C2-8740-5FD778530318}"/>
                  </a:ext>
                </a:extLst>
              </p:cNvPr>
              <p:cNvSpPr>
                <a:spLocks noRot="1" noChangeAspect="1" noMove="1" noResize="1" noEditPoints="1" noAdjustHandles="1" noChangeArrowheads="1" noChangeShapeType="1" noTextEdit="1"/>
              </p:cNvSpPr>
              <p:nvPr/>
            </p:nvSpPr>
            <p:spPr>
              <a:xfrm>
                <a:off x="7013233" y="879766"/>
                <a:ext cx="3384837" cy="752450"/>
              </a:xfrm>
              <a:prstGeom prst="rect">
                <a:avLst/>
              </a:prstGeom>
              <a:blipFill>
                <a:blip r:embed="rId11"/>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C85FEA19-E42B-4FD8-82FB-39CC22605DC7}"/>
                  </a:ext>
                </a:extLst>
              </p:cNvPr>
              <p:cNvSpPr/>
              <p:nvPr/>
            </p:nvSpPr>
            <p:spPr>
              <a:xfrm>
                <a:off x="7013233" y="1632216"/>
                <a:ext cx="3947427"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𝑝</m:t>
                          </m:r>
                        </m:sub>
                      </m:sSub>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d>
                        <m:dPr>
                          <m:ctrlPr>
                            <a:rPr lang="es-PA" i="1">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𝐾</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1</m:t>
                                      </m:r>
                                    </m:sub>
                                  </m:sSub>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𝑝</m:t>
                                      </m:r>
                                    </m:e>
                                    <m:sub>
                                      <m:r>
                                        <a:rPr lang="es-PA" b="0" i="1" smtClean="0">
                                          <a:latin typeface="Cambria Math" panose="02040503050406030204" pitchFamily="18" charset="0"/>
                                        </a:rPr>
                                        <m:t>2</m:t>
                                      </m:r>
                                    </m:sub>
                                  </m:sSub>
                                </m:e>
                              </m:d>
                              <m:r>
                                <a:rPr lang="es-PA" b="0" i="1" smtClean="0">
                                  <a:latin typeface="Cambria Math" panose="02040503050406030204" pitchFamily="18" charset="0"/>
                                </a:rPr>
                                <m:t>…</m:t>
                              </m:r>
                            </m:den>
                          </m:f>
                        </m:e>
                      </m:d>
                      <m:r>
                        <a:rPr lang="es-PA" b="0" i="1" smtClean="0">
                          <a:latin typeface="Cambria Math" panose="02040503050406030204" pitchFamily="18" charset="0"/>
                        </a:rPr>
                        <m:t>=</m:t>
                      </m:r>
                      <m:r>
                        <m:rPr>
                          <m:nor/>
                        </m:rPr>
                        <a:rPr lang="en-US"/>
                        <m:t>∞</m:t>
                      </m:r>
                    </m:oMath>
                  </m:oMathPara>
                </a14:m>
                <a:endParaRPr lang="es-PA" dirty="0"/>
              </a:p>
            </p:txBody>
          </p:sp>
        </mc:Choice>
        <mc:Fallback>
          <p:sp>
            <p:nvSpPr>
              <p:cNvPr id="14" name="Rectangle 13">
                <a:extLst>
                  <a:ext uri="{FF2B5EF4-FFF2-40B4-BE49-F238E27FC236}">
                    <a16:creationId xmlns:a16="http://schemas.microsoft.com/office/drawing/2014/main" id="{C85FEA19-E42B-4FD8-82FB-39CC22605DC7}"/>
                  </a:ext>
                </a:extLst>
              </p:cNvPr>
              <p:cNvSpPr>
                <a:spLocks noRot="1" noChangeAspect="1" noMove="1" noResize="1" noEditPoints="1" noAdjustHandles="1" noChangeArrowheads="1" noChangeShapeType="1" noTextEdit="1"/>
              </p:cNvSpPr>
              <p:nvPr/>
            </p:nvSpPr>
            <p:spPr>
              <a:xfrm>
                <a:off x="7013233" y="1632216"/>
                <a:ext cx="3947427" cy="714683"/>
              </a:xfrm>
              <a:prstGeom prst="rect">
                <a:avLst/>
              </a:prstGeom>
              <a:blipFill>
                <a:blip r:embed="rId12"/>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2ACEE59B-5627-4F3A-91AA-1B39A80686FF}"/>
                  </a:ext>
                </a:extLst>
              </p:cNvPr>
              <p:cNvSpPr/>
              <p:nvPr/>
            </p:nvSpPr>
            <p:spPr>
              <a:xfrm>
                <a:off x="6908181" y="2346899"/>
                <a:ext cx="3731534" cy="752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𝑒</m:t>
                      </m:r>
                      <m:d>
                        <m:dPr>
                          <m:ctrlPr>
                            <a:rPr lang="es-PA" i="1">
                              <a:latin typeface="Cambria Math" panose="02040503050406030204" pitchFamily="18" charset="0"/>
                            </a:rPr>
                          </m:ctrlPr>
                        </m:dPr>
                        <m:e>
                          <m:r>
                            <a:rPr lang="es-PA" i="1">
                              <a:latin typeface="Cambria Math" panose="02040503050406030204" pitchFamily="18" charset="0"/>
                            </a:rPr>
                            <m:t>∞</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𝐴</m:t>
                          </m:r>
                        </m:num>
                        <m:den>
                          <m:r>
                            <a:rPr lang="es-PA" i="1" smtClean="0">
                              <a:latin typeface="Cambria Math" panose="02040503050406030204" pitchFamily="18" charset="0"/>
                            </a:rPr>
                            <m:t>1</m:t>
                          </m:r>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→0</m:t>
                              </m:r>
                            </m:lim>
                          </m:limLow>
                          <m:r>
                            <a:rPr lang="es-PA" b="0" i="1" smtClean="0">
                              <a:latin typeface="Cambria Math" panose="02040503050406030204" pitchFamily="18" charset="0"/>
                            </a:rPr>
                            <m:t>(</m:t>
                          </m:r>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𝐴</m:t>
                          </m:r>
                        </m:num>
                        <m:den>
                          <m:r>
                            <a:rPr lang="es-PA" b="0" i="1" smtClean="0">
                              <a:latin typeface="Cambria Math" panose="02040503050406030204" pitchFamily="18" charset="0"/>
                            </a:rPr>
                            <m:t>1+</m:t>
                          </m:r>
                          <m:r>
                            <m:rPr>
                              <m:nor/>
                            </m:rPr>
                            <a:rPr lang="en-US"/>
                            <m:t>∞</m:t>
                          </m:r>
                        </m:den>
                      </m:f>
                      <m:r>
                        <a:rPr lang="es-PA" b="0" i="1" smtClean="0">
                          <a:latin typeface="Cambria Math" panose="02040503050406030204" pitchFamily="18" charset="0"/>
                        </a:rPr>
                        <m:t>=0</m:t>
                      </m:r>
                    </m:oMath>
                  </m:oMathPara>
                </a14:m>
                <a:endParaRPr lang="es-PA" dirty="0"/>
              </a:p>
            </p:txBody>
          </p:sp>
        </mc:Choice>
        <mc:Fallback>
          <p:sp>
            <p:nvSpPr>
              <p:cNvPr id="15" name="Rectangle 14">
                <a:extLst>
                  <a:ext uri="{FF2B5EF4-FFF2-40B4-BE49-F238E27FC236}">
                    <a16:creationId xmlns:a16="http://schemas.microsoft.com/office/drawing/2014/main" id="{2ACEE59B-5627-4F3A-91AA-1B39A80686FF}"/>
                  </a:ext>
                </a:extLst>
              </p:cNvPr>
              <p:cNvSpPr>
                <a:spLocks noRot="1" noChangeAspect="1" noMove="1" noResize="1" noEditPoints="1" noAdjustHandles="1" noChangeArrowheads="1" noChangeShapeType="1" noTextEdit="1"/>
              </p:cNvSpPr>
              <p:nvPr/>
            </p:nvSpPr>
            <p:spPr>
              <a:xfrm>
                <a:off x="6908181" y="2346899"/>
                <a:ext cx="3731534" cy="752450"/>
              </a:xfrm>
              <a:prstGeom prst="rect">
                <a:avLst/>
              </a:prstGeom>
              <a:blipFill>
                <a:blip r:embed="rId13"/>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328826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B6B27-767F-4D8C-A864-ECDE088EF9A9}"/>
              </a:ext>
            </a:extLst>
          </p:cNvPr>
          <p:cNvSpPr>
            <a:spLocks noGrp="1"/>
          </p:cNvSpPr>
          <p:nvPr>
            <p:ph type="title"/>
          </p:nvPr>
        </p:nvSpPr>
        <p:spPr>
          <a:xfrm>
            <a:off x="1484310" y="190500"/>
            <a:ext cx="10018713" cy="1752599"/>
          </a:xfrm>
        </p:spPr>
        <p:txBody>
          <a:bodyPr/>
          <a:lstStyle/>
          <a:p>
            <a:r>
              <a:rPr lang="es-PA" dirty="0"/>
              <a:t>Ejemplo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3DAC8C9-0B6C-450A-BCDF-C79A790E8396}"/>
                  </a:ext>
                </a:extLst>
              </p:cNvPr>
              <p:cNvSpPr>
                <a:spLocks noGrp="1"/>
              </p:cNvSpPr>
              <p:nvPr>
                <p:ph idx="1"/>
              </p:nvPr>
            </p:nvSpPr>
            <p:spPr>
              <a:xfrm>
                <a:off x="1484309" y="1066799"/>
                <a:ext cx="10018713" cy="3124201"/>
              </a:xfrm>
            </p:spPr>
            <p:txBody>
              <a:bodyPr/>
              <a:lstStyle/>
              <a:p>
                <a:r>
                  <a:rPr lang="es-PA" dirty="0"/>
                  <a:t>Encuentre el valor de </a:t>
                </a:r>
                <a:r>
                  <a:rPr lang="es-PA" dirty="0" err="1"/>
                  <a:t>Kp</a:t>
                </a:r>
                <a:r>
                  <a:rPr lang="es-PA" dirty="0"/>
                  <a:t>, Kv y Ka.</a:t>
                </a:r>
              </a:p>
              <a:p>
                <a:r>
                  <a:rPr lang="es-PA" dirty="0"/>
                  <a:t>Encuentre el error en estado estable para una entrada de </a:t>
                </a:r>
                <a14:m>
                  <m:oMath xmlns:m="http://schemas.openxmlformats.org/officeDocument/2006/math">
                    <m:r>
                      <a:rPr lang="es-PA" i="1" dirty="0" smtClean="0">
                        <a:latin typeface="Cambria Math" panose="02040503050406030204" pitchFamily="18" charset="0"/>
                      </a:rPr>
                      <m:t>50</m:t>
                    </m:r>
                    <m:r>
                      <a:rPr lang="es-PA" i="1" dirty="0">
                        <a:latin typeface="Cambria Math" panose="02040503050406030204" pitchFamily="18" charset="0"/>
                      </a:rPr>
                      <m:t> </m:t>
                    </m:r>
                    <m:r>
                      <a:rPr lang="es-PA" i="1" dirty="0">
                        <a:latin typeface="Cambria Math" panose="02040503050406030204" pitchFamily="18" charset="0"/>
                      </a:rPr>
                      <m:t>𝑈</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𝑡</m:t>
                        </m:r>
                      </m:e>
                    </m:d>
                    <m:r>
                      <a:rPr lang="es-PA" i="1" dirty="0" smtClean="0">
                        <a:latin typeface="Cambria Math" panose="02040503050406030204" pitchFamily="18" charset="0"/>
                      </a:rPr>
                      <m:t>,</m:t>
                    </m:r>
                    <m:r>
                      <a:rPr lang="es-PA" i="1" dirty="0">
                        <a:latin typeface="Cambria Math" panose="02040503050406030204" pitchFamily="18" charset="0"/>
                      </a:rPr>
                      <m:t> </m:t>
                    </m:r>
                    <m:r>
                      <a:rPr lang="es-PA" i="1" dirty="0" smtClean="0">
                        <a:latin typeface="Cambria Math" panose="02040503050406030204" pitchFamily="18" charset="0"/>
                      </a:rPr>
                      <m:t>50</m:t>
                    </m:r>
                    <m:r>
                      <a:rPr lang="es-PA" i="1" dirty="0" smtClean="0">
                        <a:latin typeface="Cambria Math" panose="02040503050406030204" pitchFamily="18" charset="0"/>
                      </a:rPr>
                      <m:t>𝑡</m:t>
                    </m:r>
                    <m:r>
                      <a:rPr lang="es-PA" i="1" dirty="0" smtClean="0">
                        <a:latin typeface="Cambria Math" panose="02040503050406030204" pitchFamily="18" charset="0"/>
                      </a:rPr>
                      <m:t> </m:t>
                    </m:r>
                    <m:r>
                      <a:rPr lang="es-PA" i="1" dirty="0" smtClean="0">
                        <a:latin typeface="Cambria Math" panose="02040503050406030204" pitchFamily="18" charset="0"/>
                      </a:rPr>
                      <m:t>𝑈</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𝑡</m:t>
                        </m:r>
                      </m:e>
                    </m:d>
                    <m:r>
                      <a:rPr lang="es-PA" b="0" i="1" dirty="0" smtClean="0">
                        <a:latin typeface="Cambria Math" panose="02040503050406030204" pitchFamily="18" charset="0"/>
                      </a:rPr>
                      <m:t>, 50</m:t>
                    </m:r>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𝑡</m:t>
                        </m:r>
                      </m:e>
                      <m:sup>
                        <m:r>
                          <a:rPr lang="es-PA" b="0" i="1" dirty="0" smtClean="0">
                            <a:latin typeface="Cambria Math" panose="02040503050406030204" pitchFamily="18" charset="0"/>
                          </a:rPr>
                          <m:t>2</m:t>
                        </m:r>
                      </m:sup>
                    </m:sSup>
                    <m:r>
                      <a:rPr lang="es-PA" b="0" i="1" dirty="0" smtClean="0">
                        <a:latin typeface="Cambria Math" panose="02040503050406030204" pitchFamily="18" charset="0"/>
                      </a:rPr>
                      <m:t>𝑈</m:t>
                    </m:r>
                    <m:r>
                      <a:rPr lang="es-PA" b="0" i="1" dirty="0" smtClean="0">
                        <a:latin typeface="Cambria Math" panose="02040503050406030204" pitchFamily="18" charset="0"/>
                      </a:rPr>
                      <m:t>(</m:t>
                    </m:r>
                    <m:r>
                      <a:rPr lang="es-PA" b="0" i="1" dirty="0" smtClean="0">
                        <a:latin typeface="Cambria Math" panose="02040503050406030204" pitchFamily="18" charset="0"/>
                      </a:rPr>
                      <m:t>𝑡</m:t>
                    </m:r>
                    <m:r>
                      <a:rPr lang="es-PA" b="0" i="1" dirty="0" smtClean="0">
                        <a:latin typeface="Cambria Math" panose="02040503050406030204" pitchFamily="18" charset="0"/>
                      </a:rPr>
                      <m:t>)</m:t>
                    </m:r>
                  </m:oMath>
                </a14:m>
                <a:endParaRPr lang="es-PA" dirty="0"/>
              </a:p>
              <a:p>
                <a:r>
                  <a:rPr lang="es-PA" dirty="0"/>
                  <a:t>Exprese el tipo de sistema</a:t>
                </a:r>
              </a:p>
              <a:p>
                <a:r>
                  <a:rPr lang="es-PA" dirty="0"/>
                  <a:t>Luego añada un integrador en cascada a G(s) y calcule el error en estado estable o realice una simulación que demuestre su funcionamiento.</a:t>
                </a:r>
              </a:p>
            </p:txBody>
          </p:sp>
        </mc:Choice>
        <mc:Fallback xmlns="">
          <p:sp>
            <p:nvSpPr>
              <p:cNvPr id="3" name="Marcador de contenido 2">
                <a:extLst>
                  <a:ext uri="{FF2B5EF4-FFF2-40B4-BE49-F238E27FC236}">
                    <a16:creationId xmlns:a16="http://schemas.microsoft.com/office/drawing/2014/main" id="{43DAC8C9-0B6C-450A-BCDF-C79A790E8396}"/>
                  </a:ext>
                </a:extLst>
              </p:cNvPr>
              <p:cNvSpPr>
                <a:spLocks noGrp="1" noRot="1" noChangeAspect="1" noMove="1" noResize="1" noEditPoints="1" noAdjustHandles="1" noChangeArrowheads="1" noChangeShapeType="1" noTextEdit="1"/>
              </p:cNvSpPr>
              <p:nvPr>
                <p:ph idx="1"/>
              </p:nvPr>
            </p:nvSpPr>
            <p:spPr>
              <a:xfrm>
                <a:off x="1484309" y="1066799"/>
                <a:ext cx="10018713" cy="3124201"/>
              </a:xfrm>
              <a:blipFill>
                <a:blip r:embed="rId2"/>
                <a:stretch>
                  <a:fillRect l="-1521"/>
                </a:stretch>
              </a:blipFill>
            </p:spPr>
            <p:txBody>
              <a:bodyPr/>
              <a:lstStyle/>
              <a:p>
                <a:r>
                  <a:rPr lang="es-PA">
                    <a:noFill/>
                  </a:rPr>
                  <a:t> </a:t>
                </a:r>
              </a:p>
            </p:txBody>
          </p:sp>
        </mc:Fallback>
      </mc:AlternateContent>
      <p:pic>
        <p:nvPicPr>
          <p:cNvPr id="4" name="Imagen 3">
            <a:extLst>
              <a:ext uri="{FF2B5EF4-FFF2-40B4-BE49-F238E27FC236}">
                <a16:creationId xmlns:a16="http://schemas.microsoft.com/office/drawing/2014/main" id="{7A858A31-7FC5-4192-A3DE-AA682E90B1E4}"/>
              </a:ext>
            </a:extLst>
          </p:cNvPr>
          <p:cNvPicPr>
            <a:picLocks noChangeAspect="1"/>
          </p:cNvPicPr>
          <p:nvPr/>
        </p:nvPicPr>
        <p:blipFill>
          <a:blip r:embed="rId3"/>
          <a:stretch>
            <a:fillRect/>
          </a:stretch>
        </p:blipFill>
        <p:spPr>
          <a:xfrm>
            <a:off x="464211" y="3953711"/>
            <a:ext cx="4315769" cy="2083475"/>
          </a:xfrm>
          <a:prstGeom prst="rect">
            <a:avLst/>
          </a:prstGeom>
        </p:spPr>
      </p:pic>
      <p:pic>
        <p:nvPicPr>
          <p:cNvPr id="5" name="Picture 4">
            <a:extLst>
              <a:ext uri="{FF2B5EF4-FFF2-40B4-BE49-F238E27FC236}">
                <a16:creationId xmlns:a16="http://schemas.microsoft.com/office/drawing/2014/main" id="{24ACA6FB-B481-4217-900C-0B5DC8D1F868}"/>
              </a:ext>
            </a:extLst>
          </p:cNvPr>
          <p:cNvPicPr>
            <a:picLocks noChangeAspect="1"/>
          </p:cNvPicPr>
          <p:nvPr/>
        </p:nvPicPr>
        <p:blipFill>
          <a:blip r:embed="rId4"/>
          <a:stretch>
            <a:fillRect/>
          </a:stretch>
        </p:blipFill>
        <p:spPr>
          <a:xfrm>
            <a:off x="4648797" y="3953711"/>
            <a:ext cx="3689736" cy="131228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FD3D1C-79E0-4EEC-9693-99CC88D5E407}"/>
                  </a:ext>
                </a:extLst>
              </p:cNvPr>
              <p:cNvSpPr txBox="1"/>
              <p:nvPr/>
            </p:nvSpPr>
            <p:spPr>
              <a:xfrm>
                <a:off x="5124123" y="5650137"/>
                <a:ext cx="6603666" cy="1041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b="0" i="1" smtClean="0">
                                  <a:latin typeface="Cambria Math" panose="02040503050406030204" pitchFamily="18" charset="0"/>
                                </a:rPr>
                                <m:t>𝑠</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+1</m:t>
                                  </m:r>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+2</m:t>
                                  </m:r>
                                </m:e>
                              </m:d>
                            </m:den>
                          </m:f>
                        </m:num>
                        <m:den>
                          <m:r>
                            <a:rPr lang="es-PA" b="0" i="1" smtClean="0">
                              <a:latin typeface="Cambria Math" panose="02040503050406030204" pitchFamily="18" charset="0"/>
                            </a:rPr>
                            <m:t>1+</m:t>
                          </m:r>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den>
                          </m:f>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+3)</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i="1">
                              <a:latin typeface="Cambria Math" panose="02040503050406030204" pitchFamily="18" charset="0"/>
                            </a:rPr>
                            <m:t>𝑠</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r>
                            <a:rPr lang="es-PA" b="0" i="1" smtClean="0">
                              <a:latin typeface="Cambria Math" panose="02040503050406030204" pitchFamily="18" charset="0"/>
                            </a:rPr>
                            <m:t>+5(</m:t>
                          </m:r>
                          <m:r>
                            <a:rPr lang="es-PA" b="0" i="1" smtClean="0">
                              <a:latin typeface="Cambria Math" panose="02040503050406030204" pitchFamily="18" charset="0"/>
                            </a:rPr>
                            <m:t>𝑠</m:t>
                          </m:r>
                          <m:r>
                            <a:rPr lang="es-PA" b="0" i="1" smtClean="0">
                              <a:latin typeface="Cambria Math" panose="02040503050406030204" pitchFamily="18" charset="0"/>
                            </a:rPr>
                            <m:t>+3)</m:t>
                          </m:r>
                        </m:den>
                      </m:f>
                    </m:oMath>
                  </m:oMathPara>
                </a14:m>
                <a:endParaRPr lang="es-PA" dirty="0"/>
              </a:p>
            </p:txBody>
          </p:sp>
        </mc:Choice>
        <mc:Fallback>
          <p:sp>
            <p:nvSpPr>
              <p:cNvPr id="6" name="TextBox 5">
                <a:extLst>
                  <a:ext uri="{FF2B5EF4-FFF2-40B4-BE49-F238E27FC236}">
                    <a16:creationId xmlns:a16="http://schemas.microsoft.com/office/drawing/2014/main" id="{EBFD3D1C-79E0-4EEC-9693-99CC88D5E407}"/>
                  </a:ext>
                </a:extLst>
              </p:cNvPr>
              <p:cNvSpPr txBox="1">
                <a:spLocks noRot="1" noChangeAspect="1" noMove="1" noResize="1" noEditPoints="1" noAdjustHandles="1" noChangeArrowheads="1" noChangeShapeType="1" noTextEdit="1"/>
              </p:cNvSpPr>
              <p:nvPr/>
            </p:nvSpPr>
            <p:spPr>
              <a:xfrm>
                <a:off x="5124123" y="5650137"/>
                <a:ext cx="6603666" cy="1041247"/>
              </a:xfrm>
              <a:prstGeom prst="rect">
                <a:avLst/>
              </a:prstGeom>
              <a:blipFill>
                <a:blip r:embed="rId5"/>
                <a:stretch>
                  <a:fillRect/>
                </a:stretch>
              </a:blipFill>
            </p:spPr>
            <p:txBody>
              <a:bodyPr/>
              <a:lstStyle/>
              <a:p>
                <a:r>
                  <a:rPr lang="es-PA">
                    <a:noFill/>
                  </a:rPr>
                  <a:t> </a:t>
                </a:r>
              </a:p>
            </p:txBody>
          </p:sp>
        </mc:Fallback>
      </mc:AlternateContent>
      <p:sp>
        <p:nvSpPr>
          <p:cNvPr id="8" name="Rectangle 7">
            <a:extLst>
              <a:ext uri="{FF2B5EF4-FFF2-40B4-BE49-F238E27FC236}">
                <a16:creationId xmlns:a16="http://schemas.microsoft.com/office/drawing/2014/main" id="{87352E29-A07C-43F6-AC38-EC06401D71FB}"/>
              </a:ext>
            </a:extLst>
          </p:cNvPr>
          <p:cNvSpPr/>
          <p:nvPr/>
        </p:nvSpPr>
        <p:spPr>
          <a:xfrm>
            <a:off x="5859262" y="4191000"/>
            <a:ext cx="470517" cy="6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473C22B-4AF4-489A-A97E-F5C47460592C}"/>
                  </a:ext>
                </a:extLst>
              </p:cNvPr>
              <p:cNvSpPr txBox="1"/>
              <p:nvPr/>
            </p:nvSpPr>
            <p:spPr>
              <a:xfrm>
                <a:off x="5930283" y="4216656"/>
                <a:ext cx="328474" cy="6127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r>
                            <a:rPr lang="es-PA" b="0" i="1" smtClean="0">
                              <a:latin typeface="Cambria Math" panose="02040503050406030204" pitchFamily="18" charset="0"/>
                            </a:rPr>
                            <m:t>𝑠</m:t>
                          </m:r>
                        </m:den>
                      </m:f>
                    </m:oMath>
                  </m:oMathPara>
                </a14:m>
                <a:endParaRPr lang="es-PA" dirty="0"/>
              </a:p>
            </p:txBody>
          </p:sp>
        </mc:Choice>
        <mc:Fallback>
          <p:sp>
            <p:nvSpPr>
              <p:cNvPr id="9" name="TextBox 8">
                <a:extLst>
                  <a:ext uri="{FF2B5EF4-FFF2-40B4-BE49-F238E27FC236}">
                    <a16:creationId xmlns:a16="http://schemas.microsoft.com/office/drawing/2014/main" id="{0473C22B-4AF4-489A-A97E-F5C47460592C}"/>
                  </a:ext>
                </a:extLst>
              </p:cNvPr>
              <p:cNvSpPr txBox="1">
                <a:spLocks noRot="1" noChangeAspect="1" noMove="1" noResize="1" noEditPoints="1" noAdjustHandles="1" noChangeArrowheads="1" noChangeShapeType="1" noTextEdit="1"/>
              </p:cNvSpPr>
              <p:nvPr/>
            </p:nvSpPr>
            <p:spPr>
              <a:xfrm>
                <a:off x="5930283" y="4216656"/>
                <a:ext cx="328474" cy="612796"/>
              </a:xfrm>
              <a:prstGeom prst="rect">
                <a:avLst/>
              </a:prstGeom>
              <a:blipFill>
                <a:blip r:embed="rId6"/>
                <a:stretch>
                  <a:fillRect/>
                </a:stretch>
              </a:blipFill>
            </p:spPr>
            <p:txBody>
              <a:bodyPr/>
              <a:lstStyle/>
              <a:p>
                <a:r>
                  <a:rPr lang="es-PA">
                    <a:noFill/>
                  </a:rPr>
                  <a:t> </a:t>
                </a:r>
              </a:p>
            </p:txBody>
          </p:sp>
        </mc:Fallback>
      </mc:AlternateContent>
      <p:sp>
        <p:nvSpPr>
          <p:cNvPr id="10" name="Rectangle 9">
            <a:extLst>
              <a:ext uri="{FF2B5EF4-FFF2-40B4-BE49-F238E27FC236}">
                <a16:creationId xmlns:a16="http://schemas.microsoft.com/office/drawing/2014/main" id="{009BD902-03A4-49D5-91B5-1E243466094C}"/>
              </a:ext>
            </a:extLst>
          </p:cNvPr>
          <p:cNvSpPr/>
          <p:nvPr/>
        </p:nvSpPr>
        <p:spPr>
          <a:xfrm>
            <a:off x="5761608" y="4057095"/>
            <a:ext cx="1766656" cy="852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115919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1246</TotalTime>
  <Words>901</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Corbel</vt:lpstr>
      <vt:lpstr>Wingdings</vt:lpstr>
      <vt:lpstr>Parallax</vt:lpstr>
      <vt:lpstr>ERROR EN ESTADO ESTABLE</vt:lpstr>
      <vt:lpstr>Error en estado estable</vt:lpstr>
      <vt:lpstr>Definición y entrada de pruebas</vt:lpstr>
      <vt:lpstr>Limitaciones</vt:lpstr>
      <vt:lpstr>Error en estado estable para sistemas con realimentación unitaria</vt:lpstr>
      <vt:lpstr>Constantes de error estático</vt:lpstr>
      <vt:lpstr>Tipos de sistema</vt:lpstr>
      <vt:lpstr>PowerPoint Presentation</vt:lpstr>
      <vt:lpstr>Ejemplo</vt:lpstr>
      <vt:lpstr>PowerPoint Presentation</vt:lpstr>
      <vt:lpstr>Error en Estado estable para sistemas con realimentación no unitaria</vt:lpstr>
      <vt:lpstr>Ejemplo 1</vt:lpstr>
      <vt:lpstr>Problema de diseño</vt:lpstr>
      <vt:lpstr>PowerPoint Presentation</vt:lpstr>
      <vt:lpstr>Error en estado estable ante perturbaciones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Reducción de diagrama de bloques</dc:title>
  <dc:creator>Ricardo Gutierrez</dc:creator>
  <cp:lastModifiedBy>Ricardo Gutierrez</cp:lastModifiedBy>
  <cp:revision>41</cp:revision>
  <dcterms:created xsi:type="dcterms:W3CDTF">2018-10-29T18:06:25Z</dcterms:created>
  <dcterms:modified xsi:type="dcterms:W3CDTF">2020-06-15T16:09:01Z</dcterms:modified>
</cp:coreProperties>
</file>