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8" r:id="rId7"/>
    <p:sldId id="264" r:id="rId8"/>
    <p:sldId id="265" r:id="rId9"/>
    <p:sldId id="260" r:id="rId10"/>
    <p:sldId id="266" r:id="rId11"/>
    <p:sldId id="272" r:id="rId12"/>
    <p:sldId id="267" r:id="rId13"/>
    <p:sldId id="270" r:id="rId14"/>
    <p:sldId id="26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7" d="100"/>
          <a:sy n="77" d="100"/>
        </p:scale>
        <p:origin x="2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GUIRAUD" userId="187d4114-3fda-42e7-b8ad-795996b66660" providerId="ADAL" clId="{7C533FFD-98B9-430C-AD63-75A4F049D1AA}"/>
    <pc:docChg chg="modSld">
      <pc:chgData name="FERNANDO GUIRAUD" userId="187d4114-3fda-42e7-b8ad-795996b66660" providerId="ADAL" clId="{7C533FFD-98B9-430C-AD63-75A4F049D1AA}" dt="2020-07-03T23:07:43.358" v="0" actId="1076"/>
      <pc:docMkLst>
        <pc:docMk/>
      </pc:docMkLst>
      <pc:sldChg chg="modSp">
        <pc:chgData name="FERNANDO GUIRAUD" userId="187d4114-3fda-42e7-b8ad-795996b66660" providerId="ADAL" clId="{7C533FFD-98B9-430C-AD63-75A4F049D1AA}" dt="2020-07-03T23:07:43.358" v="0" actId="1076"/>
        <pc:sldMkLst>
          <pc:docMk/>
          <pc:sldMk cId="3500399401" sldId="260"/>
        </pc:sldMkLst>
        <pc:picChg chg="mod">
          <ac:chgData name="FERNANDO GUIRAUD" userId="187d4114-3fda-42e7-b8ad-795996b66660" providerId="ADAL" clId="{7C533FFD-98B9-430C-AD63-75A4F049D1AA}" dt="2020-07-03T23:07:43.358" v="0" actId="1076"/>
          <ac:picMkLst>
            <pc:docMk/>
            <pc:sldMk cId="3500399401" sldId="260"/>
            <ac:picMk id="25" creationId="{265B6A2E-DE59-4058-BB2A-6547B77534CE}"/>
          </ac:picMkLst>
        </pc:picChg>
        <pc:cxnChg chg="mod">
          <ac:chgData name="FERNANDO GUIRAUD" userId="187d4114-3fda-42e7-b8ad-795996b66660" providerId="ADAL" clId="{7C533FFD-98B9-430C-AD63-75A4F049D1AA}" dt="2020-07-03T23:07:43.358" v="0" actId="1076"/>
          <ac:cxnSpMkLst>
            <pc:docMk/>
            <pc:sldMk cId="3500399401" sldId="260"/>
            <ac:cxnSpMk id="27" creationId="{3518E6D3-4FFD-44F8-B4BA-8F210218AE5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61FC307-A311-4838-A6EA-56D98CA17418}" type="datetimeFigureOut">
              <a:rPr lang="es-PA" smtClean="0"/>
              <a:t>07/03/2020</a:t>
            </a:fld>
            <a:endParaRPr lang="es-PA"/>
          </a:p>
        </p:txBody>
      </p:sp>
      <p:sp>
        <p:nvSpPr>
          <p:cNvPr id="5" name="Footer Placeholder 4"/>
          <p:cNvSpPr>
            <a:spLocks noGrp="1"/>
          </p:cNvSpPr>
          <p:nvPr>
            <p:ph type="ftr" sz="quarter" idx="11"/>
          </p:nvPr>
        </p:nvSpPr>
        <p:spPr/>
        <p:txBody>
          <a:bodyPr/>
          <a:lstStyle/>
          <a:p>
            <a:endParaRPr lang="es-P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221144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61FC307-A311-4838-A6EA-56D98CA17418}" type="datetimeFigureOut">
              <a:rPr lang="es-PA" smtClean="0"/>
              <a:t>07/03/2020</a:t>
            </a:fld>
            <a:endParaRPr lang="es-PA"/>
          </a:p>
        </p:txBody>
      </p:sp>
      <p:sp>
        <p:nvSpPr>
          <p:cNvPr id="5" name="Footer Placeholder 4"/>
          <p:cNvSpPr>
            <a:spLocks noGrp="1"/>
          </p:cNvSpPr>
          <p:nvPr>
            <p:ph type="ftr" sz="quarter" idx="11"/>
          </p:nvPr>
        </p:nvSpPr>
        <p:spPr/>
        <p:txBody>
          <a:bodyPr/>
          <a:lstStyle/>
          <a:p>
            <a:endParaRPr lang="es-P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108642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61FC307-A311-4838-A6EA-56D98CA17418}" type="datetimeFigureOut">
              <a:rPr lang="es-PA" smtClean="0"/>
              <a:t>07/03/2020</a:t>
            </a:fld>
            <a:endParaRPr lang="es-PA"/>
          </a:p>
        </p:txBody>
      </p:sp>
      <p:sp>
        <p:nvSpPr>
          <p:cNvPr id="5" name="Footer Placeholder 4"/>
          <p:cNvSpPr>
            <a:spLocks noGrp="1"/>
          </p:cNvSpPr>
          <p:nvPr>
            <p:ph type="ftr" sz="quarter" idx="11"/>
          </p:nvPr>
        </p:nvSpPr>
        <p:spPr/>
        <p:txBody>
          <a:bodyPr/>
          <a:lstStyle/>
          <a:p>
            <a:endParaRPr lang="es-P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E0306F-6CDE-491B-9180-7D42260EFD81}" type="slidenum">
              <a:rPr lang="es-PA" smtClean="0"/>
              <a:t>‹Nº›</a:t>
            </a:fld>
            <a:endParaRPr lang="es-P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400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07/03/2020</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1610747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07/03/2020</a:t>
            </a:fld>
            <a:endParaRPr lang="es-PA"/>
          </a:p>
        </p:txBody>
      </p:sp>
      <p:sp>
        <p:nvSpPr>
          <p:cNvPr id="6" name="Footer Placeholder 5"/>
          <p:cNvSpPr>
            <a:spLocks noGrp="1"/>
          </p:cNvSpPr>
          <p:nvPr>
            <p:ph type="ftr" sz="quarter" idx="11"/>
          </p:nvPr>
        </p:nvSpPr>
        <p:spPr/>
        <p:txBody>
          <a:bodyPr/>
          <a:lstStyle/>
          <a:p>
            <a:endParaRPr lang="es-P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E0306F-6CDE-491B-9180-7D42260EFD81}" type="slidenum">
              <a:rPr lang="es-PA" smtClean="0"/>
              <a:t>‹Nº›</a:t>
            </a:fld>
            <a:endParaRPr lang="es-P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3536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07/03/2020</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245842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1FC307-A311-4838-A6EA-56D98CA17418}" type="datetimeFigureOut">
              <a:rPr lang="es-PA" smtClean="0"/>
              <a:t>07/03/2020</a:t>
            </a:fld>
            <a:endParaRPr lang="es-PA"/>
          </a:p>
        </p:txBody>
      </p:sp>
      <p:sp>
        <p:nvSpPr>
          <p:cNvPr id="5" name="Footer Placeholder 4"/>
          <p:cNvSpPr>
            <a:spLocks noGrp="1"/>
          </p:cNvSpPr>
          <p:nvPr>
            <p:ph type="ftr" sz="quarter" idx="11"/>
          </p:nvPr>
        </p:nvSpPr>
        <p:spPr/>
        <p:txBody>
          <a:bodyPr/>
          <a:lstStyle/>
          <a:p>
            <a:endParaRPr lang="es-P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261655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1FC307-A311-4838-A6EA-56D98CA17418}" type="datetimeFigureOut">
              <a:rPr lang="es-PA" smtClean="0"/>
              <a:t>07/03/2020</a:t>
            </a:fld>
            <a:endParaRPr lang="es-PA"/>
          </a:p>
        </p:txBody>
      </p:sp>
      <p:sp>
        <p:nvSpPr>
          <p:cNvPr id="5" name="Footer Placeholder 4"/>
          <p:cNvSpPr>
            <a:spLocks noGrp="1"/>
          </p:cNvSpPr>
          <p:nvPr>
            <p:ph type="ftr" sz="quarter" idx="11"/>
          </p:nvPr>
        </p:nvSpPr>
        <p:spPr/>
        <p:txBody>
          <a:bodyPr/>
          <a:lstStyle/>
          <a:p>
            <a:endParaRPr lang="es-P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184139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1FC307-A311-4838-A6EA-56D98CA17418}" type="datetimeFigureOut">
              <a:rPr lang="es-PA" smtClean="0"/>
              <a:t>07/03/2020</a:t>
            </a:fld>
            <a:endParaRPr lang="es-PA"/>
          </a:p>
        </p:txBody>
      </p:sp>
      <p:sp>
        <p:nvSpPr>
          <p:cNvPr id="5" name="Footer Placeholder 4"/>
          <p:cNvSpPr>
            <a:spLocks noGrp="1"/>
          </p:cNvSpPr>
          <p:nvPr>
            <p:ph type="ftr" sz="quarter" idx="11"/>
          </p:nvPr>
        </p:nvSpPr>
        <p:spPr/>
        <p:txBody>
          <a:bodyPr/>
          <a:lstStyle/>
          <a:p>
            <a:endParaRPr lang="es-P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136111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61FC307-A311-4838-A6EA-56D98CA17418}" type="datetimeFigureOut">
              <a:rPr lang="es-PA" smtClean="0"/>
              <a:t>07/03/2020</a:t>
            </a:fld>
            <a:endParaRPr lang="es-PA"/>
          </a:p>
        </p:txBody>
      </p:sp>
      <p:sp>
        <p:nvSpPr>
          <p:cNvPr id="5" name="Footer Placeholder 4"/>
          <p:cNvSpPr>
            <a:spLocks noGrp="1"/>
          </p:cNvSpPr>
          <p:nvPr>
            <p:ph type="ftr" sz="quarter" idx="11"/>
          </p:nvPr>
        </p:nvSpPr>
        <p:spPr/>
        <p:txBody>
          <a:bodyPr/>
          <a:lstStyle/>
          <a:p>
            <a:endParaRPr lang="es-P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19648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61FC307-A311-4838-A6EA-56D98CA17418}" type="datetimeFigureOut">
              <a:rPr lang="es-PA" smtClean="0"/>
              <a:t>07/03/2020</a:t>
            </a:fld>
            <a:endParaRPr lang="es-PA"/>
          </a:p>
        </p:txBody>
      </p:sp>
      <p:sp>
        <p:nvSpPr>
          <p:cNvPr id="6" name="Footer Placeholder 5"/>
          <p:cNvSpPr>
            <a:spLocks noGrp="1"/>
          </p:cNvSpPr>
          <p:nvPr>
            <p:ph type="ftr" sz="quarter" idx="11"/>
          </p:nvPr>
        </p:nvSpPr>
        <p:spPr/>
        <p:txBody>
          <a:bodyPr/>
          <a:lstStyle/>
          <a:p>
            <a:endParaRPr lang="es-P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182581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1FC307-A311-4838-A6EA-56D98CA17418}" type="datetimeFigureOut">
              <a:rPr lang="es-PA" smtClean="0"/>
              <a:t>07/03/2020</a:t>
            </a:fld>
            <a:endParaRPr lang="es-PA"/>
          </a:p>
        </p:txBody>
      </p:sp>
      <p:sp>
        <p:nvSpPr>
          <p:cNvPr id="8" name="Footer Placeholder 7"/>
          <p:cNvSpPr>
            <a:spLocks noGrp="1"/>
          </p:cNvSpPr>
          <p:nvPr>
            <p:ph type="ftr" sz="quarter" idx="11"/>
          </p:nvPr>
        </p:nvSpPr>
        <p:spPr/>
        <p:txBody>
          <a:bodyPr/>
          <a:lstStyle/>
          <a:p>
            <a:endParaRPr lang="es-P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108463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61FC307-A311-4838-A6EA-56D98CA17418}" type="datetimeFigureOut">
              <a:rPr lang="es-PA" smtClean="0"/>
              <a:t>07/03/2020</a:t>
            </a:fld>
            <a:endParaRPr lang="es-PA"/>
          </a:p>
        </p:txBody>
      </p:sp>
      <p:sp>
        <p:nvSpPr>
          <p:cNvPr id="4" name="Footer Placeholder 3"/>
          <p:cNvSpPr>
            <a:spLocks noGrp="1"/>
          </p:cNvSpPr>
          <p:nvPr>
            <p:ph type="ftr" sz="quarter" idx="11"/>
          </p:nvPr>
        </p:nvSpPr>
        <p:spPr/>
        <p:txBody>
          <a:bodyPr/>
          <a:lstStyle/>
          <a:p>
            <a:endParaRPr lang="es-P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193140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FC307-A311-4838-A6EA-56D98CA17418}" type="datetimeFigureOut">
              <a:rPr lang="es-PA" smtClean="0"/>
              <a:t>07/03/2020</a:t>
            </a:fld>
            <a:endParaRPr lang="es-PA"/>
          </a:p>
        </p:txBody>
      </p:sp>
      <p:sp>
        <p:nvSpPr>
          <p:cNvPr id="3" name="Footer Placeholder 2"/>
          <p:cNvSpPr>
            <a:spLocks noGrp="1"/>
          </p:cNvSpPr>
          <p:nvPr>
            <p:ph type="ftr" sz="quarter" idx="11"/>
          </p:nvPr>
        </p:nvSpPr>
        <p:spPr/>
        <p:txBody>
          <a:bodyPr/>
          <a:lstStyle/>
          <a:p>
            <a:endParaRPr lang="es-P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253553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07/03/2020</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411652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61FC307-A311-4838-A6EA-56D98CA17418}" type="datetimeFigureOut">
              <a:rPr lang="es-PA" smtClean="0"/>
              <a:t>07/03/2020</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E0306F-6CDE-491B-9180-7D42260EFD81}" type="slidenum">
              <a:rPr lang="es-PA" smtClean="0"/>
              <a:t>‹Nº›</a:t>
            </a:fld>
            <a:endParaRPr lang="es-PA"/>
          </a:p>
        </p:txBody>
      </p:sp>
    </p:spTree>
    <p:extLst>
      <p:ext uri="{BB962C8B-B14F-4D97-AF65-F5344CB8AC3E}">
        <p14:creationId xmlns:p14="http://schemas.microsoft.com/office/powerpoint/2010/main" val="313025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1FC307-A311-4838-A6EA-56D98CA17418}" type="datetimeFigureOut">
              <a:rPr lang="es-PA" smtClean="0"/>
              <a:t>07/03/2020</a:t>
            </a:fld>
            <a:endParaRPr lang="es-P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E0306F-6CDE-491B-9180-7D42260EFD81}" type="slidenum">
              <a:rPr lang="es-PA" smtClean="0"/>
              <a:t>‹Nº›</a:t>
            </a:fld>
            <a:endParaRPr lang="es-PA"/>
          </a:p>
        </p:txBody>
      </p:sp>
    </p:spTree>
    <p:extLst>
      <p:ext uri="{BB962C8B-B14F-4D97-AF65-F5344CB8AC3E}">
        <p14:creationId xmlns:p14="http://schemas.microsoft.com/office/powerpoint/2010/main" val="3469068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70.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480.png"/><Relationship Id="rId4" Type="http://schemas.openxmlformats.org/officeDocument/2006/relationships/image" Target="../media/image49.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8E444-94BA-4144-BF8F-C7CB699B6AA6}"/>
              </a:ext>
            </a:extLst>
          </p:cNvPr>
          <p:cNvSpPr>
            <a:spLocks noGrp="1"/>
          </p:cNvSpPr>
          <p:nvPr>
            <p:ph type="ctrTitle"/>
          </p:nvPr>
        </p:nvSpPr>
        <p:spPr/>
        <p:txBody>
          <a:bodyPr/>
          <a:lstStyle/>
          <a:p>
            <a:r>
              <a:rPr lang="es-PA" dirty="0"/>
              <a:t>MODELADO EN EL DOMINIO DEL TIEMPO</a:t>
            </a:r>
          </a:p>
        </p:txBody>
      </p:sp>
      <p:sp>
        <p:nvSpPr>
          <p:cNvPr id="3" name="Subtítulo 2">
            <a:extLst>
              <a:ext uri="{FF2B5EF4-FFF2-40B4-BE49-F238E27FC236}">
                <a16:creationId xmlns:a16="http://schemas.microsoft.com/office/drawing/2014/main" id="{F35CE416-362C-453F-B500-9848709E9271}"/>
              </a:ext>
            </a:extLst>
          </p:cNvPr>
          <p:cNvSpPr>
            <a:spLocks noGrp="1"/>
          </p:cNvSpPr>
          <p:nvPr>
            <p:ph type="subTitle" idx="1"/>
          </p:nvPr>
        </p:nvSpPr>
        <p:spPr/>
        <p:txBody>
          <a:bodyPr/>
          <a:lstStyle/>
          <a:p>
            <a:r>
              <a:rPr lang="es-PA" dirty="0"/>
              <a:t>Método de las variables de estado</a:t>
            </a:r>
          </a:p>
        </p:txBody>
      </p:sp>
    </p:spTree>
    <p:extLst>
      <p:ext uri="{BB962C8B-B14F-4D97-AF65-F5344CB8AC3E}">
        <p14:creationId xmlns:p14="http://schemas.microsoft.com/office/powerpoint/2010/main" val="278892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574C08B-FCE7-4921-839E-D3612EC958CC}"/>
              </a:ext>
            </a:extLst>
          </p:cNvPr>
          <p:cNvPicPr>
            <a:picLocks noChangeAspect="1"/>
          </p:cNvPicPr>
          <p:nvPr/>
        </p:nvPicPr>
        <p:blipFill>
          <a:blip r:embed="rId2"/>
          <a:stretch>
            <a:fillRect/>
          </a:stretch>
        </p:blipFill>
        <p:spPr>
          <a:xfrm>
            <a:off x="699831" y="2050952"/>
            <a:ext cx="3786188" cy="776654"/>
          </a:xfrm>
          <a:prstGeom prst="rect">
            <a:avLst/>
          </a:prstGeom>
        </p:spPr>
      </p:pic>
      <p:pic>
        <p:nvPicPr>
          <p:cNvPr id="7" name="Imagen 6">
            <a:extLst>
              <a:ext uri="{FF2B5EF4-FFF2-40B4-BE49-F238E27FC236}">
                <a16:creationId xmlns:a16="http://schemas.microsoft.com/office/drawing/2014/main" id="{3D906608-2158-4ABE-B3BE-37D11C9BFEB8}"/>
              </a:ext>
            </a:extLst>
          </p:cNvPr>
          <p:cNvPicPr>
            <a:picLocks noChangeAspect="1"/>
          </p:cNvPicPr>
          <p:nvPr/>
        </p:nvPicPr>
        <p:blipFill>
          <a:blip r:embed="rId3"/>
          <a:stretch>
            <a:fillRect/>
          </a:stretch>
        </p:blipFill>
        <p:spPr>
          <a:xfrm>
            <a:off x="699831" y="2867025"/>
            <a:ext cx="2817016" cy="776654"/>
          </a:xfrm>
          <a:prstGeom prst="rect">
            <a:avLst/>
          </a:prstGeom>
        </p:spPr>
      </p:pic>
      <p:pic>
        <p:nvPicPr>
          <p:cNvPr id="8" name="Imagen 7">
            <a:extLst>
              <a:ext uri="{FF2B5EF4-FFF2-40B4-BE49-F238E27FC236}">
                <a16:creationId xmlns:a16="http://schemas.microsoft.com/office/drawing/2014/main" id="{8F6DC673-1477-4D93-BBF0-182B07981F04}"/>
              </a:ext>
            </a:extLst>
          </p:cNvPr>
          <p:cNvPicPr>
            <a:picLocks noChangeAspect="1"/>
          </p:cNvPicPr>
          <p:nvPr/>
        </p:nvPicPr>
        <p:blipFill>
          <a:blip r:embed="rId4"/>
          <a:stretch>
            <a:fillRect/>
          </a:stretch>
        </p:blipFill>
        <p:spPr>
          <a:xfrm>
            <a:off x="5368108" y="2061337"/>
            <a:ext cx="2337875" cy="1582342"/>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937F2223-98C2-4F90-8B19-4D6F9A8964B5}"/>
                  </a:ext>
                </a:extLst>
              </p:cNvPr>
              <p:cNvSpPr txBox="1"/>
              <p:nvPr/>
            </p:nvSpPr>
            <p:spPr>
              <a:xfrm>
                <a:off x="699831" y="4167470"/>
                <a:ext cx="5899820" cy="2558008"/>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𝐺</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d>
                        <m:dPr>
                          <m:begChr m:val="["/>
                          <m:endChr m:val="]"/>
                          <m:ctrlPr>
                            <a:rPr lang="es-PA" b="0" i="1" smtClean="0">
                              <a:latin typeface="Cambria Math" panose="02040503050406030204" pitchFamily="18" charset="0"/>
                            </a:rPr>
                          </m:ctrlPr>
                        </m:dPr>
                        <m:e>
                          <m:m>
                            <m:mPr>
                              <m:mcs>
                                <m:mc>
                                  <m:mcPr>
                                    <m:count m:val="2"/>
                                    <m:mcJc m:val="center"/>
                                  </m:mcPr>
                                </m:mc>
                              </m:mcs>
                              <m:ctrlPr>
                                <a:rPr lang="es-PA" b="0" i="1" smtClean="0">
                                  <a:latin typeface="Cambria Math" panose="02040503050406030204" pitchFamily="18" charset="0"/>
                                </a:rPr>
                              </m:ctrlPr>
                            </m:mPr>
                            <m:mr>
                              <m:e>
                                <m:r>
                                  <m:rPr>
                                    <m:brk m:alnAt="7"/>
                                  </m:rPr>
                                  <a:rPr lang="es-PA" b="0" i="1" smtClean="0">
                                    <a:latin typeface="Cambria Math" panose="02040503050406030204" pitchFamily="18" charset="0"/>
                                  </a:rPr>
                                  <m:t>0</m:t>
                                </m:r>
                              </m:e>
                              <m:e>
                                <m:r>
                                  <a:rPr lang="es-PA" b="0" i="1" smtClean="0">
                                    <a:latin typeface="Cambria Math" panose="02040503050406030204" pitchFamily="18" charset="0"/>
                                  </a:rPr>
                                  <m:t>1</m:t>
                                </m:r>
                              </m:e>
                            </m:mr>
                          </m:m>
                        </m:e>
                      </m:d>
                      <m:r>
                        <a:rPr lang="es-PA" b="0" i="1" smtClean="0">
                          <a:latin typeface="Cambria Math" panose="02040503050406030204" pitchFamily="18" charset="0"/>
                        </a:rPr>
                        <m:t> </m:t>
                      </m:r>
                      <m:sSup>
                        <m:sSupPr>
                          <m:ctrlPr>
                            <a:rPr lang="es-PA" b="0" i="1" smtClean="0">
                              <a:latin typeface="Cambria Math" panose="02040503050406030204" pitchFamily="18" charset="0"/>
                            </a:rPr>
                          </m:ctrlPr>
                        </m:sSupPr>
                        <m:e>
                          <m:d>
                            <m:dPr>
                              <m:begChr m:val="["/>
                              <m:endChr m:val="]"/>
                              <m:ctrlPr>
                                <a:rPr lang="es-PA" i="1">
                                  <a:latin typeface="Cambria Math" panose="02040503050406030204" pitchFamily="18" charset="0"/>
                                </a:rPr>
                              </m:ctrlPr>
                            </m:dPr>
                            <m:e>
                              <m:r>
                                <a:rPr lang="es-PA" i="1">
                                  <a:latin typeface="Cambria Math" panose="02040503050406030204" pitchFamily="18" charset="0"/>
                                </a:rPr>
                                <m:t>𝑠</m:t>
                              </m:r>
                              <m:d>
                                <m:dPr>
                                  <m:begChr m:val="["/>
                                  <m:endChr m:val="]"/>
                                  <m:ctrlPr>
                                    <a:rPr lang="es-PA" i="1">
                                      <a:latin typeface="Cambria Math" panose="02040503050406030204" pitchFamily="18" charset="0"/>
                                    </a:rPr>
                                  </m:ctrlPr>
                                </m:dPr>
                                <m:e>
                                  <m:m>
                                    <m:mPr>
                                      <m:mcs>
                                        <m:mc>
                                          <m:mcPr>
                                            <m:count m:val="2"/>
                                            <m:mcJc m:val="center"/>
                                          </m:mcPr>
                                        </m:mc>
                                      </m:mcs>
                                      <m:ctrlPr>
                                        <a:rPr lang="es-PA" i="1" smtClean="0">
                                          <a:latin typeface="Cambria Math" panose="02040503050406030204" pitchFamily="18" charset="0"/>
                                        </a:rPr>
                                      </m:ctrlPr>
                                    </m:mPr>
                                    <m:mr>
                                      <m:e>
                                        <m:r>
                                          <m:rPr>
                                            <m:brk m:alnAt="7"/>
                                          </m:rPr>
                                          <a:rPr lang="es-PA" b="0" i="1" smtClean="0">
                                            <a:latin typeface="Cambria Math" panose="02040503050406030204" pitchFamily="18" charset="0"/>
                                          </a:rPr>
                                          <m:t>1</m:t>
                                        </m:r>
                                      </m:e>
                                      <m:e>
                                        <m:r>
                                          <a:rPr lang="es-PA" b="0" i="1" smtClean="0">
                                            <a:latin typeface="Cambria Math" panose="02040503050406030204" pitchFamily="18" charset="0"/>
                                          </a:rPr>
                                          <m:t>0</m:t>
                                        </m:r>
                                      </m:e>
                                    </m:mr>
                                    <m:mr>
                                      <m:e>
                                        <m:r>
                                          <a:rPr lang="es-PA" b="0" i="1" smtClean="0">
                                            <a:latin typeface="Cambria Math" panose="02040503050406030204" pitchFamily="18" charset="0"/>
                                          </a:rPr>
                                          <m:t>0</m:t>
                                        </m:r>
                                      </m:e>
                                      <m:e>
                                        <m:r>
                                          <a:rPr lang="es-PA" b="0" i="1" smtClean="0">
                                            <a:latin typeface="Cambria Math" panose="02040503050406030204" pitchFamily="18" charset="0"/>
                                          </a:rPr>
                                          <m:t>1</m:t>
                                        </m:r>
                                      </m:e>
                                    </m:mr>
                                  </m:m>
                                </m:e>
                              </m:d>
                              <m:r>
                                <a:rPr lang="es-PA" i="1">
                                  <a:latin typeface="Cambria Math" panose="02040503050406030204" pitchFamily="18" charset="0"/>
                                </a:rPr>
                                <m:t>−</m:t>
                              </m:r>
                              <m:d>
                                <m:dPr>
                                  <m:begChr m:val="["/>
                                  <m:endChr m:val="]"/>
                                  <m:ctrlPr>
                                    <a:rPr lang="es-PA" i="1">
                                      <a:latin typeface="Cambria Math" panose="02040503050406030204" pitchFamily="18" charset="0"/>
                                    </a:rPr>
                                  </m:ctrlPr>
                                </m:dPr>
                                <m:e>
                                  <m:m>
                                    <m:mPr>
                                      <m:mcs>
                                        <m:mc>
                                          <m:mcPr>
                                            <m:count m:val="2"/>
                                            <m:mcJc m:val="center"/>
                                          </m:mcPr>
                                        </m:mc>
                                      </m:mcs>
                                      <m:ctrlPr>
                                        <a:rPr lang="es-PA" i="1" smtClean="0">
                                          <a:latin typeface="Cambria Math" panose="02040503050406030204" pitchFamily="18" charset="0"/>
                                        </a:rPr>
                                      </m:ctrlPr>
                                    </m:mPr>
                                    <m:mr>
                                      <m:e>
                                        <m:r>
                                          <m:rPr>
                                            <m:brk m:alnAt="7"/>
                                          </m:rPr>
                                          <a:rPr lang="es-PA" b="0" i="1" smtClean="0">
                                            <a:latin typeface="Cambria Math" panose="02040503050406030204" pitchFamily="18" charset="0"/>
                                          </a:rPr>
                                          <m:t>−</m:t>
                                        </m:r>
                                        <m:r>
                                          <a:rPr lang="es-PA" b="0" i="1" smtClean="0">
                                            <a:latin typeface="Cambria Math" panose="02040503050406030204" pitchFamily="18" charset="0"/>
                                          </a:rPr>
                                          <m:t>1</m:t>
                                        </m:r>
                                      </m:e>
                                      <m:e>
                                        <m:r>
                                          <a:rPr lang="es-PA" b="0" i="1" smtClean="0">
                                            <a:latin typeface="Cambria Math" panose="02040503050406030204" pitchFamily="18" charset="0"/>
                                          </a:rPr>
                                          <m:t>0</m:t>
                                        </m:r>
                                      </m:e>
                                    </m:mr>
                                    <m:mr>
                                      <m:e>
                                        <m:r>
                                          <a:rPr lang="es-PA" b="0" i="1" smtClean="0">
                                            <a:latin typeface="Cambria Math" panose="02040503050406030204" pitchFamily="18" charset="0"/>
                                          </a:rPr>
                                          <m:t>0</m:t>
                                        </m:r>
                                      </m:e>
                                      <m:e>
                                        <m:r>
                                          <a:rPr lang="es-PA" b="0" i="1" smtClean="0">
                                            <a:latin typeface="Cambria Math" panose="02040503050406030204" pitchFamily="18" charset="0"/>
                                          </a:rPr>
                                          <m:t>−2</m:t>
                                        </m:r>
                                      </m:e>
                                    </m:mr>
                                  </m:m>
                                </m:e>
                              </m:d>
                            </m:e>
                          </m:d>
                        </m:e>
                        <m:sup>
                          <m:r>
                            <a:rPr lang="es-PA" b="0" i="1" smtClean="0">
                              <a:latin typeface="Cambria Math" panose="02040503050406030204" pitchFamily="18" charset="0"/>
                            </a:rPr>
                            <m:t>−1</m:t>
                          </m:r>
                        </m:sup>
                      </m:sSup>
                      <m:d>
                        <m:dPr>
                          <m:begChr m:val="["/>
                          <m:endChr m:val="]"/>
                          <m:ctrlPr>
                            <a:rPr lang="es-PA" b="0" i="1" smtClean="0">
                              <a:latin typeface="Cambria Math" panose="02040503050406030204" pitchFamily="18" charset="0"/>
                            </a:rPr>
                          </m:ctrlPr>
                        </m:dPr>
                        <m:e>
                          <m:m>
                            <m:mPr>
                              <m:mcs>
                                <m:mc>
                                  <m:mcPr>
                                    <m:count m:val="2"/>
                                    <m:mcJc m:val="center"/>
                                  </m:mcPr>
                                </m:mc>
                              </m:mcs>
                              <m:ctrlPr>
                                <a:rPr lang="es-PA" b="0" i="1" smtClean="0">
                                  <a:latin typeface="Cambria Math" panose="02040503050406030204" pitchFamily="18" charset="0"/>
                                </a:rPr>
                              </m:ctrlPr>
                            </m:mPr>
                            <m:mr>
                              <m:e>
                                <m:r>
                                  <m:rPr>
                                    <m:brk m:alnAt="7"/>
                                  </m:rPr>
                                  <a:rPr lang="es-PA" b="0" i="1" smtClean="0">
                                    <a:latin typeface="Cambria Math" panose="02040503050406030204" pitchFamily="18" charset="0"/>
                                  </a:rPr>
                                  <m:t>0</m:t>
                                </m:r>
                              </m:e>
                              <m:e>
                                <m:r>
                                  <a:rPr lang="es-PA" b="0" i="1" smtClean="0">
                                    <a:latin typeface="Cambria Math" panose="02040503050406030204" pitchFamily="18" charset="0"/>
                                  </a:rPr>
                                  <m:t>1</m:t>
                                </m:r>
                              </m:e>
                            </m:mr>
                            <m:mr>
                              <m:e>
                                <m:r>
                                  <a:rPr lang="es-PA" b="0" i="1" smtClean="0">
                                    <a:latin typeface="Cambria Math" panose="02040503050406030204" pitchFamily="18" charset="0"/>
                                  </a:rPr>
                                  <m:t>1</m:t>
                                </m:r>
                              </m:e>
                              <m:e>
                                <m:r>
                                  <a:rPr lang="es-PA" b="0" i="1" smtClean="0">
                                    <a:latin typeface="Cambria Math" panose="02040503050406030204" pitchFamily="18" charset="0"/>
                                  </a:rPr>
                                  <m:t>1</m:t>
                                </m:r>
                              </m:e>
                            </m:mr>
                          </m:m>
                        </m:e>
                      </m:d>
                      <m:r>
                        <a:rPr lang="es-PA" b="0" i="1" smtClean="0">
                          <a:latin typeface="Cambria Math" panose="02040503050406030204" pitchFamily="18" charset="0"/>
                        </a:rPr>
                        <m:t>+</m:t>
                      </m:r>
                      <m:d>
                        <m:dPr>
                          <m:begChr m:val="["/>
                          <m:endChr m:val="]"/>
                          <m:ctrlPr>
                            <a:rPr lang="es-PA" b="0" i="1" smtClean="0">
                              <a:latin typeface="Cambria Math" panose="02040503050406030204" pitchFamily="18" charset="0"/>
                            </a:rPr>
                          </m:ctrlPr>
                        </m:dPr>
                        <m:e>
                          <m:m>
                            <m:mPr>
                              <m:mcs>
                                <m:mc>
                                  <m:mcPr>
                                    <m:count m:val="2"/>
                                    <m:mcJc m:val="center"/>
                                  </m:mcPr>
                                </m:mc>
                              </m:mcs>
                              <m:ctrlPr>
                                <a:rPr lang="es-PA" b="0" i="1" smtClean="0">
                                  <a:latin typeface="Cambria Math" panose="02040503050406030204" pitchFamily="18" charset="0"/>
                                </a:rPr>
                              </m:ctrlPr>
                            </m:mPr>
                            <m:mr>
                              <m:e>
                                <m:r>
                                  <m:rPr>
                                    <m:brk m:alnAt="7"/>
                                  </m:rPr>
                                  <a:rPr lang="es-PA" b="0" i="1" smtClean="0">
                                    <a:latin typeface="Cambria Math" panose="02040503050406030204" pitchFamily="18" charset="0"/>
                                  </a:rPr>
                                  <m:t>0</m:t>
                                </m:r>
                              </m:e>
                              <m:e>
                                <m:r>
                                  <a:rPr lang="es-PA" b="0" i="1" smtClean="0">
                                    <a:latin typeface="Cambria Math" panose="02040503050406030204" pitchFamily="18" charset="0"/>
                                  </a:rPr>
                                  <m:t>1</m:t>
                                </m:r>
                              </m:e>
                            </m:mr>
                          </m:m>
                        </m:e>
                      </m:d>
                    </m:oMath>
                  </m:oMathPara>
                </a14:m>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d>
                        <m:dPr>
                          <m:begChr m:val="["/>
                          <m:endChr m:val="]"/>
                          <m:ctrlPr>
                            <a:rPr lang="es-PA" i="1">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r>
                                  <m:rPr>
                                    <m:brk m:alnAt="7"/>
                                  </m:rPr>
                                  <a:rPr lang="es-PA" i="1">
                                    <a:latin typeface="Cambria Math" panose="02040503050406030204" pitchFamily="18" charset="0"/>
                                  </a:rPr>
                                  <m:t>0</m:t>
                                </m:r>
                              </m:e>
                              <m:e>
                                <m:r>
                                  <a:rPr lang="es-PA" i="1">
                                    <a:latin typeface="Cambria Math" panose="02040503050406030204" pitchFamily="18" charset="0"/>
                                  </a:rPr>
                                  <m:t>1</m:t>
                                </m:r>
                              </m:e>
                            </m:mr>
                          </m:m>
                        </m:e>
                      </m:d>
                      <m:r>
                        <a:rPr lang="es-PA" i="1">
                          <a:latin typeface="Cambria Math" panose="02040503050406030204" pitchFamily="18" charset="0"/>
                        </a:rPr>
                        <m:t> </m:t>
                      </m:r>
                      <m:sSup>
                        <m:sSupPr>
                          <m:ctrlPr>
                            <a:rPr lang="es-PA" i="1">
                              <a:latin typeface="Cambria Math" panose="02040503050406030204" pitchFamily="18" charset="0"/>
                            </a:rPr>
                          </m:ctrlPr>
                        </m:sSupPr>
                        <m:e>
                          <m:d>
                            <m:dPr>
                              <m:begChr m:val="["/>
                              <m:endChr m:val="]"/>
                              <m:ctrlPr>
                                <a:rPr lang="es-PA" i="1">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r>
                                      <m:rPr>
                                        <m:brk m:alnAt="7"/>
                                      </m:rPr>
                                      <a:rPr lang="es-PA" i="1">
                                        <a:latin typeface="Cambria Math" panose="02040503050406030204" pitchFamily="18" charset="0"/>
                                      </a:rPr>
                                      <m:t>𝑠</m:t>
                                    </m:r>
                                    <m:r>
                                      <a:rPr lang="es-PA" i="1">
                                        <a:latin typeface="Cambria Math" panose="02040503050406030204" pitchFamily="18" charset="0"/>
                                      </a:rPr>
                                      <m:t>+1</m:t>
                                    </m:r>
                                  </m:e>
                                  <m:e>
                                    <m:r>
                                      <a:rPr lang="es-PA" i="1">
                                        <a:latin typeface="Cambria Math" panose="02040503050406030204" pitchFamily="18" charset="0"/>
                                      </a:rPr>
                                      <m:t>0</m:t>
                                    </m:r>
                                  </m:e>
                                </m:mr>
                                <m:mr>
                                  <m:e>
                                    <m:r>
                                      <a:rPr lang="es-PA" i="1">
                                        <a:latin typeface="Cambria Math" panose="02040503050406030204" pitchFamily="18" charset="0"/>
                                      </a:rPr>
                                      <m:t>0</m:t>
                                    </m:r>
                                  </m:e>
                                  <m:e>
                                    <m:r>
                                      <a:rPr lang="es-PA" i="1">
                                        <a:latin typeface="Cambria Math" panose="02040503050406030204" pitchFamily="18" charset="0"/>
                                      </a:rPr>
                                      <m:t>𝑠</m:t>
                                    </m:r>
                                    <m:r>
                                      <a:rPr lang="es-PA" i="1">
                                        <a:latin typeface="Cambria Math" panose="02040503050406030204" pitchFamily="18" charset="0"/>
                                      </a:rPr>
                                      <m:t>+2</m:t>
                                    </m:r>
                                  </m:e>
                                </m:mr>
                              </m:m>
                            </m:e>
                          </m:d>
                        </m:e>
                        <m:sup>
                          <m:r>
                            <a:rPr lang="es-PA" i="1">
                              <a:latin typeface="Cambria Math" panose="02040503050406030204" pitchFamily="18" charset="0"/>
                            </a:rPr>
                            <m:t>−1</m:t>
                          </m:r>
                        </m:sup>
                      </m:sSup>
                      <m:d>
                        <m:dPr>
                          <m:begChr m:val="["/>
                          <m:endChr m:val="]"/>
                          <m:ctrlPr>
                            <a:rPr lang="es-PA" i="1">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r>
                                  <m:rPr>
                                    <m:brk m:alnAt="7"/>
                                  </m:rPr>
                                  <a:rPr lang="es-PA" i="1">
                                    <a:latin typeface="Cambria Math" panose="02040503050406030204" pitchFamily="18" charset="0"/>
                                  </a:rPr>
                                  <m:t>0</m:t>
                                </m:r>
                              </m:e>
                              <m:e>
                                <m:r>
                                  <a:rPr lang="es-PA" i="1">
                                    <a:latin typeface="Cambria Math" panose="02040503050406030204" pitchFamily="18" charset="0"/>
                                  </a:rPr>
                                  <m:t>1</m:t>
                                </m:r>
                              </m:e>
                            </m:mr>
                            <m:mr>
                              <m:e>
                                <m:r>
                                  <a:rPr lang="es-PA" i="1">
                                    <a:latin typeface="Cambria Math" panose="02040503050406030204" pitchFamily="18" charset="0"/>
                                  </a:rPr>
                                  <m:t>1</m:t>
                                </m:r>
                              </m:e>
                              <m:e>
                                <m:r>
                                  <a:rPr lang="es-PA" i="1">
                                    <a:latin typeface="Cambria Math" panose="02040503050406030204" pitchFamily="18" charset="0"/>
                                  </a:rPr>
                                  <m:t>1</m:t>
                                </m:r>
                              </m:e>
                            </m:mr>
                          </m:m>
                        </m:e>
                      </m:d>
                      <m:r>
                        <a:rPr lang="es-PA" i="1">
                          <a:latin typeface="Cambria Math" panose="02040503050406030204" pitchFamily="18" charset="0"/>
                        </a:rPr>
                        <m:t>+</m:t>
                      </m:r>
                      <m:d>
                        <m:dPr>
                          <m:begChr m:val="["/>
                          <m:endChr m:val="]"/>
                          <m:ctrlPr>
                            <a:rPr lang="es-PA" i="1">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r>
                                  <m:rPr>
                                    <m:brk m:alnAt="7"/>
                                  </m:rPr>
                                  <a:rPr lang="es-PA" i="1">
                                    <a:latin typeface="Cambria Math" panose="02040503050406030204" pitchFamily="18" charset="0"/>
                                  </a:rPr>
                                  <m:t>0</m:t>
                                </m:r>
                              </m:e>
                              <m:e>
                                <m:r>
                                  <a:rPr lang="es-PA" i="1">
                                    <a:latin typeface="Cambria Math" panose="02040503050406030204" pitchFamily="18" charset="0"/>
                                  </a:rPr>
                                  <m:t>1</m:t>
                                </m:r>
                              </m:e>
                            </m:mr>
                          </m:m>
                        </m:e>
                      </m:d>
                    </m:oMath>
                  </m:oMathPara>
                </a14:m>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d>
                        <m:dPr>
                          <m:begChr m:val="["/>
                          <m:endChr m:val="]"/>
                          <m:ctrlPr>
                            <a:rPr lang="es-PA" i="1">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r>
                                  <m:rPr>
                                    <m:brk m:alnAt="7"/>
                                  </m:rPr>
                                  <a:rPr lang="es-PA" i="1">
                                    <a:latin typeface="Cambria Math" panose="02040503050406030204" pitchFamily="18" charset="0"/>
                                  </a:rPr>
                                  <m:t>0</m:t>
                                </m:r>
                              </m:e>
                              <m:e>
                                <m:r>
                                  <a:rPr lang="es-PA" i="1">
                                    <a:latin typeface="Cambria Math" panose="02040503050406030204" pitchFamily="18" charset="0"/>
                                  </a:rPr>
                                  <m:t>1</m:t>
                                </m:r>
                              </m:e>
                            </m:mr>
                          </m:m>
                        </m:e>
                      </m:d>
                      <m:r>
                        <a:rPr lang="es-PA" i="1">
                          <a:latin typeface="Cambria Math" panose="02040503050406030204" pitchFamily="18" charset="0"/>
                        </a:rPr>
                        <m:t> </m:t>
                      </m:r>
                      <m:d>
                        <m:dPr>
                          <m:begChr m:val="["/>
                          <m:endChr m:val="]"/>
                          <m:ctrlPr>
                            <a:rPr lang="es-PA" i="1" smtClean="0">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f>
                                  <m:fPr>
                                    <m:ctrlPr>
                                      <a:rPr lang="es-PA" i="1" smtClean="0">
                                        <a:latin typeface="Cambria Math" panose="02040503050406030204" pitchFamily="18" charset="0"/>
                                      </a:rPr>
                                    </m:ctrlPr>
                                  </m:fPr>
                                  <m:num>
                                    <m:r>
                                      <a:rPr lang="es-PA" b="0" i="1" smtClean="0">
                                        <a:latin typeface="Cambria Math" panose="02040503050406030204" pitchFamily="18" charset="0"/>
                                      </a:rPr>
                                      <m:t>𝑠</m:t>
                                    </m:r>
                                    <m:r>
                                      <a:rPr lang="es-PA" b="0" i="1" smtClean="0">
                                        <a:latin typeface="Cambria Math" panose="02040503050406030204" pitchFamily="18" charset="0"/>
                                      </a:rPr>
                                      <m:t>+2</m:t>
                                    </m:r>
                                  </m:num>
                                  <m:den>
                                    <m:sSup>
                                      <m:sSupPr>
                                        <m:ctrlPr>
                                          <a:rPr lang="es-PA"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+3</m:t>
                                    </m:r>
                                    <m:r>
                                      <a:rPr lang="es-PA" b="0" i="1" smtClean="0">
                                        <a:latin typeface="Cambria Math" panose="02040503050406030204" pitchFamily="18" charset="0"/>
                                      </a:rPr>
                                      <m:t>𝑠</m:t>
                                    </m:r>
                                    <m:r>
                                      <a:rPr lang="es-PA" b="0" i="1" smtClean="0">
                                        <a:latin typeface="Cambria Math" panose="02040503050406030204" pitchFamily="18" charset="0"/>
                                      </a:rPr>
                                      <m:t>+2</m:t>
                                    </m:r>
                                  </m:den>
                                </m:f>
                              </m:e>
                              <m:e>
                                <m:r>
                                  <a:rPr lang="es-PA" i="1">
                                    <a:latin typeface="Cambria Math" panose="02040503050406030204" pitchFamily="18" charset="0"/>
                                  </a:rPr>
                                  <m:t>0</m:t>
                                </m:r>
                              </m:e>
                            </m:mr>
                            <m:mr>
                              <m:e>
                                <m:r>
                                  <a:rPr lang="es-PA" i="1">
                                    <a:latin typeface="Cambria Math" panose="02040503050406030204" pitchFamily="18" charset="0"/>
                                  </a:rPr>
                                  <m:t>0</m:t>
                                </m:r>
                              </m:e>
                              <m:e>
                                <m:f>
                                  <m:fPr>
                                    <m:ctrlPr>
                                      <a:rPr lang="es-PA" i="1">
                                        <a:latin typeface="Cambria Math" panose="02040503050406030204" pitchFamily="18" charset="0"/>
                                      </a:rPr>
                                    </m:ctrlPr>
                                  </m:fPr>
                                  <m:num>
                                    <m:r>
                                      <a:rPr lang="es-PA" i="1">
                                        <a:latin typeface="Cambria Math" panose="02040503050406030204" pitchFamily="18" charset="0"/>
                                      </a:rPr>
                                      <m:t>𝑠</m:t>
                                    </m:r>
                                    <m:r>
                                      <a:rPr lang="es-PA" i="1">
                                        <a:latin typeface="Cambria Math" panose="02040503050406030204" pitchFamily="18" charset="0"/>
                                      </a:rPr>
                                      <m:t>+1</m:t>
                                    </m:r>
                                  </m:num>
                                  <m:den>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+3</m:t>
                                    </m:r>
                                    <m:r>
                                      <a:rPr lang="es-PA" i="1">
                                        <a:latin typeface="Cambria Math" panose="02040503050406030204" pitchFamily="18" charset="0"/>
                                      </a:rPr>
                                      <m:t>𝑠</m:t>
                                    </m:r>
                                    <m:r>
                                      <a:rPr lang="es-PA" i="1">
                                        <a:latin typeface="Cambria Math" panose="02040503050406030204" pitchFamily="18" charset="0"/>
                                      </a:rPr>
                                      <m:t>+2</m:t>
                                    </m:r>
                                  </m:den>
                                </m:f>
                              </m:e>
                            </m:mr>
                          </m:m>
                        </m:e>
                      </m:d>
                      <m:d>
                        <m:dPr>
                          <m:begChr m:val="["/>
                          <m:endChr m:val="]"/>
                          <m:ctrlPr>
                            <a:rPr lang="es-PA" i="1">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r>
                                  <m:rPr>
                                    <m:brk m:alnAt="7"/>
                                  </m:rPr>
                                  <a:rPr lang="es-PA" i="1">
                                    <a:latin typeface="Cambria Math" panose="02040503050406030204" pitchFamily="18" charset="0"/>
                                  </a:rPr>
                                  <m:t>0</m:t>
                                </m:r>
                              </m:e>
                              <m:e>
                                <m:r>
                                  <a:rPr lang="es-PA" i="1">
                                    <a:latin typeface="Cambria Math" panose="02040503050406030204" pitchFamily="18" charset="0"/>
                                  </a:rPr>
                                  <m:t>1</m:t>
                                </m:r>
                              </m:e>
                            </m:mr>
                            <m:mr>
                              <m:e>
                                <m:r>
                                  <a:rPr lang="es-PA" i="1">
                                    <a:latin typeface="Cambria Math" panose="02040503050406030204" pitchFamily="18" charset="0"/>
                                  </a:rPr>
                                  <m:t>1</m:t>
                                </m:r>
                              </m:e>
                              <m:e>
                                <m:r>
                                  <a:rPr lang="es-PA" i="1">
                                    <a:latin typeface="Cambria Math" panose="02040503050406030204" pitchFamily="18" charset="0"/>
                                  </a:rPr>
                                  <m:t>1</m:t>
                                </m:r>
                              </m:e>
                            </m:mr>
                          </m:m>
                        </m:e>
                      </m:d>
                      <m:r>
                        <a:rPr lang="es-PA" i="1">
                          <a:latin typeface="Cambria Math" panose="02040503050406030204" pitchFamily="18" charset="0"/>
                        </a:rPr>
                        <m:t>+</m:t>
                      </m:r>
                      <m:d>
                        <m:dPr>
                          <m:begChr m:val="["/>
                          <m:endChr m:val="]"/>
                          <m:ctrlPr>
                            <a:rPr lang="es-PA" i="1">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r>
                                  <m:rPr>
                                    <m:brk m:alnAt="7"/>
                                  </m:rPr>
                                  <a:rPr lang="es-PA" i="1">
                                    <a:latin typeface="Cambria Math" panose="02040503050406030204" pitchFamily="18" charset="0"/>
                                  </a:rPr>
                                  <m:t>0</m:t>
                                </m:r>
                              </m:e>
                              <m:e>
                                <m:r>
                                  <a:rPr lang="es-PA" i="1">
                                    <a:latin typeface="Cambria Math" panose="02040503050406030204" pitchFamily="18" charset="0"/>
                                  </a:rPr>
                                  <m:t>1</m:t>
                                </m:r>
                              </m:e>
                            </m:mr>
                          </m:m>
                        </m:e>
                      </m:d>
                    </m:oMath>
                  </m:oMathPara>
                </a14:m>
                <a:endParaRPr lang="es-PA" dirty="0"/>
              </a:p>
              <a:p>
                <a:endParaRPr lang="es-PA" dirty="0"/>
              </a:p>
            </p:txBody>
          </p:sp>
        </mc:Choice>
        <mc:Fallback xmlns="">
          <p:sp>
            <p:nvSpPr>
              <p:cNvPr id="9" name="CuadroTexto 8">
                <a:extLst>
                  <a:ext uri="{FF2B5EF4-FFF2-40B4-BE49-F238E27FC236}">
                    <a16:creationId xmlns:a16="http://schemas.microsoft.com/office/drawing/2014/main" id="{937F2223-98C2-4F90-8B19-4D6F9A8964B5}"/>
                  </a:ext>
                </a:extLst>
              </p:cNvPr>
              <p:cNvSpPr txBox="1">
                <a:spLocks noRot="1" noChangeAspect="1" noMove="1" noResize="1" noEditPoints="1" noAdjustHandles="1" noChangeArrowheads="1" noChangeShapeType="1" noTextEdit="1"/>
              </p:cNvSpPr>
              <p:nvPr/>
            </p:nvSpPr>
            <p:spPr>
              <a:xfrm>
                <a:off x="699831" y="4167470"/>
                <a:ext cx="5899820" cy="2558008"/>
              </a:xfrm>
              <a:prstGeom prst="rect">
                <a:avLst/>
              </a:prstGeom>
              <a:blipFill>
                <a:blip r:embed="rId5"/>
                <a:stretch>
                  <a:fillRect/>
                </a:stretch>
              </a:blipFill>
              <a:ln>
                <a:solidFill>
                  <a:schemeClr val="tx1"/>
                </a:solidFill>
              </a:ln>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A35DDD92-25FC-41AA-AEB0-6704D9A3FCC2}"/>
                  </a:ext>
                </a:extLst>
              </p:cNvPr>
              <p:cNvSpPr/>
              <p:nvPr/>
            </p:nvSpPr>
            <p:spPr>
              <a:xfrm>
                <a:off x="6599651" y="4167470"/>
                <a:ext cx="4683077" cy="89434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d>
                        <m:dPr>
                          <m:begChr m:val="["/>
                          <m:endChr m:val="]"/>
                          <m:ctrlPr>
                            <a:rPr lang="es-PA" i="1">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f>
                                  <m:fPr>
                                    <m:ctrlPr>
                                      <a:rPr lang="es-PA" i="1">
                                        <a:latin typeface="Cambria Math" panose="02040503050406030204" pitchFamily="18" charset="0"/>
                                      </a:rPr>
                                    </m:ctrlPr>
                                  </m:fPr>
                                  <m:num>
                                    <m:r>
                                      <a:rPr lang="es-PA" i="1">
                                        <a:latin typeface="Cambria Math" panose="02040503050406030204" pitchFamily="18" charset="0"/>
                                      </a:rPr>
                                      <m:t>𝑠</m:t>
                                    </m:r>
                                    <m:r>
                                      <a:rPr lang="es-PA" i="1">
                                        <a:latin typeface="Cambria Math" panose="02040503050406030204" pitchFamily="18" charset="0"/>
                                      </a:rPr>
                                      <m:t>+1</m:t>
                                    </m:r>
                                  </m:num>
                                  <m:den>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+3</m:t>
                                    </m:r>
                                    <m:r>
                                      <a:rPr lang="es-PA" i="1">
                                        <a:latin typeface="Cambria Math" panose="02040503050406030204" pitchFamily="18" charset="0"/>
                                      </a:rPr>
                                      <m:t>𝑠</m:t>
                                    </m:r>
                                    <m:r>
                                      <a:rPr lang="es-PA" i="1">
                                        <a:latin typeface="Cambria Math" panose="02040503050406030204" pitchFamily="18" charset="0"/>
                                      </a:rPr>
                                      <m:t>+2</m:t>
                                    </m:r>
                                  </m:den>
                                </m:f>
                              </m:e>
                              <m:e>
                                <m:f>
                                  <m:fPr>
                                    <m:ctrlPr>
                                      <a:rPr lang="es-PA" i="1">
                                        <a:latin typeface="Cambria Math" panose="02040503050406030204" pitchFamily="18" charset="0"/>
                                      </a:rPr>
                                    </m:ctrlPr>
                                  </m:fPr>
                                  <m:num>
                                    <m:r>
                                      <a:rPr lang="es-PA" i="1">
                                        <a:latin typeface="Cambria Math" panose="02040503050406030204" pitchFamily="18" charset="0"/>
                                      </a:rPr>
                                      <m:t>𝑠</m:t>
                                    </m:r>
                                    <m:r>
                                      <a:rPr lang="es-PA" i="1">
                                        <a:latin typeface="Cambria Math" panose="02040503050406030204" pitchFamily="18" charset="0"/>
                                      </a:rPr>
                                      <m:t>+1</m:t>
                                    </m:r>
                                  </m:num>
                                  <m:den>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+3</m:t>
                                    </m:r>
                                    <m:r>
                                      <a:rPr lang="es-PA" i="1">
                                        <a:latin typeface="Cambria Math" panose="02040503050406030204" pitchFamily="18" charset="0"/>
                                      </a:rPr>
                                      <m:t>𝑠</m:t>
                                    </m:r>
                                    <m:r>
                                      <a:rPr lang="es-PA" i="1">
                                        <a:latin typeface="Cambria Math" panose="02040503050406030204" pitchFamily="18" charset="0"/>
                                      </a:rPr>
                                      <m:t>+2</m:t>
                                    </m:r>
                                  </m:den>
                                </m:f>
                              </m:e>
                            </m:mr>
                          </m:m>
                        </m:e>
                      </m:d>
                      <m:r>
                        <a:rPr lang="es-PA" i="1">
                          <a:latin typeface="Cambria Math" panose="02040503050406030204" pitchFamily="18" charset="0"/>
                        </a:rPr>
                        <m:t> +</m:t>
                      </m:r>
                      <m:d>
                        <m:dPr>
                          <m:begChr m:val="["/>
                          <m:endChr m:val="]"/>
                          <m:ctrlPr>
                            <a:rPr lang="es-PA" i="1">
                              <a:latin typeface="Cambria Math" panose="02040503050406030204" pitchFamily="18" charset="0"/>
                            </a:rPr>
                          </m:ctrlPr>
                        </m:dPr>
                        <m:e>
                          <m:m>
                            <m:mPr>
                              <m:mcs>
                                <m:mc>
                                  <m:mcPr>
                                    <m:count m:val="2"/>
                                    <m:mcJc m:val="center"/>
                                  </m:mcPr>
                                </m:mc>
                              </m:mcs>
                              <m:ctrlPr>
                                <a:rPr lang="es-PA" i="1">
                                  <a:latin typeface="Cambria Math" panose="02040503050406030204" pitchFamily="18" charset="0"/>
                                </a:rPr>
                              </m:ctrlPr>
                            </m:mPr>
                            <m:mr>
                              <m:e>
                                <m:r>
                                  <m:rPr>
                                    <m:brk m:alnAt="7"/>
                                  </m:rPr>
                                  <a:rPr lang="es-PA" i="1">
                                    <a:latin typeface="Cambria Math" panose="02040503050406030204" pitchFamily="18" charset="0"/>
                                  </a:rPr>
                                  <m:t>0</m:t>
                                </m:r>
                              </m:e>
                              <m:e>
                                <m:r>
                                  <a:rPr lang="es-PA" i="1">
                                    <a:latin typeface="Cambria Math" panose="02040503050406030204" pitchFamily="18" charset="0"/>
                                  </a:rPr>
                                  <m:t>1</m:t>
                                </m:r>
                              </m:e>
                            </m:mr>
                          </m:m>
                        </m:e>
                      </m:d>
                    </m:oMath>
                  </m:oMathPara>
                </a14:m>
                <a:endParaRPr lang="es-PA" dirty="0"/>
              </a:p>
              <a:p>
                <a:endParaRPr lang="es-PA" dirty="0"/>
              </a:p>
            </p:txBody>
          </p:sp>
        </mc:Choice>
        <mc:Fallback xmlns="">
          <p:sp>
            <p:nvSpPr>
              <p:cNvPr id="10" name="Rectángulo 9">
                <a:extLst>
                  <a:ext uri="{FF2B5EF4-FFF2-40B4-BE49-F238E27FC236}">
                    <a16:creationId xmlns:a16="http://schemas.microsoft.com/office/drawing/2014/main" id="{A35DDD92-25FC-41AA-AEB0-6704D9A3FCC2}"/>
                  </a:ext>
                </a:extLst>
              </p:cNvPr>
              <p:cNvSpPr>
                <a:spLocks noRot="1" noChangeAspect="1" noMove="1" noResize="1" noEditPoints="1" noAdjustHandles="1" noChangeArrowheads="1" noChangeShapeType="1" noTextEdit="1"/>
              </p:cNvSpPr>
              <p:nvPr/>
            </p:nvSpPr>
            <p:spPr>
              <a:xfrm>
                <a:off x="6599651" y="4167470"/>
                <a:ext cx="4683077" cy="894347"/>
              </a:xfrm>
              <a:prstGeom prst="rect">
                <a:avLst/>
              </a:prstGeom>
              <a:blipFill>
                <a:blip r:embed="rId6"/>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E4581E1A-5E19-46C6-B035-762C3F87DA4B}"/>
                  </a:ext>
                </a:extLst>
              </p:cNvPr>
              <p:cNvSpPr/>
              <p:nvPr/>
            </p:nvSpPr>
            <p:spPr>
              <a:xfrm>
                <a:off x="6575882" y="4877151"/>
                <a:ext cx="2476384"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A" b="1" i="1" smtClean="0">
                          <a:latin typeface="Cambria Math" panose="02040503050406030204" pitchFamily="18" charset="0"/>
                        </a:rPr>
                        <m:t>𝑮</m:t>
                      </m:r>
                      <m:d>
                        <m:dPr>
                          <m:ctrlPr>
                            <a:rPr lang="es-PA" b="1" i="1">
                              <a:latin typeface="Cambria Math" panose="02040503050406030204" pitchFamily="18" charset="0"/>
                            </a:rPr>
                          </m:ctrlPr>
                        </m:dPr>
                        <m:e>
                          <m:r>
                            <a:rPr lang="es-PA" b="1" i="1">
                              <a:latin typeface="Cambria Math" panose="02040503050406030204" pitchFamily="18" charset="0"/>
                            </a:rPr>
                            <m:t>𝒔</m:t>
                          </m:r>
                        </m:e>
                      </m:d>
                      <m:r>
                        <a:rPr lang="es-PA" b="1" i="1">
                          <a:latin typeface="Cambria Math" panose="02040503050406030204" pitchFamily="18" charset="0"/>
                        </a:rPr>
                        <m:t>=</m:t>
                      </m:r>
                      <m:d>
                        <m:dPr>
                          <m:begChr m:val="["/>
                          <m:endChr m:val="]"/>
                          <m:ctrlPr>
                            <a:rPr lang="es-PA" b="1" i="1" smtClean="0">
                              <a:latin typeface="Cambria Math" panose="02040503050406030204" pitchFamily="18" charset="0"/>
                            </a:rPr>
                          </m:ctrlPr>
                        </m:dPr>
                        <m:e>
                          <m:m>
                            <m:mPr>
                              <m:mcs>
                                <m:mc>
                                  <m:mcPr>
                                    <m:count m:val="2"/>
                                    <m:mcJc m:val="center"/>
                                  </m:mcPr>
                                </m:mc>
                              </m:mcs>
                              <m:ctrlPr>
                                <a:rPr lang="es-PA" b="1" i="1" smtClean="0">
                                  <a:latin typeface="Cambria Math" panose="02040503050406030204" pitchFamily="18" charset="0"/>
                                </a:rPr>
                              </m:ctrlPr>
                            </m:mPr>
                            <m:mr>
                              <m:e>
                                <m:f>
                                  <m:fPr>
                                    <m:ctrlPr>
                                      <a:rPr lang="es-PA" b="1" i="1" smtClean="0">
                                        <a:latin typeface="Cambria Math" panose="02040503050406030204" pitchFamily="18" charset="0"/>
                                      </a:rPr>
                                    </m:ctrlPr>
                                  </m:fPr>
                                  <m:num>
                                    <m:r>
                                      <a:rPr lang="es-PA" b="1" i="1" smtClean="0">
                                        <a:latin typeface="Cambria Math" panose="02040503050406030204" pitchFamily="18" charset="0"/>
                                      </a:rPr>
                                      <m:t>𝟏</m:t>
                                    </m:r>
                                  </m:num>
                                  <m:den>
                                    <m:r>
                                      <a:rPr lang="es-PA" b="1" i="1" smtClean="0">
                                        <a:latin typeface="Cambria Math" panose="02040503050406030204" pitchFamily="18" charset="0"/>
                                      </a:rPr>
                                      <m:t>𝒔</m:t>
                                    </m:r>
                                    <m:r>
                                      <a:rPr lang="es-PA" b="1" i="1" smtClean="0">
                                        <a:latin typeface="Cambria Math" panose="02040503050406030204" pitchFamily="18" charset="0"/>
                                      </a:rPr>
                                      <m:t>+</m:t>
                                    </m:r>
                                    <m:r>
                                      <a:rPr lang="es-PA" b="1" i="1" smtClean="0">
                                        <a:latin typeface="Cambria Math" panose="02040503050406030204" pitchFamily="18" charset="0"/>
                                      </a:rPr>
                                      <m:t>𝟐</m:t>
                                    </m:r>
                                  </m:den>
                                </m:f>
                              </m:e>
                              <m:e>
                                <m:f>
                                  <m:fPr>
                                    <m:ctrlPr>
                                      <a:rPr lang="es-PA" b="1" i="1" smtClean="0">
                                        <a:latin typeface="Cambria Math" panose="02040503050406030204" pitchFamily="18" charset="0"/>
                                      </a:rPr>
                                    </m:ctrlPr>
                                  </m:fPr>
                                  <m:num>
                                    <m:r>
                                      <a:rPr lang="es-PA" b="1" i="1" smtClean="0">
                                        <a:latin typeface="Cambria Math" panose="02040503050406030204" pitchFamily="18" charset="0"/>
                                      </a:rPr>
                                      <m:t>𝒔</m:t>
                                    </m:r>
                                    <m:r>
                                      <a:rPr lang="es-PA" b="1" i="1" smtClean="0">
                                        <a:latin typeface="Cambria Math" panose="02040503050406030204" pitchFamily="18" charset="0"/>
                                      </a:rPr>
                                      <m:t>+</m:t>
                                    </m:r>
                                    <m:r>
                                      <a:rPr lang="es-PA" b="1" i="1" smtClean="0">
                                        <a:latin typeface="Cambria Math" panose="02040503050406030204" pitchFamily="18" charset="0"/>
                                      </a:rPr>
                                      <m:t>𝟑</m:t>
                                    </m:r>
                                  </m:num>
                                  <m:den>
                                    <m:r>
                                      <a:rPr lang="es-PA" b="1" i="1" smtClean="0">
                                        <a:latin typeface="Cambria Math" panose="02040503050406030204" pitchFamily="18" charset="0"/>
                                      </a:rPr>
                                      <m:t>𝒔</m:t>
                                    </m:r>
                                    <m:r>
                                      <a:rPr lang="es-PA" b="1" i="1" smtClean="0">
                                        <a:latin typeface="Cambria Math" panose="02040503050406030204" pitchFamily="18" charset="0"/>
                                      </a:rPr>
                                      <m:t>+</m:t>
                                    </m:r>
                                    <m:r>
                                      <a:rPr lang="es-PA" b="1" i="1" smtClean="0">
                                        <a:latin typeface="Cambria Math" panose="02040503050406030204" pitchFamily="18" charset="0"/>
                                      </a:rPr>
                                      <m:t>𝟐</m:t>
                                    </m:r>
                                  </m:den>
                                </m:f>
                              </m:e>
                            </m:mr>
                          </m:m>
                        </m:e>
                      </m:d>
                    </m:oMath>
                  </m:oMathPara>
                </a14:m>
                <a:endParaRPr lang="es-PA" b="1" dirty="0"/>
              </a:p>
            </p:txBody>
          </p:sp>
        </mc:Choice>
        <mc:Fallback xmlns="">
          <p:sp>
            <p:nvSpPr>
              <p:cNvPr id="11" name="Rectángulo 10">
                <a:extLst>
                  <a:ext uri="{FF2B5EF4-FFF2-40B4-BE49-F238E27FC236}">
                    <a16:creationId xmlns:a16="http://schemas.microsoft.com/office/drawing/2014/main" id="{E4581E1A-5E19-46C6-B035-762C3F87DA4B}"/>
                  </a:ext>
                </a:extLst>
              </p:cNvPr>
              <p:cNvSpPr>
                <a:spLocks noRot="1" noChangeAspect="1" noMove="1" noResize="1" noEditPoints="1" noAdjustHandles="1" noChangeArrowheads="1" noChangeShapeType="1" noTextEdit="1"/>
              </p:cNvSpPr>
              <p:nvPr/>
            </p:nvSpPr>
            <p:spPr>
              <a:xfrm>
                <a:off x="6575882" y="4877151"/>
                <a:ext cx="2476384" cy="617348"/>
              </a:xfrm>
              <a:prstGeom prst="rect">
                <a:avLst/>
              </a:prstGeom>
              <a:blipFill>
                <a:blip r:embed="rId7"/>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29BFC554-023D-4608-94C5-0806D79CB962}"/>
                  </a:ext>
                </a:extLst>
              </p:cNvPr>
              <p:cNvSpPr txBox="1"/>
              <p:nvPr/>
            </p:nvSpPr>
            <p:spPr>
              <a:xfrm>
                <a:off x="6798365" y="5671930"/>
                <a:ext cx="4996070" cy="1091196"/>
              </a:xfrm>
              <a:prstGeom prst="rect">
                <a:avLst/>
              </a:prstGeom>
              <a:noFill/>
            </p:spPr>
            <p:txBody>
              <a:bodyPr wrap="square" rtlCol="0">
                <a:spAutoFit/>
              </a:bodyPr>
              <a:lstStyle/>
              <a:p>
                <a:r>
                  <a:rPr lang="es-PA" dirty="0"/>
                  <a:t>2 funciones de transferencia. La primera se debe a la relación </a:t>
                </a:r>
                <a14:m>
                  <m:oMath xmlns:m="http://schemas.openxmlformats.org/officeDocument/2006/math">
                    <m:f>
                      <m:fPr>
                        <m:type m:val="skw"/>
                        <m:ctrlPr>
                          <a:rPr lang="es-PA" b="0" i="1" smtClean="0">
                            <a:latin typeface="Cambria Math" panose="02040503050406030204" pitchFamily="18" charset="0"/>
                          </a:rPr>
                        </m:ctrlPr>
                      </m:fPr>
                      <m:num>
                        <m:r>
                          <a:rPr lang="es-PA" i="1">
                            <a:latin typeface="Cambria Math" panose="02040503050406030204" pitchFamily="18" charset="0"/>
                          </a:rPr>
                          <m:t>𝑌</m:t>
                        </m:r>
                        <m:r>
                          <a:rPr lang="es-PA" i="1">
                            <a:latin typeface="Cambria Math" panose="02040503050406030204" pitchFamily="18" charset="0"/>
                          </a:rPr>
                          <m:t>(</m:t>
                        </m:r>
                        <m:r>
                          <a:rPr lang="es-PA" b="0" i="1" smtClean="0">
                            <a:latin typeface="Cambria Math" panose="02040503050406030204" pitchFamily="18" charset="0"/>
                          </a:rPr>
                          <m:t>𝑠</m:t>
                        </m:r>
                        <m:r>
                          <a:rPr lang="es-PA" i="1">
                            <a:latin typeface="Cambria Math" panose="02040503050406030204" pitchFamily="18" charset="0"/>
                          </a:rPr>
                          <m:t>)</m:t>
                        </m:r>
                      </m:num>
                      <m:den>
                        <m:sSub>
                          <m:sSubPr>
                            <m:ctrlPr>
                              <a:rPr lang="es-PA" b="0" i="1" smtClean="0">
                                <a:latin typeface="Cambria Math" panose="02040503050406030204" pitchFamily="18" charset="0"/>
                              </a:rPr>
                            </m:ctrlPr>
                          </m:sSubPr>
                          <m:e>
                            <m:r>
                              <a:rPr lang="es-PA" b="0" i="1" smtClean="0">
                                <a:latin typeface="Cambria Math" panose="02040503050406030204" pitchFamily="18" charset="0"/>
                              </a:rPr>
                              <m:t>𝑈</m:t>
                            </m:r>
                          </m:e>
                          <m:sub>
                            <m:r>
                              <a:rPr lang="es-PA" b="0" i="1" smtClean="0">
                                <a:latin typeface="Cambria Math" panose="02040503050406030204" pitchFamily="18" charset="0"/>
                              </a:rPr>
                              <m:t>1</m:t>
                            </m:r>
                          </m:sub>
                        </m:sSub>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den>
                    </m:f>
                  </m:oMath>
                </a14:m>
                <a:r>
                  <a:rPr lang="es-PA" dirty="0"/>
                  <a:t>, mientras que la segunda se debe a la relación </a:t>
                </a:r>
                <a14:m>
                  <m:oMath xmlns:m="http://schemas.openxmlformats.org/officeDocument/2006/math">
                    <m:f>
                      <m:fPr>
                        <m:type m:val="skw"/>
                        <m:ctrlPr>
                          <a:rPr lang="es-PA" i="1">
                            <a:latin typeface="Cambria Math" panose="02040503050406030204" pitchFamily="18" charset="0"/>
                          </a:rPr>
                        </m:ctrlPr>
                      </m:fPr>
                      <m:num>
                        <m:r>
                          <a:rPr lang="es-PA" i="1">
                            <a:latin typeface="Cambria Math" panose="02040503050406030204" pitchFamily="18" charset="0"/>
                          </a:rPr>
                          <m:t>𝑌</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num>
                      <m:den>
                        <m:sSub>
                          <m:sSubPr>
                            <m:ctrlPr>
                              <a:rPr lang="es-PA" i="1">
                                <a:latin typeface="Cambria Math" panose="02040503050406030204" pitchFamily="18" charset="0"/>
                              </a:rPr>
                            </m:ctrlPr>
                          </m:sSubPr>
                          <m:e>
                            <m:r>
                              <a:rPr lang="es-PA" i="1">
                                <a:latin typeface="Cambria Math" panose="02040503050406030204" pitchFamily="18" charset="0"/>
                              </a:rPr>
                              <m:t>𝑈</m:t>
                            </m:r>
                          </m:e>
                          <m:sub>
                            <m:r>
                              <a:rPr lang="es-PA" b="0" i="1" smtClean="0">
                                <a:latin typeface="Cambria Math" panose="02040503050406030204" pitchFamily="18" charset="0"/>
                              </a:rPr>
                              <m:t>2</m:t>
                            </m:r>
                          </m:sub>
                        </m:sSub>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den>
                    </m:f>
                  </m:oMath>
                </a14:m>
                <a:r>
                  <a:rPr lang="es-PA" dirty="0"/>
                  <a:t>.</a:t>
                </a:r>
              </a:p>
            </p:txBody>
          </p:sp>
        </mc:Choice>
        <mc:Fallback xmlns="">
          <p:sp>
            <p:nvSpPr>
              <p:cNvPr id="12" name="CuadroTexto 11">
                <a:extLst>
                  <a:ext uri="{FF2B5EF4-FFF2-40B4-BE49-F238E27FC236}">
                    <a16:creationId xmlns:a16="http://schemas.microsoft.com/office/drawing/2014/main" id="{29BFC554-023D-4608-94C5-0806D79CB962}"/>
                  </a:ext>
                </a:extLst>
              </p:cNvPr>
              <p:cNvSpPr txBox="1">
                <a:spLocks noRot="1" noChangeAspect="1" noMove="1" noResize="1" noEditPoints="1" noAdjustHandles="1" noChangeArrowheads="1" noChangeShapeType="1" noTextEdit="1"/>
              </p:cNvSpPr>
              <p:nvPr/>
            </p:nvSpPr>
            <p:spPr>
              <a:xfrm>
                <a:off x="6798365" y="5671930"/>
                <a:ext cx="4996070" cy="1091196"/>
              </a:xfrm>
              <a:prstGeom prst="rect">
                <a:avLst/>
              </a:prstGeom>
              <a:blipFill>
                <a:blip r:embed="rId8"/>
                <a:stretch>
                  <a:fillRect l="-976" t="-24581" r="-2073" b="-76536"/>
                </a:stretch>
              </a:blipFill>
            </p:spPr>
            <p:txBody>
              <a:bodyPr/>
              <a:lstStyle/>
              <a:p>
                <a:r>
                  <a:rPr lang="es-PA">
                    <a:noFill/>
                  </a:rPr>
                  <a:t> </a:t>
                </a:r>
              </a:p>
            </p:txBody>
          </p:sp>
        </mc:Fallback>
      </mc:AlternateContent>
      <p:sp>
        <p:nvSpPr>
          <p:cNvPr id="13" name="Título 1">
            <a:extLst>
              <a:ext uri="{FF2B5EF4-FFF2-40B4-BE49-F238E27FC236}">
                <a16:creationId xmlns:a16="http://schemas.microsoft.com/office/drawing/2014/main" id="{4C72CE36-6798-4EA1-80E1-C4DFEAE389FC}"/>
              </a:ext>
            </a:extLst>
          </p:cNvPr>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A"/>
              <a:t>Conversión de modelo en el espacio de estado a función de transferencia</a:t>
            </a:r>
            <a:endParaRPr lang="es-PA" dirty="0"/>
          </a:p>
        </p:txBody>
      </p:sp>
    </p:spTree>
    <p:extLst>
      <p:ext uri="{BB962C8B-B14F-4D97-AF65-F5344CB8AC3E}">
        <p14:creationId xmlns:p14="http://schemas.microsoft.com/office/powerpoint/2010/main" val="56865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8F7F4-3491-45E8-ADD8-E84013C91728}"/>
              </a:ext>
            </a:extLst>
          </p:cNvPr>
          <p:cNvSpPr>
            <a:spLocks noGrp="1"/>
          </p:cNvSpPr>
          <p:nvPr>
            <p:ph type="title"/>
          </p:nvPr>
        </p:nvSpPr>
        <p:spPr>
          <a:xfrm>
            <a:off x="2314630" y="306333"/>
            <a:ext cx="8911687" cy="1280890"/>
          </a:xfrm>
        </p:spPr>
        <p:txBody>
          <a:bodyPr/>
          <a:lstStyle/>
          <a:p>
            <a:r>
              <a:rPr lang="es-PA" dirty="0"/>
              <a:t>Practica #1</a:t>
            </a:r>
          </a:p>
        </p:txBody>
      </p:sp>
      <p:sp>
        <p:nvSpPr>
          <p:cNvPr id="3" name="Marcador de contenido 2">
            <a:extLst>
              <a:ext uri="{FF2B5EF4-FFF2-40B4-BE49-F238E27FC236}">
                <a16:creationId xmlns:a16="http://schemas.microsoft.com/office/drawing/2014/main" id="{006B9F88-E7AB-480B-BA64-8F8E44112843}"/>
              </a:ext>
            </a:extLst>
          </p:cNvPr>
          <p:cNvSpPr>
            <a:spLocks noGrp="1"/>
          </p:cNvSpPr>
          <p:nvPr>
            <p:ph idx="1"/>
          </p:nvPr>
        </p:nvSpPr>
        <p:spPr>
          <a:xfrm>
            <a:off x="1383264" y="1587223"/>
            <a:ext cx="8915400" cy="3777622"/>
          </a:xfrm>
        </p:spPr>
        <p:txBody>
          <a:bodyPr/>
          <a:lstStyle/>
          <a:p>
            <a:r>
              <a:rPr lang="es-PA" dirty="0"/>
              <a:t>Encuentre la función de transferencia para los siguientes sistemas representados mediante variables de estado.</a:t>
            </a:r>
          </a:p>
          <a:p>
            <a:endParaRPr lang="es-PA" dirty="0"/>
          </a:p>
        </p:txBody>
      </p:sp>
      <p:pic>
        <p:nvPicPr>
          <p:cNvPr id="5" name="Imagen 4">
            <a:extLst>
              <a:ext uri="{FF2B5EF4-FFF2-40B4-BE49-F238E27FC236}">
                <a16:creationId xmlns:a16="http://schemas.microsoft.com/office/drawing/2014/main" id="{3E505ADE-328C-4191-AF34-1996C0B5E6C8}"/>
              </a:ext>
            </a:extLst>
          </p:cNvPr>
          <p:cNvPicPr>
            <a:picLocks noChangeAspect="1"/>
          </p:cNvPicPr>
          <p:nvPr/>
        </p:nvPicPr>
        <p:blipFill>
          <a:blip r:embed="rId2"/>
          <a:stretch>
            <a:fillRect/>
          </a:stretch>
        </p:blipFill>
        <p:spPr>
          <a:xfrm>
            <a:off x="4060434" y="2350782"/>
            <a:ext cx="3817473" cy="1078218"/>
          </a:xfrm>
          <a:prstGeom prst="rect">
            <a:avLst/>
          </a:prstGeom>
        </p:spPr>
      </p:pic>
      <p:pic>
        <p:nvPicPr>
          <p:cNvPr id="6" name="Imagen 5">
            <a:extLst>
              <a:ext uri="{FF2B5EF4-FFF2-40B4-BE49-F238E27FC236}">
                <a16:creationId xmlns:a16="http://schemas.microsoft.com/office/drawing/2014/main" id="{D34F27A2-1B01-43F3-A2DD-4558141ACB8C}"/>
              </a:ext>
            </a:extLst>
          </p:cNvPr>
          <p:cNvPicPr>
            <a:picLocks noChangeAspect="1"/>
          </p:cNvPicPr>
          <p:nvPr/>
        </p:nvPicPr>
        <p:blipFill>
          <a:blip r:embed="rId3"/>
          <a:stretch>
            <a:fillRect/>
          </a:stretch>
        </p:blipFill>
        <p:spPr>
          <a:xfrm>
            <a:off x="4060434" y="3622660"/>
            <a:ext cx="3679092" cy="1139797"/>
          </a:xfrm>
          <a:prstGeom prst="rect">
            <a:avLst/>
          </a:prstGeom>
        </p:spPr>
      </p:pic>
      <p:pic>
        <p:nvPicPr>
          <p:cNvPr id="7" name="Imagen 6">
            <a:extLst>
              <a:ext uri="{FF2B5EF4-FFF2-40B4-BE49-F238E27FC236}">
                <a16:creationId xmlns:a16="http://schemas.microsoft.com/office/drawing/2014/main" id="{93790826-3FA0-4D13-8F82-A89FC4809ABD}"/>
              </a:ext>
            </a:extLst>
          </p:cNvPr>
          <p:cNvPicPr>
            <a:picLocks noChangeAspect="1"/>
          </p:cNvPicPr>
          <p:nvPr/>
        </p:nvPicPr>
        <p:blipFill>
          <a:blip r:embed="rId4"/>
          <a:stretch>
            <a:fillRect/>
          </a:stretch>
        </p:blipFill>
        <p:spPr>
          <a:xfrm>
            <a:off x="4060434" y="5082939"/>
            <a:ext cx="3817473" cy="1182668"/>
          </a:xfrm>
          <a:prstGeom prst="rect">
            <a:avLst/>
          </a:prstGeom>
        </p:spPr>
      </p:pic>
      <p:pic>
        <p:nvPicPr>
          <p:cNvPr id="4" name="Imagen 3">
            <a:extLst>
              <a:ext uri="{FF2B5EF4-FFF2-40B4-BE49-F238E27FC236}">
                <a16:creationId xmlns:a16="http://schemas.microsoft.com/office/drawing/2014/main" id="{87E0A884-4FF4-429A-8BDB-7BEAE8BDC5B7}"/>
              </a:ext>
            </a:extLst>
          </p:cNvPr>
          <p:cNvPicPr>
            <a:picLocks noChangeAspect="1"/>
          </p:cNvPicPr>
          <p:nvPr/>
        </p:nvPicPr>
        <p:blipFill>
          <a:blip r:embed="rId5"/>
          <a:stretch>
            <a:fillRect/>
          </a:stretch>
        </p:blipFill>
        <p:spPr>
          <a:xfrm>
            <a:off x="8865855" y="2487282"/>
            <a:ext cx="1762125" cy="619125"/>
          </a:xfrm>
          <a:prstGeom prst="rect">
            <a:avLst/>
          </a:prstGeom>
        </p:spPr>
      </p:pic>
      <p:pic>
        <p:nvPicPr>
          <p:cNvPr id="8" name="Imagen 7">
            <a:extLst>
              <a:ext uri="{FF2B5EF4-FFF2-40B4-BE49-F238E27FC236}">
                <a16:creationId xmlns:a16="http://schemas.microsoft.com/office/drawing/2014/main" id="{BAAEA8FA-4B90-4089-A118-BABD8CA4D76C}"/>
              </a:ext>
            </a:extLst>
          </p:cNvPr>
          <p:cNvPicPr>
            <a:picLocks noChangeAspect="1"/>
          </p:cNvPicPr>
          <p:nvPr/>
        </p:nvPicPr>
        <p:blipFill>
          <a:blip r:embed="rId6"/>
          <a:stretch>
            <a:fillRect/>
          </a:stretch>
        </p:blipFill>
        <p:spPr>
          <a:xfrm>
            <a:off x="8865855" y="3622660"/>
            <a:ext cx="2266950" cy="695325"/>
          </a:xfrm>
          <a:prstGeom prst="rect">
            <a:avLst/>
          </a:prstGeom>
        </p:spPr>
      </p:pic>
      <p:pic>
        <p:nvPicPr>
          <p:cNvPr id="9" name="Imagen 8">
            <a:extLst>
              <a:ext uri="{FF2B5EF4-FFF2-40B4-BE49-F238E27FC236}">
                <a16:creationId xmlns:a16="http://schemas.microsoft.com/office/drawing/2014/main" id="{C6B5396E-05C7-4146-9842-73C07C85A643}"/>
              </a:ext>
            </a:extLst>
          </p:cNvPr>
          <p:cNvPicPr>
            <a:picLocks noChangeAspect="1"/>
          </p:cNvPicPr>
          <p:nvPr/>
        </p:nvPicPr>
        <p:blipFill>
          <a:blip r:embed="rId7"/>
          <a:stretch>
            <a:fillRect/>
          </a:stretch>
        </p:blipFill>
        <p:spPr>
          <a:xfrm>
            <a:off x="8865855" y="5270777"/>
            <a:ext cx="2524125" cy="695325"/>
          </a:xfrm>
          <a:prstGeom prst="rect">
            <a:avLst/>
          </a:prstGeom>
        </p:spPr>
      </p:pic>
    </p:spTree>
    <p:extLst>
      <p:ext uri="{BB962C8B-B14F-4D97-AF65-F5344CB8AC3E}">
        <p14:creationId xmlns:p14="http://schemas.microsoft.com/office/powerpoint/2010/main" val="286869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40178B6-949F-43D5-B9C2-29CD242E5216}"/>
              </a:ext>
            </a:extLst>
          </p:cNvPr>
          <p:cNvSpPr>
            <a:spLocks noGrp="1"/>
          </p:cNvSpPr>
          <p:nvPr>
            <p:ph idx="1"/>
          </p:nvPr>
        </p:nvSpPr>
        <p:spPr>
          <a:xfrm>
            <a:off x="1184482" y="2080591"/>
            <a:ext cx="8915400" cy="3777622"/>
          </a:xfrm>
        </p:spPr>
        <p:txBody>
          <a:bodyPr/>
          <a:lstStyle/>
          <a:p>
            <a:r>
              <a:rPr lang="es-PA" dirty="0"/>
              <a:t>La función de transferencia genérica de un sistema </a:t>
            </a:r>
            <a:r>
              <a:rPr lang="es-PA" dirty="0" err="1"/>
              <a:t>monovariable</a:t>
            </a:r>
            <a:r>
              <a:rPr lang="es-PA" dirty="0"/>
              <a:t>, se escribe de la siguiente manera:</a:t>
            </a:r>
          </a:p>
          <a:p>
            <a:endParaRPr lang="es-PA" dirty="0"/>
          </a:p>
          <a:p>
            <a:endParaRPr lang="es-PA" dirty="0"/>
          </a:p>
          <a:p>
            <a:r>
              <a:rPr lang="es-PA" dirty="0"/>
              <a:t>El siguiente paso, consiste en separar la expresión anterior en 2 partes:</a:t>
            </a:r>
          </a:p>
          <a:p>
            <a:pPr marL="0" indent="0">
              <a:buNone/>
            </a:pPr>
            <a:endParaRPr lang="es-PA" dirty="0"/>
          </a:p>
        </p:txBody>
      </p:sp>
      <p:sp>
        <p:nvSpPr>
          <p:cNvPr id="4" name="Título 1">
            <a:extLst>
              <a:ext uri="{FF2B5EF4-FFF2-40B4-BE49-F238E27FC236}">
                <a16:creationId xmlns:a16="http://schemas.microsoft.com/office/drawing/2014/main" id="{5FF87881-164D-43D4-ADA6-5A76342CC95F}"/>
              </a:ext>
            </a:extLst>
          </p:cNvPr>
          <p:cNvSpPr>
            <a:spLocks noGrp="1"/>
          </p:cNvSpPr>
          <p:nvPr>
            <p:ph type="title"/>
          </p:nvPr>
        </p:nvSpPr>
        <p:spPr/>
        <p:txBody>
          <a:bodyPr>
            <a:normAutofit fontScale="90000"/>
          </a:bodyPr>
          <a:lstStyle/>
          <a:p>
            <a:r>
              <a:rPr lang="es-PA" dirty="0"/>
              <a:t>Conversión de función de transferencia a un modelo en el espacio de estado</a:t>
            </a:r>
            <a:br>
              <a:rPr lang="es-PA" dirty="0"/>
            </a:br>
            <a:r>
              <a:rPr lang="es-PA" sz="2000" dirty="0"/>
              <a:t>Método de las variables de fase</a:t>
            </a:r>
            <a:endParaRPr lang="es-PA"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1317A43-C90A-4C51-84D7-532D05668E3B}"/>
                  </a:ext>
                </a:extLst>
              </p:cNvPr>
              <p:cNvSpPr txBox="1"/>
              <p:nvPr/>
            </p:nvSpPr>
            <p:spPr>
              <a:xfrm>
                <a:off x="1504122" y="2848969"/>
                <a:ext cx="4803558" cy="5802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PA" i="1" smtClean="0">
                              <a:latin typeface="Cambria Math" panose="02040503050406030204" pitchFamily="18" charset="0"/>
                            </a:rPr>
                          </m:ctrlPr>
                        </m:fPr>
                        <m:num>
                          <m:r>
                            <a:rPr lang="es-PA" b="0" i="1" smtClean="0">
                              <a:latin typeface="Cambria Math" panose="02040503050406030204" pitchFamily="18" charset="0"/>
                            </a:rPr>
                            <m:t>𝑌</m:t>
                          </m:r>
                        </m:num>
                        <m:den>
                          <m:r>
                            <a:rPr lang="es-PA" b="0" i="1" smtClean="0">
                              <a:latin typeface="Cambria Math" panose="02040503050406030204" pitchFamily="18" charset="0"/>
                            </a:rPr>
                            <m:t>𝑈</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sSub>
                            <m:sSubPr>
                              <m:ctrlPr>
                                <a:rPr lang="es-PA" b="0" i="1" smtClean="0">
                                  <a:latin typeface="Cambria Math" panose="02040503050406030204" pitchFamily="18" charset="0"/>
                                </a:rPr>
                              </m:ctrlPr>
                            </m:sSubPr>
                            <m:e>
                              <m:r>
                                <a:rPr lang="es-PA" b="0" i="1" smtClean="0">
                                  <a:latin typeface="Cambria Math" panose="02040503050406030204" pitchFamily="18" charset="0"/>
                                </a:rPr>
                                <m:t>𝑏</m:t>
                              </m:r>
                            </m:e>
                            <m:sub>
                              <m:r>
                                <a:rPr lang="es-PA" b="0" i="1" smtClean="0">
                                  <a:latin typeface="Cambria Math" panose="02040503050406030204" pitchFamily="18" charset="0"/>
                                </a:rPr>
                                <m:t>𝑚</m:t>
                              </m:r>
                            </m:sub>
                          </m:sSub>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𝑚</m:t>
                              </m:r>
                            </m:sup>
                          </m:sSup>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𝑏</m:t>
                              </m:r>
                            </m:e>
                            <m:sub>
                              <m:r>
                                <a:rPr lang="es-PA" b="0" i="1" smtClean="0">
                                  <a:latin typeface="Cambria Math" panose="02040503050406030204" pitchFamily="18" charset="0"/>
                                </a:rPr>
                                <m:t>1</m:t>
                              </m:r>
                            </m:sub>
                          </m:sSub>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𝑏</m:t>
                              </m:r>
                            </m:e>
                            <m:sub>
                              <m:r>
                                <a:rPr lang="es-PA" b="0" i="1" smtClean="0">
                                  <a:latin typeface="Cambria Math" panose="02040503050406030204" pitchFamily="18" charset="0"/>
                                </a:rPr>
                                <m:t>𝑜</m:t>
                              </m:r>
                            </m:sub>
                          </m:sSub>
                        </m:num>
                        <m:den>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𝑛</m:t>
                              </m:r>
                            </m:sup>
                          </m:sSup>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𝑎</m:t>
                              </m:r>
                            </m:e>
                            <m:sub>
                              <m:r>
                                <a:rPr lang="es-PA" b="0" i="1" smtClean="0">
                                  <a:latin typeface="Cambria Math" panose="02040503050406030204" pitchFamily="18" charset="0"/>
                                </a:rPr>
                                <m:t>𝑛</m:t>
                              </m:r>
                              <m:r>
                                <a:rPr lang="es-PA" b="0" i="1" smtClean="0">
                                  <a:latin typeface="Cambria Math" panose="02040503050406030204" pitchFamily="18" charset="0"/>
                                </a:rPr>
                                <m:t>−1</m:t>
                              </m:r>
                            </m:sub>
                          </m:sSub>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𝑛</m:t>
                              </m:r>
                              <m:r>
                                <a:rPr lang="es-PA" b="0" i="1" smtClean="0">
                                  <a:latin typeface="Cambria Math" panose="02040503050406030204" pitchFamily="18" charset="0"/>
                                </a:rPr>
                                <m:t>−1</m:t>
                              </m:r>
                            </m:sup>
                          </m:sSup>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𝑎</m:t>
                              </m:r>
                            </m:e>
                            <m:sub>
                              <m:r>
                                <a:rPr lang="es-PA" b="0" i="1" smtClean="0">
                                  <a:latin typeface="Cambria Math" panose="02040503050406030204" pitchFamily="18" charset="0"/>
                                </a:rPr>
                                <m:t>1</m:t>
                              </m:r>
                            </m:sub>
                          </m:sSub>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𝑎</m:t>
                              </m:r>
                            </m:e>
                            <m:sub>
                              <m:r>
                                <a:rPr lang="es-PA" b="0" i="1" smtClean="0">
                                  <a:latin typeface="Cambria Math" panose="02040503050406030204" pitchFamily="18" charset="0"/>
                                </a:rPr>
                                <m:t>0</m:t>
                              </m:r>
                            </m:sub>
                          </m:sSub>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𝑌</m:t>
                          </m:r>
                        </m:num>
                        <m:den>
                          <m:sSub>
                            <m:sSubPr>
                              <m:ctrlPr>
                                <a:rPr lang="es-PA" b="0" i="1" smtClean="0">
                                  <a:latin typeface="Cambria Math" panose="02040503050406030204" pitchFamily="18" charset="0"/>
                                </a:rPr>
                              </m:ctrlPr>
                            </m:sSubPr>
                            <m:e>
                              <m:r>
                                <a:rPr lang="es-PA" b="0" i="1" smtClean="0">
                                  <a:latin typeface="Cambria Math" panose="02040503050406030204" pitchFamily="18" charset="0"/>
                                </a:rPr>
                                <m:t>𝑋</m:t>
                              </m:r>
                            </m:e>
                            <m:sub>
                              <m:r>
                                <a:rPr lang="es-PA" b="0" i="1" smtClean="0">
                                  <a:latin typeface="Cambria Math" panose="02040503050406030204" pitchFamily="18" charset="0"/>
                                </a:rPr>
                                <m:t>1</m:t>
                              </m:r>
                            </m:sub>
                          </m:sSub>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sSub>
                            <m:sSubPr>
                              <m:ctrlPr>
                                <a:rPr lang="es-PA" b="0" i="1" smtClean="0">
                                  <a:latin typeface="Cambria Math" panose="02040503050406030204" pitchFamily="18" charset="0"/>
                                </a:rPr>
                              </m:ctrlPr>
                            </m:sSubPr>
                            <m:e>
                              <m:r>
                                <a:rPr lang="es-PA" b="0" i="1" smtClean="0">
                                  <a:latin typeface="Cambria Math" panose="02040503050406030204" pitchFamily="18" charset="0"/>
                                </a:rPr>
                                <m:t>𝑋</m:t>
                              </m:r>
                            </m:e>
                            <m:sub>
                              <m:r>
                                <a:rPr lang="es-PA" b="0" i="1" smtClean="0">
                                  <a:latin typeface="Cambria Math" panose="02040503050406030204" pitchFamily="18" charset="0"/>
                                </a:rPr>
                                <m:t>1</m:t>
                              </m:r>
                            </m:sub>
                          </m:sSub>
                        </m:num>
                        <m:den>
                          <m:r>
                            <a:rPr lang="es-PA" b="0" i="1" smtClean="0">
                              <a:latin typeface="Cambria Math" panose="02040503050406030204" pitchFamily="18" charset="0"/>
                            </a:rPr>
                            <m:t>𝑈</m:t>
                          </m:r>
                        </m:den>
                      </m:f>
                      <m:r>
                        <a:rPr lang="es-PA" b="0" i="1" smtClean="0">
                          <a:latin typeface="Cambria Math" panose="02040503050406030204" pitchFamily="18" charset="0"/>
                        </a:rPr>
                        <m:t>)</m:t>
                      </m:r>
                    </m:oMath>
                  </m:oMathPara>
                </a14:m>
                <a:endParaRPr lang="es-PA" dirty="0"/>
              </a:p>
            </p:txBody>
          </p:sp>
        </mc:Choice>
        <mc:Fallback xmlns="">
          <p:sp>
            <p:nvSpPr>
              <p:cNvPr id="7" name="CuadroTexto 6">
                <a:extLst>
                  <a:ext uri="{FF2B5EF4-FFF2-40B4-BE49-F238E27FC236}">
                    <a16:creationId xmlns:a16="http://schemas.microsoft.com/office/drawing/2014/main" id="{91317A43-C90A-4C51-84D7-532D05668E3B}"/>
                  </a:ext>
                </a:extLst>
              </p:cNvPr>
              <p:cNvSpPr txBox="1">
                <a:spLocks noRot="1" noChangeAspect="1" noMove="1" noResize="1" noEditPoints="1" noAdjustHandles="1" noChangeArrowheads="1" noChangeShapeType="1" noTextEdit="1"/>
              </p:cNvSpPr>
              <p:nvPr/>
            </p:nvSpPr>
            <p:spPr>
              <a:xfrm>
                <a:off x="1504122" y="2848969"/>
                <a:ext cx="4803558" cy="580287"/>
              </a:xfrm>
              <a:prstGeom prst="rect">
                <a:avLst/>
              </a:prstGeom>
              <a:blipFill>
                <a:blip r:embed="rId2"/>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FA54C2FE-B026-465F-90CB-3B2A48DF3C0A}"/>
                  </a:ext>
                </a:extLst>
              </p:cNvPr>
              <p:cNvSpPr txBox="1"/>
              <p:nvPr/>
            </p:nvSpPr>
            <p:spPr>
              <a:xfrm>
                <a:off x="1504122" y="3913005"/>
                <a:ext cx="2851550"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PA" i="1" smtClean="0">
                              <a:latin typeface="Cambria Math" panose="02040503050406030204" pitchFamily="18" charset="0"/>
                            </a:rPr>
                          </m:ctrlPr>
                        </m:fPr>
                        <m:num>
                          <m:r>
                            <a:rPr lang="es-PA" b="0" i="1" smtClean="0">
                              <a:latin typeface="Cambria Math" panose="02040503050406030204" pitchFamily="18" charset="0"/>
                            </a:rPr>
                            <m:t>𝑌</m:t>
                          </m:r>
                        </m:num>
                        <m:den>
                          <m:sSub>
                            <m:sSubPr>
                              <m:ctrlPr>
                                <a:rPr lang="es-PA" i="1">
                                  <a:latin typeface="Cambria Math" panose="02040503050406030204" pitchFamily="18" charset="0"/>
                                </a:rPr>
                              </m:ctrlPr>
                            </m:sSubPr>
                            <m:e>
                              <m:r>
                                <a:rPr lang="es-PA" i="1">
                                  <a:latin typeface="Cambria Math" panose="02040503050406030204" pitchFamily="18" charset="0"/>
                                </a:rPr>
                                <m:t>𝑋</m:t>
                              </m:r>
                            </m:e>
                            <m:sub>
                              <m:r>
                                <a:rPr lang="es-PA" i="1">
                                  <a:latin typeface="Cambria Math" panose="02040503050406030204" pitchFamily="18" charset="0"/>
                                </a:rPr>
                                <m:t>1</m:t>
                              </m:r>
                            </m:sub>
                          </m:sSub>
                        </m:den>
                      </m:f>
                      <m:r>
                        <a:rPr lang="es-PA" b="0" i="1" smtClean="0">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𝑚</m:t>
                          </m:r>
                        </m:sub>
                      </m:sSub>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𝑚</m:t>
                          </m:r>
                        </m:sup>
                      </m:sSup>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𝑜</m:t>
                          </m:r>
                        </m:sub>
                      </m:sSub>
                    </m:oMath>
                  </m:oMathPara>
                </a14:m>
                <a:endParaRPr lang="es-PA" dirty="0"/>
              </a:p>
            </p:txBody>
          </p:sp>
        </mc:Choice>
        <mc:Fallback xmlns="">
          <p:sp>
            <p:nvSpPr>
              <p:cNvPr id="8" name="CuadroTexto 7">
                <a:extLst>
                  <a:ext uri="{FF2B5EF4-FFF2-40B4-BE49-F238E27FC236}">
                    <a16:creationId xmlns:a16="http://schemas.microsoft.com/office/drawing/2014/main" id="{FA54C2FE-B026-465F-90CB-3B2A48DF3C0A}"/>
                  </a:ext>
                </a:extLst>
              </p:cNvPr>
              <p:cNvSpPr txBox="1">
                <a:spLocks noRot="1" noChangeAspect="1" noMove="1" noResize="1" noEditPoints="1" noAdjustHandles="1" noChangeArrowheads="1" noChangeShapeType="1" noTextEdit="1"/>
              </p:cNvSpPr>
              <p:nvPr/>
            </p:nvSpPr>
            <p:spPr>
              <a:xfrm>
                <a:off x="1504122" y="3913005"/>
                <a:ext cx="2851550" cy="563872"/>
              </a:xfrm>
              <a:prstGeom prst="rect">
                <a:avLst/>
              </a:prstGeom>
              <a:blipFill>
                <a:blip r:embed="rId3"/>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679A6F05-733E-4457-8821-24AD538E3C9B}"/>
                  </a:ext>
                </a:extLst>
              </p:cNvPr>
              <p:cNvSpPr txBox="1"/>
              <p:nvPr/>
            </p:nvSpPr>
            <p:spPr>
              <a:xfrm>
                <a:off x="4675312" y="3913005"/>
                <a:ext cx="3736344"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PA" i="1" smtClean="0">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𝑋</m:t>
                              </m:r>
                            </m:e>
                            <m:sub>
                              <m:r>
                                <a:rPr lang="es-PA" i="1">
                                  <a:latin typeface="Cambria Math" panose="02040503050406030204" pitchFamily="18" charset="0"/>
                                </a:rPr>
                                <m:t>1</m:t>
                              </m:r>
                            </m:sub>
                          </m:sSub>
                        </m:num>
                        <m:den>
                          <m:r>
                            <a:rPr lang="es-PA" b="0" i="1" smtClean="0">
                              <a:latin typeface="Cambria Math" panose="02040503050406030204" pitchFamily="18" charset="0"/>
                            </a:rPr>
                            <m:t>𝑈</m:t>
                          </m:r>
                        </m:den>
                      </m:f>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1</m:t>
                          </m:r>
                        </m:num>
                        <m:den>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𝑛</m:t>
                              </m:r>
                            </m:sup>
                          </m:sSup>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𝑎</m:t>
                              </m:r>
                            </m:e>
                            <m:sub>
                              <m:r>
                                <a:rPr lang="es-PA" b="0" i="1" smtClean="0">
                                  <a:latin typeface="Cambria Math" panose="02040503050406030204" pitchFamily="18" charset="0"/>
                                </a:rPr>
                                <m:t>𝑛</m:t>
                              </m:r>
                              <m:r>
                                <a:rPr lang="es-PA" b="0" i="1" smtClean="0">
                                  <a:latin typeface="Cambria Math" panose="02040503050406030204" pitchFamily="18" charset="0"/>
                                </a:rPr>
                                <m:t>−1</m:t>
                              </m:r>
                            </m:sub>
                          </m:sSub>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𝑛</m:t>
                              </m:r>
                              <m:r>
                                <a:rPr lang="es-PA" b="0" i="1" smtClean="0">
                                  <a:latin typeface="Cambria Math" panose="02040503050406030204" pitchFamily="18" charset="0"/>
                                </a:rPr>
                                <m:t>−1</m:t>
                              </m:r>
                            </m:sup>
                          </m:sSup>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𝑎</m:t>
                              </m:r>
                            </m:e>
                            <m:sub>
                              <m:r>
                                <a:rPr lang="es-PA" b="0" i="1" smtClean="0">
                                  <a:latin typeface="Cambria Math" panose="02040503050406030204" pitchFamily="18" charset="0"/>
                                </a:rPr>
                                <m:t>1</m:t>
                              </m:r>
                            </m:sub>
                          </m:sSub>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𝑎</m:t>
                              </m:r>
                            </m:e>
                            <m:sub>
                              <m:r>
                                <a:rPr lang="es-PA" b="0" i="1" smtClean="0">
                                  <a:latin typeface="Cambria Math" panose="02040503050406030204" pitchFamily="18" charset="0"/>
                                </a:rPr>
                                <m:t>0</m:t>
                              </m:r>
                            </m:sub>
                          </m:sSub>
                        </m:den>
                      </m:f>
                    </m:oMath>
                  </m:oMathPara>
                </a14:m>
                <a:endParaRPr lang="es-PA" dirty="0"/>
              </a:p>
            </p:txBody>
          </p:sp>
        </mc:Choice>
        <mc:Fallback xmlns="">
          <p:sp>
            <p:nvSpPr>
              <p:cNvPr id="9" name="CuadroTexto 8">
                <a:extLst>
                  <a:ext uri="{FF2B5EF4-FFF2-40B4-BE49-F238E27FC236}">
                    <a16:creationId xmlns:a16="http://schemas.microsoft.com/office/drawing/2014/main" id="{679A6F05-733E-4457-8821-24AD538E3C9B}"/>
                  </a:ext>
                </a:extLst>
              </p:cNvPr>
              <p:cNvSpPr txBox="1">
                <a:spLocks noRot="1" noChangeAspect="1" noMove="1" noResize="1" noEditPoints="1" noAdjustHandles="1" noChangeArrowheads="1" noChangeShapeType="1" noTextEdit="1"/>
              </p:cNvSpPr>
              <p:nvPr/>
            </p:nvSpPr>
            <p:spPr>
              <a:xfrm>
                <a:off x="4675312" y="3913005"/>
                <a:ext cx="3736344" cy="567463"/>
              </a:xfrm>
              <a:prstGeom prst="rect">
                <a:avLst/>
              </a:prstGeom>
              <a:blipFill>
                <a:blip r:embed="rId4"/>
                <a:stretch>
                  <a:fillRect/>
                </a:stretch>
              </a:blipFill>
            </p:spPr>
            <p:txBody>
              <a:bodyPr/>
              <a:lstStyle/>
              <a:p>
                <a:r>
                  <a:rPr lang="es-PA">
                    <a:noFill/>
                  </a:rPr>
                  <a:t> </a:t>
                </a:r>
              </a:p>
            </p:txBody>
          </p:sp>
        </mc:Fallback>
      </mc:AlternateContent>
      <p:pic>
        <p:nvPicPr>
          <p:cNvPr id="10" name="Imagen 9">
            <a:extLst>
              <a:ext uri="{FF2B5EF4-FFF2-40B4-BE49-F238E27FC236}">
                <a16:creationId xmlns:a16="http://schemas.microsoft.com/office/drawing/2014/main" id="{15C06C65-45FA-4593-B54A-BD9F0D7D3581}"/>
              </a:ext>
            </a:extLst>
          </p:cNvPr>
          <p:cNvPicPr>
            <a:picLocks noChangeAspect="1"/>
          </p:cNvPicPr>
          <p:nvPr/>
        </p:nvPicPr>
        <p:blipFill>
          <a:blip r:embed="rId5"/>
          <a:stretch>
            <a:fillRect/>
          </a:stretch>
        </p:blipFill>
        <p:spPr>
          <a:xfrm>
            <a:off x="1184482" y="5084923"/>
            <a:ext cx="4105275" cy="1009650"/>
          </a:xfrm>
          <a:prstGeom prst="rect">
            <a:avLst/>
          </a:prstGeom>
        </p:spPr>
      </p:pic>
      <p:pic>
        <p:nvPicPr>
          <p:cNvPr id="11" name="Imagen 10">
            <a:extLst>
              <a:ext uri="{FF2B5EF4-FFF2-40B4-BE49-F238E27FC236}">
                <a16:creationId xmlns:a16="http://schemas.microsoft.com/office/drawing/2014/main" id="{D52EAD55-B735-492B-90FF-0C47BE7E5F9A}"/>
              </a:ext>
            </a:extLst>
          </p:cNvPr>
          <p:cNvPicPr>
            <a:picLocks noChangeAspect="1"/>
          </p:cNvPicPr>
          <p:nvPr/>
        </p:nvPicPr>
        <p:blipFill>
          <a:blip r:embed="rId6"/>
          <a:stretch>
            <a:fillRect/>
          </a:stretch>
        </p:blipFill>
        <p:spPr>
          <a:xfrm>
            <a:off x="5505157" y="5132453"/>
            <a:ext cx="6518482" cy="1451520"/>
          </a:xfrm>
          <a:prstGeom prst="rect">
            <a:avLst/>
          </a:prstGeom>
        </p:spPr>
      </p:pic>
    </p:spTree>
    <p:extLst>
      <p:ext uri="{BB962C8B-B14F-4D97-AF65-F5344CB8AC3E}">
        <p14:creationId xmlns:p14="http://schemas.microsoft.com/office/powerpoint/2010/main" val="53482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164F27-D97F-4A71-859E-6B23FB074581}"/>
              </a:ext>
            </a:extLst>
          </p:cNvPr>
          <p:cNvSpPr>
            <a:spLocks noGrp="1"/>
          </p:cNvSpPr>
          <p:nvPr>
            <p:ph type="title"/>
          </p:nvPr>
        </p:nvSpPr>
        <p:spPr/>
        <p:txBody>
          <a:bodyPr/>
          <a:lstStyle/>
          <a:p>
            <a:r>
              <a:rPr lang="es-PA" dirty="0"/>
              <a:t>Practica #1</a:t>
            </a:r>
          </a:p>
        </p:txBody>
      </p:sp>
      <p:sp>
        <p:nvSpPr>
          <p:cNvPr id="3" name="Marcador de contenido 2">
            <a:extLst>
              <a:ext uri="{FF2B5EF4-FFF2-40B4-BE49-F238E27FC236}">
                <a16:creationId xmlns:a16="http://schemas.microsoft.com/office/drawing/2014/main" id="{5269DAA7-D28F-4793-8A93-30F904C2DF10}"/>
              </a:ext>
            </a:extLst>
          </p:cNvPr>
          <p:cNvSpPr>
            <a:spLocks noGrp="1"/>
          </p:cNvSpPr>
          <p:nvPr>
            <p:ph idx="1"/>
          </p:nvPr>
        </p:nvSpPr>
        <p:spPr>
          <a:xfrm>
            <a:off x="2589212" y="1738459"/>
            <a:ext cx="8915400" cy="3777622"/>
          </a:xfrm>
        </p:spPr>
        <p:txBody>
          <a:bodyPr/>
          <a:lstStyle/>
          <a:p>
            <a:r>
              <a:rPr lang="es-PA" dirty="0"/>
              <a:t>Encuentre las ecuaciones de estado y ecuación de salida para la función de transferencia</a:t>
            </a:r>
          </a:p>
        </p:txBody>
      </p:sp>
      <p:pic>
        <p:nvPicPr>
          <p:cNvPr id="4" name="Imagen 3">
            <a:extLst>
              <a:ext uri="{FF2B5EF4-FFF2-40B4-BE49-F238E27FC236}">
                <a16:creationId xmlns:a16="http://schemas.microsoft.com/office/drawing/2014/main" id="{F8F69C71-98A6-488F-82E3-BFB283185799}"/>
              </a:ext>
            </a:extLst>
          </p:cNvPr>
          <p:cNvPicPr>
            <a:picLocks noChangeAspect="1"/>
          </p:cNvPicPr>
          <p:nvPr/>
        </p:nvPicPr>
        <p:blipFill>
          <a:blip r:embed="rId2"/>
          <a:stretch>
            <a:fillRect/>
          </a:stretch>
        </p:blipFill>
        <p:spPr>
          <a:xfrm>
            <a:off x="2982423" y="3033859"/>
            <a:ext cx="4030438" cy="790282"/>
          </a:xfrm>
          <a:prstGeom prst="rect">
            <a:avLst/>
          </a:prstGeom>
        </p:spPr>
      </p:pic>
      <p:pic>
        <p:nvPicPr>
          <p:cNvPr id="6" name="Imagen 5">
            <a:extLst>
              <a:ext uri="{FF2B5EF4-FFF2-40B4-BE49-F238E27FC236}">
                <a16:creationId xmlns:a16="http://schemas.microsoft.com/office/drawing/2014/main" id="{4CD1A816-1C39-4701-8A74-60D9F7065CE2}"/>
              </a:ext>
            </a:extLst>
          </p:cNvPr>
          <p:cNvPicPr>
            <a:picLocks noChangeAspect="1"/>
          </p:cNvPicPr>
          <p:nvPr/>
        </p:nvPicPr>
        <p:blipFill>
          <a:blip r:embed="rId3"/>
          <a:stretch>
            <a:fillRect/>
          </a:stretch>
        </p:blipFill>
        <p:spPr>
          <a:xfrm>
            <a:off x="2982423" y="5120940"/>
            <a:ext cx="3324635" cy="790282"/>
          </a:xfrm>
          <a:prstGeom prst="rect">
            <a:avLst/>
          </a:prstGeom>
        </p:spPr>
      </p:pic>
      <p:pic>
        <p:nvPicPr>
          <p:cNvPr id="7" name="Imagen 6">
            <a:extLst>
              <a:ext uri="{FF2B5EF4-FFF2-40B4-BE49-F238E27FC236}">
                <a16:creationId xmlns:a16="http://schemas.microsoft.com/office/drawing/2014/main" id="{AA882995-070B-4889-A68C-3341AEDEFF2C}"/>
              </a:ext>
            </a:extLst>
          </p:cNvPr>
          <p:cNvPicPr>
            <a:picLocks noChangeAspect="1"/>
          </p:cNvPicPr>
          <p:nvPr/>
        </p:nvPicPr>
        <p:blipFill>
          <a:blip r:embed="rId4"/>
          <a:stretch>
            <a:fillRect/>
          </a:stretch>
        </p:blipFill>
        <p:spPr>
          <a:xfrm>
            <a:off x="7532687" y="2295525"/>
            <a:ext cx="3971925" cy="2028825"/>
          </a:xfrm>
          <a:prstGeom prst="rect">
            <a:avLst/>
          </a:prstGeom>
        </p:spPr>
      </p:pic>
      <p:pic>
        <p:nvPicPr>
          <p:cNvPr id="8" name="Imagen 7">
            <a:extLst>
              <a:ext uri="{FF2B5EF4-FFF2-40B4-BE49-F238E27FC236}">
                <a16:creationId xmlns:a16="http://schemas.microsoft.com/office/drawing/2014/main" id="{08A92A59-DA2E-4215-89A3-900AAD34DC6D}"/>
              </a:ext>
            </a:extLst>
          </p:cNvPr>
          <p:cNvPicPr>
            <a:picLocks noChangeAspect="1"/>
          </p:cNvPicPr>
          <p:nvPr/>
        </p:nvPicPr>
        <p:blipFill>
          <a:blip r:embed="rId5"/>
          <a:stretch>
            <a:fillRect/>
          </a:stretch>
        </p:blipFill>
        <p:spPr>
          <a:xfrm>
            <a:off x="7532687" y="4562475"/>
            <a:ext cx="3810000" cy="2295525"/>
          </a:xfrm>
          <a:prstGeom prst="rect">
            <a:avLst/>
          </a:prstGeom>
        </p:spPr>
      </p:pic>
      <p:sp>
        <p:nvSpPr>
          <p:cNvPr id="9" name="Rectángulo 8">
            <a:extLst>
              <a:ext uri="{FF2B5EF4-FFF2-40B4-BE49-F238E27FC236}">
                <a16:creationId xmlns:a16="http://schemas.microsoft.com/office/drawing/2014/main" id="{342159DA-CCAE-4F3C-9838-F26DE0FE8CC0}"/>
              </a:ext>
            </a:extLst>
          </p:cNvPr>
          <p:cNvSpPr/>
          <p:nvPr/>
        </p:nvSpPr>
        <p:spPr>
          <a:xfrm>
            <a:off x="8159262" y="3953022"/>
            <a:ext cx="253218" cy="21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98435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AA913-68BC-48D9-BE53-729309A61A7D}"/>
              </a:ext>
            </a:extLst>
          </p:cNvPr>
          <p:cNvSpPr>
            <a:spLocks noGrp="1"/>
          </p:cNvSpPr>
          <p:nvPr>
            <p:ph type="title"/>
          </p:nvPr>
        </p:nvSpPr>
        <p:spPr>
          <a:xfrm>
            <a:off x="1722268" y="306333"/>
            <a:ext cx="9939645" cy="1868664"/>
          </a:xfrm>
        </p:spPr>
        <p:txBody>
          <a:bodyPr>
            <a:normAutofit fontScale="90000"/>
          </a:bodyPr>
          <a:lstStyle/>
          <a:p>
            <a:r>
              <a:rPr lang="es-PA" dirty="0"/>
              <a:t>Solución de la ecuación de estado de sistemas lineales (</a:t>
            </a:r>
            <a:r>
              <a:rPr lang="es-PA" b="1" i="1" dirty="0"/>
              <a:t>NO ES NECESARIO QUE VEAN ESTO</a:t>
            </a:r>
            <a:r>
              <a:rPr lang="es-PA" dirty="0"/>
              <a:t>)</a:t>
            </a:r>
            <a:br>
              <a:rPr lang="es-PA" dirty="0"/>
            </a:br>
            <a:r>
              <a:rPr lang="es-PA" sz="2000" dirty="0"/>
              <a:t>Solución homogénea (Método de la transformada inversa de Laplace)</a:t>
            </a:r>
            <a:endParaRPr lang="es-PA" dirty="0"/>
          </a:p>
        </p:txBody>
      </p:sp>
      <p:sp>
        <p:nvSpPr>
          <p:cNvPr id="4" name="Marcador de contenido 2">
            <a:extLst>
              <a:ext uri="{FF2B5EF4-FFF2-40B4-BE49-F238E27FC236}">
                <a16:creationId xmlns:a16="http://schemas.microsoft.com/office/drawing/2014/main" id="{20BEBF0D-F4A6-4097-81C5-744ADABFD231}"/>
              </a:ext>
            </a:extLst>
          </p:cNvPr>
          <p:cNvSpPr>
            <a:spLocks noGrp="1"/>
          </p:cNvSpPr>
          <p:nvPr>
            <p:ph idx="1"/>
          </p:nvPr>
        </p:nvSpPr>
        <p:spPr>
          <a:xfrm>
            <a:off x="1012203" y="2029693"/>
            <a:ext cx="7100610" cy="3777622"/>
          </a:xfrm>
        </p:spPr>
        <p:txBody>
          <a:bodyPr/>
          <a:lstStyle/>
          <a:p>
            <a:r>
              <a:rPr lang="es-PA" dirty="0"/>
              <a:t>Solución de la ecuación homogénea</a:t>
            </a:r>
          </a:p>
          <a:p>
            <a:endParaRPr lang="es-PA" dirty="0"/>
          </a:p>
          <a:p>
            <a:endParaRPr lang="es-PA" dirty="0"/>
          </a:p>
          <a:p>
            <a:endParaRPr lang="es-PA" dirty="0"/>
          </a:p>
          <a:p>
            <a:r>
              <a:rPr lang="es-PA" dirty="0"/>
              <a:t>Calcular la solución homogénea  para el caso en que</a:t>
            </a:r>
          </a:p>
          <a:p>
            <a:endParaRPr lang="es-PA" dirty="0"/>
          </a:p>
          <a:p>
            <a:endParaRPr lang="es-PA" dirty="0"/>
          </a:p>
          <a:p>
            <a:endParaRPr lang="es-PA" dirty="0"/>
          </a:p>
          <a:p>
            <a:pPr marL="0" indent="0">
              <a:buNone/>
            </a:pPr>
            <a:r>
              <a:rPr lang="es-PA" dirty="0"/>
              <a:t>						</a:t>
            </a:r>
          </a:p>
          <a:p>
            <a:pPr lvl="2"/>
            <a:endParaRPr lang="es-PA" dirty="0"/>
          </a:p>
          <a:p>
            <a:endParaRPr lang="es-PA" dirty="0"/>
          </a:p>
          <a:p>
            <a:pPr marL="0" indent="0">
              <a:buNone/>
            </a:pPr>
            <a:endParaRPr lang="es-PA" dirty="0"/>
          </a:p>
        </p:txBody>
      </p:sp>
      <p:pic>
        <p:nvPicPr>
          <p:cNvPr id="5" name="Imagen 4">
            <a:extLst>
              <a:ext uri="{FF2B5EF4-FFF2-40B4-BE49-F238E27FC236}">
                <a16:creationId xmlns:a16="http://schemas.microsoft.com/office/drawing/2014/main" id="{3C310AB6-0211-47FD-B911-62865DED2CE0}"/>
              </a:ext>
            </a:extLst>
          </p:cNvPr>
          <p:cNvPicPr>
            <a:picLocks noChangeAspect="1"/>
          </p:cNvPicPr>
          <p:nvPr/>
        </p:nvPicPr>
        <p:blipFill>
          <a:blip r:embed="rId2"/>
          <a:stretch>
            <a:fillRect/>
          </a:stretch>
        </p:blipFill>
        <p:spPr>
          <a:xfrm>
            <a:off x="1436687" y="2375890"/>
            <a:ext cx="1663772" cy="371255"/>
          </a:xfrm>
          <a:prstGeom prst="rect">
            <a:avLst/>
          </a:prstGeom>
        </p:spPr>
      </p:pic>
      <p:pic>
        <p:nvPicPr>
          <p:cNvPr id="6" name="Imagen 5">
            <a:extLst>
              <a:ext uri="{FF2B5EF4-FFF2-40B4-BE49-F238E27FC236}">
                <a16:creationId xmlns:a16="http://schemas.microsoft.com/office/drawing/2014/main" id="{E61CA863-B627-44B0-BD3B-8B8C92B7DE71}"/>
              </a:ext>
            </a:extLst>
          </p:cNvPr>
          <p:cNvPicPr>
            <a:picLocks noChangeAspect="1"/>
          </p:cNvPicPr>
          <p:nvPr/>
        </p:nvPicPr>
        <p:blipFill>
          <a:blip r:embed="rId3"/>
          <a:stretch>
            <a:fillRect/>
          </a:stretch>
        </p:blipFill>
        <p:spPr>
          <a:xfrm>
            <a:off x="1436687" y="2734393"/>
            <a:ext cx="2246716" cy="477427"/>
          </a:xfrm>
          <a:prstGeom prst="rect">
            <a:avLst/>
          </a:prstGeom>
        </p:spPr>
      </p:pic>
      <p:pic>
        <p:nvPicPr>
          <p:cNvPr id="7" name="Imagen 6">
            <a:extLst>
              <a:ext uri="{FF2B5EF4-FFF2-40B4-BE49-F238E27FC236}">
                <a16:creationId xmlns:a16="http://schemas.microsoft.com/office/drawing/2014/main" id="{FA70FEF8-F794-43D8-AF5A-48E2CB4A99AA}"/>
              </a:ext>
            </a:extLst>
          </p:cNvPr>
          <p:cNvPicPr>
            <a:picLocks noChangeAspect="1"/>
          </p:cNvPicPr>
          <p:nvPr/>
        </p:nvPicPr>
        <p:blipFill>
          <a:blip r:embed="rId4"/>
          <a:stretch>
            <a:fillRect/>
          </a:stretch>
        </p:blipFill>
        <p:spPr>
          <a:xfrm>
            <a:off x="1436687" y="3949933"/>
            <a:ext cx="2113206" cy="907365"/>
          </a:xfrm>
          <a:prstGeom prst="rect">
            <a:avLst/>
          </a:prstGeom>
        </p:spPr>
      </p:pic>
      <p:pic>
        <p:nvPicPr>
          <p:cNvPr id="8" name="Imagen 7">
            <a:extLst>
              <a:ext uri="{FF2B5EF4-FFF2-40B4-BE49-F238E27FC236}">
                <a16:creationId xmlns:a16="http://schemas.microsoft.com/office/drawing/2014/main" id="{DA647A27-2485-4473-A70F-D5A675F2868E}"/>
              </a:ext>
            </a:extLst>
          </p:cNvPr>
          <p:cNvPicPr>
            <a:picLocks noChangeAspect="1"/>
          </p:cNvPicPr>
          <p:nvPr/>
        </p:nvPicPr>
        <p:blipFill>
          <a:blip r:embed="rId5"/>
          <a:stretch>
            <a:fillRect/>
          </a:stretch>
        </p:blipFill>
        <p:spPr>
          <a:xfrm>
            <a:off x="3854693" y="4258671"/>
            <a:ext cx="2753167" cy="296305"/>
          </a:xfrm>
          <a:prstGeom prst="rect">
            <a:avLst/>
          </a:prstGeom>
        </p:spPr>
      </p:pic>
      <p:pic>
        <p:nvPicPr>
          <p:cNvPr id="9" name="Imagen 8">
            <a:extLst>
              <a:ext uri="{FF2B5EF4-FFF2-40B4-BE49-F238E27FC236}">
                <a16:creationId xmlns:a16="http://schemas.microsoft.com/office/drawing/2014/main" id="{1F287964-4C1C-42E4-A97D-1B3906548FB2}"/>
              </a:ext>
            </a:extLst>
          </p:cNvPr>
          <p:cNvPicPr>
            <a:picLocks noChangeAspect="1"/>
          </p:cNvPicPr>
          <p:nvPr/>
        </p:nvPicPr>
        <p:blipFill>
          <a:blip r:embed="rId6"/>
          <a:stretch>
            <a:fillRect/>
          </a:stretch>
        </p:blipFill>
        <p:spPr>
          <a:xfrm>
            <a:off x="1436687" y="4940833"/>
            <a:ext cx="4531467" cy="866482"/>
          </a:xfrm>
          <a:prstGeom prst="rect">
            <a:avLst/>
          </a:prstGeom>
        </p:spPr>
      </p:pic>
      <p:cxnSp>
        <p:nvCxnSpPr>
          <p:cNvPr id="11" name="Conector recto de flecha 10">
            <a:extLst>
              <a:ext uri="{FF2B5EF4-FFF2-40B4-BE49-F238E27FC236}">
                <a16:creationId xmlns:a16="http://schemas.microsoft.com/office/drawing/2014/main" id="{9D81C75A-571F-48C5-8208-A6974936C05C}"/>
              </a:ext>
            </a:extLst>
          </p:cNvPr>
          <p:cNvCxnSpPr>
            <a:cxnSpLocks/>
          </p:cNvCxnSpPr>
          <p:nvPr/>
        </p:nvCxnSpPr>
        <p:spPr>
          <a:xfrm flipH="1" flipV="1">
            <a:off x="3981157" y="3006332"/>
            <a:ext cx="787980" cy="14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6B14CE6-0E96-4B58-9814-C04CB9BD6C5E}"/>
              </a:ext>
            </a:extLst>
          </p:cNvPr>
          <p:cNvSpPr txBox="1"/>
          <p:nvPr/>
        </p:nvSpPr>
        <p:spPr>
          <a:xfrm>
            <a:off x="4769137" y="2847804"/>
            <a:ext cx="2398034" cy="369332"/>
          </a:xfrm>
          <a:prstGeom prst="rect">
            <a:avLst/>
          </a:prstGeom>
          <a:noFill/>
        </p:spPr>
        <p:txBody>
          <a:bodyPr wrap="square" rtlCol="0">
            <a:spAutoFit/>
          </a:bodyPr>
          <a:lstStyle/>
          <a:p>
            <a:r>
              <a:rPr lang="es-PA" dirty="0"/>
              <a:t>Matriz de transición</a:t>
            </a:r>
          </a:p>
        </p:txBody>
      </p:sp>
      <p:pic>
        <p:nvPicPr>
          <p:cNvPr id="13" name="Imagen 12">
            <a:extLst>
              <a:ext uri="{FF2B5EF4-FFF2-40B4-BE49-F238E27FC236}">
                <a16:creationId xmlns:a16="http://schemas.microsoft.com/office/drawing/2014/main" id="{8EFEEE9C-AE38-4EF8-B60C-C0301FA63AF9}"/>
              </a:ext>
            </a:extLst>
          </p:cNvPr>
          <p:cNvPicPr>
            <a:picLocks noChangeAspect="1"/>
          </p:cNvPicPr>
          <p:nvPr/>
        </p:nvPicPr>
        <p:blipFill>
          <a:blip r:embed="rId7"/>
          <a:stretch>
            <a:fillRect/>
          </a:stretch>
        </p:blipFill>
        <p:spPr>
          <a:xfrm>
            <a:off x="1436687" y="5916455"/>
            <a:ext cx="6326723" cy="941545"/>
          </a:xfrm>
          <a:prstGeom prst="rect">
            <a:avLst/>
          </a:prstGeom>
        </p:spPr>
      </p:pic>
      <p:cxnSp>
        <p:nvCxnSpPr>
          <p:cNvPr id="15" name="Conector recto de flecha 14">
            <a:extLst>
              <a:ext uri="{FF2B5EF4-FFF2-40B4-BE49-F238E27FC236}">
                <a16:creationId xmlns:a16="http://schemas.microsoft.com/office/drawing/2014/main" id="{9937CCA9-4C02-44D9-BB75-7DF03F5C09A3}"/>
              </a:ext>
            </a:extLst>
          </p:cNvPr>
          <p:cNvCxnSpPr>
            <a:cxnSpLocks/>
          </p:cNvCxnSpPr>
          <p:nvPr/>
        </p:nvCxnSpPr>
        <p:spPr>
          <a:xfrm flipH="1">
            <a:off x="4023171" y="3481068"/>
            <a:ext cx="787980" cy="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5EAE1BE5-6CDB-4EF7-B259-A77AF608407F}"/>
              </a:ext>
            </a:extLst>
          </p:cNvPr>
          <p:cNvSpPr txBox="1"/>
          <p:nvPr/>
        </p:nvSpPr>
        <p:spPr>
          <a:xfrm>
            <a:off x="4811150" y="3307609"/>
            <a:ext cx="2952259" cy="369332"/>
          </a:xfrm>
          <a:prstGeom prst="rect">
            <a:avLst/>
          </a:prstGeom>
          <a:noFill/>
        </p:spPr>
        <p:txBody>
          <a:bodyPr wrap="square" rtlCol="0">
            <a:spAutoFit/>
          </a:bodyPr>
          <a:lstStyle/>
          <a:p>
            <a:r>
              <a:rPr lang="es-PA" dirty="0"/>
              <a:t>Solución homogénea</a:t>
            </a:r>
          </a:p>
        </p:txBody>
      </p:sp>
      <p:sp>
        <p:nvSpPr>
          <p:cNvPr id="23" name="Marcador de contenido 2">
            <a:extLst>
              <a:ext uri="{FF2B5EF4-FFF2-40B4-BE49-F238E27FC236}">
                <a16:creationId xmlns:a16="http://schemas.microsoft.com/office/drawing/2014/main" id="{766A2273-2388-4B4D-9267-11F8740D18AC}"/>
              </a:ext>
            </a:extLst>
          </p:cNvPr>
          <p:cNvSpPr txBox="1">
            <a:spLocks/>
          </p:cNvSpPr>
          <p:nvPr/>
        </p:nvSpPr>
        <p:spPr>
          <a:xfrm>
            <a:off x="8112813" y="3770627"/>
            <a:ext cx="4019144" cy="9123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s-PA" b="1" dirty="0"/>
              <a:t>Para este curso, nos restringiremos a sistemas invariantes.</a:t>
            </a:r>
          </a:p>
        </p:txBody>
      </p:sp>
      <p:pic>
        <p:nvPicPr>
          <p:cNvPr id="3" name="Imagen 2">
            <a:extLst>
              <a:ext uri="{FF2B5EF4-FFF2-40B4-BE49-F238E27FC236}">
                <a16:creationId xmlns:a16="http://schemas.microsoft.com/office/drawing/2014/main" id="{8B9399CA-236B-48CE-B4C2-8FEBDBCD75F8}"/>
              </a:ext>
            </a:extLst>
          </p:cNvPr>
          <p:cNvPicPr>
            <a:picLocks noChangeAspect="1"/>
          </p:cNvPicPr>
          <p:nvPr/>
        </p:nvPicPr>
        <p:blipFill>
          <a:blip r:embed="rId8"/>
          <a:stretch>
            <a:fillRect/>
          </a:stretch>
        </p:blipFill>
        <p:spPr>
          <a:xfrm>
            <a:off x="2493290" y="2781151"/>
            <a:ext cx="1381125" cy="342900"/>
          </a:xfrm>
          <a:prstGeom prst="rect">
            <a:avLst/>
          </a:prstGeom>
        </p:spPr>
      </p:pic>
      <p:pic>
        <p:nvPicPr>
          <p:cNvPr id="17" name="Imagen 16">
            <a:extLst>
              <a:ext uri="{FF2B5EF4-FFF2-40B4-BE49-F238E27FC236}">
                <a16:creationId xmlns:a16="http://schemas.microsoft.com/office/drawing/2014/main" id="{6A99A2C3-A0F8-4B77-8964-AEFD662D4863}"/>
              </a:ext>
            </a:extLst>
          </p:cNvPr>
          <p:cNvPicPr>
            <a:picLocks noChangeAspect="1"/>
          </p:cNvPicPr>
          <p:nvPr/>
        </p:nvPicPr>
        <p:blipFill>
          <a:blip r:embed="rId9"/>
          <a:stretch>
            <a:fillRect/>
          </a:stretch>
        </p:blipFill>
        <p:spPr>
          <a:xfrm>
            <a:off x="1436687" y="3217136"/>
            <a:ext cx="2577972" cy="402069"/>
          </a:xfrm>
          <a:prstGeom prst="rect">
            <a:avLst/>
          </a:prstGeom>
        </p:spPr>
      </p:pic>
      <p:pic>
        <p:nvPicPr>
          <p:cNvPr id="20" name="Imagen 19">
            <a:extLst>
              <a:ext uri="{FF2B5EF4-FFF2-40B4-BE49-F238E27FC236}">
                <a16:creationId xmlns:a16="http://schemas.microsoft.com/office/drawing/2014/main" id="{84EED41D-50A2-42E0-9B35-302D3CBE784D}"/>
              </a:ext>
            </a:extLst>
          </p:cNvPr>
          <p:cNvPicPr>
            <a:picLocks noChangeAspect="1"/>
          </p:cNvPicPr>
          <p:nvPr/>
        </p:nvPicPr>
        <p:blipFill>
          <a:blip r:embed="rId8"/>
          <a:stretch>
            <a:fillRect/>
          </a:stretch>
        </p:blipFill>
        <p:spPr>
          <a:xfrm>
            <a:off x="2268573" y="5171115"/>
            <a:ext cx="831886" cy="342900"/>
          </a:xfrm>
          <a:prstGeom prst="rect">
            <a:avLst/>
          </a:prstGeom>
        </p:spPr>
      </p:pic>
      <p:cxnSp>
        <p:nvCxnSpPr>
          <p:cNvPr id="21" name="Conector recto de flecha 20">
            <a:extLst>
              <a:ext uri="{FF2B5EF4-FFF2-40B4-BE49-F238E27FC236}">
                <a16:creationId xmlns:a16="http://schemas.microsoft.com/office/drawing/2014/main" id="{28C8F43A-7744-43A8-872C-8A924D4F280A}"/>
              </a:ext>
            </a:extLst>
          </p:cNvPr>
          <p:cNvCxnSpPr>
            <a:cxnSpLocks/>
          </p:cNvCxnSpPr>
          <p:nvPr/>
        </p:nvCxnSpPr>
        <p:spPr>
          <a:xfrm flipH="1">
            <a:off x="5968067" y="5342565"/>
            <a:ext cx="787980" cy="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FB75850-77AC-4E4C-AF00-457252A36E7F}"/>
                  </a:ext>
                </a:extLst>
              </p:cNvPr>
              <p:cNvSpPr txBox="1"/>
              <p:nvPr/>
            </p:nvSpPr>
            <p:spPr>
              <a:xfrm>
                <a:off x="6800040" y="5144683"/>
                <a:ext cx="2952259" cy="369332"/>
              </a:xfrm>
              <a:prstGeom prst="rect">
                <a:avLst/>
              </a:prstGeom>
              <a:noFill/>
            </p:spPr>
            <p:txBody>
              <a:bodyPr wrap="square" rtlCol="0">
                <a:spAutoFit/>
              </a:bodyPr>
              <a:lstStyle/>
              <a:p>
                <a:r>
                  <a:rPr lang="es-PA" dirty="0"/>
                  <a:t>Aquí se toma </a:t>
                </a:r>
                <a14:m>
                  <m:oMath xmlns:m="http://schemas.openxmlformats.org/officeDocument/2006/math">
                    <m:r>
                      <a:rPr lang="es-PA" i="1" dirty="0" smtClean="0">
                        <a:latin typeface="Cambria Math" panose="02040503050406030204" pitchFamily="18" charset="0"/>
                      </a:rPr>
                      <m:t>𝑡</m:t>
                    </m:r>
                    <m:r>
                      <a:rPr lang="es-PA" i="1" dirty="0" smtClean="0">
                        <a:latin typeface="Cambria Math" panose="02040503050406030204" pitchFamily="18" charset="0"/>
                      </a:rPr>
                      <m:t>=</m:t>
                    </m:r>
                    <m:r>
                      <a:rPr lang="es-PA" i="1" dirty="0" smtClean="0">
                        <a:latin typeface="Cambria Math" panose="02040503050406030204" pitchFamily="18" charset="0"/>
                      </a:rPr>
                      <m:t>𝑡</m:t>
                    </m:r>
                    <m:r>
                      <a:rPr lang="es-PA" i="1" dirty="0" smtClean="0">
                        <a:latin typeface="Cambria Math" panose="02040503050406030204" pitchFamily="18" charset="0"/>
                      </a:rPr>
                      <m:t>−</m:t>
                    </m:r>
                    <m:sSub>
                      <m:sSubPr>
                        <m:ctrlPr>
                          <a:rPr lang="es-PA" i="1" dirty="0" smtClean="0">
                            <a:latin typeface="Cambria Math" panose="02040503050406030204" pitchFamily="18" charset="0"/>
                          </a:rPr>
                        </m:ctrlPr>
                      </m:sSubPr>
                      <m:e>
                        <m:r>
                          <a:rPr lang="es-PA" b="0" i="1" dirty="0" smtClean="0">
                            <a:latin typeface="Cambria Math" panose="02040503050406030204" pitchFamily="18" charset="0"/>
                          </a:rPr>
                          <m:t>𝑡</m:t>
                        </m:r>
                      </m:e>
                      <m:sub>
                        <m:r>
                          <a:rPr lang="es-PA" b="0" i="1" dirty="0" smtClean="0">
                            <a:latin typeface="Cambria Math" panose="02040503050406030204" pitchFamily="18" charset="0"/>
                          </a:rPr>
                          <m:t>𝑜</m:t>
                        </m:r>
                      </m:sub>
                    </m:sSub>
                  </m:oMath>
                </a14:m>
                <a:endParaRPr lang="es-PA" dirty="0"/>
              </a:p>
            </p:txBody>
          </p:sp>
        </mc:Choice>
        <mc:Fallback xmlns="">
          <p:sp>
            <p:nvSpPr>
              <p:cNvPr id="22" name="CuadroTexto 21">
                <a:extLst>
                  <a:ext uri="{FF2B5EF4-FFF2-40B4-BE49-F238E27FC236}">
                    <a16:creationId xmlns:a16="http://schemas.microsoft.com/office/drawing/2014/main" id="{1FB75850-77AC-4E4C-AF00-457252A36E7F}"/>
                  </a:ext>
                </a:extLst>
              </p:cNvPr>
              <p:cNvSpPr txBox="1">
                <a:spLocks noRot="1" noChangeAspect="1" noMove="1" noResize="1" noEditPoints="1" noAdjustHandles="1" noChangeArrowheads="1" noChangeShapeType="1" noTextEdit="1"/>
              </p:cNvSpPr>
              <p:nvPr/>
            </p:nvSpPr>
            <p:spPr>
              <a:xfrm>
                <a:off x="6800040" y="5144683"/>
                <a:ext cx="2952259" cy="369332"/>
              </a:xfrm>
              <a:prstGeom prst="rect">
                <a:avLst/>
              </a:prstGeom>
              <a:blipFill>
                <a:blip r:embed="rId10"/>
                <a:stretch>
                  <a:fillRect l="-1649" t="-9836" b="-24590"/>
                </a:stretch>
              </a:blipFill>
            </p:spPr>
            <p:txBody>
              <a:bodyPr/>
              <a:lstStyle/>
              <a:p>
                <a:r>
                  <a:rPr lang="es-PA">
                    <a:noFill/>
                  </a:rPr>
                  <a:t> </a:t>
                </a:r>
              </a:p>
            </p:txBody>
          </p:sp>
        </mc:Fallback>
      </mc:AlternateContent>
    </p:spTree>
    <p:extLst>
      <p:ext uri="{BB962C8B-B14F-4D97-AF65-F5344CB8AC3E}">
        <p14:creationId xmlns:p14="http://schemas.microsoft.com/office/powerpoint/2010/main" val="172820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01AFCD7-4498-40DF-ABB6-55FBF9BA7987}"/>
              </a:ext>
            </a:extLst>
          </p:cNvPr>
          <p:cNvSpPr>
            <a:spLocks noGrp="1"/>
          </p:cNvSpPr>
          <p:nvPr>
            <p:ph idx="1"/>
          </p:nvPr>
        </p:nvSpPr>
        <p:spPr>
          <a:xfrm>
            <a:off x="5376858" y="2199250"/>
            <a:ext cx="6815142" cy="937845"/>
          </a:xfrm>
        </p:spPr>
        <p:txBody>
          <a:bodyPr/>
          <a:lstStyle/>
          <a:p>
            <a:pPr marL="0" indent="0">
              <a:buNone/>
            </a:pPr>
            <a:r>
              <a:rPr lang="es-PA" dirty="0"/>
              <a:t>La solución completa, como se ve en la ecuación es la superposición de la respuesta natural (Homogénea) y la forzada.</a:t>
            </a:r>
          </a:p>
        </p:txBody>
      </p:sp>
      <p:sp>
        <p:nvSpPr>
          <p:cNvPr id="4" name="Título 1">
            <a:extLst>
              <a:ext uri="{FF2B5EF4-FFF2-40B4-BE49-F238E27FC236}">
                <a16:creationId xmlns:a16="http://schemas.microsoft.com/office/drawing/2014/main" id="{E1BDCCEF-46E2-409D-A25A-DEB737E00E3A}"/>
              </a:ext>
            </a:extLst>
          </p:cNvPr>
          <p:cNvSpPr>
            <a:spLocks noGrp="1"/>
          </p:cNvSpPr>
          <p:nvPr>
            <p:ph type="title"/>
          </p:nvPr>
        </p:nvSpPr>
        <p:spPr>
          <a:xfrm>
            <a:off x="1683800" y="351549"/>
            <a:ext cx="9820812" cy="1280890"/>
          </a:xfrm>
        </p:spPr>
        <p:txBody>
          <a:bodyPr>
            <a:normAutofit fontScale="90000"/>
          </a:bodyPr>
          <a:lstStyle/>
          <a:p>
            <a:r>
              <a:rPr lang="es-PA" dirty="0"/>
              <a:t>Solución de la ecuación de estado de sistemas lineales (</a:t>
            </a:r>
            <a:r>
              <a:rPr lang="es-PA" b="1" i="1" dirty="0"/>
              <a:t>NO ES NECESARIO QUE VEAN ESTO</a:t>
            </a:r>
            <a:r>
              <a:rPr lang="es-PA" dirty="0"/>
              <a:t>)</a:t>
            </a:r>
            <a:br>
              <a:rPr lang="es-PA" dirty="0"/>
            </a:br>
            <a:r>
              <a:rPr lang="es-PA" sz="2000" dirty="0"/>
              <a:t>Solución completa</a:t>
            </a:r>
            <a:endParaRPr lang="es-PA" dirty="0"/>
          </a:p>
        </p:txBody>
      </p:sp>
      <p:pic>
        <p:nvPicPr>
          <p:cNvPr id="6" name="Imagen 5">
            <a:extLst>
              <a:ext uri="{FF2B5EF4-FFF2-40B4-BE49-F238E27FC236}">
                <a16:creationId xmlns:a16="http://schemas.microsoft.com/office/drawing/2014/main" id="{EC857BE1-E17D-44BC-98A6-8010F031C9A9}"/>
              </a:ext>
            </a:extLst>
          </p:cNvPr>
          <p:cNvPicPr>
            <a:picLocks noChangeAspect="1"/>
          </p:cNvPicPr>
          <p:nvPr/>
        </p:nvPicPr>
        <p:blipFill>
          <a:blip r:embed="rId2"/>
          <a:stretch>
            <a:fillRect/>
          </a:stretch>
        </p:blipFill>
        <p:spPr>
          <a:xfrm>
            <a:off x="1487731" y="2147669"/>
            <a:ext cx="3773586" cy="660066"/>
          </a:xfrm>
          <a:prstGeom prst="rect">
            <a:avLst/>
          </a:prstGeom>
        </p:spPr>
      </p:pic>
      <p:pic>
        <p:nvPicPr>
          <p:cNvPr id="7" name="Imagen 6">
            <a:extLst>
              <a:ext uri="{FF2B5EF4-FFF2-40B4-BE49-F238E27FC236}">
                <a16:creationId xmlns:a16="http://schemas.microsoft.com/office/drawing/2014/main" id="{DB4701E4-636C-49D9-B566-EBF74E5291BF}"/>
              </a:ext>
            </a:extLst>
          </p:cNvPr>
          <p:cNvPicPr>
            <a:picLocks noChangeAspect="1"/>
          </p:cNvPicPr>
          <p:nvPr/>
        </p:nvPicPr>
        <p:blipFill>
          <a:blip r:embed="rId3"/>
          <a:stretch>
            <a:fillRect/>
          </a:stretch>
        </p:blipFill>
        <p:spPr>
          <a:xfrm>
            <a:off x="1487731" y="4385606"/>
            <a:ext cx="2931548" cy="818621"/>
          </a:xfrm>
          <a:prstGeom prst="rect">
            <a:avLst/>
          </a:prstGeom>
        </p:spPr>
      </p:pic>
      <p:sp>
        <p:nvSpPr>
          <p:cNvPr id="8" name="Marcador de contenido 2">
            <a:extLst>
              <a:ext uri="{FF2B5EF4-FFF2-40B4-BE49-F238E27FC236}">
                <a16:creationId xmlns:a16="http://schemas.microsoft.com/office/drawing/2014/main" id="{7AA01228-5E39-47A2-B466-AFDECBE7A3A6}"/>
              </a:ext>
            </a:extLst>
          </p:cNvPr>
          <p:cNvSpPr txBox="1">
            <a:spLocks/>
          </p:cNvSpPr>
          <p:nvPr/>
        </p:nvSpPr>
        <p:spPr>
          <a:xfrm>
            <a:off x="1416690" y="3251983"/>
            <a:ext cx="9728388" cy="128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PA" dirty="0"/>
              <a:t>Ejemplo: Continuando con el problema anterior, calcularemos la solución completa si se somete a una entrada escalón unitario que empieza en t=1 segundo. La solución homogénea es independiente de la entrada (u=0), por lo que es igual a la del ejemplo anterior.</a:t>
            </a:r>
          </a:p>
        </p:txBody>
      </p:sp>
      <p:pic>
        <p:nvPicPr>
          <p:cNvPr id="9" name="Imagen 8">
            <a:extLst>
              <a:ext uri="{FF2B5EF4-FFF2-40B4-BE49-F238E27FC236}">
                <a16:creationId xmlns:a16="http://schemas.microsoft.com/office/drawing/2014/main" id="{693F8532-2BFD-4E50-AB7B-FA559E855173}"/>
              </a:ext>
            </a:extLst>
          </p:cNvPr>
          <p:cNvPicPr>
            <a:picLocks noChangeAspect="1"/>
          </p:cNvPicPr>
          <p:nvPr/>
        </p:nvPicPr>
        <p:blipFill>
          <a:blip r:embed="rId4"/>
          <a:stretch>
            <a:fillRect/>
          </a:stretch>
        </p:blipFill>
        <p:spPr>
          <a:xfrm>
            <a:off x="4600281" y="4646763"/>
            <a:ext cx="2753167" cy="296305"/>
          </a:xfrm>
          <a:prstGeom prst="rect">
            <a:avLst/>
          </a:prstGeom>
        </p:spPr>
      </p:pic>
      <p:pic>
        <p:nvPicPr>
          <p:cNvPr id="10" name="Imagen 9">
            <a:extLst>
              <a:ext uri="{FF2B5EF4-FFF2-40B4-BE49-F238E27FC236}">
                <a16:creationId xmlns:a16="http://schemas.microsoft.com/office/drawing/2014/main" id="{8C7ABE39-7F63-4F2E-B727-CD7E0E96E25E}"/>
              </a:ext>
            </a:extLst>
          </p:cNvPr>
          <p:cNvPicPr>
            <a:picLocks noChangeAspect="1"/>
          </p:cNvPicPr>
          <p:nvPr/>
        </p:nvPicPr>
        <p:blipFill>
          <a:blip r:embed="rId5"/>
          <a:stretch>
            <a:fillRect/>
          </a:stretch>
        </p:blipFill>
        <p:spPr>
          <a:xfrm>
            <a:off x="1683800" y="5204227"/>
            <a:ext cx="5782503" cy="1653773"/>
          </a:xfrm>
          <a:prstGeom prst="rect">
            <a:avLst/>
          </a:prstGeom>
        </p:spPr>
      </p:pic>
    </p:spTree>
    <p:extLst>
      <p:ext uri="{BB962C8B-B14F-4D97-AF65-F5344CB8AC3E}">
        <p14:creationId xmlns:p14="http://schemas.microsoft.com/office/powerpoint/2010/main" val="421020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0BC9F-BC46-46D2-8772-9A6E9BF38E2C}"/>
              </a:ext>
            </a:extLst>
          </p:cNvPr>
          <p:cNvSpPr>
            <a:spLocks noGrp="1"/>
          </p:cNvSpPr>
          <p:nvPr>
            <p:ph type="title"/>
          </p:nvPr>
        </p:nvSpPr>
        <p:spPr/>
        <p:txBody>
          <a:bodyPr/>
          <a:lstStyle/>
          <a:p>
            <a:r>
              <a:rPr lang="es-PA" dirty="0"/>
              <a:t>INTRODUCCIÓN</a:t>
            </a:r>
          </a:p>
        </p:txBody>
      </p:sp>
      <p:sp>
        <p:nvSpPr>
          <p:cNvPr id="3" name="Marcador de contenido 2">
            <a:extLst>
              <a:ext uri="{FF2B5EF4-FFF2-40B4-BE49-F238E27FC236}">
                <a16:creationId xmlns:a16="http://schemas.microsoft.com/office/drawing/2014/main" id="{41882E89-A30C-4C5D-A064-75613B973372}"/>
              </a:ext>
            </a:extLst>
          </p:cNvPr>
          <p:cNvSpPr>
            <a:spLocks noGrp="1"/>
          </p:cNvSpPr>
          <p:nvPr>
            <p:ph idx="1"/>
          </p:nvPr>
        </p:nvSpPr>
        <p:spPr>
          <a:xfrm>
            <a:off x="2589211" y="2133599"/>
            <a:ext cx="9333499" cy="4506897"/>
          </a:xfrm>
        </p:spPr>
        <p:txBody>
          <a:bodyPr>
            <a:normAutofit/>
          </a:bodyPr>
          <a:lstStyle/>
          <a:p>
            <a:pPr algn="just"/>
            <a:r>
              <a:rPr lang="es-PA" dirty="0"/>
              <a:t>Dentro del marco de esta materia, existen 2 métodos para el análisis y diseño de sistemas de control realimentados. </a:t>
            </a:r>
          </a:p>
          <a:p>
            <a:pPr algn="just"/>
            <a:r>
              <a:rPr lang="es-PA" dirty="0"/>
              <a:t>El primero es el método de la función de transferencia con la ventaja de que rápidamente dan información de la estabilidad y la respuesta transitoria, y la desventaja de que solo es aplicable a sistemas con características invariantes en el tiempo, lineales o que se pueden aproximar a uno lineal. Se conoce también como teoría de control clásica.</a:t>
            </a:r>
          </a:p>
          <a:p>
            <a:pPr algn="just"/>
            <a:r>
              <a:rPr lang="es-PA" dirty="0"/>
              <a:t>El segundo método es el de las variables de estados, clasificada dentro de la teoría de control moderna y surge para solventar las deficiencias de la teoría de control clásica. Es aplicable a sistemas multivariables, sistemas no lineales, sistemas con parámetros variantes en el tiempo.</a:t>
            </a:r>
          </a:p>
          <a:p>
            <a:pPr algn="just"/>
            <a:endParaRPr lang="es-PA" dirty="0"/>
          </a:p>
          <a:p>
            <a:pPr marL="0" indent="0" algn="just">
              <a:buNone/>
            </a:pPr>
            <a:r>
              <a:rPr lang="es-PA" dirty="0"/>
              <a:t>En esta materia restringiremos el análisis mediante variables de estados, a sistemas LTI sin condiciones iniciales.</a:t>
            </a:r>
          </a:p>
          <a:p>
            <a:endParaRPr lang="es-PA" dirty="0"/>
          </a:p>
        </p:txBody>
      </p:sp>
    </p:spTree>
    <p:extLst>
      <p:ext uri="{BB962C8B-B14F-4D97-AF65-F5344CB8AC3E}">
        <p14:creationId xmlns:p14="http://schemas.microsoft.com/office/powerpoint/2010/main" val="62821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57F07-C20E-411D-B2DE-DD5FD9EBE3BB}"/>
              </a:ext>
            </a:extLst>
          </p:cNvPr>
          <p:cNvSpPr>
            <a:spLocks noGrp="1"/>
          </p:cNvSpPr>
          <p:nvPr>
            <p:ph type="title"/>
          </p:nvPr>
        </p:nvSpPr>
        <p:spPr/>
        <p:txBody>
          <a:bodyPr/>
          <a:lstStyle/>
          <a:p>
            <a:r>
              <a:rPr lang="es-PA" dirty="0"/>
              <a:t>Las variables de estado</a:t>
            </a:r>
          </a:p>
        </p:txBody>
      </p:sp>
      <p:pic>
        <p:nvPicPr>
          <p:cNvPr id="4" name="Imagen 3">
            <a:extLst>
              <a:ext uri="{FF2B5EF4-FFF2-40B4-BE49-F238E27FC236}">
                <a16:creationId xmlns:a16="http://schemas.microsoft.com/office/drawing/2014/main" id="{3FCDFE88-DE7B-4C0D-8B64-51639EA08FB9}"/>
              </a:ext>
            </a:extLst>
          </p:cNvPr>
          <p:cNvPicPr>
            <a:picLocks noChangeAspect="1"/>
          </p:cNvPicPr>
          <p:nvPr/>
        </p:nvPicPr>
        <p:blipFill>
          <a:blip r:embed="rId2"/>
          <a:stretch>
            <a:fillRect/>
          </a:stretch>
        </p:blipFill>
        <p:spPr>
          <a:xfrm>
            <a:off x="1488670" y="1637265"/>
            <a:ext cx="2208510" cy="814388"/>
          </a:xfrm>
          <a:prstGeom prst="rect">
            <a:avLst/>
          </a:prstGeom>
        </p:spPr>
      </p:pic>
      <p:sp>
        <p:nvSpPr>
          <p:cNvPr id="5" name="Rectángulo 4">
            <a:extLst>
              <a:ext uri="{FF2B5EF4-FFF2-40B4-BE49-F238E27FC236}">
                <a16:creationId xmlns:a16="http://schemas.microsoft.com/office/drawing/2014/main" id="{B996452A-270E-4FC1-9AD0-70D25249C9C5}"/>
              </a:ext>
            </a:extLst>
          </p:cNvPr>
          <p:cNvSpPr/>
          <p:nvPr/>
        </p:nvSpPr>
        <p:spPr>
          <a:xfrm>
            <a:off x="4552896" y="1444294"/>
            <a:ext cx="6150434" cy="1200329"/>
          </a:xfrm>
          <a:prstGeom prst="rect">
            <a:avLst/>
          </a:prstGeom>
        </p:spPr>
        <p:txBody>
          <a:bodyPr wrap="square">
            <a:spAutoFit/>
          </a:bodyPr>
          <a:lstStyle/>
          <a:p>
            <a:pPr algn="just"/>
            <a:r>
              <a:rPr lang="es-PA" dirty="0">
                <a:solidFill>
                  <a:srgbClr val="000000"/>
                </a:solidFill>
                <a:latin typeface="Times-Roman"/>
              </a:rPr>
              <a:t>donde </a:t>
            </a:r>
            <a:r>
              <a:rPr lang="es-PA" b="1" dirty="0">
                <a:solidFill>
                  <a:srgbClr val="000000"/>
                </a:solidFill>
                <a:latin typeface="Times-Bold"/>
              </a:rPr>
              <a:t>A</a:t>
            </a:r>
            <a:r>
              <a:rPr lang="es-PA" dirty="0">
                <a:solidFill>
                  <a:srgbClr val="000000"/>
                </a:solidFill>
                <a:latin typeface="Times-Roman"/>
              </a:rPr>
              <a:t>(</a:t>
            </a:r>
            <a:r>
              <a:rPr lang="es-PA" i="1" dirty="0">
                <a:solidFill>
                  <a:srgbClr val="000000"/>
                </a:solidFill>
                <a:latin typeface="Times-Italic"/>
              </a:rPr>
              <a:t>t</a:t>
            </a:r>
            <a:r>
              <a:rPr lang="es-PA" dirty="0">
                <a:solidFill>
                  <a:srgbClr val="000000"/>
                </a:solidFill>
                <a:latin typeface="Times-Roman"/>
              </a:rPr>
              <a:t>) se denomina matriz de estado, </a:t>
            </a:r>
            <a:r>
              <a:rPr lang="es-PA" b="1" dirty="0">
                <a:solidFill>
                  <a:srgbClr val="000000"/>
                </a:solidFill>
                <a:latin typeface="Times-Bold"/>
              </a:rPr>
              <a:t>B</a:t>
            </a:r>
            <a:r>
              <a:rPr lang="es-PA" dirty="0">
                <a:solidFill>
                  <a:srgbClr val="000000"/>
                </a:solidFill>
                <a:latin typeface="Times-Roman"/>
              </a:rPr>
              <a:t>(</a:t>
            </a:r>
            <a:r>
              <a:rPr lang="es-PA" i="1" dirty="0">
                <a:solidFill>
                  <a:srgbClr val="000000"/>
                </a:solidFill>
                <a:latin typeface="Times-Italic"/>
              </a:rPr>
              <a:t>t</a:t>
            </a:r>
            <a:r>
              <a:rPr lang="es-PA" dirty="0">
                <a:solidFill>
                  <a:srgbClr val="000000"/>
                </a:solidFill>
                <a:latin typeface="Times-Roman"/>
              </a:rPr>
              <a:t>) matriz de entrada, </a:t>
            </a:r>
            <a:r>
              <a:rPr lang="es-PA" b="1" dirty="0">
                <a:solidFill>
                  <a:srgbClr val="000000"/>
                </a:solidFill>
                <a:latin typeface="Times-Bold"/>
              </a:rPr>
              <a:t>C</a:t>
            </a:r>
            <a:r>
              <a:rPr lang="es-PA" dirty="0">
                <a:solidFill>
                  <a:srgbClr val="000000"/>
                </a:solidFill>
                <a:latin typeface="Times-Roman"/>
              </a:rPr>
              <a:t>(</a:t>
            </a:r>
            <a:r>
              <a:rPr lang="es-PA" i="1" dirty="0">
                <a:solidFill>
                  <a:srgbClr val="000000"/>
                </a:solidFill>
                <a:latin typeface="Times-Italic"/>
              </a:rPr>
              <a:t>t</a:t>
            </a:r>
            <a:r>
              <a:rPr lang="es-PA" dirty="0">
                <a:solidFill>
                  <a:srgbClr val="000000"/>
                </a:solidFill>
                <a:latin typeface="Times-Roman"/>
              </a:rPr>
              <a:t>) matriz de salida y </a:t>
            </a:r>
            <a:r>
              <a:rPr lang="es-PA" b="1" dirty="0">
                <a:solidFill>
                  <a:srgbClr val="000000"/>
                </a:solidFill>
                <a:latin typeface="Times-Bold"/>
              </a:rPr>
              <a:t>D</a:t>
            </a:r>
            <a:r>
              <a:rPr lang="es-PA" dirty="0">
                <a:solidFill>
                  <a:srgbClr val="000000"/>
                </a:solidFill>
                <a:latin typeface="Times-Roman"/>
              </a:rPr>
              <a:t>(</a:t>
            </a:r>
            <a:r>
              <a:rPr lang="es-PA" i="1" dirty="0">
                <a:solidFill>
                  <a:srgbClr val="000000"/>
                </a:solidFill>
                <a:latin typeface="Times-Italic"/>
              </a:rPr>
              <a:t>t</a:t>
            </a:r>
            <a:r>
              <a:rPr lang="es-PA" dirty="0">
                <a:solidFill>
                  <a:srgbClr val="000000"/>
                </a:solidFill>
                <a:latin typeface="Times-Roman"/>
              </a:rPr>
              <a:t>) matriz de transmisión directa. Mientras que </a:t>
            </a:r>
            <a:r>
              <a:rPr lang="es-PA" b="1" dirty="0">
                <a:solidFill>
                  <a:srgbClr val="000000"/>
                </a:solidFill>
                <a:latin typeface="Times-Roman"/>
              </a:rPr>
              <a:t>x</a:t>
            </a:r>
            <a:r>
              <a:rPr lang="es-PA" dirty="0">
                <a:solidFill>
                  <a:srgbClr val="000000"/>
                </a:solidFill>
                <a:latin typeface="Times-Roman"/>
              </a:rPr>
              <a:t>(t) es el vector de estado, </a:t>
            </a:r>
            <a:r>
              <a:rPr lang="es-PA" b="1" dirty="0">
                <a:solidFill>
                  <a:srgbClr val="000000"/>
                </a:solidFill>
                <a:latin typeface="Times-Roman"/>
              </a:rPr>
              <a:t>y</a:t>
            </a:r>
            <a:r>
              <a:rPr lang="es-PA" dirty="0">
                <a:solidFill>
                  <a:srgbClr val="000000"/>
                </a:solidFill>
                <a:latin typeface="Times-Roman"/>
              </a:rPr>
              <a:t>(t) es la salida y </a:t>
            </a:r>
            <a:r>
              <a:rPr lang="es-PA" b="1" dirty="0">
                <a:solidFill>
                  <a:srgbClr val="000000"/>
                </a:solidFill>
                <a:latin typeface="Times-Roman"/>
              </a:rPr>
              <a:t>u</a:t>
            </a:r>
            <a:r>
              <a:rPr lang="es-PA" dirty="0">
                <a:solidFill>
                  <a:srgbClr val="000000"/>
                </a:solidFill>
                <a:latin typeface="Times-Roman"/>
              </a:rPr>
              <a:t>(t) la entrada. </a:t>
            </a:r>
            <a:r>
              <a:rPr lang="es-PA" dirty="0"/>
              <a:t> </a:t>
            </a:r>
          </a:p>
        </p:txBody>
      </p:sp>
      <p:sp>
        <p:nvSpPr>
          <p:cNvPr id="6" name="Rectángulo 5">
            <a:extLst>
              <a:ext uri="{FF2B5EF4-FFF2-40B4-BE49-F238E27FC236}">
                <a16:creationId xmlns:a16="http://schemas.microsoft.com/office/drawing/2014/main" id="{98F7703C-6753-4AF2-BD17-5A4801A515B2}"/>
              </a:ext>
            </a:extLst>
          </p:cNvPr>
          <p:cNvSpPr/>
          <p:nvPr/>
        </p:nvSpPr>
        <p:spPr>
          <a:xfrm>
            <a:off x="1970161" y="2835823"/>
            <a:ext cx="8251678" cy="2862322"/>
          </a:xfrm>
          <a:prstGeom prst="rect">
            <a:avLst/>
          </a:prstGeom>
        </p:spPr>
        <p:txBody>
          <a:bodyPr wrap="square">
            <a:spAutoFit/>
          </a:bodyPr>
          <a:lstStyle/>
          <a:p>
            <a:pPr algn="just"/>
            <a:r>
              <a:rPr lang="es-PA" dirty="0">
                <a:solidFill>
                  <a:srgbClr val="000000"/>
                </a:solidFill>
                <a:latin typeface="Fd707814-Identity-H"/>
              </a:rPr>
              <a:t>Se define </a:t>
            </a:r>
            <a:r>
              <a:rPr lang="es-PA" b="1" i="1" u="sng" dirty="0">
                <a:solidFill>
                  <a:srgbClr val="000000"/>
                </a:solidFill>
                <a:latin typeface="Fd707814-Identity-H"/>
              </a:rPr>
              <a:t>estado</a:t>
            </a:r>
            <a:r>
              <a:rPr lang="es-PA" dirty="0">
                <a:solidFill>
                  <a:srgbClr val="000000"/>
                </a:solidFill>
                <a:latin typeface="Fd707814-Identity-H"/>
              </a:rPr>
              <a:t> de un sistema, como la mínima cantidad de información necesaria en                                un instante, para que conociendo la entrada a partir de ese instante, se pueda                             determinar cualquier variable del sistema en cualquier instante posterior.</a:t>
            </a:r>
          </a:p>
          <a:p>
            <a:pPr algn="just"/>
            <a:endParaRPr lang="es-PA" dirty="0">
              <a:solidFill>
                <a:srgbClr val="000000"/>
              </a:solidFill>
              <a:latin typeface="Fd707814-Identity-H"/>
            </a:endParaRPr>
          </a:p>
          <a:p>
            <a:pPr algn="just"/>
            <a:r>
              <a:rPr lang="es-PA" dirty="0">
                <a:solidFill>
                  <a:srgbClr val="000000"/>
                </a:solidFill>
                <a:latin typeface="Fd707814-Identity-H"/>
              </a:rPr>
              <a:t>Las variables de estados describen la respuesta futura de un sistema, conocido el estado presente, las señales de excitación y las ecuaciones que describen la dinámica.</a:t>
            </a:r>
          </a:p>
          <a:p>
            <a:pPr algn="just"/>
            <a:r>
              <a:rPr lang="es-PA" dirty="0">
                <a:solidFill>
                  <a:srgbClr val="000000"/>
                </a:solidFill>
                <a:latin typeface="Fd707814-Identity-H"/>
              </a:rPr>
              <a:t>Un ejemplo simple y aplicable de variables de estado es el de un interruptor de luz, el cual solo puede tener dos posiciones, encendido o apagado. Por lo tanto, si se conoce su estado presente (posición) se puede predecir su posición futura al conocerse su entrada.</a:t>
            </a:r>
            <a:endParaRPr lang="es-PA" dirty="0"/>
          </a:p>
        </p:txBody>
      </p:sp>
    </p:spTree>
    <p:extLst>
      <p:ext uri="{BB962C8B-B14F-4D97-AF65-F5344CB8AC3E}">
        <p14:creationId xmlns:p14="http://schemas.microsoft.com/office/powerpoint/2010/main" val="94593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E5E36-FA3E-492E-932A-20D64C5511E5}"/>
              </a:ext>
            </a:extLst>
          </p:cNvPr>
          <p:cNvSpPr>
            <a:spLocks noGrp="1"/>
          </p:cNvSpPr>
          <p:nvPr>
            <p:ph type="title"/>
          </p:nvPr>
        </p:nvSpPr>
        <p:spPr>
          <a:xfrm>
            <a:off x="2592925" y="624110"/>
            <a:ext cx="8911687" cy="727612"/>
          </a:xfrm>
        </p:spPr>
        <p:txBody>
          <a:bodyPr/>
          <a:lstStyle/>
          <a:p>
            <a:r>
              <a:rPr lang="es-PA" dirty="0"/>
              <a:t>Las variables de estado</a:t>
            </a:r>
          </a:p>
        </p:txBody>
      </p:sp>
      <p:sp>
        <p:nvSpPr>
          <p:cNvPr id="5" name="CuadroTexto 4">
            <a:extLst>
              <a:ext uri="{FF2B5EF4-FFF2-40B4-BE49-F238E27FC236}">
                <a16:creationId xmlns:a16="http://schemas.microsoft.com/office/drawing/2014/main" id="{6BC34153-D166-49F7-A21C-D6E8CD7533E2}"/>
              </a:ext>
            </a:extLst>
          </p:cNvPr>
          <p:cNvSpPr txBox="1"/>
          <p:nvPr/>
        </p:nvSpPr>
        <p:spPr>
          <a:xfrm>
            <a:off x="1683026" y="1510748"/>
            <a:ext cx="9316278" cy="923330"/>
          </a:xfrm>
          <a:prstGeom prst="rect">
            <a:avLst/>
          </a:prstGeom>
          <a:noFill/>
        </p:spPr>
        <p:txBody>
          <a:bodyPr wrap="square" rtlCol="0">
            <a:spAutoFit/>
          </a:bodyPr>
          <a:lstStyle/>
          <a:p>
            <a:r>
              <a:rPr lang="es-PA" dirty="0"/>
              <a:t>Una vez conocida las ecuaciones diferenciales que definen un sistema, se deben  convertir en ecuaciones diferenciales de primer orden, obteniendo un sistema de “n” cantidad de ecuaciones diferenciales de primer orden.</a:t>
            </a:r>
          </a:p>
        </p:txBody>
      </p:sp>
      <p:pic>
        <p:nvPicPr>
          <p:cNvPr id="6" name="Imagen 5">
            <a:extLst>
              <a:ext uri="{FF2B5EF4-FFF2-40B4-BE49-F238E27FC236}">
                <a16:creationId xmlns:a16="http://schemas.microsoft.com/office/drawing/2014/main" id="{41CDAB77-0051-462C-B9CA-83A8B7D3B167}"/>
              </a:ext>
            </a:extLst>
          </p:cNvPr>
          <p:cNvPicPr>
            <a:picLocks noChangeAspect="1"/>
          </p:cNvPicPr>
          <p:nvPr/>
        </p:nvPicPr>
        <p:blipFill>
          <a:blip r:embed="rId2"/>
          <a:stretch>
            <a:fillRect/>
          </a:stretch>
        </p:blipFill>
        <p:spPr>
          <a:xfrm>
            <a:off x="1683026" y="2593104"/>
            <a:ext cx="5413038" cy="1366398"/>
          </a:xfrm>
          <a:prstGeom prst="rect">
            <a:avLst/>
          </a:prstGeom>
        </p:spPr>
      </p:pic>
      <p:pic>
        <p:nvPicPr>
          <p:cNvPr id="7" name="Imagen 6">
            <a:extLst>
              <a:ext uri="{FF2B5EF4-FFF2-40B4-BE49-F238E27FC236}">
                <a16:creationId xmlns:a16="http://schemas.microsoft.com/office/drawing/2014/main" id="{313094B7-1E96-46B9-94B1-AE6102121BD8}"/>
              </a:ext>
            </a:extLst>
          </p:cNvPr>
          <p:cNvPicPr>
            <a:picLocks noChangeAspect="1"/>
          </p:cNvPicPr>
          <p:nvPr/>
        </p:nvPicPr>
        <p:blipFill>
          <a:blip r:embed="rId3"/>
          <a:stretch>
            <a:fillRect/>
          </a:stretch>
        </p:blipFill>
        <p:spPr>
          <a:xfrm>
            <a:off x="1683026" y="5107363"/>
            <a:ext cx="5413038" cy="1392828"/>
          </a:xfrm>
          <a:prstGeom prst="rect">
            <a:avLst/>
          </a:prstGeom>
        </p:spPr>
      </p:pic>
      <p:sp>
        <p:nvSpPr>
          <p:cNvPr id="8" name="CuadroTexto 7">
            <a:extLst>
              <a:ext uri="{FF2B5EF4-FFF2-40B4-BE49-F238E27FC236}">
                <a16:creationId xmlns:a16="http://schemas.microsoft.com/office/drawing/2014/main" id="{B9EF371B-492C-401B-B3F1-2DAAEBD08826}"/>
              </a:ext>
            </a:extLst>
          </p:cNvPr>
          <p:cNvSpPr txBox="1"/>
          <p:nvPr/>
        </p:nvSpPr>
        <p:spPr>
          <a:xfrm>
            <a:off x="1683026" y="4576107"/>
            <a:ext cx="9316278" cy="369332"/>
          </a:xfrm>
          <a:prstGeom prst="rect">
            <a:avLst/>
          </a:prstGeom>
          <a:noFill/>
        </p:spPr>
        <p:txBody>
          <a:bodyPr wrap="square" rtlCol="0">
            <a:spAutoFit/>
          </a:bodyPr>
          <a:lstStyle/>
          <a:p>
            <a:r>
              <a:rPr lang="es-PA" dirty="0"/>
              <a:t>O escrita en forma matricial:</a:t>
            </a:r>
          </a:p>
        </p:txBody>
      </p:sp>
    </p:spTree>
    <p:extLst>
      <p:ext uri="{BB962C8B-B14F-4D97-AF65-F5344CB8AC3E}">
        <p14:creationId xmlns:p14="http://schemas.microsoft.com/office/powerpoint/2010/main" val="321950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39F1D-71E1-478F-8DDB-F6BD21F9B792}"/>
              </a:ext>
            </a:extLst>
          </p:cNvPr>
          <p:cNvSpPr>
            <a:spLocks noGrp="1"/>
          </p:cNvSpPr>
          <p:nvPr>
            <p:ph type="title"/>
          </p:nvPr>
        </p:nvSpPr>
        <p:spPr>
          <a:xfrm>
            <a:off x="2592925" y="373462"/>
            <a:ext cx="8911687" cy="1280890"/>
          </a:xfrm>
        </p:spPr>
        <p:txBody>
          <a:bodyPr>
            <a:normAutofit fontScale="90000"/>
          </a:bodyPr>
          <a:lstStyle/>
          <a:p>
            <a:r>
              <a:rPr lang="es-PA" dirty="0"/>
              <a:t>Obtención del modelo en el espacio de estado (</a:t>
            </a:r>
            <a:r>
              <a:rPr lang="es-PA" b="1" i="1" dirty="0"/>
              <a:t>NO ES NECESARIO QUE VEAN ESTO</a:t>
            </a:r>
            <a:r>
              <a:rPr lang="es-PA" dirty="0"/>
              <a:t>)</a:t>
            </a:r>
            <a:br>
              <a:rPr lang="es-PA" dirty="0"/>
            </a:br>
            <a:r>
              <a:rPr lang="es-PA" sz="2000" dirty="0"/>
              <a:t>El péndulo invertido</a:t>
            </a:r>
            <a:endParaRPr lang="es-PA" dirty="0"/>
          </a:p>
        </p:txBody>
      </p:sp>
      <p:sp>
        <p:nvSpPr>
          <p:cNvPr id="7" name="CuadroTexto 6">
            <a:extLst>
              <a:ext uri="{FF2B5EF4-FFF2-40B4-BE49-F238E27FC236}">
                <a16:creationId xmlns:a16="http://schemas.microsoft.com/office/drawing/2014/main" id="{B56C789F-A844-4D89-A35F-89B0D6354D34}"/>
              </a:ext>
            </a:extLst>
          </p:cNvPr>
          <p:cNvSpPr txBox="1"/>
          <p:nvPr/>
        </p:nvSpPr>
        <p:spPr>
          <a:xfrm>
            <a:off x="396703" y="1773036"/>
            <a:ext cx="11398594" cy="369332"/>
          </a:xfrm>
          <a:prstGeom prst="rect">
            <a:avLst/>
          </a:prstGeom>
          <a:noFill/>
        </p:spPr>
        <p:txBody>
          <a:bodyPr wrap="square" rtlCol="0">
            <a:spAutoFit/>
          </a:bodyPr>
          <a:lstStyle/>
          <a:p>
            <a:r>
              <a:rPr lang="es-PA" dirty="0"/>
              <a:t>En la figura, el carro debe desplazarse manteniendo siempre la masa siempre en posición vertical. </a:t>
            </a:r>
          </a:p>
        </p:txBody>
      </p:sp>
      <p:pic>
        <p:nvPicPr>
          <p:cNvPr id="19" name="Imagen 18">
            <a:extLst>
              <a:ext uri="{FF2B5EF4-FFF2-40B4-BE49-F238E27FC236}">
                <a16:creationId xmlns:a16="http://schemas.microsoft.com/office/drawing/2014/main" id="{866EA98A-612A-4014-B631-00A1ED14078D}"/>
              </a:ext>
            </a:extLst>
          </p:cNvPr>
          <p:cNvPicPr>
            <a:picLocks noChangeAspect="1"/>
          </p:cNvPicPr>
          <p:nvPr/>
        </p:nvPicPr>
        <p:blipFill>
          <a:blip r:embed="rId2"/>
          <a:stretch>
            <a:fillRect/>
          </a:stretch>
        </p:blipFill>
        <p:spPr>
          <a:xfrm>
            <a:off x="0" y="2379737"/>
            <a:ext cx="2944627" cy="4102344"/>
          </a:xfrm>
          <a:prstGeom prst="rect">
            <a:avLst/>
          </a:prstGeom>
        </p:spPr>
      </p:pic>
      <p:sp>
        <p:nvSpPr>
          <p:cNvPr id="21" name="CuadroTexto 20">
            <a:extLst>
              <a:ext uri="{FF2B5EF4-FFF2-40B4-BE49-F238E27FC236}">
                <a16:creationId xmlns:a16="http://schemas.microsoft.com/office/drawing/2014/main" id="{F4499005-EADE-45B8-8232-256EDB3C4372}"/>
              </a:ext>
            </a:extLst>
          </p:cNvPr>
          <p:cNvSpPr txBox="1"/>
          <p:nvPr/>
        </p:nvSpPr>
        <p:spPr>
          <a:xfrm>
            <a:off x="2973725" y="2379737"/>
            <a:ext cx="4158596" cy="646331"/>
          </a:xfrm>
          <a:prstGeom prst="rect">
            <a:avLst/>
          </a:prstGeom>
          <a:noFill/>
        </p:spPr>
        <p:txBody>
          <a:bodyPr wrap="square" rtlCol="0">
            <a:spAutoFit/>
          </a:bodyPr>
          <a:lstStyle/>
          <a:p>
            <a:r>
              <a:rPr lang="es-PA" dirty="0"/>
              <a:t>Realizando sumatoria de fuerzas en </a:t>
            </a:r>
          </a:p>
          <a:p>
            <a:r>
              <a:rPr lang="es-PA" dirty="0"/>
              <a:t>la esfera:</a:t>
            </a:r>
          </a:p>
        </p:txBody>
      </p:sp>
      <p:pic>
        <p:nvPicPr>
          <p:cNvPr id="22" name="Imagen 21">
            <a:extLst>
              <a:ext uri="{FF2B5EF4-FFF2-40B4-BE49-F238E27FC236}">
                <a16:creationId xmlns:a16="http://schemas.microsoft.com/office/drawing/2014/main" id="{908A9296-DCE6-497E-9DD4-FD9BA4D52D01}"/>
              </a:ext>
            </a:extLst>
          </p:cNvPr>
          <p:cNvPicPr>
            <a:picLocks noChangeAspect="1"/>
          </p:cNvPicPr>
          <p:nvPr/>
        </p:nvPicPr>
        <p:blipFill>
          <a:blip r:embed="rId3"/>
          <a:stretch>
            <a:fillRect/>
          </a:stretch>
        </p:blipFill>
        <p:spPr>
          <a:xfrm>
            <a:off x="3074124" y="2989840"/>
            <a:ext cx="2693133" cy="550596"/>
          </a:xfrm>
          <a:prstGeom prst="rect">
            <a:avLst/>
          </a:prstGeom>
        </p:spPr>
      </p:pic>
      <p:pic>
        <p:nvPicPr>
          <p:cNvPr id="23" name="Imagen 22">
            <a:extLst>
              <a:ext uri="{FF2B5EF4-FFF2-40B4-BE49-F238E27FC236}">
                <a16:creationId xmlns:a16="http://schemas.microsoft.com/office/drawing/2014/main" id="{51EBDC73-55E6-470E-B150-7526100A3397}"/>
              </a:ext>
            </a:extLst>
          </p:cNvPr>
          <p:cNvPicPr>
            <a:picLocks noChangeAspect="1"/>
          </p:cNvPicPr>
          <p:nvPr/>
        </p:nvPicPr>
        <p:blipFill>
          <a:blip r:embed="rId4"/>
          <a:stretch>
            <a:fillRect/>
          </a:stretch>
        </p:blipFill>
        <p:spPr>
          <a:xfrm>
            <a:off x="3074124" y="3607490"/>
            <a:ext cx="3021876" cy="550596"/>
          </a:xfrm>
          <a:prstGeom prst="rect">
            <a:avLst/>
          </a:prstGeom>
        </p:spPr>
      </p:pic>
      <p:pic>
        <p:nvPicPr>
          <p:cNvPr id="24" name="Imagen 23">
            <a:extLst>
              <a:ext uri="{FF2B5EF4-FFF2-40B4-BE49-F238E27FC236}">
                <a16:creationId xmlns:a16="http://schemas.microsoft.com/office/drawing/2014/main" id="{05CB3EA9-A5D4-4B73-802C-4D293D875F13}"/>
              </a:ext>
            </a:extLst>
          </p:cNvPr>
          <p:cNvPicPr>
            <a:picLocks noChangeAspect="1"/>
          </p:cNvPicPr>
          <p:nvPr/>
        </p:nvPicPr>
        <p:blipFill>
          <a:blip r:embed="rId5"/>
          <a:stretch>
            <a:fillRect/>
          </a:stretch>
        </p:blipFill>
        <p:spPr>
          <a:xfrm>
            <a:off x="7588382" y="3112304"/>
            <a:ext cx="2267374" cy="299465"/>
          </a:xfrm>
          <a:prstGeom prst="rect">
            <a:avLst/>
          </a:prstGeom>
        </p:spPr>
      </p:pic>
      <p:sp>
        <p:nvSpPr>
          <p:cNvPr id="25" name="CuadroTexto 24">
            <a:extLst>
              <a:ext uri="{FF2B5EF4-FFF2-40B4-BE49-F238E27FC236}">
                <a16:creationId xmlns:a16="http://schemas.microsoft.com/office/drawing/2014/main" id="{9CCF64D3-2AA3-4CB5-968B-102B73DA2785}"/>
              </a:ext>
            </a:extLst>
          </p:cNvPr>
          <p:cNvSpPr txBox="1"/>
          <p:nvPr/>
        </p:nvSpPr>
        <p:spPr>
          <a:xfrm>
            <a:off x="7588382" y="2379037"/>
            <a:ext cx="4158596" cy="646331"/>
          </a:xfrm>
          <a:prstGeom prst="rect">
            <a:avLst/>
          </a:prstGeom>
          <a:noFill/>
        </p:spPr>
        <p:txBody>
          <a:bodyPr wrap="square" rtlCol="0">
            <a:spAutoFit/>
          </a:bodyPr>
          <a:lstStyle/>
          <a:p>
            <a:r>
              <a:rPr lang="es-PA" dirty="0"/>
              <a:t>Realizando sumatoria de fuerzas en el carro:</a:t>
            </a:r>
          </a:p>
        </p:txBody>
      </p:sp>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1C4F7536-EEB7-4E5C-B8FC-5EFCCDFD08BF}"/>
                  </a:ext>
                </a:extLst>
              </p:cNvPr>
              <p:cNvSpPr txBox="1"/>
              <p:nvPr/>
            </p:nvSpPr>
            <p:spPr>
              <a:xfrm>
                <a:off x="3074123" y="4919505"/>
                <a:ext cx="8430489" cy="680699"/>
              </a:xfrm>
              <a:prstGeom prst="rect">
                <a:avLst/>
              </a:prstGeom>
              <a:noFill/>
            </p:spPr>
            <p:txBody>
              <a:bodyPr wrap="square" rtlCol="0">
                <a:spAutoFit/>
              </a:bodyPr>
              <a:lstStyle/>
              <a:p>
                <a:r>
                  <a:rPr lang="es-PA" dirty="0"/>
                  <a:t>Se busca resolver el sistema de 2 ecuaciones anterior, para obtener una solución tal que </a:t>
                </a:r>
                <a14:m>
                  <m:oMath xmlns:m="http://schemas.openxmlformats.org/officeDocument/2006/math">
                    <m:acc>
                      <m:accPr>
                        <m:chr m:val="̈"/>
                        <m:ctrlPr>
                          <a:rPr lang="es-PA" i="1" smtClean="0">
                            <a:latin typeface="Cambria Math" panose="02040503050406030204" pitchFamily="18" charset="0"/>
                          </a:rPr>
                        </m:ctrlPr>
                      </m:accPr>
                      <m:e>
                        <m:r>
                          <a:rPr lang="es-PA" b="0" i="1" smtClean="0">
                            <a:latin typeface="Cambria Math" panose="02040503050406030204" pitchFamily="18" charset="0"/>
                          </a:rPr>
                          <m:t>𝑥</m:t>
                        </m:r>
                      </m:e>
                    </m:acc>
                  </m:oMath>
                </a14:m>
                <a:r>
                  <a:rPr lang="es-PA" dirty="0"/>
                  <a:t> no sea una función de </a:t>
                </a:r>
                <a14:m>
                  <m:oMath xmlns:m="http://schemas.openxmlformats.org/officeDocument/2006/math">
                    <m:acc>
                      <m:accPr>
                        <m:chr m:val="̈"/>
                        <m:ctrlPr>
                          <a:rPr lang="es-PA" i="1">
                            <a:latin typeface="Cambria Math" panose="02040503050406030204" pitchFamily="18" charset="0"/>
                          </a:rPr>
                        </m:ctrlPr>
                      </m:accPr>
                      <m:e>
                        <m:r>
                          <m:rPr>
                            <m:sty m:val="p"/>
                          </m:rPr>
                          <a:rPr lang="el-GR" i="1" smtClean="0">
                            <a:latin typeface="Cambria Math" panose="02040503050406030204" pitchFamily="18" charset="0"/>
                          </a:rPr>
                          <m:t>θ</m:t>
                        </m:r>
                      </m:e>
                    </m:acc>
                  </m:oMath>
                </a14:m>
                <a:r>
                  <a:rPr lang="es-PA" dirty="0"/>
                  <a:t> y viceversa.</a:t>
                </a:r>
              </a:p>
            </p:txBody>
          </p:sp>
        </mc:Choice>
        <mc:Fallback xmlns="">
          <p:sp>
            <p:nvSpPr>
              <p:cNvPr id="27" name="CuadroTexto 26">
                <a:extLst>
                  <a:ext uri="{FF2B5EF4-FFF2-40B4-BE49-F238E27FC236}">
                    <a16:creationId xmlns:a16="http://schemas.microsoft.com/office/drawing/2014/main" id="{1C4F7536-EEB7-4E5C-B8FC-5EFCCDFD08BF}"/>
                  </a:ext>
                </a:extLst>
              </p:cNvPr>
              <p:cNvSpPr txBox="1">
                <a:spLocks noRot="1" noChangeAspect="1" noMove="1" noResize="1" noEditPoints="1" noAdjustHandles="1" noChangeArrowheads="1" noChangeShapeType="1" noTextEdit="1"/>
              </p:cNvSpPr>
              <p:nvPr/>
            </p:nvSpPr>
            <p:spPr>
              <a:xfrm>
                <a:off x="3074123" y="4919505"/>
                <a:ext cx="8430489" cy="680699"/>
              </a:xfrm>
              <a:prstGeom prst="rect">
                <a:avLst/>
              </a:prstGeom>
              <a:blipFill>
                <a:blip r:embed="rId6"/>
                <a:stretch>
                  <a:fillRect l="-578" t="-4464" b="-9821"/>
                </a:stretch>
              </a:blipFill>
            </p:spPr>
            <p:txBody>
              <a:bodyPr/>
              <a:lstStyle/>
              <a:p>
                <a:r>
                  <a:rPr lang="es-PA">
                    <a:noFill/>
                  </a:rPr>
                  <a:t> </a:t>
                </a:r>
              </a:p>
            </p:txBody>
          </p:sp>
        </mc:Fallback>
      </mc:AlternateContent>
      <p:pic>
        <p:nvPicPr>
          <p:cNvPr id="28" name="Imagen 27">
            <a:extLst>
              <a:ext uri="{FF2B5EF4-FFF2-40B4-BE49-F238E27FC236}">
                <a16:creationId xmlns:a16="http://schemas.microsoft.com/office/drawing/2014/main" id="{96AB5EA0-B18A-4669-886E-DCAB21D73397}"/>
              </a:ext>
            </a:extLst>
          </p:cNvPr>
          <p:cNvPicPr>
            <a:picLocks noChangeAspect="1"/>
          </p:cNvPicPr>
          <p:nvPr/>
        </p:nvPicPr>
        <p:blipFill>
          <a:blip r:embed="rId7"/>
          <a:stretch>
            <a:fillRect/>
          </a:stretch>
        </p:blipFill>
        <p:spPr>
          <a:xfrm>
            <a:off x="3127053" y="5596687"/>
            <a:ext cx="5810747" cy="569924"/>
          </a:xfrm>
          <a:prstGeom prst="rect">
            <a:avLst/>
          </a:prstGeom>
        </p:spPr>
      </p:pic>
      <p:pic>
        <p:nvPicPr>
          <p:cNvPr id="29" name="Imagen 28">
            <a:extLst>
              <a:ext uri="{FF2B5EF4-FFF2-40B4-BE49-F238E27FC236}">
                <a16:creationId xmlns:a16="http://schemas.microsoft.com/office/drawing/2014/main" id="{F23F80F1-B254-400C-B3E1-C9D8996FF4E1}"/>
              </a:ext>
            </a:extLst>
          </p:cNvPr>
          <p:cNvPicPr>
            <a:picLocks noChangeAspect="1"/>
          </p:cNvPicPr>
          <p:nvPr/>
        </p:nvPicPr>
        <p:blipFill>
          <a:blip r:embed="rId8"/>
          <a:stretch>
            <a:fillRect/>
          </a:stretch>
        </p:blipFill>
        <p:spPr>
          <a:xfrm>
            <a:off x="3074122" y="4257806"/>
            <a:ext cx="6074909" cy="680698"/>
          </a:xfrm>
          <a:prstGeom prst="rect">
            <a:avLst/>
          </a:prstGeom>
        </p:spPr>
      </p:pic>
    </p:spTree>
    <p:extLst>
      <p:ext uri="{BB962C8B-B14F-4D97-AF65-F5344CB8AC3E}">
        <p14:creationId xmlns:p14="http://schemas.microsoft.com/office/powerpoint/2010/main" val="359797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C415913-E2B1-4984-85AA-A9F2EA3AC162}"/>
                  </a:ext>
                </a:extLst>
              </p:cNvPr>
              <p:cNvSpPr>
                <a:spLocks noGrp="1"/>
              </p:cNvSpPr>
              <p:nvPr>
                <p:ph idx="1"/>
              </p:nvPr>
            </p:nvSpPr>
            <p:spPr>
              <a:xfrm>
                <a:off x="839925" y="1944757"/>
                <a:ext cx="8915400" cy="3777622"/>
              </a:xfrm>
            </p:spPr>
            <p:txBody>
              <a:bodyPr/>
              <a:lstStyle/>
              <a:p>
                <a:r>
                  <a:rPr lang="es-PA" dirty="0"/>
                  <a:t>Linealizando la ecuación anterior, alrededor de </a:t>
                </a:r>
                <a14:m>
                  <m:oMath xmlns:m="http://schemas.openxmlformats.org/officeDocument/2006/math">
                    <m:r>
                      <a:rPr lang="es-PA" i="1" smtClean="0">
                        <a:latin typeface="Cambria Math" panose="02040503050406030204" pitchFamily="18" charset="0"/>
                      </a:rPr>
                      <m:t>Ɵ</m:t>
                    </m:r>
                    <m:r>
                      <a:rPr lang="es-PA" b="0" i="1" smtClean="0">
                        <a:latin typeface="Cambria Math" panose="02040503050406030204" pitchFamily="18" charset="0"/>
                      </a:rPr>
                      <m:t>=0</m:t>
                    </m:r>
                  </m:oMath>
                </a14:m>
                <a:r>
                  <a:rPr lang="es-PA" dirty="0"/>
                  <a:t>:</a:t>
                </a:r>
              </a:p>
              <a:p>
                <a:endParaRPr lang="es-PA" dirty="0"/>
              </a:p>
              <a:p>
                <a:endParaRPr lang="es-PA" dirty="0"/>
              </a:p>
              <a:p>
                <a:r>
                  <a:rPr lang="es-PA" dirty="0"/>
                  <a:t>Utilizando </a:t>
                </a:r>
                <a14:m>
                  <m:oMath xmlns:m="http://schemas.openxmlformats.org/officeDocument/2006/math">
                    <m:sSub>
                      <m:sSubPr>
                        <m:ctrlPr>
                          <a:rPr lang="es-PA" i="1" smtClean="0">
                            <a:latin typeface="Cambria Math" panose="02040503050406030204" pitchFamily="18" charset="0"/>
                          </a:rPr>
                        </m:ctrlPr>
                      </m:sSubPr>
                      <m:e>
                        <m:r>
                          <a:rPr lang="es-PA" b="0" i="1" smtClean="0">
                            <a:latin typeface="Cambria Math" panose="02040503050406030204" pitchFamily="18" charset="0"/>
                          </a:rPr>
                          <m:t>𝑥</m:t>
                        </m:r>
                      </m:e>
                      <m:sub>
                        <m:r>
                          <a:rPr lang="es-PA" b="0" i="1" smtClean="0">
                            <a:latin typeface="Cambria Math" panose="02040503050406030204" pitchFamily="18" charset="0"/>
                          </a:rPr>
                          <m:t>1</m:t>
                        </m:r>
                      </m:sub>
                    </m:sSub>
                    <m:r>
                      <a:rPr lang="es-PA" b="0" i="1" smtClean="0">
                        <a:latin typeface="Cambria Math" panose="02040503050406030204" pitchFamily="18" charset="0"/>
                      </a:rPr>
                      <m:t>=</m:t>
                    </m:r>
                    <m:r>
                      <a:rPr lang="es-PA" b="0" i="1" smtClean="0">
                        <a:latin typeface="Cambria Math" panose="02040503050406030204" pitchFamily="18" charset="0"/>
                      </a:rPr>
                      <m:t>𝑥</m:t>
                    </m:r>
                    <m:r>
                      <a:rPr lang="es-PA" b="0" i="0" smtClean="0">
                        <a:latin typeface="Cambria Math" panose="02040503050406030204" pitchFamily="18" charset="0"/>
                      </a:rPr>
                      <m:t> </m:t>
                    </m:r>
                  </m:oMath>
                </a14:m>
                <a:r>
                  <a:rPr lang="es-PA" dirty="0"/>
                  <a:t>; </a:t>
                </a:r>
                <a14:m>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b="0" i="1" smtClean="0">
                            <a:latin typeface="Cambria Math" panose="02040503050406030204" pitchFamily="18" charset="0"/>
                          </a:rPr>
                          <m:t>2</m:t>
                        </m:r>
                      </m:sub>
                    </m:sSub>
                    <m:r>
                      <a:rPr lang="es-PA" i="1">
                        <a:latin typeface="Cambria Math" panose="02040503050406030204" pitchFamily="18" charset="0"/>
                      </a:rPr>
                      <m:t>=</m:t>
                    </m:r>
                    <m:acc>
                      <m:accPr>
                        <m:chr m:val="̇"/>
                        <m:ctrlPr>
                          <a:rPr lang="es-PA" i="1" smtClean="0">
                            <a:latin typeface="Cambria Math" panose="02040503050406030204" pitchFamily="18" charset="0"/>
                          </a:rPr>
                        </m:ctrlPr>
                      </m:accPr>
                      <m:e>
                        <m:r>
                          <a:rPr lang="es-PA" b="0" i="1" smtClean="0">
                            <a:latin typeface="Cambria Math" panose="02040503050406030204" pitchFamily="18" charset="0"/>
                          </a:rPr>
                          <m:t>𝑥</m:t>
                        </m:r>
                      </m:e>
                    </m:acc>
                    <m:r>
                      <a:rPr lang="es-PA" b="0" i="1" smtClean="0">
                        <a:latin typeface="Cambria Math" panose="02040503050406030204" pitchFamily="18" charset="0"/>
                      </a:rPr>
                      <m:t>=</m:t>
                    </m:r>
                    <m:acc>
                      <m:accPr>
                        <m:chr m:val="̇"/>
                        <m:ctrlPr>
                          <a:rPr lang="es-PA" b="0" i="1" smtClean="0">
                            <a:latin typeface="Cambria Math" panose="02040503050406030204" pitchFamily="18" charset="0"/>
                          </a:rPr>
                        </m:ctrlPr>
                      </m:accPr>
                      <m:e>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i="1">
                                <a:latin typeface="Cambria Math" panose="02040503050406030204" pitchFamily="18" charset="0"/>
                              </a:rPr>
                              <m:t>1</m:t>
                            </m:r>
                          </m:sub>
                        </m:sSub>
                      </m:e>
                    </m:acc>
                  </m:oMath>
                </a14:m>
                <a:r>
                  <a:rPr lang="es-PA" dirty="0"/>
                  <a:t> ;</a:t>
                </a:r>
                <a14:m>
                  <m:oMath xmlns:m="http://schemas.openxmlformats.org/officeDocument/2006/math">
                    <m:r>
                      <a:rPr lang="es-PA" i="1" smtClean="0">
                        <a:latin typeface="Cambria Math" panose="02040503050406030204" pitchFamily="18" charset="0"/>
                      </a:rPr>
                      <m:t> </m:t>
                    </m:r>
                    <m:acc>
                      <m:accPr>
                        <m:chr m:val="̇"/>
                        <m:ctrlPr>
                          <a:rPr lang="es-PA" i="1" smtClean="0">
                            <a:latin typeface="Cambria Math" panose="02040503050406030204" pitchFamily="18" charset="0"/>
                          </a:rPr>
                        </m:ctrlPr>
                      </m:accPr>
                      <m:e>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i="1">
                                <a:latin typeface="Cambria Math" panose="02040503050406030204" pitchFamily="18" charset="0"/>
                              </a:rPr>
                              <m:t>2</m:t>
                            </m:r>
                          </m:sub>
                        </m:sSub>
                      </m:e>
                    </m:acc>
                    <m:r>
                      <a:rPr lang="es-PA" b="0" i="1" smtClean="0">
                        <a:latin typeface="Cambria Math" panose="02040503050406030204" pitchFamily="18" charset="0"/>
                      </a:rPr>
                      <m:t>=</m:t>
                    </m:r>
                    <m:acc>
                      <m:accPr>
                        <m:chr m:val="̈"/>
                        <m:ctrlPr>
                          <a:rPr lang="es-PA" b="0" i="1" smtClean="0">
                            <a:latin typeface="Cambria Math" panose="02040503050406030204" pitchFamily="18" charset="0"/>
                          </a:rPr>
                        </m:ctrlPr>
                      </m:accPr>
                      <m:e>
                        <m:r>
                          <a:rPr lang="es-PA" b="0" i="1" smtClean="0">
                            <a:latin typeface="Cambria Math" panose="02040503050406030204" pitchFamily="18" charset="0"/>
                          </a:rPr>
                          <m:t>𝑥</m:t>
                        </m:r>
                      </m:e>
                    </m:acc>
                  </m:oMath>
                </a14:m>
                <a:r>
                  <a:rPr lang="es-PA" dirty="0"/>
                  <a:t> ; </a:t>
                </a:r>
                <a14:m>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b="0" i="1" smtClean="0">
                            <a:latin typeface="Cambria Math" panose="02040503050406030204" pitchFamily="18" charset="0"/>
                          </a:rPr>
                          <m:t>3</m:t>
                        </m:r>
                      </m:sub>
                    </m:sSub>
                    <m:r>
                      <a:rPr lang="es-PA" i="1">
                        <a:latin typeface="Cambria Math" panose="02040503050406030204" pitchFamily="18" charset="0"/>
                      </a:rPr>
                      <m:t>=</m:t>
                    </m:r>
                    <m:r>
                      <m:rPr>
                        <m:sty m:val="p"/>
                      </m:rPr>
                      <a:rPr lang="el-GR" i="1" smtClean="0">
                        <a:latin typeface="Cambria Math" panose="02040503050406030204" pitchFamily="18" charset="0"/>
                      </a:rPr>
                      <m:t>θ</m:t>
                    </m:r>
                    <m:r>
                      <a:rPr lang="es-PA">
                        <a:latin typeface="Cambria Math" panose="02040503050406030204" pitchFamily="18" charset="0"/>
                      </a:rPr>
                      <m:t> </m:t>
                    </m:r>
                  </m:oMath>
                </a14:m>
                <a:r>
                  <a:rPr lang="es-PA" dirty="0"/>
                  <a:t>; </a:t>
                </a:r>
                <a14:m>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b="0" i="1" smtClean="0">
                            <a:latin typeface="Cambria Math" panose="02040503050406030204" pitchFamily="18" charset="0"/>
                          </a:rPr>
                          <m:t>4</m:t>
                        </m:r>
                      </m:sub>
                    </m:sSub>
                    <m:r>
                      <a:rPr lang="es-PA" i="1">
                        <a:latin typeface="Cambria Math" panose="02040503050406030204" pitchFamily="18" charset="0"/>
                      </a:rPr>
                      <m:t>=</m:t>
                    </m:r>
                    <m:acc>
                      <m:accPr>
                        <m:chr m:val="̇"/>
                        <m:ctrlPr>
                          <a:rPr lang="es-PA" i="1">
                            <a:latin typeface="Cambria Math" panose="02040503050406030204" pitchFamily="18" charset="0"/>
                          </a:rPr>
                        </m:ctrlPr>
                      </m:accPr>
                      <m:e>
                        <m:r>
                          <m:rPr>
                            <m:sty m:val="p"/>
                          </m:rPr>
                          <a:rPr lang="el-GR" i="1">
                            <a:latin typeface="Cambria Math" panose="02040503050406030204" pitchFamily="18" charset="0"/>
                          </a:rPr>
                          <m:t>θ</m:t>
                        </m:r>
                      </m:e>
                    </m:acc>
                    <m:r>
                      <a:rPr lang="es-PA" i="1">
                        <a:latin typeface="Cambria Math" panose="02040503050406030204" pitchFamily="18" charset="0"/>
                      </a:rPr>
                      <m:t>=</m:t>
                    </m:r>
                    <m:acc>
                      <m:accPr>
                        <m:chr m:val="̇"/>
                        <m:ctrlPr>
                          <a:rPr lang="es-PA" i="1">
                            <a:latin typeface="Cambria Math" panose="02040503050406030204" pitchFamily="18" charset="0"/>
                          </a:rPr>
                        </m:ctrlPr>
                      </m:accPr>
                      <m:e>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b="0" i="1" smtClean="0">
                                <a:latin typeface="Cambria Math" panose="02040503050406030204" pitchFamily="18" charset="0"/>
                              </a:rPr>
                              <m:t>3</m:t>
                            </m:r>
                          </m:sub>
                        </m:sSub>
                      </m:e>
                    </m:acc>
                  </m:oMath>
                </a14:m>
                <a:r>
                  <a:rPr lang="es-PA" dirty="0"/>
                  <a:t> ;</a:t>
                </a:r>
                <a14:m>
                  <m:oMath xmlns:m="http://schemas.openxmlformats.org/officeDocument/2006/math">
                    <m:r>
                      <a:rPr lang="es-PA" i="1">
                        <a:latin typeface="Cambria Math" panose="02040503050406030204" pitchFamily="18" charset="0"/>
                      </a:rPr>
                      <m:t> </m:t>
                    </m:r>
                    <m:acc>
                      <m:accPr>
                        <m:chr m:val="̇"/>
                        <m:ctrlPr>
                          <a:rPr lang="es-PA" i="1">
                            <a:latin typeface="Cambria Math" panose="02040503050406030204" pitchFamily="18" charset="0"/>
                          </a:rPr>
                        </m:ctrlPr>
                      </m:accPr>
                      <m:e>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b="0" i="1" smtClean="0">
                                <a:latin typeface="Cambria Math" panose="02040503050406030204" pitchFamily="18" charset="0"/>
                              </a:rPr>
                              <m:t>4</m:t>
                            </m:r>
                          </m:sub>
                        </m:sSub>
                      </m:e>
                    </m:acc>
                    <m:r>
                      <a:rPr lang="es-PA" i="1">
                        <a:latin typeface="Cambria Math" panose="02040503050406030204" pitchFamily="18" charset="0"/>
                      </a:rPr>
                      <m:t>=</m:t>
                    </m:r>
                    <m:acc>
                      <m:accPr>
                        <m:chr m:val="̈"/>
                        <m:ctrlPr>
                          <a:rPr lang="es-PA" i="1">
                            <a:latin typeface="Cambria Math" panose="02040503050406030204" pitchFamily="18" charset="0"/>
                          </a:rPr>
                        </m:ctrlPr>
                      </m:accPr>
                      <m:e>
                        <m:r>
                          <m:rPr>
                            <m:sty m:val="p"/>
                          </m:rPr>
                          <a:rPr lang="el-GR" i="1">
                            <a:latin typeface="Cambria Math" panose="02040503050406030204" pitchFamily="18" charset="0"/>
                          </a:rPr>
                          <m:t>θ</m:t>
                        </m:r>
                      </m:e>
                    </m:acc>
                  </m:oMath>
                </a14:m>
                <a:endParaRPr lang="es-PA" dirty="0"/>
              </a:p>
              <a:p>
                <a:r>
                  <a:rPr lang="es-PA" dirty="0"/>
                  <a:t>En resumen </a:t>
                </a:r>
                <a14:m>
                  <m:oMath xmlns:m="http://schemas.openxmlformats.org/officeDocument/2006/math">
                    <m:acc>
                      <m:accPr>
                        <m:chr m:val="̇"/>
                        <m:ctrlPr>
                          <a:rPr lang="es-PA" b="1" i="1">
                            <a:latin typeface="Cambria Math" panose="02040503050406030204" pitchFamily="18" charset="0"/>
                          </a:rPr>
                        </m:ctrlPr>
                      </m:accPr>
                      <m:e>
                        <m:sSub>
                          <m:sSubPr>
                            <m:ctrlPr>
                              <a:rPr lang="es-PA" b="1" i="1">
                                <a:latin typeface="Cambria Math" panose="02040503050406030204" pitchFamily="18" charset="0"/>
                              </a:rPr>
                            </m:ctrlPr>
                          </m:sSubPr>
                          <m:e>
                            <m:r>
                              <a:rPr lang="es-PA" b="1" i="1">
                                <a:latin typeface="Cambria Math" panose="02040503050406030204" pitchFamily="18" charset="0"/>
                              </a:rPr>
                              <m:t>𝒙</m:t>
                            </m:r>
                          </m:e>
                          <m:sub>
                            <m:r>
                              <a:rPr lang="es-PA" b="1" i="1">
                                <a:latin typeface="Cambria Math" panose="02040503050406030204" pitchFamily="18" charset="0"/>
                              </a:rPr>
                              <m:t>𝟏</m:t>
                            </m:r>
                          </m:sub>
                        </m:sSub>
                      </m:e>
                    </m:acc>
                    <m:r>
                      <a:rPr lang="es-PA" b="1" i="1" smtClean="0">
                        <a:latin typeface="Cambria Math" panose="02040503050406030204" pitchFamily="18" charset="0"/>
                      </a:rPr>
                      <m:t>=</m:t>
                    </m:r>
                    <m:sSub>
                      <m:sSubPr>
                        <m:ctrlPr>
                          <a:rPr lang="es-PA" b="1" i="1">
                            <a:latin typeface="Cambria Math" panose="02040503050406030204" pitchFamily="18" charset="0"/>
                          </a:rPr>
                        </m:ctrlPr>
                      </m:sSubPr>
                      <m:e>
                        <m:r>
                          <a:rPr lang="es-PA" b="1" i="1">
                            <a:latin typeface="Cambria Math" panose="02040503050406030204" pitchFamily="18" charset="0"/>
                          </a:rPr>
                          <m:t>𝒙</m:t>
                        </m:r>
                      </m:e>
                      <m:sub>
                        <m:r>
                          <a:rPr lang="es-PA" b="1" i="1">
                            <a:latin typeface="Cambria Math" panose="02040503050406030204" pitchFamily="18" charset="0"/>
                          </a:rPr>
                          <m:t>𝟐</m:t>
                        </m:r>
                      </m:sub>
                    </m:sSub>
                  </m:oMath>
                </a14:m>
                <a:r>
                  <a:rPr lang="es-PA" dirty="0"/>
                  <a:t> ; </a:t>
                </a:r>
                <a14:m>
                  <m:oMath xmlns:m="http://schemas.openxmlformats.org/officeDocument/2006/math">
                    <m:acc>
                      <m:accPr>
                        <m:chr m:val="̇"/>
                        <m:ctrlPr>
                          <a:rPr lang="es-PA" b="1" i="1">
                            <a:latin typeface="Cambria Math" panose="02040503050406030204" pitchFamily="18" charset="0"/>
                          </a:rPr>
                        </m:ctrlPr>
                      </m:accPr>
                      <m:e>
                        <m:sSub>
                          <m:sSubPr>
                            <m:ctrlPr>
                              <a:rPr lang="es-PA" b="1" i="1">
                                <a:latin typeface="Cambria Math" panose="02040503050406030204" pitchFamily="18" charset="0"/>
                              </a:rPr>
                            </m:ctrlPr>
                          </m:sSubPr>
                          <m:e>
                            <m:r>
                              <a:rPr lang="es-PA" b="1" i="1">
                                <a:latin typeface="Cambria Math" panose="02040503050406030204" pitchFamily="18" charset="0"/>
                              </a:rPr>
                              <m:t>𝒙</m:t>
                            </m:r>
                          </m:e>
                          <m:sub>
                            <m:r>
                              <a:rPr lang="es-PA" b="1" i="1">
                                <a:latin typeface="Cambria Math" panose="02040503050406030204" pitchFamily="18" charset="0"/>
                              </a:rPr>
                              <m:t>𝟑</m:t>
                            </m:r>
                          </m:sub>
                        </m:sSub>
                      </m:e>
                    </m:acc>
                    <m:r>
                      <a:rPr lang="es-PA" b="1" i="1" smtClean="0">
                        <a:latin typeface="Cambria Math" panose="02040503050406030204" pitchFamily="18" charset="0"/>
                      </a:rPr>
                      <m:t>=</m:t>
                    </m:r>
                    <m:sSub>
                      <m:sSubPr>
                        <m:ctrlPr>
                          <a:rPr lang="es-PA" b="1" i="1">
                            <a:latin typeface="Cambria Math" panose="02040503050406030204" pitchFamily="18" charset="0"/>
                          </a:rPr>
                        </m:ctrlPr>
                      </m:sSubPr>
                      <m:e>
                        <m:r>
                          <a:rPr lang="es-PA" b="1" i="1">
                            <a:latin typeface="Cambria Math" panose="02040503050406030204" pitchFamily="18" charset="0"/>
                          </a:rPr>
                          <m:t>𝒙</m:t>
                        </m:r>
                      </m:e>
                      <m:sub>
                        <m:r>
                          <a:rPr lang="es-PA" b="1" i="1">
                            <a:latin typeface="Cambria Math" panose="02040503050406030204" pitchFamily="18" charset="0"/>
                          </a:rPr>
                          <m:t>𝟒</m:t>
                        </m:r>
                      </m:sub>
                    </m:sSub>
                  </m:oMath>
                </a14:m>
                <a:r>
                  <a:rPr lang="es-PA" b="1" dirty="0"/>
                  <a:t> ; </a:t>
                </a:r>
                <a14:m>
                  <m:oMath xmlns:m="http://schemas.openxmlformats.org/officeDocument/2006/math">
                    <m:sSub>
                      <m:sSubPr>
                        <m:ctrlPr>
                          <a:rPr lang="es-PA" b="1" i="1">
                            <a:latin typeface="Cambria Math" panose="02040503050406030204" pitchFamily="18" charset="0"/>
                          </a:rPr>
                        </m:ctrlPr>
                      </m:sSubPr>
                      <m:e>
                        <m:r>
                          <a:rPr lang="es-PA" b="1" i="1">
                            <a:latin typeface="Cambria Math" panose="02040503050406030204" pitchFamily="18" charset="0"/>
                          </a:rPr>
                          <m:t>𝒙</m:t>
                        </m:r>
                      </m:e>
                      <m:sub>
                        <m:r>
                          <a:rPr lang="es-PA" b="1" i="1">
                            <a:latin typeface="Cambria Math" panose="02040503050406030204" pitchFamily="18" charset="0"/>
                          </a:rPr>
                          <m:t>𝟏</m:t>
                        </m:r>
                      </m:sub>
                    </m:sSub>
                    <m:r>
                      <a:rPr lang="es-PA" b="1" i="1">
                        <a:latin typeface="Cambria Math" panose="02040503050406030204" pitchFamily="18" charset="0"/>
                      </a:rPr>
                      <m:t>=</m:t>
                    </m:r>
                    <m:r>
                      <a:rPr lang="es-PA" b="1" i="1">
                        <a:latin typeface="Cambria Math" panose="02040503050406030204" pitchFamily="18" charset="0"/>
                      </a:rPr>
                      <m:t>𝒙</m:t>
                    </m:r>
                    <m:r>
                      <a:rPr lang="es-PA" b="1">
                        <a:latin typeface="Cambria Math" panose="02040503050406030204" pitchFamily="18" charset="0"/>
                      </a:rPr>
                      <m:t> </m:t>
                    </m:r>
                  </m:oMath>
                </a14:m>
                <a:r>
                  <a:rPr lang="es-PA" dirty="0"/>
                  <a:t>; </a:t>
                </a:r>
                <a14:m>
                  <m:oMath xmlns:m="http://schemas.openxmlformats.org/officeDocument/2006/math">
                    <m:sSub>
                      <m:sSubPr>
                        <m:ctrlPr>
                          <a:rPr lang="es-PA" b="1" i="1">
                            <a:latin typeface="Cambria Math" panose="02040503050406030204" pitchFamily="18" charset="0"/>
                          </a:rPr>
                        </m:ctrlPr>
                      </m:sSubPr>
                      <m:e>
                        <m:r>
                          <a:rPr lang="es-PA" b="1" i="1">
                            <a:latin typeface="Cambria Math" panose="02040503050406030204" pitchFamily="18" charset="0"/>
                          </a:rPr>
                          <m:t>𝒙</m:t>
                        </m:r>
                      </m:e>
                      <m:sub>
                        <m:r>
                          <a:rPr lang="es-PA" b="1" i="1">
                            <a:latin typeface="Cambria Math" panose="02040503050406030204" pitchFamily="18" charset="0"/>
                          </a:rPr>
                          <m:t>𝟑</m:t>
                        </m:r>
                      </m:sub>
                    </m:sSub>
                    <m:r>
                      <a:rPr lang="es-PA" b="1" i="1">
                        <a:latin typeface="Cambria Math" panose="02040503050406030204" pitchFamily="18" charset="0"/>
                      </a:rPr>
                      <m:t>=</m:t>
                    </m:r>
                    <m:r>
                      <a:rPr lang="el-GR" b="1" i="1">
                        <a:latin typeface="Cambria Math" panose="02040503050406030204" pitchFamily="18" charset="0"/>
                      </a:rPr>
                      <m:t>𝜽</m:t>
                    </m:r>
                    <m:r>
                      <a:rPr lang="es-PA" b="1">
                        <a:latin typeface="Cambria Math" panose="02040503050406030204" pitchFamily="18" charset="0"/>
                      </a:rPr>
                      <m:t> </m:t>
                    </m:r>
                  </m:oMath>
                </a14:m>
                <a:endParaRPr lang="es-PA" b="1" dirty="0"/>
              </a:p>
              <a:p>
                <a:pPr marL="0" indent="0">
                  <a:buNone/>
                </a:pPr>
                <a:endParaRPr lang="es-PA" dirty="0"/>
              </a:p>
              <a:p>
                <a:pPr marL="0" indent="0">
                  <a:buNone/>
                </a:pPr>
                <a:endParaRPr lang="es-PA" dirty="0"/>
              </a:p>
            </p:txBody>
          </p:sp>
        </mc:Choice>
        <mc:Fallback xmlns="">
          <p:sp>
            <p:nvSpPr>
              <p:cNvPr id="3" name="Marcador de contenido 2">
                <a:extLst>
                  <a:ext uri="{FF2B5EF4-FFF2-40B4-BE49-F238E27FC236}">
                    <a16:creationId xmlns:a16="http://schemas.microsoft.com/office/drawing/2014/main" id="{AC415913-E2B1-4984-85AA-A9F2EA3AC162}"/>
                  </a:ext>
                </a:extLst>
              </p:cNvPr>
              <p:cNvSpPr>
                <a:spLocks noGrp="1" noRot="1" noChangeAspect="1" noMove="1" noResize="1" noEditPoints="1" noAdjustHandles="1" noChangeArrowheads="1" noChangeShapeType="1" noTextEdit="1"/>
              </p:cNvSpPr>
              <p:nvPr>
                <p:ph idx="1"/>
              </p:nvPr>
            </p:nvSpPr>
            <p:spPr>
              <a:xfrm>
                <a:off x="839925" y="1944757"/>
                <a:ext cx="8915400" cy="3777622"/>
              </a:xfrm>
              <a:blipFill>
                <a:blip r:embed="rId2"/>
                <a:stretch>
                  <a:fillRect l="-479" t="-806"/>
                </a:stretch>
              </a:blipFill>
            </p:spPr>
            <p:txBody>
              <a:bodyPr/>
              <a:lstStyle/>
              <a:p>
                <a:r>
                  <a:rPr lang="es-PA">
                    <a:noFill/>
                  </a:rPr>
                  <a:t> </a:t>
                </a:r>
              </a:p>
            </p:txBody>
          </p:sp>
        </mc:Fallback>
      </mc:AlternateContent>
      <p:sp>
        <p:nvSpPr>
          <p:cNvPr id="4" name="Título 1">
            <a:extLst>
              <a:ext uri="{FF2B5EF4-FFF2-40B4-BE49-F238E27FC236}">
                <a16:creationId xmlns:a16="http://schemas.microsoft.com/office/drawing/2014/main" id="{2F8CF1D4-488A-4865-8DC4-75B0A4E98CE4}"/>
              </a:ext>
            </a:extLst>
          </p:cNvPr>
          <p:cNvSpPr>
            <a:spLocks noGrp="1"/>
          </p:cNvSpPr>
          <p:nvPr>
            <p:ph type="title"/>
          </p:nvPr>
        </p:nvSpPr>
        <p:spPr/>
        <p:txBody>
          <a:bodyPr>
            <a:normAutofit fontScale="90000"/>
          </a:bodyPr>
          <a:lstStyle/>
          <a:p>
            <a:r>
              <a:rPr lang="es-PA" dirty="0"/>
              <a:t>Obtención del modelo en el espacio de estado (</a:t>
            </a:r>
            <a:r>
              <a:rPr lang="es-PA" b="1" i="1" dirty="0"/>
              <a:t>NO ES NECESARIO QUE VEAN ESTO</a:t>
            </a:r>
            <a:r>
              <a:rPr lang="es-PA" dirty="0"/>
              <a:t>)</a:t>
            </a:r>
            <a:br>
              <a:rPr lang="es-PA" dirty="0"/>
            </a:br>
            <a:r>
              <a:rPr lang="es-PA" sz="2000" dirty="0"/>
              <a:t>El péndulo invertido</a:t>
            </a:r>
            <a:endParaRPr lang="es-PA" dirty="0"/>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18425F11-EC24-4A2C-A600-41C38429C376}"/>
                  </a:ext>
                </a:extLst>
              </p:cNvPr>
              <p:cNvSpPr/>
              <p:nvPr/>
            </p:nvSpPr>
            <p:spPr>
              <a:xfrm>
                <a:off x="839925" y="4290904"/>
                <a:ext cx="2711512" cy="369332"/>
              </a:xfrm>
              <a:prstGeom prst="rect">
                <a:avLst/>
              </a:prstGeom>
              <a:solidFill>
                <a:schemeClr val="bg1"/>
              </a:solidFill>
            </p:spPr>
            <p:txBody>
              <a:bodyPr wrap="none">
                <a:spAutoFit/>
              </a:bodyPr>
              <a:lstStyle/>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𝑀𝑙</m:t>
                      </m:r>
                      <m:acc>
                        <m:accPr>
                          <m:chr m:val="̇"/>
                          <m:ctrlPr>
                            <a:rPr lang="es-PA" i="1">
                              <a:latin typeface="Cambria Math" panose="02040503050406030204" pitchFamily="18" charset="0"/>
                            </a:rPr>
                          </m:ctrlPr>
                        </m:accPr>
                        <m:e>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i="1">
                                  <a:latin typeface="Cambria Math" panose="02040503050406030204" pitchFamily="18" charset="0"/>
                                </a:rPr>
                                <m:t>4</m:t>
                              </m:r>
                            </m:sub>
                          </m:sSub>
                        </m:e>
                      </m:acc>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𝑀</m:t>
                          </m:r>
                          <m:r>
                            <a:rPr lang="es-PA" i="1">
                              <a:latin typeface="Cambria Math" panose="02040503050406030204" pitchFamily="18" charset="0"/>
                            </a:rPr>
                            <m:t>+</m:t>
                          </m:r>
                          <m:r>
                            <a:rPr lang="es-PA" i="1">
                              <a:latin typeface="Cambria Math" panose="02040503050406030204" pitchFamily="18" charset="0"/>
                            </a:rPr>
                            <m:t>𝑚</m:t>
                          </m:r>
                        </m:e>
                      </m:d>
                      <m:r>
                        <a:rPr lang="es-PA" i="1">
                          <a:latin typeface="Cambria Math" panose="02040503050406030204" pitchFamily="18" charset="0"/>
                        </a:rPr>
                        <m:t>𝑔</m:t>
                      </m:r>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i="1">
                              <a:latin typeface="Cambria Math" panose="02040503050406030204" pitchFamily="18" charset="0"/>
                            </a:rPr>
                            <m:t>3</m:t>
                          </m:r>
                        </m:sub>
                      </m:sSub>
                      <m:r>
                        <a:rPr lang="es-PA" i="1">
                          <a:latin typeface="Cambria Math" panose="02040503050406030204" pitchFamily="18" charset="0"/>
                        </a:rPr>
                        <m:t>−</m:t>
                      </m:r>
                      <m:r>
                        <a:rPr lang="es-PA" i="1">
                          <a:latin typeface="Cambria Math" panose="02040503050406030204" pitchFamily="18" charset="0"/>
                        </a:rPr>
                        <m:t>𝑢</m:t>
                      </m:r>
                    </m:oMath>
                  </m:oMathPara>
                </a14:m>
                <a:endParaRPr lang="es-PA" dirty="0"/>
              </a:p>
            </p:txBody>
          </p:sp>
        </mc:Choice>
        <mc:Fallback xmlns="">
          <p:sp>
            <p:nvSpPr>
              <p:cNvPr id="5" name="Rectángulo 4">
                <a:extLst>
                  <a:ext uri="{FF2B5EF4-FFF2-40B4-BE49-F238E27FC236}">
                    <a16:creationId xmlns:a16="http://schemas.microsoft.com/office/drawing/2014/main" id="{18425F11-EC24-4A2C-A600-41C38429C376}"/>
                  </a:ext>
                </a:extLst>
              </p:cNvPr>
              <p:cNvSpPr>
                <a:spLocks noRot="1" noChangeAspect="1" noMove="1" noResize="1" noEditPoints="1" noAdjustHandles="1" noChangeArrowheads="1" noChangeShapeType="1" noTextEdit="1"/>
              </p:cNvSpPr>
              <p:nvPr/>
            </p:nvSpPr>
            <p:spPr>
              <a:xfrm>
                <a:off x="839925" y="4290904"/>
                <a:ext cx="2711512" cy="369332"/>
              </a:xfrm>
              <a:prstGeom prst="rect">
                <a:avLst/>
              </a:prstGeom>
              <a:blipFill>
                <a:blip r:embed="rId3"/>
                <a:stretch>
                  <a:fillRect b="-10000"/>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3478EE33-BC69-45AD-85CB-C04DCD6E9E70}"/>
                  </a:ext>
                </a:extLst>
              </p:cNvPr>
              <p:cNvSpPr/>
              <p:nvPr/>
            </p:nvSpPr>
            <p:spPr>
              <a:xfrm>
                <a:off x="839925" y="3921572"/>
                <a:ext cx="2136739" cy="369332"/>
              </a:xfrm>
              <a:prstGeom prst="rect">
                <a:avLst/>
              </a:prstGeom>
              <a:solidFill>
                <a:schemeClr val="bg1"/>
              </a:solidFill>
            </p:spPr>
            <p:txBody>
              <a:bodyPr wrap="none">
                <a:spAutoFit/>
              </a:bodyPr>
              <a:lstStyle/>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𝑀</m:t>
                      </m:r>
                      <m:acc>
                        <m:accPr>
                          <m:chr m:val="̇"/>
                          <m:ctrlPr>
                            <a:rPr lang="es-PA" i="1">
                              <a:latin typeface="Cambria Math" panose="02040503050406030204" pitchFamily="18" charset="0"/>
                            </a:rPr>
                          </m:ctrlPr>
                        </m:accPr>
                        <m:e>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i="1">
                                  <a:latin typeface="Cambria Math" panose="02040503050406030204" pitchFamily="18" charset="0"/>
                                </a:rPr>
                                <m:t>2</m:t>
                              </m:r>
                            </m:sub>
                          </m:sSub>
                        </m:e>
                      </m:acc>
                      <m:r>
                        <a:rPr lang="es-PA" i="1">
                          <a:latin typeface="Cambria Math" panose="02040503050406030204" pitchFamily="18" charset="0"/>
                        </a:rPr>
                        <m:t>=−</m:t>
                      </m:r>
                      <m:r>
                        <a:rPr lang="es-PA" i="1">
                          <a:latin typeface="Cambria Math" panose="02040503050406030204" pitchFamily="18" charset="0"/>
                        </a:rPr>
                        <m:t>𝑚𝑔</m:t>
                      </m:r>
                      <m:sSub>
                        <m:sSubPr>
                          <m:ctrlPr>
                            <a:rPr lang="es-PA" i="1">
                              <a:latin typeface="Cambria Math" panose="02040503050406030204" pitchFamily="18" charset="0"/>
                            </a:rPr>
                          </m:ctrlPr>
                        </m:sSubPr>
                        <m:e>
                          <m:r>
                            <a:rPr lang="es-PA" i="1">
                              <a:latin typeface="Cambria Math" panose="02040503050406030204" pitchFamily="18" charset="0"/>
                            </a:rPr>
                            <m:t>𝑥</m:t>
                          </m:r>
                        </m:e>
                        <m:sub>
                          <m:r>
                            <a:rPr lang="es-PA" i="1">
                              <a:latin typeface="Cambria Math" panose="02040503050406030204" pitchFamily="18" charset="0"/>
                            </a:rPr>
                            <m:t>3</m:t>
                          </m:r>
                        </m:sub>
                      </m:sSub>
                      <m:r>
                        <a:rPr lang="es-PA" i="1">
                          <a:latin typeface="Cambria Math" panose="02040503050406030204" pitchFamily="18" charset="0"/>
                        </a:rPr>
                        <m:t>+</m:t>
                      </m:r>
                      <m:r>
                        <a:rPr lang="es-PA" i="1">
                          <a:latin typeface="Cambria Math" panose="02040503050406030204" pitchFamily="18" charset="0"/>
                        </a:rPr>
                        <m:t>𝑢</m:t>
                      </m:r>
                    </m:oMath>
                  </m:oMathPara>
                </a14:m>
                <a:endParaRPr lang="es-PA" dirty="0"/>
              </a:p>
            </p:txBody>
          </p:sp>
        </mc:Choice>
        <mc:Fallback xmlns="">
          <p:sp>
            <p:nvSpPr>
              <p:cNvPr id="6" name="Rectángulo 5">
                <a:extLst>
                  <a:ext uri="{FF2B5EF4-FFF2-40B4-BE49-F238E27FC236}">
                    <a16:creationId xmlns:a16="http://schemas.microsoft.com/office/drawing/2014/main" id="{3478EE33-BC69-45AD-85CB-C04DCD6E9E70}"/>
                  </a:ext>
                </a:extLst>
              </p:cNvPr>
              <p:cNvSpPr>
                <a:spLocks noRot="1" noChangeAspect="1" noMove="1" noResize="1" noEditPoints="1" noAdjustHandles="1" noChangeArrowheads="1" noChangeShapeType="1" noTextEdit="1"/>
              </p:cNvSpPr>
              <p:nvPr/>
            </p:nvSpPr>
            <p:spPr>
              <a:xfrm>
                <a:off x="839925" y="3921572"/>
                <a:ext cx="2136739" cy="369332"/>
              </a:xfrm>
              <a:prstGeom prst="rect">
                <a:avLst/>
              </a:prstGeom>
              <a:blipFill>
                <a:blip r:embed="rId4"/>
                <a:stretch>
                  <a:fillRect b="-9836"/>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0B36B398-80F5-4499-9F9E-841C04269F49}"/>
                  </a:ext>
                </a:extLst>
              </p:cNvPr>
              <p:cNvSpPr/>
              <p:nvPr/>
            </p:nvSpPr>
            <p:spPr>
              <a:xfrm>
                <a:off x="887053" y="2577175"/>
                <a:ext cx="2503762" cy="382156"/>
              </a:xfrm>
              <a:prstGeom prst="rect">
                <a:avLst/>
              </a:prstGeom>
              <a:solidFill>
                <a:schemeClr val="bg1"/>
              </a:solidFill>
            </p:spPr>
            <p:txBody>
              <a:bodyPr wrap="none">
                <a:spAutoFit/>
              </a:bodyPr>
              <a:lstStyle/>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𝑀𝑙</m:t>
                      </m:r>
                      <m:acc>
                        <m:accPr>
                          <m:chr m:val="̈"/>
                          <m:ctrlPr>
                            <a:rPr lang="es-PA" i="1">
                              <a:latin typeface="Cambria Math" panose="02040503050406030204" pitchFamily="18" charset="0"/>
                            </a:rPr>
                          </m:ctrlPr>
                        </m:accPr>
                        <m:e>
                          <m:r>
                            <m:rPr>
                              <m:sty m:val="p"/>
                            </m:rPr>
                            <a:rPr lang="el-GR" i="1">
                              <a:latin typeface="Cambria Math" panose="02040503050406030204" pitchFamily="18" charset="0"/>
                            </a:rPr>
                            <m:t>θ</m:t>
                          </m:r>
                        </m:e>
                      </m:acc>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𝑀</m:t>
                          </m:r>
                          <m:r>
                            <a:rPr lang="es-PA" i="1">
                              <a:latin typeface="Cambria Math" panose="02040503050406030204" pitchFamily="18" charset="0"/>
                            </a:rPr>
                            <m:t>+</m:t>
                          </m:r>
                          <m:r>
                            <a:rPr lang="es-PA" i="1">
                              <a:latin typeface="Cambria Math" panose="02040503050406030204" pitchFamily="18" charset="0"/>
                            </a:rPr>
                            <m:t>𝑚</m:t>
                          </m:r>
                        </m:e>
                      </m:d>
                      <m:r>
                        <a:rPr lang="es-PA" i="1">
                          <a:latin typeface="Cambria Math" panose="02040503050406030204" pitchFamily="18" charset="0"/>
                        </a:rPr>
                        <m:t>𝑔</m:t>
                      </m:r>
                      <m:r>
                        <m:rPr>
                          <m:sty m:val="p"/>
                        </m:rPr>
                        <a:rPr lang="el-GR" i="1">
                          <a:latin typeface="Cambria Math" panose="02040503050406030204" pitchFamily="18" charset="0"/>
                        </a:rPr>
                        <m:t>θ</m:t>
                      </m:r>
                      <m:r>
                        <a:rPr lang="es-PA" i="1">
                          <a:latin typeface="Cambria Math" panose="02040503050406030204" pitchFamily="18" charset="0"/>
                        </a:rPr>
                        <m:t>−</m:t>
                      </m:r>
                      <m:r>
                        <a:rPr lang="es-PA" i="1">
                          <a:latin typeface="Cambria Math" panose="02040503050406030204" pitchFamily="18" charset="0"/>
                        </a:rPr>
                        <m:t>𝑢</m:t>
                      </m:r>
                    </m:oMath>
                  </m:oMathPara>
                </a14:m>
                <a:endParaRPr lang="es-PA" dirty="0"/>
              </a:p>
            </p:txBody>
          </p:sp>
        </mc:Choice>
        <mc:Fallback xmlns="">
          <p:sp>
            <p:nvSpPr>
              <p:cNvPr id="7" name="Rectángulo 6">
                <a:extLst>
                  <a:ext uri="{FF2B5EF4-FFF2-40B4-BE49-F238E27FC236}">
                    <a16:creationId xmlns:a16="http://schemas.microsoft.com/office/drawing/2014/main" id="{0B36B398-80F5-4499-9F9E-841C04269F49}"/>
                  </a:ext>
                </a:extLst>
              </p:cNvPr>
              <p:cNvSpPr>
                <a:spLocks noRot="1" noChangeAspect="1" noMove="1" noResize="1" noEditPoints="1" noAdjustHandles="1" noChangeArrowheads="1" noChangeShapeType="1" noTextEdit="1"/>
              </p:cNvSpPr>
              <p:nvPr/>
            </p:nvSpPr>
            <p:spPr>
              <a:xfrm>
                <a:off x="887053" y="2577175"/>
                <a:ext cx="2503762" cy="382156"/>
              </a:xfrm>
              <a:prstGeom prst="rect">
                <a:avLst/>
              </a:prstGeom>
              <a:blipFill>
                <a:blip r:embed="rId5"/>
                <a:stretch>
                  <a:fillRect b="-9677"/>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52A24324-D418-4D3F-B4DA-D56A1D61C761}"/>
                  </a:ext>
                </a:extLst>
              </p:cNvPr>
              <p:cNvSpPr/>
              <p:nvPr/>
            </p:nvSpPr>
            <p:spPr>
              <a:xfrm>
                <a:off x="887053" y="2252381"/>
                <a:ext cx="1932773" cy="369332"/>
              </a:xfrm>
              <a:prstGeom prst="rect">
                <a:avLst/>
              </a:prstGeom>
              <a:solidFill>
                <a:schemeClr val="bg1"/>
              </a:solidFill>
            </p:spPr>
            <p:txBody>
              <a:bodyPr wrap="none">
                <a:spAutoFit/>
              </a:bodyPr>
              <a:lstStyle/>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𝑀</m:t>
                      </m:r>
                      <m:acc>
                        <m:accPr>
                          <m:chr m:val="̈"/>
                          <m:ctrlPr>
                            <a:rPr lang="es-PA" i="1">
                              <a:latin typeface="Cambria Math" panose="02040503050406030204" pitchFamily="18" charset="0"/>
                            </a:rPr>
                          </m:ctrlPr>
                        </m:accPr>
                        <m:e>
                          <m:r>
                            <a:rPr lang="es-PA" i="1">
                              <a:latin typeface="Cambria Math" panose="02040503050406030204" pitchFamily="18" charset="0"/>
                            </a:rPr>
                            <m:t>𝑥</m:t>
                          </m:r>
                        </m:e>
                      </m:acc>
                      <m:r>
                        <a:rPr lang="es-PA" i="1">
                          <a:latin typeface="Cambria Math" panose="02040503050406030204" pitchFamily="18" charset="0"/>
                        </a:rPr>
                        <m:t>=−</m:t>
                      </m:r>
                      <m:r>
                        <a:rPr lang="es-PA" i="1">
                          <a:latin typeface="Cambria Math" panose="02040503050406030204" pitchFamily="18" charset="0"/>
                        </a:rPr>
                        <m:t>𝑚𝑔</m:t>
                      </m:r>
                      <m:r>
                        <m:rPr>
                          <m:sty m:val="p"/>
                        </m:rPr>
                        <a:rPr lang="el-GR" i="1">
                          <a:latin typeface="Cambria Math" panose="02040503050406030204" pitchFamily="18" charset="0"/>
                        </a:rPr>
                        <m:t>θ</m:t>
                      </m:r>
                      <m:r>
                        <a:rPr lang="es-PA" i="1">
                          <a:latin typeface="Cambria Math" panose="02040503050406030204" pitchFamily="18" charset="0"/>
                        </a:rPr>
                        <m:t>+</m:t>
                      </m:r>
                      <m:r>
                        <a:rPr lang="es-PA" i="1">
                          <a:latin typeface="Cambria Math" panose="02040503050406030204" pitchFamily="18" charset="0"/>
                        </a:rPr>
                        <m:t>𝑢</m:t>
                      </m:r>
                    </m:oMath>
                  </m:oMathPara>
                </a14:m>
                <a:endParaRPr lang="es-PA" dirty="0"/>
              </a:p>
            </p:txBody>
          </p:sp>
        </mc:Choice>
        <mc:Fallback xmlns="">
          <p:sp>
            <p:nvSpPr>
              <p:cNvPr id="8" name="Rectángulo 7">
                <a:extLst>
                  <a:ext uri="{FF2B5EF4-FFF2-40B4-BE49-F238E27FC236}">
                    <a16:creationId xmlns:a16="http://schemas.microsoft.com/office/drawing/2014/main" id="{52A24324-D418-4D3F-B4DA-D56A1D61C761}"/>
                  </a:ext>
                </a:extLst>
              </p:cNvPr>
              <p:cNvSpPr>
                <a:spLocks noRot="1" noChangeAspect="1" noMove="1" noResize="1" noEditPoints="1" noAdjustHandles="1" noChangeArrowheads="1" noChangeShapeType="1" noTextEdit="1"/>
              </p:cNvSpPr>
              <p:nvPr/>
            </p:nvSpPr>
            <p:spPr>
              <a:xfrm>
                <a:off x="887053" y="2252381"/>
                <a:ext cx="1932773" cy="369332"/>
              </a:xfrm>
              <a:prstGeom prst="rect">
                <a:avLst/>
              </a:prstGeom>
              <a:blipFill>
                <a:blip r:embed="rId6"/>
                <a:stretch>
                  <a:fillRect b="-9836"/>
                </a:stretch>
              </a:blipFill>
            </p:spPr>
            <p:txBody>
              <a:bodyPr/>
              <a:lstStyle/>
              <a:p>
                <a:r>
                  <a:rPr lang="es-PA">
                    <a:noFill/>
                  </a:rPr>
                  <a:t> </a:t>
                </a:r>
              </a:p>
            </p:txBody>
          </p:sp>
        </mc:Fallback>
      </mc:AlternateContent>
      <p:pic>
        <p:nvPicPr>
          <p:cNvPr id="9" name="Imagen 8">
            <a:extLst>
              <a:ext uri="{FF2B5EF4-FFF2-40B4-BE49-F238E27FC236}">
                <a16:creationId xmlns:a16="http://schemas.microsoft.com/office/drawing/2014/main" id="{97FF7B67-8EC3-4CDA-96AF-4B6C1B0D745A}"/>
              </a:ext>
            </a:extLst>
          </p:cNvPr>
          <p:cNvPicPr>
            <a:picLocks noChangeAspect="1"/>
          </p:cNvPicPr>
          <p:nvPr/>
        </p:nvPicPr>
        <p:blipFill>
          <a:blip r:embed="rId7"/>
          <a:stretch>
            <a:fillRect/>
          </a:stretch>
        </p:blipFill>
        <p:spPr>
          <a:xfrm>
            <a:off x="839925" y="4807438"/>
            <a:ext cx="5629173" cy="1222565"/>
          </a:xfrm>
          <a:prstGeom prst="rect">
            <a:avLst/>
          </a:prstGeom>
        </p:spPr>
      </p:pic>
      <p:pic>
        <p:nvPicPr>
          <p:cNvPr id="10" name="Imagen 9">
            <a:extLst>
              <a:ext uri="{FF2B5EF4-FFF2-40B4-BE49-F238E27FC236}">
                <a16:creationId xmlns:a16="http://schemas.microsoft.com/office/drawing/2014/main" id="{C497C2FD-4CA1-4AB7-844E-29732011561F}"/>
              </a:ext>
            </a:extLst>
          </p:cNvPr>
          <p:cNvPicPr>
            <a:picLocks noChangeAspect="1"/>
          </p:cNvPicPr>
          <p:nvPr/>
        </p:nvPicPr>
        <p:blipFill>
          <a:blip r:embed="rId8"/>
          <a:stretch>
            <a:fillRect/>
          </a:stretch>
        </p:blipFill>
        <p:spPr>
          <a:xfrm>
            <a:off x="8094611" y="4794186"/>
            <a:ext cx="3537003" cy="1280890"/>
          </a:xfrm>
          <a:prstGeom prst="rect">
            <a:avLst/>
          </a:prstGeom>
        </p:spPr>
      </p:pic>
    </p:spTree>
    <p:extLst>
      <p:ext uri="{BB962C8B-B14F-4D97-AF65-F5344CB8AC3E}">
        <p14:creationId xmlns:p14="http://schemas.microsoft.com/office/powerpoint/2010/main" val="353907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BEFB5EA-1784-437A-95C2-CDB099A7F9D8}"/>
              </a:ext>
            </a:extLst>
          </p:cNvPr>
          <p:cNvPicPr>
            <a:picLocks noChangeAspect="1"/>
          </p:cNvPicPr>
          <p:nvPr/>
        </p:nvPicPr>
        <p:blipFill>
          <a:blip r:embed="rId2"/>
          <a:stretch>
            <a:fillRect/>
          </a:stretch>
        </p:blipFill>
        <p:spPr>
          <a:xfrm>
            <a:off x="330737" y="1747837"/>
            <a:ext cx="4524375" cy="3362325"/>
          </a:xfrm>
          <a:prstGeom prst="rect">
            <a:avLst/>
          </a:prstGeom>
        </p:spPr>
      </p:pic>
      <p:sp>
        <p:nvSpPr>
          <p:cNvPr id="5" name="Título 1">
            <a:extLst>
              <a:ext uri="{FF2B5EF4-FFF2-40B4-BE49-F238E27FC236}">
                <a16:creationId xmlns:a16="http://schemas.microsoft.com/office/drawing/2014/main" id="{A1515B2E-2061-4FFF-BB9D-903379B2D231}"/>
              </a:ext>
            </a:extLst>
          </p:cNvPr>
          <p:cNvSpPr>
            <a:spLocks noGrp="1"/>
          </p:cNvSpPr>
          <p:nvPr>
            <p:ph type="title"/>
          </p:nvPr>
        </p:nvSpPr>
        <p:spPr>
          <a:xfrm>
            <a:off x="2592924" y="270149"/>
            <a:ext cx="8911687" cy="1280890"/>
          </a:xfrm>
        </p:spPr>
        <p:txBody>
          <a:bodyPr>
            <a:normAutofit fontScale="90000"/>
          </a:bodyPr>
          <a:lstStyle/>
          <a:p>
            <a:r>
              <a:rPr lang="es-PA" dirty="0"/>
              <a:t>Obtención del modelo en el espacio de estado</a:t>
            </a:r>
            <a:br>
              <a:rPr lang="es-PA" dirty="0"/>
            </a:br>
            <a:r>
              <a:rPr lang="es-PA" sz="2000" dirty="0"/>
              <a:t>Sistema mecánico – Practica #1.</a:t>
            </a:r>
            <a:endParaRPr lang="es-PA" dirty="0"/>
          </a:p>
        </p:txBody>
      </p:sp>
      <p:pic>
        <p:nvPicPr>
          <p:cNvPr id="2" name="Imagen 1">
            <a:extLst>
              <a:ext uri="{FF2B5EF4-FFF2-40B4-BE49-F238E27FC236}">
                <a16:creationId xmlns:a16="http://schemas.microsoft.com/office/drawing/2014/main" id="{3D3481B8-21E0-493A-9DA9-7BC215730732}"/>
              </a:ext>
            </a:extLst>
          </p:cNvPr>
          <p:cNvPicPr>
            <a:picLocks noChangeAspect="1"/>
          </p:cNvPicPr>
          <p:nvPr/>
        </p:nvPicPr>
        <p:blipFill>
          <a:blip r:embed="rId3"/>
          <a:stretch>
            <a:fillRect/>
          </a:stretch>
        </p:blipFill>
        <p:spPr>
          <a:xfrm>
            <a:off x="6417572" y="2262394"/>
            <a:ext cx="4028859" cy="2333211"/>
          </a:xfrm>
          <a:prstGeom prst="rect">
            <a:avLst/>
          </a:prstGeom>
        </p:spPr>
      </p:pic>
      <p:sp>
        <p:nvSpPr>
          <p:cNvPr id="3" name="TextBox 2">
            <a:extLst>
              <a:ext uri="{FF2B5EF4-FFF2-40B4-BE49-F238E27FC236}">
                <a16:creationId xmlns:a16="http://schemas.microsoft.com/office/drawing/2014/main" id="{A56540F7-BA99-4276-BEAE-F7FC41C99B82}"/>
              </a:ext>
            </a:extLst>
          </p:cNvPr>
          <p:cNvSpPr txBox="1"/>
          <p:nvPr/>
        </p:nvSpPr>
        <p:spPr>
          <a:xfrm>
            <a:off x="1882066" y="5450889"/>
            <a:ext cx="9800948" cy="1200329"/>
          </a:xfrm>
          <a:prstGeom prst="rect">
            <a:avLst/>
          </a:prstGeom>
          <a:noFill/>
        </p:spPr>
        <p:txBody>
          <a:bodyPr wrap="square" rtlCol="0">
            <a:spAutoFit/>
          </a:bodyPr>
          <a:lstStyle/>
          <a:p>
            <a:r>
              <a:rPr lang="es-PA" dirty="0"/>
              <a:t>La gran diferencia entre el método la función de transferencia y variables de estado, es que en esta última las ecuaciones se deben escribir en el dominio del tiempo. El resultado serán “m” ecuaciones de orden “n”, que luego al aplicársele reducción de orden, quedarán “m x n” ecuaciones de primer orden.</a:t>
            </a:r>
          </a:p>
        </p:txBody>
      </p:sp>
    </p:spTree>
    <p:extLst>
      <p:ext uri="{BB962C8B-B14F-4D97-AF65-F5344CB8AC3E}">
        <p14:creationId xmlns:p14="http://schemas.microsoft.com/office/powerpoint/2010/main" val="68285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C28B9B9-8A8D-48D8-8E66-DF6A96908092}"/>
              </a:ext>
            </a:extLst>
          </p:cNvPr>
          <p:cNvPicPr>
            <a:picLocks noChangeAspect="1"/>
          </p:cNvPicPr>
          <p:nvPr/>
        </p:nvPicPr>
        <p:blipFill>
          <a:blip r:embed="rId2"/>
          <a:stretch>
            <a:fillRect/>
          </a:stretch>
        </p:blipFill>
        <p:spPr>
          <a:xfrm>
            <a:off x="710577" y="2239217"/>
            <a:ext cx="4203631" cy="1997765"/>
          </a:xfrm>
          <a:prstGeom prst="rect">
            <a:avLst/>
          </a:prstGeom>
        </p:spPr>
      </p:pic>
      <p:sp>
        <p:nvSpPr>
          <p:cNvPr id="5" name="Título 1">
            <a:extLst>
              <a:ext uri="{FF2B5EF4-FFF2-40B4-BE49-F238E27FC236}">
                <a16:creationId xmlns:a16="http://schemas.microsoft.com/office/drawing/2014/main" id="{FFFE276E-B32F-414E-941F-9A8678F85459}"/>
              </a:ext>
            </a:extLst>
          </p:cNvPr>
          <p:cNvSpPr>
            <a:spLocks noGrp="1"/>
          </p:cNvSpPr>
          <p:nvPr>
            <p:ph type="title"/>
          </p:nvPr>
        </p:nvSpPr>
        <p:spPr/>
        <p:txBody>
          <a:bodyPr>
            <a:normAutofit fontScale="90000"/>
          </a:bodyPr>
          <a:lstStyle/>
          <a:p>
            <a:r>
              <a:rPr lang="es-PA" dirty="0"/>
              <a:t>Obtención del modelo en el espacio de estado</a:t>
            </a:r>
            <a:br>
              <a:rPr lang="es-PA" dirty="0"/>
            </a:br>
            <a:r>
              <a:rPr lang="es-PA" sz="2000" dirty="0"/>
              <a:t>Sistema eléctrico</a:t>
            </a:r>
            <a:endParaRPr lang="es-PA" dirty="0"/>
          </a:p>
        </p:txBody>
      </p:sp>
      <p:pic>
        <p:nvPicPr>
          <p:cNvPr id="2" name="Imagen 1">
            <a:extLst>
              <a:ext uri="{FF2B5EF4-FFF2-40B4-BE49-F238E27FC236}">
                <a16:creationId xmlns:a16="http://schemas.microsoft.com/office/drawing/2014/main" id="{D7E4404C-9E80-4C6F-9D68-A6DB59CB2BCC}"/>
              </a:ext>
            </a:extLst>
          </p:cNvPr>
          <p:cNvPicPr>
            <a:picLocks noChangeAspect="1"/>
          </p:cNvPicPr>
          <p:nvPr/>
        </p:nvPicPr>
        <p:blipFill>
          <a:blip r:embed="rId3"/>
          <a:stretch>
            <a:fillRect/>
          </a:stretch>
        </p:blipFill>
        <p:spPr>
          <a:xfrm>
            <a:off x="6100797" y="2301205"/>
            <a:ext cx="4112804" cy="1873787"/>
          </a:xfrm>
          <a:prstGeom prst="rect">
            <a:avLst/>
          </a:prstGeom>
        </p:spPr>
      </p:pic>
      <p:cxnSp>
        <p:nvCxnSpPr>
          <p:cNvPr id="6" name="Conector recto de flecha 5">
            <a:extLst>
              <a:ext uri="{FF2B5EF4-FFF2-40B4-BE49-F238E27FC236}">
                <a16:creationId xmlns:a16="http://schemas.microsoft.com/office/drawing/2014/main" id="{AC70B69B-E505-434D-BA32-F29D63579739}"/>
              </a:ext>
            </a:extLst>
          </p:cNvPr>
          <p:cNvCxnSpPr/>
          <p:nvPr/>
        </p:nvCxnSpPr>
        <p:spPr>
          <a:xfrm flipV="1">
            <a:off x="8693834" y="3238098"/>
            <a:ext cx="0" cy="489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00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088A4-0D92-40FE-B8EF-C0356F88D876}"/>
              </a:ext>
            </a:extLst>
          </p:cNvPr>
          <p:cNvSpPr>
            <a:spLocks noGrp="1"/>
          </p:cNvSpPr>
          <p:nvPr>
            <p:ph type="title"/>
          </p:nvPr>
        </p:nvSpPr>
        <p:spPr/>
        <p:txBody>
          <a:bodyPr/>
          <a:lstStyle/>
          <a:p>
            <a:r>
              <a:rPr lang="es-PA" dirty="0"/>
              <a:t>Conversión de modelo en el espacio de estado a función de transferencia</a:t>
            </a:r>
          </a:p>
        </p:txBody>
      </p:sp>
      <p:sp>
        <p:nvSpPr>
          <p:cNvPr id="3" name="Marcador de contenido 2">
            <a:extLst>
              <a:ext uri="{FF2B5EF4-FFF2-40B4-BE49-F238E27FC236}">
                <a16:creationId xmlns:a16="http://schemas.microsoft.com/office/drawing/2014/main" id="{149FDF32-7510-436B-8C07-35971C54638F}"/>
              </a:ext>
            </a:extLst>
          </p:cNvPr>
          <p:cNvSpPr>
            <a:spLocks noGrp="1"/>
          </p:cNvSpPr>
          <p:nvPr>
            <p:ph idx="1"/>
          </p:nvPr>
        </p:nvSpPr>
        <p:spPr>
          <a:xfrm>
            <a:off x="2589212" y="2133600"/>
            <a:ext cx="8915400" cy="944876"/>
          </a:xfrm>
        </p:spPr>
        <p:txBody>
          <a:bodyPr/>
          <a:lstStyle/>
          <a:p>
            <a:r>
              <a:rPr lang="es-PA" dirty="0"/>
              <a:t>Recuerde las limitaciones impuestas en el método de la función de transferencia, las cuales deben conseguirse en las ecuaciones de estado si se requiere hacer la conversión. </a:t>
            </a:r>
          </a:p>
        </p:txBody>
      </p:sp>
      <p:pic>
        <p:nvPicPr>
          <p:cNvPr id="6" name="Imagen 5">
            <a:extLst>
              <a:ext uri="{FF2B5EF4-FFF2-40B4-BE49-F238E27FC236}">
                <a16:creationId xmlns:a16="http://schemas.microsoft.com/office/drawing/2014/main" id="{94151A95-77D5-454B-BC02-3D325B1531C9}"/>
              </a:ext>
            </a:extLst>
          </p:cNvPr>
          <p:cNvPicPr>
            <a:picLocks noChangeAspect="1"/>
          </p:cNvPicPr>
          <p:nvPr/>
        </p:nvPicPr>
        <p:blipFill rotWithShape="1">
          <a:blip r:embed="rId2"/>
          <a:srcRect b="48713"/>
          <a:stretch/>
        </p:blipFill>
        <p:spPr>
          <a:xfrm>
            <a:off x="5281612" y="3315088"/>
            <a:ext cx="1628775" cy="249138"/>
          </a:xfrm>
          <a:prstGeom prst="rect">
            <a:avLst/>
          </a:prstGeom>
        </p:spPr>
      </p:pic>
      <p:pic>
        <p:nvPicPr>
          <p:cNvPr id="8" name="Imagen 7">
            <a:extLst>
              <a:ext uri="{FF2B5EF4-FFF2-40B4-BE49-F238E27FC236}">
                <a16:creationId xmlns:a16="http://schemas.microsoft.com/office/drawing/2014/main" id="{D4B1CAD0-50F8-40A4-9922-FA75CFD186FE}"/>
              </a:ext>
            </a:extLst>
          </p:cNvPr>
          <p:cNvPicPr>
            <a:picLocks noChangeAspect="1"/>
          </p:cNvPicPr>
          <p:nvPr/>
        </p:nvPicPr>
        <p:blipFill>
          <a:blip r:embed="rId3"/>
          <a:stretch>
            <a:fillRect/>
          </a:stretch>
        </p:blipFill>
        <p:spPr>
          <a:xfrm>
            <a:off x="3998840" y="3735861"/>
            <a:ext cx="2276475" cy="190500"/>
          </a:xfrm>
          <a:prstGeom prst="rect">
            <a:avLst/>
          </a:prstGeom>
        </p:spPr>
      </p:pic>
      <p:pic>
        <p:nvPicPr>
          <p:cNvPr id="9" name="Imagen 8">
            <a:extLst>
              <a:ext uri="{FF2B5EF4-FFF2-40B4-BE49-F238E27FC236}">
                <a16:creationId xmlns:a16="http://schemas.microsoft.com/office/drawing/2014/main" id="{CF6564E0-580A-41B2-8949-8502ACA135F0}"/>
              </a:ext>
            </a:extLst>
          </p:cNvPr>
          <p:cNvPicPr>
            <a:picLocks noChangeAspect="1"/>
          </p:cNvPicPr>
          <p:nvPr/>
        </p:nvPicPr>
        <p:blipFill>
          <a:blip r:embed="rId4"/>
          <a:stretch>
            <a:fillRect/>
          </a:stretch>
        </p:blipFill>
        <p:spPr>
          <a:xfrm>
            <a:off x="4006296" y="4033335"/>
            <a:ext cx="1628775" cy="209550"/>
          </a:xfrm>
          <a:prstGeom prst="rect">
            <a:avLst/>
          </a:prstGeom>
        </p:spPr>
      </p:pic>
      <p:cxnSp>
        <p:nvCxnSpPr>
          <p:cNvPr id="12" name="Conector recto de flecha 11">
            <a:extLst>
              <a:ext uri="{FF2B5EF4-FFF2-40B4-BE49-F238E27FC236}">
                <a16:creationId xmlns:a16="http://schemas.microsoft.com/office/drawing/2014/main" id="{4B041632-AB38-4F51-89F2-743A7A6BE007}"/>
              </a:ext>
            </a:extLst>
          </p:cNvPr>
          <p:cNvCxnSpPr/>
          <p:nvPr/>
        </p:nvCxnSpPr>
        <p:spPr>
          <a:xfrm flipH="1">
            <a:off x="7023652" y="3432400"/>
            <a:ext cx="1073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2921DF4A-1CBF-45E1-A167-8B96818956B0}"/>
              </a:ext>
            </a:extLst>
          </p:cNvPr>
          <p:cNvSpPr txBox="1"/>
          <p:nvPr/>
        </p:nvSpPr>
        <p:spPr>
          <a:xfrm>
            <a:off x="8205375" y="3244334"/>
            <a:ext cx="4333461" cy="369332"/>
          </a:xfrm>
          <a:prstGeom prst="rect">
            <a:avLst/>
          </a:prstGeom>
          <a:noFill/>
        </p:spPr>
        <p:txBody>
          <a:bodyPr wrap="square" rtlCol="0">
            <a:spAutoFit/>
          </a:bodyPr>
          <a:lstStyle/>
          <a:p>
            <a:r>
              <a:rPr lang="es-PA" dirty="0"/>
              <a:t>Sistema LTI</a:t>
            </a:r>
          </a:p>
        </p:txBody>
      </p:sp>
      <p:sp>
        <p:nvSpPr>
          <p:cNvPr id="18" name="CuadroTexto 17">
            <a:extLst>
              <a:ext uri="{FF2B5EF4-FFF2-40B4-BE49-F238E27FC236}">
                <a16:creationId xmlns:a16="http://schemas.microsoft.com/office/drawing/2014/main" id="{0C3ED61A-53B3-4CD8-9D5F-0501A4C886AE}"/>
              </a:ext>
            </a:extLst>
          </p:cNvPr>
          <p:cNvSpPr txBox="1"/>
          <p:nvPr/>
        </p:nvSpPr>
        <p:spPr>
          <a:xfrm>
            <a:off x="106015" y="3953444"/>
            <a:ext cx="4333461" cy="369332"/>
          </a:xfrm>
          <a:prstGeom prst="rect">
            <a:avLst/>
          </a:prstGeom>
          <a:noFill/>
        </p:spPr>
        <p:txBody>
          <a:bodyPr wrap="square" rtlCol="0">
            <a:spAutoFit/>
          </a:bodyPr>
          <a:lstStyle/>
          <a:p>
            <a:r>
              <a:rPr lang="es-PA" dirty="0"/>
              <a:t>Condiciones iniciales nulas</a:t>
            </a:r>
          </a:p>
        </p:txBody>
      </p:sp>
      <p:pic>
        <p:nvPicPr>
          <p:cNvPr id="19" name="Imagen 18">
            <a:extLst>
              <a:ext uri="{FF2B5EF4-FFF2-40B4-BE49-F238E27FC236}">
                <a16:creationId xmlns:a16="http://schemas.microsoft.com/office/drawing/2014/main" id="{1C53ABF5-1432-4080-8A10-EBF62D187F58}"/>
              </a:ext>
            </a:extLst>
          </p:cNvPr>
          <p:cNvPicPr>
            <a:picLocks noChangeAspect="1"/>
          </p:cNvPicPr>
          <p:nvPr/>
        </p:nvPicPr>
        <p:blipFill>
          <a:blip r:embed="rId5"/>
          <a:stretch>
            <a:fillRect/>
          </a:stretch>
        </p:blipFill>
        <p:spPr>
          <a:xfrm>
            <a:off x="4006296" y="4347660"/>
            <a:ext cx="1838325" cy="200025"/>
          </a:xfrm>
          <a:prstGeom prst="rect">
            <a:avLst/>
          </a:prstGeom>
        </p:spPr>
      </p:pic>
      <p:pic>
        <p:nvPicPr>
          <p:cNvPr id="20" name="Imagen 19">
            <a:extLst>
              <a:ext uri="{FF2B5EF4-FFF2-40B4-BE49-F238E27FC236}">
                <a16:creationId xmlns:a16="http://schemas.microsoft.com/office/drawing/2014/main" id="{610263DA-2F59-4A21-990F-9685D5B33F4C}"/>
              </a:ext>
            </a:extLst>
          </p:cNvPr>
          <p:cNvPicPr>
            <a:picLocks noChangeAspect="1"/>
          </p:cNvPicPr>
          <p:nvPr/>
        </p:nvPicPr>
        <p:blipFill>
          <a:blip r:embed="rId6"/>
          <a:stretch>
            <a:fillRect/>
          </a:stretch>
        </p:blipFill>
        <p:spPr>
          <a:xfrm>
            <a:off x="6579702" y="3753419"/>
            <a:ext cx="1733550" cy="200025"/>
          </a:xfrm>
          <a:prstGeom prst="rect">
            <a:avLst/>
          </a:prstGeom>
        </p:spPr>
      </p:pic>
      <p:cxnSp>
        <p:nvCxnSpPr>
          <p:cNvPr id="22" name="Conector recto de flecha 21">
            <a:extLst>
              <a:ext uri="{FF2B5EF4-FFF2-40B4-BE49-F238E27FC236}">
                <a16:creationId xmlns:a16="http://schemas.microsoft.com/office/drawing/2014/main" id="{94916FC3-A87A-4FC9-9A2B-4A4EF71D4DFD}"/>
              </a:ext>
            </a:extLst>
          </p:cNvPr>
          <p:cNvCxnSpPr/>
          <p:nvPr/>
        </p:nvCxnSpPr>
        <p:spPr>
          <a:xfrm>
            <a:off x="3146977" y="4138110"/>
            <a:ext cx="859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Imagen 22">
            <a:extLst>
              <a:ext uri="{FF2B5EF4-FFF2-40B4-BE49-F238E27FC236}">
                <a16:creationId xmlns:a16="http://schemas.microsoft.com/office/drawing/2014/main" id="{778402DA-B847-4257-AE42-7E08B20DEFA4}"/>
              </a:ext>
            </a:extLst>
          </p:cNvPr>
          <p:cNvPicPr>
            <a:picLocks noChangeAspect="1"/>
          </p:cNvPicPr>
          <p:nvPr/>
        </p:nvPicPr>
        <p:blipFill>
          <a:blip r:embed="rId7"/>
          <a:stretch>
            <a:fillRect/>
          </a:stretch>
        </p:blipFill>
        <p:spPr>
          <a:xfrm>
            <a:off x="6910387" y="4090485"/>
            <a:ext cx="2247900" cy="152400"/>
          </a:xfrm>
          <a:prstGeom prst="rect">
            <a:avLst/>
          </a:prstGeom>
        </p:spPr>
      </p:pic>
      <p:pic>
        <p:nvPicPr>
          <p:cNvPr id="24" name="Imagen 23">
            <a:extLst>
              <a:ext uri="{FF2B5EF4-FFF2-40B4-BE49-F238E27FC236}">
                <a16:creationId xmlns:a16="http://schemas.microsoft.com/office/drawing/2014/main" id="{08D61E3E-DF65-4A05-AE58-54E73EF34AD0}"/>
              </a:ext>
            </a:extLst>
          </p:cNvPr>
          <p:cNvPicPr>
            <a:picLocks noChangeAspect="1"/>
          </p:cNvPicPr>
          <p:nvPr/>
        </p:nvPicPr>
        <p:blipFill>
          <a:blip r:embed="rId8"/>
          <a:stretch>
            <a:fillRect/>
          </a:stretch>
        </p:blipFill>
        <p:spPr>
          <a:xfrm>
            <a:off x="6514276" y="4316868"/>
            <a:ext cx="2476500" cy="361950"/>
          </a:xfrm>
          <a:prstGeom prst="rect">
            <a:avLst/>
          </a:prstGeom>
        </p:spPr>
      </p:pic>
      <p:pic>
        <p:nvPicPr>
          <p:cNvPr id="25" name="Imagen 24">
            <a:extLst>
              <a:ext uri="{FF2B5EF4-FFF2-40B4-BE49-F238E27FC236}">
                <a16:creationId xmlns:a16="http://schemas.microsoft.com/office/drawing/2014/main" id="{265B6A2E-DE59-4058-BB2A-6547B77534CE}"/>
              </a:ext>
            </a:extLst>
          </p:cNvPr>
          <p:cNvPicPr>
            <a:picLocks noChangeAspect="1"/>
          </p:cNvPicPr>
          <p:nvPr/>
        </p:nvPicPr>
        <p:blipFill>
          <a:blip r:embed="rId9"/>
          <a:stretch>
            <a:fillRect/>
          </a:stretch>
        </p:blipFill>
        <p:spPr>
          <a:xfrm>
            <a:off x="6579702" y="4730044"/>
            <a:ext cx="2009775" cy="219075"/>
          </a:xfrm>
          <a:prstGeom prst="rect">
            <a:avLst/>
          </a:prstGeom>
        </p:spPr>
      </p:pic>
      <p:cxnSp>
        <p:nvCxnSpPr>
          <p:cNvPr id="27" name="Conector recto de flecha 26">
            <a:extLst>
              <a:ext uri="{FF2B5EF4-FFF2-40B4-BE49-F238E27FC236}">
                <a16:creationId xmlns:a16="http://schemas.microsoft.com/office/drawing/2014/main" id="{3518E6D3-4FFD-44F8-B4BA-8F210218AE5B}"/>
              </a:ext>
            </a:extLst>
          </p:cNvPr>
          <p:cNvCxnSpPr>
            <a:endCxn id="25" idx="3"/>
          </p:cNvCxnSpPr>
          <p:nvPr/>
        </p:nvCxnSpPr>
        <p:spPr>
          <a:xfrm flipH="1">
            <a:off x="8589477" y="4839581"/>
            <a:ext cx="7135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EBEC69F6-57A1-45E3-B6A6-DD4C4908CFED}"/>
              </a:ext>
            </a:extLst>
          </p:cNvPr>
          <p:cNvSpPr txBox="1"/>
          <p:nvPr/>
        </p:nvSpPr>
        <p:spPr>
          <a:xfrm>
            <a:off x="9303026" y="4730044"/>
            <a:ext cx="4333461" cy="369332"/>
          </a:xfrm>
          <a:prstGeom prst="rect">
            <a:avLst/>
          </a:prstGeom>
          <a:noFill/>
        </p:spPr>
        <p:txBody>
          <a:bodyPr wrap="square" rtlCol="0">
            <a:spAutoFit/>
          </a:bodyPr>
          <a:lstStyle/>
          <a:p>
            <a:r>
              <a:rPr lang="es-PA" dirty="0"/>
              <a:t>Función de transferencia</a:t>
            </a:r>
          </a:p>
        </p:txBody>
      </p:sp>
      <p:sp>
        <p:nvSpPr>
          <p:cNvPr id="30" name="Marcador de contenido 2">
            <a:extLst>
              <a:ext uri="{FF2B5EF4-FFF2-40B4-BE49-F238E27FC236}">
                <a16:creationId xmlns:a16="http://schemas.microsoft.com/office/drawing/2014/main" id="{019AA8C9-023E-4EAD-B3D8-CA274E7C7719}"/>
              </a:ext>
            </a:extLst>
          </p:cNvPr>
          <p:cNvSpPr txBox="1">
            <a:spLocks/>
          </p:cNvSpPr>
          <p:nvPr/>
        </p:nvSpPr>
        <p:spPr>
          <a:xfrm>
            <a:off x="2589211" y="5426344"/>
            <a:ext cx="9085953" cy="9448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PA" dirty="0"/>
              <a:t>Donde G(s) es una matriz de funciones de transferencia de dimensión p x m.</a:t>
            </a:r>
          </a:p>
        </p:txBody>
      </p:sp>
    </p:spTree>
    <p:extLst>
      <p:ext uri="{BB962C8B-B14F-4D97-AF65-F5344CB8AC3E}">
        <p14:creationId xmlns:p14="http://schemas.microsoft.com/office/powerpoint/2010/main" val="350039940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18039</TotalTime>
  <Words>1041</Words>
  <Application>Microsoft Office PowerPoint</Application>
  <PresentationFormat>Panorámica</PresentationFormat>
  <Paragraphs>79</Paragraphs>
  <Slides>15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Arial</vt:lpstr>
      <vt:lpstr>Cambria Math</vt:lpstr>
      <vt:lpstr>Century Gothic</vt:lpstr>
      <vt:lpstr>Fd707814-Identity-H</vt:lpstr>
      <vt:lpstr>Times-Bold</vt:lpstr>
      <vt:lpstr>Times-Italic</vt:lpstr>
      <vt:lpstr>Times-Roman</vt:lpstr>
      <vt:lpstr>Wingdings 3</vt:lpstr>
      <vt:lpstr>Espiral</vt:lpstr>
      <vt:lpstr>MODELADO EN EL DOMINIO DEL TIEMPO</vt:lpstr>
      <vt:lpstr>INTRODUCCIÓN</vt:lpstr>
      <vt:lpstr>Las variables de estado</vt:lpstr>
      <vt:lpstr>Las variables de estado</vt:lpstr>
      <vt:lpstr>Obtención del modelo en el espacio de estado (NO ES NECESARIO QUE VEAN ESTO) El péndulo invertido</vt:lpstr>
      <vt:lpstr>Obtención del modelo en el espacio de estado (NO ES NECESARIO QUE VEAN ESTO) El péndulo invertido</vt:lpstr>
      <vt:lpstr>Obtención del modelo en el espacio de estado Sistema mecánico – Practica #1.</vt:lpstr>
      <vt:lpstr>Obtención del modelo en el espacio de estado Sistema eléctrico</vt:lpstr>
      <vt:lpstr>Conversión de modelo en el espacio de estado a función de transferencia</vt:lpstr>
      <vt:lpstr>Presentación de PowerPoint</vt:lpstr>
      <vt:lpstr>Practica #1</vt:lpstr>
      <vt:lpstr>Conversión de función de transferencia a un modelo en el espacio de estado Método de las variables de fase</vt:lpstr>
      <vt:lpstr>Practica #1</vt:lpstr>
      <vt:lpstr>Solución de la ecuación de estado de sistemas lineales (NO ES NECESARIO QUE VEAN ESTO) Solución homogénea (Método de la transformada inversa de Laplace)</vt:lpstr>
      <vt:lpstr>Solución de la ecuación de estado de sistemas lineales (NO ES NECESARIO QUE VEAN ESTO) Solución completa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RESPUESTA EN EL TIEMPO</dc:title>
  <dc:creator>Ricardo Gutierrez</dc:creator>
  <cp:lastModifiedBy>Fernando Guiraud</cp:lastModifiedBy>
  <cp:revision>83</cp:revision>
  <dcterms:created xsi:type="dcterms:W3CDTF">2018-09-12T15:20:18Z</dcterms:created>
  <dcterms:modified xsi:type="dcterms:W3CDTF">2020-07-03T23:07:54Z</dcterms:modified>
</cp:coreProperties>
</file>