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62" r:id="rId6"/>
    <p:sldId id="263" r:id="rId7"/>
    <p:sldId id="265" r:id="rId8"/>
    <p:sldId id="266" r:id="rId9"/>
    <p:sldId id="267" r:id="rId10"/>
    <p:sldId id="271" r:id="rId11"/>
    <p:sldId id="270"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1:50:55.671"/>
    </inkml:context>
    <inkml:brush xml:id="br0">
      <inkml:brushProperty name="width" value="0.05" units="cm"/>
      <inkml:brushProperty name="height" value="0.05" units="cm"/>
      <inkml:brushProperty name="color" value="#ED1C24"/>
      <inkml:brushProperty name="fitToCurve" value="1"/>
    </inkml:brush>
  </inkml:definitions>
  <inkml:trace contextRef="#ctx0" brushRef="#br0">123 148 0,'25'0'532,"-1"0"-532,1 0 15,49 0 1,-74 25 0,24-25 30,1 25-30,0-25 31,-1 0 0,1 0-47,-25 49 31,25-49-15,-1 0-1,1 25 1,0 24-16,24 0 31,-49-24-15,25-25 15,-25 25-31,0-1 0,0 1 31,24 0-31,-24-1 32,0 1-17,25 0 1,-25-1-1,0 1 17,0 24-32,0 0 31,0 1 0,0-26-15,0 1-16,0 0 15,0-1 1,0 1 0,0 24-1,0 1 17,0-26-1,0 1-16,0 0-15,0-1 16,0 1 0,-25 0-16,25-1 31,-24 1-31,-1 0 31,0-25-31,25 24 16,-24 1-16,-1-25 15,25 25 1,-25-1 0,1-24-1,-1 25-15,0-25 32,1 25-32,24-1 15,-25-24 1,-24 0 31</inkml:trace>
  <inkml:trace contextRef="#ctx0" brushRef="#br0" timeOffset="1081">271 1209 0,'0'-25'15,"-25"25"-15,-24 0 16,49 25-1,0 24-15,-25-24 16,25-1 0,0 1-16,0 0 15,0-1 17,0 1 30,0 0 94,0-1-140,25-24-16,-1 0 16,1 50-16,0-50 0,-1 0 31,1 0-31,0 24 31,-25 1-15</inkml:trace>
  <inkml:trace contextRef="#ctx0" brushRef="#br0" timeOffset="4607">789 617 0,'49'-25'125,"0"25"-109,-24 0-1,0 25 298,-25-1-297,24 1 93,-24 0-109,0-1 0,0 1 31,0 0-31,25-1 0,0-24 31,-25 25 63,0 0-78,24 24-1,1-49 126,0-49-125,-1 24-1,26-24-15,24-25 16,-50 24-16,26-48 16,-1 49-16,25-25 15,-50 49 1,1-24-16,0 24 15,24-24 1,-24-1-16,-1 1 0,-24 24 16,25 1-16,24-26 15,-24 26 1,-25-1 15,25 0 141</inkml:trace>
  <inkml:trace contextRef="#ctx0" brushRef="#br0" timeOffset="8535">271 1332 0,'24'0'188,"1"0"-173,24 0 1,1 0 0,-26 0 15,1 0-31,0 0 16,-1 0-1,1 0 1,0 0 15,-1 0-31,26 0 31,-26 25 1,1-25-32,-25 24 15,25 1 1,-1 0-1,26-1 1,-50 1 15,24 24-15,1 1 0,24-1-1,-49-24 1,25-1-1,-25 1 1,25 0-16,-25-1 31,0 1-31,24-25 16,-24 25 0,0-1-16,0 1 15,0 0 1,0-1-16,0 25 15,0 1-15,0-26 16,0 1 0,0 24-16,0 25 15,0-49 17,0 0-32,0 24 15,0-24 1,-24 24-16,-26 0 47,26-49-32,24 25-15,-50-25 32,1 0-32,49 25 15,-25-25 1,1 24-16,-26 26 31,26-50-15,-26 0 46,26 0-46,-1 0-16,0 0 15,1 0 1,-1 0 0,-24 0-1,-1 0 48,26 0-63</inkml:trace>
  <inkml:trace contextRef="#ctx0" brushRef="#br0" timeOffset="9715">517 2269 0,'-24'25'0,"-1"-1"16,0 1-16,1 0 15,-1-25 157,0 24-109,25 1-48,0 0 1,-24-1 15</inkml:trace>
  <inkml:trace contextRef="#ctx0" brushRef="#br0" timeOffset="10204">345 2491 0,'24'25'78,"26"24"-62,-1-24-16,-24 24 16,49-49-16,-50 0 0,1 49 15,0-49 1,-1 25-16,1-25 31</inkml:trace>
  <inkml:trace contextRef="#ctx0" brushRef="#br0" timeOffset="11863">1356 1776 0,'-25'0'47,"25"49"-47,0 1 15,0-1 1,0-25-16,0 50 15,0-49-15,0 0 16,0 49-16,0-50 16,0 1-1,0 0 48,50-50 62,-1-24-110,-49 24 1,49-24 0,-49 24-16,25 0 15,-1-24-15,-24 24 32,0 1-32,25 24 0,-25-25 15,49-24-15,-49 0 0,25-1 31,0 50 1,-1-24-17,-24-26 17,25 50-1,0-49 0,-1 0-15,50-25-1,-49 49 48,0 0-63,-25 1 31,24-1-15,1 0 31</inkml:trace>
  <inkml:trace contextRef="#ctx0" brushRef="#br0" timeOffset="14932">542 2540 0,'25'0'63,"24"0"-48,25 0-15,0 0 16,-74 25-1,49 0 1,-24-25-16,0 49 16,-1-24-16,-24-1 0,0 1 15,50 24 1,-50-24-16,24 24 31,1-49-31,0 50 0,-25-1 31,24-24-31,-24-1 16,25 1 0,-25 0-16,25 24 47,-25-24-47,0-1 31,0 1 0,0-1-15,0 1-16,0 24 31,0-24 0,-25 24-31,0-49 16,1 25 15,-1 0-31,0-25 16,-24 49-1,24-49 17,1 0-32,-1 0 15,25 25 1,-25-25-1,1 0 1,-1 0 0,0 0-16,-24 0 15,0 0 63,24 0-78,0 0 16,1 0 15,-1 0-31,0 0 32,-24 0-1,0 0 0,24 0-31,0 0 16</inkml:trace>
  <inkml:trace contextRef="#ctx0" brushRef="#br0" timeOffset="15661">443 3255 0,'0'25'15,"0"0"1,0-1-1,-24-24-15,-1 25 0,25 24 16,-25-24 0,1 0-1</inkml:trace>
  <inkml:trace contextRef="#ctx0" brushRef="#br0" timeOffset="16411">345 3477 0,'0'74'188,"24"-74"-173,1 0-15,0 0 16,24 50-1,-24-26 1,24 1-16,-24 0 31,-1-25-31,26 49 16,-50-24 0,24-25 30</inkml:trace>
  <inkml:trace contextRef="#ctx0" brushRef="#br0" timeOffset="17451">1528 2910 0,'-49'74'31,"24"-49"-31,-24 0 0,0 24 32,49-24-32,-25-1 15,1-24-15,24 25 16,0-1-16,0 1 0,-25 0 15,0-1 1,1 1 0</inkml:trace>
  <inkml:trace contextRef="#ctx0" brushRef="#br0" timeOffset="18360">1257 2910 0,'25'0'31,"49"25"-15,-49 0-16,-1-25 0,1 24 15,24 26 1,25 24-16,-49-50 16,-1 1 15,1-1-15,0-24 15,-1 0 16,1 25-32</inkml:trace>
  <inkml:trace contextRef="#ctx0" brushRef="#br0" timeOffset="20269">468 3453 0,'25'0'63,"-1"0"-48,1 0-15,0 0 16,-1 0-16,26 0 16,-26 0-1,1 0 1,0 49 15,-1-49-31,1 0 16,-25 25-1,25-25-15,-1 0 16,1 0 0,-25 24-16,25-24 93,-1 25-77,-24 0 0,0-1-16,25 1 0,0-25 15,-25 25 1,0-1-16,0 26 47,0-26-47,0 1 15,0 0-15,0-1 16,0 50 0,0 0-1,0-24 1,0-26-1,0 1-15,0 0 0,0-1 16,-25 1 0,25 24-16,-25-24 15,25 0 1,-24-1-16,24 1 16,-25 0-16,25-1 15,-25-24 16,1 25-15,-1-25 0,0 0-1,1 25-15,-1-25 32,0 0-32,-49 24 15,50 1-15,-26-25 16,26 0-16,-26 0 15,26 0-15,-1 0 16,0 0 0,-24 0-1,0 0 1,-1 0 15,26 0-15,-1 0-16,-49 0 0,50 0 15,-1 0 1,0 0-16,1 0 0,24-25 156,0 1-156</inkml:trace>
  <inkml:trace contextRef="#ctx0" brushRef="#br0" timeOffset="20799">295 4094 0,'0'25'32,"0"-1"-32,0 26 15,-49-1 1,24-24-16,-24 24 16,49-24-16</inkml:trace>
  <inkml:trace contextRef="#ctx0" brushRef="#br0" timeOffset="21348">98 4464 0,'0'24'79,"0"1"46,25 24-94,-25-24-16,49-25 1,-24 25-16,-25-1 0,74-24 16,-25 50-1,0-1-15,-24-49 16,24 0 0</inkml:trace>
  <inkml:trace contextRef="#ctx0" brushRef="#br0" timeOffset="21898">1800 3872 0,'-25'-25'15,"-24"50"-15</inkml:trace>
  <inkml:trace contextRef="#ctx0" brushRef="#br0" timeOffset="22118">1430 4143 0,'-25'25'16,"25"0"-16,-24-25 15,-26 49 1,50-24 0</inkml:trace>
  <inkml:trace contextRef="#ctx0" brushRef="#br0" timeOffset="22188">1331 4267 0</inkml:trace>
  <inkml:trace contextRef="#ctx0" brushRef="#br0" timeOffset="23327">1775 3847 0,'0'25'47,"-49"24"-47,24-24 15,0 24 1,1-49-16,-50 74 0,24-49 31,26-25-31,-1 25 47,-24-1-16,24 1-15</inkml:trace>
  <inkml:trace contextRef="#ctx0" brushRef="#br0" timeOffset="24107">1405 3847 0,'49'0'63,"1"0"-48,-26 0-15,1 0 16,24 50-16,-24-26 16,0 1-1,-1 0 1,26 24-16,-50-24 15,24 24 1,1-24 0,24-1-16,-49 1 15,0 0 1,25-25 15,0 24 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3:47.218"/>
    </inkml:context>
    <inkml:brush xml:id="br0">
      <inkml:brushProperty name="width" value="0.1" units="cm"/>
      <inkml:brushProperty name="height" value="0.1" units="cm"/>
      <inkml:brushProperty name="color" value="#ED1C24"/>
      <inkml:brushProperty name="fitToCurve" value="1"/>
    </inkml:brush>
  </inkml:definitions>
  <inkml:trace contextRef="#ctx0" brushRef="#br0">622 76 0,'-24'0'47,"-1"0"-47,0 0 16,1 0-16,-1 0 15,0 0-15,-49 0 16,50 0-16,-26 25 16,26-1-16,-1 1 31,0 0-31,1-25 15,-1 49 1,0-24-16,1-1 16,-1 1-1,0 0 1,1-1 0,24 1-1,0 24 32,-25 25-31,25-25-1,0 25 1,0-24 0,0-26-16,0 1 15,0 0-15,0 24 16,0 0-16,0 1 15,-25-1 1,1-24 0,24-1-16,0 1 15,0 0 1,0-1-16,0 1 16,0 24-1,0 1 16,24-26-15,26-24 0,-26 0-16,-24 25 15,25 0-15,24-1 16,1 26 0,-1-50-1,-24 0-15,24 0 16,0 0-16,1 49 15,-26-49-15,50 0 16,-49 0-16,49 0 16,-49 0-16,24 25 15,25-25-15,-25 0 16,0 0-16,-24 0 16,0 0-16,-1 0 15,1 0-15,24 0 16,-24 0-16,24 0 31,-24 0-15,0 0-16,-1 0 15,1 0 1,0 0-16,24 0 16,0 0 15,1 0-16,-26 0 1,1 0-16,0-25 16,24 25-16,0-25 15,-24 25 1,0 0-16,24-24 16,-24 24-1,73-25 16,-98 0-31,25 25 16,24 0 0,1 0-1,-26 0-15,26 0 16,-1 0 0,25 0-1,-49 0-15,-1 0 16,1 0-16,-1 0 15,50 0 1,-24 0 0,-1 0-1,-24 0 1,24 0-16,0 0 16,1 0-1,-26 0 1,1-49-16,0 49 15,-1 0-15,26 0 16,-1 0-16,-49-25 16,25 25-16,-1 0 15,1-24-15,0-1 16,-1 0 15,1 25-31,-25-24 16,25-1-16,-25 0 15,0 1 1,0-1 0,0 0-16,0-24 15,0 0-15,0 24 16,0 0-16,0 1 16,0-26-16,0 1 15,0 0-15,-25 24 16,0-24-16,1-1 31,-1 26 16,0 24-31,25-25 77,124 1-61,-198 24-1,49 24 0,0-24-15,-24 0-1,0 0 1,24 0 0,0 0-1,1 0 48,24 25-1,-25-25-15,0 0-31,-24 0-1,0 0 1,24 0-16,0 0 16,-24-49-16,0 24 15,-50 0 1,99 1-16,-49-1 15,0 25-15,-50-25 16,99 1 0,-49 24-16,24 0 15,-24-25 1,24 25-16,0 0 16,-49-25-1,50 25-15,-26-49 16,26 49-16,-26 0 15,26-25 1,-1 25 0,0 0-16,-24-24 15,0-1 1,24 25-16,-24-49 16,-1 49-1,26 0-15,-1 0 16,-49 0-16,49-25 15,1 0-15,-1 25 16,0 0-16,1 0 16,-26 0-16,1 0 15,0-24 17,24 24-17,0 0 16,1 0 16,-25 0-15,24 0 46,0 0-63,-24-25 1,24 25 15,1 0-31,-1 0 16,-24 0-1,24 0 189</inkml:trace>
  <inkml:trace contextRef="#ctx0" brushRef="#br0" timeOffset="2572">721 1136 0,'-49'0'47,"24"25"-32,25 24 1,0-24 15,-25 24-31,1-24 16,24 0 0,-25-1-16,25 1 31,0 24-31,-25 1 15,25-26 1,-24 1-16,24 0 16,0 24-16,-50 0 15,50-24-15,-24 24 16,24-24-16,0 0 16,0 24-1,0-25-15,0 1 16,0 0-1,0-1 17,0 1-1,0 0-15,24-1-1,1-24-15,-25 25 16,49-25-16,1 49 15,-26-49 1,26 50-16,24-50 16,-25 24-16,-24-24 15,24 0 1,0 0-16,-24 0 16,24 0-16,25 0 15,-49 0 1,49 0-1,0 0 1,-50 0-16,50 0 16,-49 0-16,0 0 15,-1 0-15,26 0 16,-1 0 15,-24 0-31,-1 0 16,1 0-1,24 0 1,1-49-16,-1 24 31,-24 25-15,-1-49-16,50 49 16,-49 0-1,0 0 1,-1-25-1,-24 1 17,0-1-32,0 0 15,0 1 17,0-1 14,0-24-30,0 0 0,0 24-16,0 0 15,0 1-15,-24-26 16,24 26 0,0-1-16,-25 25 15,25-49-15,-25 24 16,1-24-1,24-1 1,-25 26 15,0-1-31,25 0 32,0 1-17,-24-1 1,-1 25-16,0-25 15,25 1 1,-24 24 0,-1 0-1,0 0-15,-49 0 16,50-50-16,-1 50 16,-24 0-16,49-24 15,-50 24-15,26 0 16,-1-25-1,0 25-15,1 0 16,-1 0 0,0 0-1,1-25-15,-26 25 16,26 0 0,-1 0-1,0 0-15,1 0 16,-1 0-16,-24 0 15,-1 0 1,1-49 31,24 49-31,1 0-1,-1 0 1,1 0-16,-1 0 15,-24 0 1,-1 0 15,26 0-31,-1 0 32,0 0-17,1 0 1,-1 25-1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37:10.574"/>
    </inkml:context>
    <inkml:brush xml:id="br0">
      <inkml:brushProperty name="width" value="0.05" units="cm"/>
      <inkml:brushProperty name="height" value="0.05" units="cm"/>
      <inkml:brushProperty name="color" value="#ED1C24"/>
      <inkml:brushProperty name="fitToCurve" value="1"/>
    </inkml:brush>
  </inkml:definitions>
  <inkml:trace contextRef="#ctx0" brushRef="#br0">264 215 0,'-25'0'94,"1"0"-79,-1 49-15,0-24 16,25 0-16,0 24 16,-24-24-1,-1-1-15,25 1 16,0 0-16,0-1 16,-25 26-1,25-1 1,0-25-16,-24 1 15,24 0-15,0-1 16,0 26-16,0-1 16,0-24-16,0-1 15,0 1-15,-25 24 16,25-24-16,0 0 16,0-1 15,0 1-31,0 0 0,0-1 15,0 26 1,0-1-16,0-24 16,0 24-16,0 25 15,0-49-15,0 49 16,0-50-16,0 1 16,0 49-16,0-49 15,0 24-15,0 0 16,0 25-1,0-49-15,0 24 16,0 1-16,0-26 16,0 25-16,0-24 15,0 0-15,0-1 16,0 26-16,0-26 16,49 26-1,-24-26 1,24 26-1,-49-26 1,25-24 0,0 0-16,-1 25 15,1-25 17,24 25-17,1-25-15,-1 0 16,0 0-1,-24 0-15,24 0 16,-24 0-16,0 0 16,-1 0-16,1 0 15,0 0-15,24 0 16,0 0 15,-24 0-15,0 0-16,-1 0 15,25 0 1,1 0-16,-1 49 16,50-49-1,-75 0-15,50 0 16,0 0-16,-24 0 16,24 0-16,0 49 15,-25-49-15,50 0 16,-25 0-16,24 0 15,-48 0-15,48 0 16,1 0-16,-50 0 16,25 0-16,0 0 15,25 0 1,-75 0-16,100 0 16,-50 0-16,24 0 15,-24 0-15,25 0 16,0 0-16,-50 0 15,99 25-15,-74-25 16,0 0-16,0 25 16,-49-1-16,24-24 15,0 0-15,-24 0 16,-1 25-16,1-25 16,0 0-1,24 0 1,0 0-1,-24 0 1,0 0 0,-1 0-1,1 0-15,0-25 16,-1 25 0,26-24-16,24-50 31,-50 49-16,1-24-15,0 49 16,24-50-16,-49 26 16,49-1-16,-24-49 15,0 49-15,-25 1 16,49-50 0,-49 24-1,25 50-15,-25-24 16,0-1-16,0-24 31,0 24-31,0 1 16,0-1-16,0 0 15,0 1 1,0-50-16,0 49 16,0 0-16,0 1 15,0-50-15,0 49 16,0-24-16,0-1 15,0-24 1,0 50-16,0-1 16,0-24-16,0-25 15,0 24 17,0 1-32,0 24 15,0-24-15,0 0 16,0-1-1,0 26-15,0-1 16,0 0-16,0 1 16,0-26-16,0 26 15,0-26 1,0 26-16,0-1 16,0 1-16,0-1 15,0 0 1,0 1-1,0-1 1,0-24 0,0-1 46,0 26-46,-25 24-1,0 0 1,-24 0 0,0 0-16,24 0 15,-49-25-15,49 0 16,-24 25-16,0-24 16,-1-1-16,1 25 15,-25-25 1,25 25-1,-1 0 1,26 0-16,-1-49 16,0 49-16,1 0 15,-50 0-15,49 0 16,1 0 0,-1 0-16,0 0 15,1 0 1,-26 0-16,1 0 15,24 0 1,1 0 0,-1 0-16,0 0 15,1 0-15,-26 0 16,26 0 0,-1 0-16,0 0 31,-24 0-31,24 0 15,1 0 1,-1 0-16,0 0 16,-24 0-16,-25 0 15,49 0 1,-49 0-16,25 0 16,24 0-16,-98 0 15,98 0-15,1 0 16,-50 0-16,0 0 15,24 0 1,-23 0-16,48 0 16,-24 0-1,24 0-15,-24 0 16,-1 0-16,26 0 16,-1 0-16,0 0 15,1 0-15,-26 0 16,1 0-1,0-25 1,-1 25-16,26 0 16,-1 0-16,-24 0 15,-1-24 1,26 24-16,-1 0 16,0 0-1,1 0 1,-1 0-1,0 0 1,1 0-16,-50 0 16,49 0-16,0 0 15,1 0-15,-1 0 16,-49-25 0,49 25-16,1 0 15,-26 0 1,26-49-16,-1 49 15,1 0 1,-1 0 0,0 0-16,-24 0 15,-25 0 1,49 0 0,-49 0-1,50 0 1,-1 0-16,0 0 15,1 0 1,-1 0 0,-24 0 15,-1 0 0,26 0 0,-1 0 1,0 0 30,-24 0-15,49 24-31,-25 1-1,25 0-15,0 24 63,0 0-32,0-24 0,0 0-15,0-1 0,0 1-1,0 0-15,0 24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37:30.327"/>
    </inkml:context>
    <inkml:brush xml:id="br0">
      <inkml:brushProperty name="width" value="0.05" units="cm"/>
      <inkml:brushProperty name="height" value="0.05" units="cm"/>
      <inkml:brushProperty name="color" value="#ED1C24"/>
      <inkml:brushProperty name="fitToCurve" value="1"/>
    </inkml:brush>
  </inkml:definitions>
  <inkml:trace contextRef="#ctx0" brushRef="#br0">3773 839 0,'-24'0'31,"-1"-25"1,0 1-1,-24 24 110,24 0-95,1 0-30,-1 0 15,0 0-15,1 0 15,-1 0 0,1 24 32,-1-24-47,0 25 15,25 0-16,-24-1 1,24 1 15,-50 24-15,50-24-16,0-1 16,0 1-1,0 24 16,0-24-31,0 0 32,0-1-32,0 1 47,0 24 15,25-49-15,0 0-31,-25 25-16,24 0 15,1-25-15,0 0 16,-1 0-16,1 0 15,-1 0 1,26 0-16,-1 0 31,-24 0-15,-1 0 0,1 0 15,0 0-16,-1 0 17,1 0-32,0 0 31,24 0-15,0 0 15,-24 0-16,24 0 32,-49-25-15,25 0-32,-25 1 15,0-1 1,0-24-1,0-1 32,0 1-15,0 24-32,0 1 0,0-1 15,0 0-15,0 1 16,-25-1 15,25 1-15,-24 24 15,-1-25-15,0 25-1,-24 0 16,24 0-31,1 0 32,-1 0-17,0 0 1</inkml:trace>
  <inkml:trace contextRef="#ctx0" brushRef="#br0" timeOffset="984">5031 1653 0</inkml:trace>
  <inkml:trace contextRef="#ctx0" brushRef="#br0" timeOffset="1320">5031 1653 0,'0'-25'31</inkml:trace>
  <inkml:trace contextRef="#ctx0" brushRef="#br0" timeOffset="1752">5204 1628 0,'24'0'0,"1"0"15</inkml:trace>
  <inkml:trace contextRef="#ctx0" brushRef="#br0" timeOffset="1952">5278 1628 0,'24'0'0</inkml:trace>
  <inkml:trace contextRef="#ctx0" brushRef="#br0" timeOffset="25816">0 568 0,'0'24'94,"0"75"-94,0 0 16,0 24-16,0-99 31,0 26-15,0-1-1,50 25-15,-50-49 16,0 24-16,0-24 16,0 49-16,0-25 15,24 0-15,-24 1 16,50 48-16,-50-73 15,0 24-15,0 25 16,0-24-16,0 24 16,0-25-16,0-24 15,0 24 1,0 25-16,0-25 0,0 1 16,0-1-16,0 25 15,0 24-15,0 1 16,0-50-16,0 25 15,0 50 1,0-75-16,0 0 16,0 1-16,0-26 15,0 26-15,0 24 16,0-25 0,0-24-16,0-1 15,0 1-15,0 0 16,24-1 15,1-24 32,24 0-63,1 0 15,48 0-15,1 0 16,24 0-16,-24 0 15,49 0-15,-49 0 16,48 0-16,-23 0 16,-26 0-1,1 0-15,-25 0 16,-25 0 0,75 0-16,-75 0 15,25 0-15,-25 0 16,-24 0-16,24 0 15,25 0-15,-24 25 16,-26-25-16,26 0 16,122 49-16,-123-49 15,25 0-15,50 25 16,-26-25-16,26 0 16,-50 0-16,74 49 15,24-49-15,-48 0 16,24 0-16,24 25 15,1-25-15,-50 0 16,-49 0-16,25 25 16,-1-1-16,75-24 15,-50 0-15,75 0 16,23 25-16,-48 24 16,24-24-16,-24-25 15,-50 0-15,50 0 16,-50 0-16,1 0 15,-50 0 1,-1 0-16,-23 0 16,24 24-16,-25 1 15,-24-25-15,-1 0 16,50 0-16,0 0 31,-49 0-15,0 0-1,24 0 1,0 0 15,-24 0-15,0 0-16,49 0 16,-25 0-1,-24 0 1,-25-25-16,49-24 15,-24 25 1,-25-50-16,24 0 16,1 24-1,-25-24-15,0-49 0,0 0 16,0-1-16,0 1 16,0-50-1,0 75-15,0 24 16,0-49-16,0 49 15,0-50-15,0 26 16,0 24-16,0 0 16,0 24-16,0-73 15,0 49-15,0 49 16,25-24-16,24-50 31,-49 75-31,0-26 16,0-73-16,0 49 0,0 0 15,74-49-15,-74 74 16,0-25 0,0-50-16,0 75 15,0-25-15,49-25 16,-49 75 0,0-50-16,0 24 15,0 26 1,0-26-1,0 26-15,0-1 16,0-24-16,-24 49 16,24-25-1,-25 0 63,-24 25-62,-75 0-16,1 0 16,24 25-16,25-25 15,-74 74-15,0-49 16,25 24-16,-25-24 16,-24 24-16,48-24 15,50-1-15,0-24 16,-49 0-16,24 0 15,75 25-15,-50-25 16,0 0-16,24 0 16,26 0-1,-26 0-15,1 0 16,-25 0 0,25 0-16,-25 0 15,25 0-15,-25 0 16,-74-25-16,49 25 15,50 0-15,-124-49 16,50 49-16,24-25 16,-24 25-16,-50-49 15,99 49-15,-25 0 16,50-25-16,-25 25 16,-49 0-16,49-49 15,0 49 1,25 0-16,-25 0 15,0 0-15,0 0 16,-25 0-16,0 0 16,-24 0-16,0 0 15,-1 0-15,26 0 16,49 0-16,-75 0 16,50 0-16,0 0 15,25 0-15,24 0 16,-49 0-16,50 0 15,-1-25 1,0 25-16,1 0 16,-1 0-1,0 0-15,-24 0 16,-25 0 0,25 0-16,-1 0 15,-24 0-15,0 0 16,0 0-16,-49 0 15,49 0-15,-24 0 16,24 0-16,-25 25 16,25-25-16,-25 0 15,50 25-15,-25-1 16,0-24 0,25 0-16,-1 0 15,26 0-15,-1 0 16,0 25-1,1-25 1,-1 0 0,-24 0-1,49 25 95,0 24-110,0-24 15,0 49 17,-25-74-17,25 24 1,0 1-1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2:34.114"/>
    </inkml:context>
    <inkml:brush xml:id="br0">
      <inkml:brushProperty name="width" value="0.05" units="cm"/>
      <inkml:brushProperty name="height" value="0.05" units="cm"/>
      <inkml:brushProperty name="color" value="#ED1C24"/>
      <inkml:brushProperty name="fitToCurve" value="1"/>
    </inkml:brush>
  </inkml:definitions>
  <inkml:trace contextRef="#ctx0" brushRef="#br0">148 0 0,'0'25'110,"0"0"-110,0 49 15,0-50-15,0 1 16,0 0-16,0-1 16,0 1-16,0 24 15,0-24 16,0 24-15,0-24 47,0 0-48,0-1 16,0 1 79</inkml:trace>
  <inkml:trace contextRef="#ctx0" brushRef="#br0" timeOffset="945">0 247 0,'0'-25'94,"25"25"-94,-1 0 15,50 0-15,-24 0 16,-1 0-16,0 0 16,1 0-16,-26 0 15,26 0 1,-1 0 0,-25 0-16,1 0 15,0 0 32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2:38.250"/>
    </inkml:context>
    <inkml:brush xml:id="br0">
      <inkml:brushProperty name="width" value="0.05" units="cm"/>
      <inkml:brushProperty name="height" value="0.05" units="cm"/>
      <inkml:brushProperty name="color" value="#ED1C24"/>
      <inkml:brushProperty name="fitToCurve" value="1"/>
    </inkml:brush>
  </inkml:definitions>
  <inkml:trace contextRef="#ctx0" brushRef="#br0">296 0 0,'-25'0'110,"25"25"-95,0-1 1,0 1-1,0 24 1,0 1 0,0-26-1,0 1 1,-24 24 0,-1-24 30,25 24-46,0 1 32,-25-26-32,1-24 15,24 25 17,0 0-17,0-1 1,0 26-1,0-26 17,0 26-32,0-26 15</inkml:trace>
  <inkml:trace contextRef="#ctx0" brushRef="#br0" timeOffset="1024">0 296 0,'0'-25'78,"0"1"-62,25 24 0,49 0-16,-74-25 15,24 25 1,26 0-1,-26 0 1,1 0 0,0 0 15,-1 0 47,26 0-31,-1 0-16,-24 0-15,-1 0-1,1 0 1,0 0 0,-1 0-1,1 0 1,-1 0 15,26 0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2:41.523"/>
    </inkml:context>
    <inkml:brush xml:id="br0">
      <inkml:brushProperty name="width" value="0.05" units="cm"/>
      <inkml:brushProperty name="height" value="0.05" units="cm"/>
      <inkml:brushProperty name="color" value="#ED1C24"/>
      <inkml:brushProperty name="fitToCurve" value="1"/>
    </inkml:brush>
  </inkml:definitions>
  <inkml:trace contextRef="#ctx0" brushRef="#br0">27 0 0,'-24'0'93,"24"25"-77,0 0-16,0 24 16,0 0-16,0-24 15,0 24-15,0 1 16,0-1-1,0-24-15,0-1 16,0 1 0,0 0-1,0-1 1,0 1-16,0 0 16,0 49-1,0-50 1,0 1-16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3:07.355"/>
    </inkml:context>
    <inkml:brush xml:id="br0">
      <inkml:brushProperty name="width" value="0.1" units="cm"/>
      <inkml:brushProperty name="height" value="0.1" units="cm"/>
      <inkml:brushProperty name="color" value="#ED1C24"/>
      <inkml:brushProperty name="fitToCurve" value="1"/>
    </inkml:brush>
  </inkml:definitions>
  <inkml:trace contextRef="#ctx0" brushRef="#br0">0 24 0,'25'0'187,"24"0"-171,-24 0 0,24 0-16,0 0 15,1 0-15,24 0 16,0 0 0,-50 0-16,26 0 15,-26 0-15,50 0 16,-24 0-16,-1 0 15,0 0 1,-24 0-16,-1-24 31,1 24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3:09.178"/>
    </inkml:context>
    <inkml:brush xml:id="br0">
      <inkml:brushProperty name="width" value="0.1" units="cm"/>
      <inkml:brushProperty name="height" value="0.1" units="cm"/>
      <inkml:brushProperty name="color" value="#ED1C24"/>
      <inkml:brushProperty name="fitToCurve" value="1"/>
    </inkml:brush>
  </inkml:definitions>
  <inkml:trace contextRef="#ctx0" brushRef="#br0">222 0 0,'0'50'63,"0"-26"-48,0 1-15,0 49 16,0-49-16,0-1 15,0 26-15,0-1 16,0 25-16,0-25 16,0-24-1,24 0-15,-24-1 16,0 1 0,0 0-16,0 24 15,25-24 1,-25-1-1,0 1-15,0 0 16,0-1 0</inkml:trace>
  <inkml:trace contextRef="#ctx0" brushRef="#br0" timeOffset="816">0 321 0,'0'-25'0,"49"25"15,25 0 1,-25 0-16,25 0 16,-24 0-16,-1 0 15,-24 0-15,24 0 16,0 0-1,-24 0 1,0 0 0,-1 0-1,1 0 1,0 0 0,-1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6-05T04:43:11.139"/>
    </inkml:context>
    <inkml:brush xml:id="br0">
      <inkml:brushProperty name="width" value="0.1" units="cm"/>
      <inkml:brushProperty name="height" value="0.1" units="cm"/>
      <inkml:brushProperty name="color" value="#ED1C24"/>
      <inkml:brushProperty name="fitToCurve" value="1"/>
    </inkml:brush>
  </inkml:definitions>
  <inkml:trace contextRef="#ctx0" brushRef="#br0">148 0 0,'0'49'109,"0"75"-109,0-50 16,0 0-1,0-50-15,0 26 16,0-26-16,0 26 16,0-26 15</inkml:trace>
  <inkml:trace contextRef="#ctx0" brushRef="#br0" timeOffset="929">0 296 0,'24'0'63,"1"0"-63,24 0 15,1 0-15,-1 0 32,0 0-17,-24 0-15,0 0 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69906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06/04/2020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55185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67107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3353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62307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4"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66694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4"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45544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500295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41827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92762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34994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0A39D4-7302-4880-8BE6-6F8BA3317A9D}" type="datetimeFigureOut">
              <a:rPr lang="es-PA" smtClean="0"/>
              <a:t>06/04/2020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0316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0A39D4-7302-4880-8BE6-6F8BA3317A9D}" type="datetimeFigureOut">
              <a:rPr lang="es-PA" smtClean="0"/>
              <a:t>06/04/2020</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00642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3"/>
          <p:cNvSpPr>
            <a:spLocks noGrp="1"/>
          </p:cNvSpPr>
          <p:nvPr>
            <p:ph type="ftr" sz="quarter" idx="11"/>
          </p:nvPr>
        </p:nvSpPr>
        <p:spPr/>
        <p:txBody>
          <a:bodyPr/>
          <a:lstStyle/>
          <a:p>
            <a:endParaRPr lang="es-PA"/>
          </a:p>
        </p:txBody>
      </p:sp>
      <p:sp>
        <p:nvSpPr>
          <p:cNvPr id="6" name="Slide Number Placeholder 4"/>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294724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2"/>
          <p:cNvSpPr>
            <a:spLocks noGrp="1"/>
          </p:cNvSpPr>
          <p:nvPr>
            <p:ph type="ftr" sz="quarter" idx="11"/>
          </p:nvPr>
        </p:nvSpPr>
        <p:spPr/>
        <p:txBody>
          <a:bodyPr/>
          <a:lstStyle/>
          <a:p>
            <a:endParaRPr lang="es-PA"/>
          </a:p>
        </p:txBody>
      </p:sp>
      <p:sp>
        <p:nvSpPr>
          <p:cNvPr id="6" name="Slide Number Placeholder 3"/>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33334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810A39D4-7302-4880-8BE6-6F8BA3317A9D}" type="datetimeFigureOut">
              <a:rPr lang="es-PA" smtClean="0"/>
              <a:t>06/04/2020</a:t>
            </a:fld>
            <a:endParaRPr lang="es-PA"/>
          </a:p>
        </p:txBody>
      </p:sp>
      <p:sp>
        <p:nvSpPr>
          <p:cNvPr id="5" name="Footer Placeholder 5"/>
          <p:cNvSpPr>
            <a:spLocks noGrp="1"/>
          </p:cNvSpPr>
          <p:nvPr>
            <p:ph type="ftr" sz="quarter" idx="11"/>
          </p:nvPr>
        </p:nvSpPr>
        <p:spPr/>
        <p:txBody>
          <a:bodyPr/>
          <a:lstStyle/>
          <a:p>
            <a:endParaRPr lang="es-PA"/>
          </a:p>
        </p:txBody>
      </p:sp>
      <p:sp>
        <p:nvSpPr>
          <p:cNvPr id="6"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113296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10A39D4-7302-4880-8BE6-6F8BA3317A9D}" type="datetimeFigureOut">
              <a:rPr lang="es-PA" smtClean="0"/>
              <a:t>06/04/2020</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BA471D4-0459-41D5-98FB-61507BAF3C43}" type="slidenum">
              <a:rPr lang="es-PA" smtClean="0"/>
              <a:t>‹#›</a:t>
            </a:fld>
            <a:endParaRPr lang="es-PA"/>
          </a:p>
        </p:txBody>
      </p:sp>
    </p:spTree>
    <p:extLst>
      <p:ext uri="{BB962C8B-B14F-4D97-AF65-F5344CB8AC3E}">
        <p14:creationId xmlns:p14="http://schemas.microsoft.com/office/powerpoint/2010/main" val="99061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0A39D4-7302-4880-8BE6-6F8BA3317A9D}" type="datetimeFigureOut">
              <a:rPr lang="es-PA" smtClean="0"/>
              <a:t>06/04/2020</a:t>
            </a:fld>
            <a:endParaRPr lang="es-P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A471D4-0459-41D5-98FB-61507BAF3C43}" type="slidenum">
              <a:rPr lang="es-PA" smtClean="0"/>
              <a:t>‹#›</a:t>
            </a:fld>
            <a:endParaRPr lang="es-PA"/>
          </a:p>
        </p:txBody>
      </p:sp>
    </p:spTree>
    <p:extLst>
      <p:ext uri="{BB962C8B-B14F-4D97-AF65-F5344CB8AC3E}">
        <p14:creationId xmlns:p14="http://schemas.microsoft.com/office/powerpoint/2010/main" val="1946738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customXml" Target="../ink/ink5.xml"/><Relationship Id="rId18" Type="http://schemas.openxmlformats.org/officeDocument/2006/relationships/image" Target="../media/image40.emf"/><Relationship Id="rId3" Type="http://schemas.openxmlformats.org/officeDocument/2006/relationships/image" Target="../media/image31.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37.emf"/><Relationship Id="rId17" Type="http://schemas.openxmlformats.org/officeDocument/2006/relationships/customXml" Target="../ink/ink7.xml"/><Relationship Id="rId2" Type="http://schemas.openxmlformats.org/officeDocument/2006/relationships/image" Target="../media/image30.png"/><Relationship Id="rId16" Type="http://schemas.openxmlformats.org/officeDocument/2006/relationships/image" Target="../media/image39.emf"/><Relationship Id="rId20"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4.xml"/><Relationship Id="rId24" Type="http://schemas.openxmlformats.org/officeDocument/2006/relationships/image" Target="../media/image43.emf"/><Relationship Id="rId5" Type="http://schemas.openxmlformats.org/officeDocument/2006/relationships/image" Target="../media/image33.png"/><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36.emf"/><Relationship Id="rId19" Type="http://schemas.openxmlformats.org/officeDocument/2006/relationships/customXml" Target="../ink/ink8.xml"/><Relationship Id="rId4" Type="http://schemas.openxmlformats.org/officeDocument/2006/relationships/image" Target="../media/image32.png"/><Relationship Id="rId9" Type="http://schemas.openxmlformats.org/officeDocument/2006/relationships/customXml" Target="../ink/ink3.xml"/><Relationship Id="rId14" Type="http://schemas.openxmlformats.org/officeDocument/2006/relationships/image" Target="../media/image38.emf"/><Relationship Id="rId22" Type="http://schemas.openxmlformats.org/officeDocument/2006/relationships/image" Target="../media/image42.emf"/></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openxmlformats.org/officeDocument/2006/relationships/hyperlink" Target="https://dademuch.com/2018/03/15/estabilidad-de-un-sistema-de-contr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2.png"/><Relationship Id="rId7"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2.emf"/><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emf"/><Relationship Id="rId10" Type="http://schemas.openxmlformats.org/officeDocument/2006/relationships/image" Target="../media/image27.emf"/><Relationship Id="rId4" Type="http://schemas.openxmlformats.org/officeDocument/2006/relationships/image" Target="../media/image23.emf"/><Relationship Id="rId9"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5AE87-97FF-4999-92A7-5578AD48F5D8}"/>
              </a:ext>
            </a:extLst>
          </p:cNvPr>
          <p:cNvSpPr>
            <a:spLocks noGrp="1"/>
          </p:cNvSpPr>
          <p:nvPr>
            <p:ph type="title"/>
          </p:nvPr>
        </p:nvSpPr>
        <p:spPr>
          <a:xfrm>
            <a:off x="4415476" y="3078867"/>
            <a:ext cx="3361048" cy="700265"/>
          </a:xfrm>
        </p:spPr>
        <p:txBody>
          <a:bodyPr/>
          <a:lstStyle/>
          <a:p>
            <a:r>
              <a:rPr lang="es-PA" dirty="0"/>
              <a:t>ESTABILIDAD</a:t>
            </a:r>
          </a:p>
        </p:txBody>
      </p:sp>
    </p:spTree>
    <p:extLst>
      <p:ext uri="{BB962C8B-B14F-4D97-AF65-F5344CB8AC3E}">
        <p14:creationId xmlns:p14="http://schemas.microsoft.com/office/powerpoint/2010/main" val="118215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93809-8E6D-4F62-9F41-29BE89B74F99}"/>
              </a:ext>
            </a:extLst>
          </p:cNvPr>
          <p:cNvSpPr>
            <a:spLocks noGrp="1"/>
          </p:cNvSpPr>
          <p:nvPr>
            <p:ph type="title"/>
          </p:nvPr>
        </p:nvSpPr>
        <p:spPr/>
        <p:txBody>
          <a:bodyPr/>
          <a:lstStyle/>
          <a:p>
            <a:r>
              <a:rPr lang="es-PA" dirty="0"/>
              <a:t>Ejemplo 4</a:t>
            </a:r>
          </a:p>
        </p:txBody>
      </p:sp>
      <p:pic>
        <p:nvPicPr>
          <p:cNvPr id="4" name="Imagen 3">
            <a:extLst>
              <a:ext uri="{FF2B5EF4-FFF2-40B4-BE49-F238E27FC236}">
                <a16:creationId xmlns:a16="http://schemas.microsoft.com/office/drawing/2014/main" id="{CFCC6AF9-8BA4-4098-8285-8B4111E23DAF}"/>
              </a:ext>
            </a:extLst>
          </p:cNvPr>
          <p:cNvPicPr>
            <a:picLocks noChangeAspect="1"/>
          </p:cNvPicPr>
          <p:nvPr/>
        </p:nvPicPr>
        <p:blipFill>
          <a:blip r:embed="rId2"/>
          <a:stretch>
            <a:fillRect/>
          </a:stretch>
        </p:blipFill>
        <p:spPr>
          <a:xfrm>
            <a:off x="457905" y="1416119"/>
            <a:ext cx="5638095" cy="677725"/>
          </a:xfrm>
          <a:prstGeom prst="rect">
            <a:avLst/>
          </a:prstGeom>
        </p:spPr>
      </p:pic>
      <p:sp>
        <p:nvSpPr>
          <p:cNvPr id="5" name="CuadroTexto 4">
            <a:extLst>
              <a:ext uri="{FF2B5EF4-FFF2-40B4-BE49-F238E27FC236}">
                <a16:creationId xmlns:a16="http://schemas.microsoft.com/office/drawing/2014/main" id="{8D4C5AC2-2DC3-4DB0-9321-824A60F01356}"/>
              </a:ext>
            </a:extLst>
          </p:cNvPr>
          <p:cNvSpPr txBox="1"/>
          <p:nvPr/>
        </p:nvSpPr>
        <p:spPr>
          <a:xfrm>
            <a:off x="646111" y="2690191"/>
            <a:ext cx="5449889" cy="1200329"/>
          </a:xfrm>
          <a:prstGeom prst="rect">
            <a:avLst/>
          </a:prstGeom>
          <a:noFill/>
        </p:spPr>
        <p:txBody>
          <a:bodyPr wrap="square" rtlCol="0">
            <a:spAutoFit/>
          </a:bodyPr>
          <a:lstStyle/>
          <a:p>
            <a:r>
              <a:rPr lang="es-PA" dirty="0"/>
              <a:t>Solución:       ROZ: en la fila 5.</a:t>
            </a:r>
          </a:p>
          <a:p>
            <a:r>
              <a:rPr lang="es-PA" dirty="0"/>
              <a:t>SPD: 2</a:t>
            </a:r>
          </a:p>
          <a:p>
            <a:r>
              <a:rPr lang="es-PA" dirty="0"/>
              <a:t>SPI:   4</a:t>
            </a:r>
          </a:p>
          <a:p>
            <a:r>
              <a:rPr lang="es-PA" dirty="0" err="1"/>
              <a:t>Jw</a:t>
            </a:r>
            <a:r>
              <a:rPr lang="es-PA" dirty="0"/>
              <a:t>:   2</a:t>
            </a:r>
          </a:p>
        </p:txBody>
      </p:sp>
    </p:spTree>
    <p:extLst>
      <p:ext uri="{BB962C8B-B14F-4D97-AF65-F5344CB8AC3E}">
        <p14:creationId xmlns:p14="http://schemas.microsoft.com/office/powerpoint/2010/main" val="305956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F71DD-9488-4E00-B3D1-9A69383B1ECF}"/>
              </a:ext>
            </a:extLst>
          </p:cNvPr>
          <p:cNvSpPr>
            <a:spLocks noGrp="1"/>
          </p:cNvSpPr>
          <p:nvPr>
            <p:ph type="title"/>
          </p:nvPr>
        </p:nvSpPr>
        <p:spPr/>
        <p:txBody>
          <a:bodyPr/>
          <a:lstStyle/>
          <a:p>
            <a:r>
              <a:rPr lang="es-PA" dirty="0"/>
              <a:t>PRACTICA #1</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5A3DC8F4-CD47-49A9-8666-84742DC22ECB}"/>
                  </a:ext>
                </a:extLst>
              </p:cNvPr>
              <p:cNvSpPr txBox="1">
                <a:spLocks noGrp="1"/>
              </p:cNvSpPr>
              <p:nvPr>
                <p:ph idx="1"/>
              </p:nvPr>
            </p:nvSpPr>
            <p:spPr>
              <a:xfrm>
                <a:off x="1104293" y="1734866"/>
                <a:ext cx="8946541" cy="2455480"/>
              </a:xfrm>
              <a:prstGeom prst="rect">
                <a:avLst/>
              </a:prstGeom>
              <a:noFill/>
            </p:spPr>
            <p:txBody>
              <a:bodyPr wrap="square" rtlCol="0">
                <a:spAutoFit/>
              </a:bodyPr>
              <a:lstStyle/>
              <a:p>
                <a:r>
                  <a:rPr lang="es-PA" dirty="0">
                    <a:solidFill>
                      <a:srgbClr val="FFFF00"/>
                    </a:solidFill>
                  </a:rPr>
                  <a:t>Vea el ejemplo 6.8 del NISE. Pagina 342 (3ra edición).Estudie el análisis realizado sobre la solución del problema.</a:t>
                </a:r>
              </a:p>
              <a:p>
                <a:pPr marL="0" indent="0">
                  <a:buNone/>
                </a:pPr>
                <a:endParaRPr lang="es-PA" dirty="0">
                  <a:solidFill>
                    <a:srgbClr val="FFFF00"/>
                  </a:solidFill>
                </a:endParaRPr>
              </a:p>
              <a:p>
                <a:pPr marL="0" indent="0">
                  <a:buNone/>
                </a:pPr>
                <a:endParaRPr lang="es-PA" dirty="0">
                  <a:solidFill>
                    <a:srgbClr val="FFFF00"/>
                  </a:solidFill>
                </a:endParaRPr>
              </a:p>
              <a:p>
                <a:r>
                  <a:rPr lang="es-PA" dirty="0">
                    <a:solidFill>
                      <a:srgbClr val="FFFF00"/>
                    </a:solidFill>
                  </a:rPr>
                  <a:t>D(S)= </a:t>
                </a:r>
                <a14:m>
                  <m:oMath xmlns:m="http://schemas.openxmlformats.org/officeDocument/2006/math">
                    <m:sSup>
                      <m:sSupPr>
                        <m:ctrlPr>
                          <a:rPr lang="es-PA" i="1" smtClean="0">
                            <a:solidFill>
                              <a:srgbClr val="FFFF00"/>
                            </a:solidFill>
                            <a:latin typeface="Cambria Math" panose="02040503050406030204" pitchFamily="18" charset="0"/>
                          </a:rPr>
                        </m:ctrlPr>
                      </m:sSupPr>
                      <m:e>
                        <m:r>
                          <a:rPr lang="es-PA" b="0" i="1" smtClean="0">
                            <a:solidFill>
                              <a:srgbClr val="FFFF00"/>
                            </a:solidFill>
                            <a:latin typeface="Cambria Math" panose="02040503050406030204" pitchFamily="18" charset="0"/>
                          </a:rPr>
                          <m:t>𝑠</m:t>
                        </m:r>
                      </m:e>
                      <m:sup>
                        <m:r>
                          <a:rPr lang="es-PA" b="0" i="1" smtClean="0">
                            <a:solidFill>
                              <a:srgbClr val="FFFF00"/>
                            </a:solidFill>
                            <a:latin typeface="Cambria Math" panose="02040503050406030204" pitchFamily="18" charset="0"/>
                          </a:rPr>
                          <m:t>6</m:t>
                        </m:r>
                      </m:sup>
                    </m:sSup>
                    <m:r>
                      <a:rPr lang="es-PA" b="0" i="1" smtClean="0">
                        <a:solidFill>
                          <a:srgbClr val="FFFF00"/>
                        </a:solidFill>
                        <a:latin typeface="Cambria Math" panose="02040503050406030204" pitchFamily="18" charset="0"/>
                      </a:rPr>
                      <m:t>+</m:t>
                    </m:r>
                    <m:sSup>
                      <m:sSupPr>
                        <m:ctrlPr>
                          <a:rPr lang="es-PA" i="1">
                            <a:solidFill>
                              <a:srgbClr val="FFFF00"/>
                            </a:solidFill>
                            <a:latin typeface="Cambria Math" panose="02040503050406030204" pitchFamily="18" charset="0"/>
                          </a:rPr>
                        </m:ctrlPr>
                      </m:sSupPr>
                      <m:e>
                        <m:r>
                          <a:rPr lang="es-PA" b="0" i="1" smtClean="0">
                            <a:solidFill>
                              <a:srgbClr val="FFFF00"/>
                            </a:solidFill>
                            <a:latin typeface="Cambria Math" panose="02040503050406030204" pitchFamily="18" charset="0"/>
                          </a:rPr>
                          <m:t>𝑠</m:t>
                        </m:r>
                      </m:e>
                      <m:sup>
                        <m:r>
                          <a:rPr lang="es-PA" b="0" i="1" smtClean="0">
                            <a:solidFill>
                              <a:srgbClr val="FFFF00"/>
                            </a:solidFill>
                            <a:latin typeface="Cambria Math" panose="02040503050406030204" pitchFamily="18" charset="0"/>
                          </a:rPr>
                          <m:t>5</m:t>
                        </m:r>
                      </m:sup>
                    </m:sSup>
                    <m:r>
                      <a:rPr lang="es-PA" b="0" i="1" smtClean="0">
                        <a:solidFill>
                          <a:srgbClr val="FFFF00"/>
                        </a:solidFill>
                        <a:latin typeface="Cambria Math" panose="02040503050406030204" pitchFamily="18" charset="0"/>
                      </a:rPr>
                      <m:t>−6</m:t>
                    </m:r>
                    <m:sSup>
                      <m:sSupPr>
                        <m:ctrlPr>
                          <a:rPr lang="es-PA" i="1">
                            <a:solidFill>
                              <a:srgbClr val="FFFF00"/>
                            </a:solidFill>
                            <a:latin typeface="Cambria Math" panose="02040503050406030204" pitchFamily="18" charset="0"/>
                          </a:rPr>
                        </m:ctrlPr>
                      </m:sSupPr>
                      <m:e>
                        <m:r>
                          <a:rPr lang="es-PA" b="0" i="1" smtClean="0">
                            <a:solidFill>
                              <a:srgbClr val="FFFF00"/>
                            </a:solidFill>
                            <a:latin typeface="Cambria Math" panose="02040503050406030204" pitchFamily="18" charset="0"/>
                          </a:rPr>
                          <m:t>𝑠</m:t>
                        </m:r>
                      </m:e>
                      <m:sup>
                        <m:r>
                          <a:rPr lang="es-PA" b="0" i="1" smtClean="0">
                            <a:solidFill>
                              <a:srgbClr val="FFFF00"/>
                            </a:solidFill>
                            <a:latin typeface="Cambria Math" panose="02040503050406030204" pitchFamily="18" charset="0"/>
                          </a:rPr>
                          <m:t>4</m:t>
                        </m:r>
                      </m:sup>
                    </m:sSup>
                    <m:r>
                      <a:rPr lang="es-PA" b="0" i="1" smtClean="0">
                        <a:solidFill>
                          <a:srgbClr val="FFFF00"/>
                        </a:solidFill>
                        <a:latin typeface="Cambria Math" panose="02040503050406030204" pitchFamily="18" charset="0"/>
                      </a:rPr>
                      <m:t>+</m:t>
                    </m:r>
                    <m:sSup>
                      <m:sSupPr>
                        <m:ctrlPr>
                          <a:rPr lang="es-PA" i="1">
                            <a:solidFill>
                              <a:srgbClr val="FFFF00"/>
                            </a:solidFill>
                            <a:latin typeface="Cambria Math" panose="02040503050406030204" pitchFamily="18" charset="0"/>
                          </a:rPr>
                        </m:ctrlPr>
                      </m:sSupPr>
                      <m:e>
                        <m:r>
                          <a:rPr lang="es-PA" b="0" i="1" smtClean="0">
                            <a:solidFill>
                              <a:srgbClr val="FFFF00"/>
                            </a:solidFill>
                            <a:latin typeface="Cambria Math" panose="02040503050406030204" pitchFamily="18" charset="0"/>
                          </a:rPr>
                          <m:t>𝑠</m:t>
                        </m:r>
                      </m:e>
                      <m:sup>
                        <m:r>
                          <a:rPr lang="es-PA" b="0" i="1" smtClean="0">
                            <a:solidFill>
                              <a:srgbClr val="FFFF00"/>
                            </a:solidFill>
                            <a:latin typeface="Cambria Math" panose="02040503050406030204" pitchFamily="18" charset="0"/>
                          </a:rPr>
                          <m:t>2</m:t>
                        </m:r>
                      </m:sup>
                    </m:sSup>
                    <m:r>
                      <a:rPr lang="es-PA" b="0" i="1" smtClean="0">
                        <a:solidFill>
                          <a:srgbClr val="FFFF00"/>
                        </a:solidFill>
                        <a:latin typeface="Cambria Math" panose="02040503050406030204" pitchFamily="18" charset="0"/>
                      </a:rPr>
                      <m:t>+</m:t>
                    </m:r>
                    <m:r>
                      <a:rPr lang="es-PA" b="0" i="1" smtClean="0">
                        <a:solidFill>
                          <a:srgbClr val="FFFF00"/>
                        </a:solidFill>
                        <a:latin typeface="Cambria Math" panose="02040503050406030204" pitchFamily="18" charset="0"/>
                      </a:rPr>
                      <m:t>𝑠</m:t>
                    </m:r>
                    <m:r>
                      <a:rPr lang="es-PA" b="0" i="1" smtClean="0">
                        <a:solidFill>
                          <a:srgbClr val="FFFF00"/>
                        </a:solidFill>
                        <a:latin typeface="Cambria Math" panose="02040503050406030204" pitchFamily="18" charset="0"/>
                      </a:rPr>
                      <m:t>−6</m:t>
                    </m:r>
                  </m:oMath>
                </a14:m>
                <a:endParaRPr lang="es-PA" dirty="0">
                  <a:solidFill>
                    <a:srgbClr val="FFFF00"/>
                  </a:solidFill>
                </a:endParaRPr>
              </a:p>
              <a:p>
                <a:pPr marL="0" indent="0">
                  <a:buNone/>
                </a:pPr>
                <a:r>
                  <a:rPr lang="es-PA" dirty="0">
                    <a:solidFill>
                      <a:srgbClr val="FFFF00"/>
                    </a:solidFill>
                  </a:rPr>
                  <a:t>Determine la cantidad de polos ubicadas en SPD, SPI y en el eje </a:t>
                </a:r>
                <a:r>
                  <a:rPr lang="es-PA" dirty="0" err="1">
                    <a:solidFill>
                      <a:srgbClr val="FFFF00"/>
                    </a:solidFill>
                  </a:rPr>
                  <a:t>jw</a:t>
                </a:r>
                <a:r>
                  <a:rPr lang="es-PA" dirty="0">
                    <a:solidFill>
                      <a:srgbClr val="FFFF00"/>
                    </a:solidFill>
                  </a:rPr>
                  <a:t>.</a:t>
                </a:r>
              </a:p>
            </p:txBody>
          </p:sp>
        </mc:Choice>
        <mc:Fallback xmlns="">
          <p:sp>
            <p:nvSpPr>
              <p:cNvPr id="4" name="Marcador de contenido 3">
                <a:extLst>
                  <a:ext uri="{FF2B5EF4-FFF2-40B4-BE49-F238E27FC236}">
                    <a16:creationId xmlns:a16="http://schemas.microsoft.com/office/drawing/2014/main" id="{5A3DC8F4-CD47-49A9-8666-84742DC22ECB}"/>
                  </a:ext>
                </a:extLst>
              </p:cNvPr>
              <p:cNvSpPr txBox="1">
                <a:spLocks noGrp="1" noRot="1" noChangeAspect="1" noMove="1" noResize="1" noEditPoints="1" noAdjustHandles="1" noChangeArrowheads="1" noChangeShapeType="1" noTextEdit="1"/>
              </p:cNvSpPr>
              <p:nvPr>
                <p:ph idx="1"/>
              </p:nvPr>
            </p:nvSpPr>
            <p:spPr>
              <a:xfrm>
                <a:off x="1104293" y="1734866"/>
                <a:ext cx="8946541" cy="2455480"/>
              </a:xfrm>
              <a:prstGeom prst="rect">
                <a:avLst/>
              </a:prstGeom>
              <a:blipFill>
                <a:blip r:embed="rId2"/>
                <a:stretch>
                  <a:fillRect l="-681" t="-1493" b="-3731"/>
                </a:stretch>
              </a:blipFill>
            </p:spPr>
            <p:txBody>
              <a:bodyPr/>
              <a:lstStyle/>
              <a:p>
                <a:r>
                  <a:rPr lang="es-PA">
                    <a:noFill/>
                  </a:rPr>
                  <a:t> </a:t>
                </a:r>
              </a:p>
            </p:txBody>
          </p:sp>
        </mc:Fallback>
      </mc:AlternateContent>
    </p:spTree>
    <p:extLst>
      <p:ext uri="{BB962C8B-B14F-4D97-AF65-F5344CB8AC3E}">
        <p14:creationId xmlns:p14="http://schemas.microsoft.com/office/powerpoint/2010/main" val="382180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806A4-5997-4EB1-A1CD-7F0EA6D61D2D}"/>
              </a:ext>
            </a:extLst>
          </p:cNvPr>
          <p:cNvSpPr>
            <a:spLocks noGrp="1"/>
          </p:cNvSpPr>
          <p:nvPr>
            <p:ph type="title"/>
          </p:nvPr>
        </p:nvSpPr>
        <p:spPr>
          <a:xfrm>
            <a:off x="646111" y="132848"/>
            <a:ext cx="9404723" cy="1400530"/>
          </a:xfrm>
        </p:spPr>
        <p:txBody>
          <a:bodyPr/>
          <a:lstStyle/>
          <a:p>
            <a:r>
              <a:rPr lang="es-PA" dirty="0"/>
              <a:t>Análisis de un sistema de control mediante </a:t>
            </a:r>
            <a:r>
              <a:rPr lang="es-PA" dirty="0" err="1"/>
              <a:t>Routh-Hurwitz</a:t>
            </a:r>
            <a:endParaRPr lang="es-PA" dirty="0"/>
          </a:p>
        </p:txBody>
      </p:sp>
      <p:pic>
        <p:nvPicPr>
          <p:cNvPr id="4" name="Marcador de contenido 3">
            <a:extLst>
              <a:ext uri="{FF2B5EF4-FFF2-40B4-BE49-F238E27FC236}">
                <a16:creationId xmlns:a16="http://schemas.microsoft.com/office/drawing/2014/main" id="{CE7D3A04-982E-40A1-83A5-6D0774E8A480}"/>
              </a:ext>
            </a:extLst>
          </p:cNvPr>
          <p:cNvPicPr>
            <a:picLocks noGrp="1" noChangeAspect="1"/>
          </p:cNvPicPr>
          <p:nvPr>
            <p:ph idx="1"/>
          </p:nvPr>
        </p:nvPicPr>
        <p:blipFill>
          <a:blip r:embed="rId2"/>
          <a:stretch>
            <a:fillRect/>
          </a:stretch>
        </p:blipFill>
        <p:spPr>
          <a:xfrm>
            <a:off x="646111" y="2179709"/>
            <a:ext cx="3352800" cy="1133475"/>
          </a:xfrm>
          <a:prstGeom prst="rect">
            <a:avLst/>
          </a:prstGeom>
        </p:spPr>
      </p:pic>
      <p:sp>
        <p:nvSpPr>
          <p:cNvPr id="5" name="CuadroTexto 4">
            <a:extLst>
              <a:ext uri="{FF2B5EF4-FFF2-40B4-BE49-F238E27FC236}">
                <a16:creationId xmlns:a16="http://schemas.microsoft.com/office/drawing/2014/main" id="{812548AB-C78D-4EB5-A7AC-3E507E4E8382}"/>
              </a:ext>
            </a:extLst>
          </p:cNvPr>
          <p:cNvSpPr txBox="1"/>
          <p:nvPr/>
        </p:nvSpPr>
        <p:spPr>
          <a:xfrm>
            <a:off x="815927" y="1533378"/>
            <a:ext cx="3928352" cy="646331"/>
          </a:xfrm>
          <a:prstGeom prst="rect">
            <a:avLst/>
          </a:prstGeom>
          <a:noFill/>
        </p:spPr>
        <p:txBody>
          <a:bodyPr wrap="square" rtlCol="0">
            <a:spAutoFit/>
          </a:bodyPr>
          <a:lstStyle/>
          <a:p>
            <a:r>
              <a:rPr lang="es-PA" dirty="0"/>
              <a:t>1. Función de transferencia en lazo cerrado.</a:t>
            </a:r>
          </a:p>
        </p:txBody>
      </p:sp>
      <p:pic>
        <p:nvPicPr>
          <p:cNvPr id="6" name="Imagen 5">
            <a:extLst>
              <a:ext uri="{FF2B5EF4-FFF2-40B4-BE49-F238E27FC236}">
                <a16:creationId xmlns:a16="http://schemas.microsoft.com/office/drawing/2014/main" id="{41BA01D9-3A82-40A7-898C-E1CB6B7D218A}"/>
              </a:ext>
            </a:extLst>
          </p:cNvPr>
          <p:cNvPicPr>
            <a:picLocks noChangeAspect="1"/>
          </p:cNvPicPr>
          <p:nvPr/>
        </p:nvPicPr>
        <p:blipFill>
          <a:blip r:embed="rId3"/>
          <a:stretch>
            <a:fillRect/>
          </a:stretch>
        </p:blipFill>
        <p:spPr>
          <a:xfrm>
            <a:off x="646111" y="3476792"/>
            <a:ext cx="3182984" cy="703069"/>
          </a:xfrm>
          <a:prstGeom prst="rect">
            <a:avLst/>
          </a:prstGeom>
        </p:spPr>
      </p:pic>
      <p:pic>
        <p:nvPicPr>
          <p:cNvPr id="7" name="Imagen 6">
            <a:extLst>
              <a:ext uri="{FF2B5EF4-FFF2-40B4-BE49-F238E27FC236}">
                <a16:creationId xmlns:a16="http://schemas.microsoft.com/office/drawing/2014/main" id="{124AFD08-958E-4EE4-BD69-CB600A16A7CE}"/>
              </a:ext>
            </a:extLst>
          </p:cNvPr>
          <p:cNvPicPr>
            <a:picLocks noChangeAspect="1"/>
          </p:cNvPicPr>
          <p:nvPr/>
        </p:nvPicPr>
        <p:blipFill>
          <a:blip r:embed="rId4"/>
          <a:stretch>
            <a:fillRect/>
          </a:stretch>
        </p:blipFill>
        <p:spPr>
          <a:xfrm>
            <a:off x="608010" y="4271143"/>
            <a:ext cx="2468121" cy="315371"/>
          </a:xfrm>
          <a:prstGeom prst="rect">
            <a:avLst/>
          </a:prstGeom>
        </p:spPr>
      </p:pic>
      <p:pic>
        <p:nvPicPr>
          <p:cNvPr id="8" name="Imagen 7">
            <a:extLst>
              <a:ext uri="{FF2B5EF4-FFF2-40B4-BE49-F238E27FC236}">
                <a16:creationId xmlns:a16="http://schemas.microsoft.com/office/drawing/2014/main" id="{60828752-53AF-42D1-8BA1-1A99B9502755}"/>
              </a:ext>
            </a:extLst>
          </p:cNvPr>
          <p:cNvPicPr>
            <a:picLocks noChangeAspect="1"/>
          </p:cNvPicPr>
          <p:nvPr/>
        </p:nvPicPr>
        <p:blipFill>
          <a:blip r:embed="rId5"/>
          <a:stretch>
            <a:fillRect/>
          </a:stretch>
        </p:blipFill>
        <p:spPr>
          <a:xfrm>
            <a:off x="646110" y="4790976"/>
            <a:ext cx="2379207" cy="1934175"/>
          </a:xfrm>
          <a:prstGeom prst="rect">
            <a:avLst/>
          </a:prstGeom>
        </p:spPr>
      </p:pic>
      <mc:AlternateContent xmlns:mc="http://schemas.openxmlformats.org/markup-compatibility/2006">
        <mc:Choice xmlns:a14="http://schemas.microsoft.com/office/drawing/2010/main" Requires="a14">
          <p:sp>
            <p:nvSpPr>
              <p:cNvPr id="9" name="Marcador de contenido 2">
                <a:extLst>
                  <a:ext uri="{FF2B5EF4-FFF2-40B4-BE49-F238E27FC236}">
                    <a16:creationId xmlns:a16="http://schemas.microsoft.com/office/drawing/2014/main" id="{0493FECA-D8A2-481D-B61D-AABB63F10C4F}"/>
                  </a:ext>
                </a:extLst>
              </p:cNvPr>
              <p:cNvSpPr txBox="1">
                <a:spLocks/>
              </p:cNvSpPr>
              <p:nvPr/>
            </p:nvSpPr>
            <p:spPr>
              <a:xfrm>
                <a:off x="5007655" y="2331087"/>
                <a:ext cx="7184345" cy="419548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PA" dirty="0"/>
                  <a:t>Para garantizar la estabilidad de dicho sistema se debe cumplir que:</a:t>
                </a:r>
              </a:p>
              <a:p>
                <a14:m>
                  <m:oMath xmlns:m="http://schemas.openxmlformats.org/officeDocument/2006/math">
                    <m:r>
                      <a:rPr lang="es-PA" b="0" i="1" smtClean="0">
                        <a:latin typeface="Cambria Math" panose="02040503050406030204" pitchFamily="18" charset="0"/>
                      </a:rPr>
                      <m:t>2−</m:t>
                    </m:r>
                    <m:f>
                      <m:fPr>
                        <m:ctrlPr>
                          <a:rPr lang="es-PA" b="0" i="1" smtClean="0">
                            <a:latin typeface="Cambria Math" panose="02040503050406030204" pitchFamily="18" charset="0"/>
                          </a:rPr>
                        </m:ctrlPr>
                      </m:fPr>
                      <m:num>
                        <m:r>
                          <a:rPr lang="es-PA" b="0" i="1" smtClean="0">
                            <a:latin typeface="Cambria Math" panose="02040503050406030204" pitchFamily="18" charset="0"/>
                          </a:rPr>
                          <m:t>9</m:t>
                        </m:r>
                      </m:num>
                      <m:den>
                        <m:r>
                          <a:rPr lang="es-PA" b="0" i="1" smtClean="0">
                            <a:latin typeface="Cambria Math" panose="02040503050406030204" pitchFamily="18" charset="0"/>
                          </a:rPr>
                          <m:t>7</m:t>
                        </m:r>
                      </m:den>
                    </m:f>
                    <m:r>
                      <a:rPr lang="es-PA" b="0" i="1" smtClean="0">
                        <a:latin typeface="Cambria Math" panose="02040503050406030204" pitchFamily="18" charset="0"/>
                      </a:rPr>
                      <m:t>𝐾</m:t>
                    </m:r>
                    <m:r>
                      <a:rPr lang="es-PA" b="0" i="1" smtClean="0">
                        <a:latin typeface="Cambria Math" panose="02040503050406030204" pitchFamily="18" charset="0"/>
                      </a:rPr>
                      <m:t>&gt;0 </m:t>
                    </m:r>
                  </m:oMath>
                </a14:m>
                <a:r>
                  <a:rPr lang="es-PA" dirty="0"/>
                  <a:t>     (todos los coeficientes positivos)</a:t>
                </a:r>
              </a:p>
              <a:p>
                <a:r>
                  <a:rPr lang="es-PA" dirty="0"/>
                  <a:t>Y </a:t>
                </a:r>
                <a14:m>
                  <m:oMath xmlns:m="http://schemas.openxmlformats.org/officeDocument/2006/math">
                    <m:r>
                      <a:rPr lang="es-PA" b="0" i="1" smtClean="0">
                        <a:latin typeface="Cambria Math" panose="02040503050406030204" pitchFamily="18" charset="0"/>
                      </a:rPr>
                      <m:t>𝐾</m:t>
                    </m:r>
                    <m:r>
                      <a:rPr lang="es-PA" b="0" i="1" smtClean="0">
                        <a:latin typeface="Cambria Math" panose="02040503050406030204" pitchFamily="18" charset="0"/>
                      </a:rPr>
                      <m:t>&gt;0</m:t>
                    </m:r>
                  </m:oMath>
                </a14:m>
                <a:endParaRPr lang="es-PA" dirty="0"/>
              </a:p>
              <a:p>
                <a:r>
                  <a:rPr lang="es-PA" dirty="0"/>
                  <a:t>0&lt;K&lt;1.55555</a:t>
                </a:r>
              </a:p>
              <a:p>
                <a:r>
                  <a:rPr lang="es-PA" dirty="0"/>
                  <a:t>K=1.5555 (Marginalmente estable)</a:t>
                </a:r>
              </a:p>
              <a:p>
                <a14:m>
                  <m:oMath xmlns:m="http://schemas.openxmlformats.org/officeDocument/2006/math">
                    <m:r>
                      <a:rPr lang="es-PA" i="1" dirty="0" smtClean="0">
                        <a:latin typeface="Cambria Math" panose="02040503050406030204" pitchFamily="18" charset="0"/>
                      </a:rPr>
                      <m:t>𝑃</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𝑠</m:t>
                        </m:r>
                      </m:e>
                    </m:d>
                    <m:r>
                      <a:rPr lang="es-PA" i="1" dirty="0" smtClean="0">
                        <a:latin typeface="Cambria Math" panose="02040503050406030204" pitchFamily="18" charset="0"/>
                      </a:rPr>
                      <m:t>=</m:t>
                    </m:r>
                    <m:d>
                      <m:dPr>
                        <m:ctrlPr>
                          <a:rPr lang="es-PA" i="1" dirty="0" smtClean="0">
                            <a:latin typeface="Cambria Math" panose="02040503050406030204" pitchFamily="18" charset="0"/>
                          </a:rPr>
                        </m:ctrlPr>
                      </m:dPr>
                      <m:e>
                        <m:f>
                          <m:fPr>
                            <m:ctrlPr>
                              <a:rPr lang="es-PA" i="1" dirty="0" smtClean="0">
                                <a:latin typeface="Cambria Math" panose="02040503050406030204" pitchFamily="18" charset="0"/>
                              </a:rPr>
                            </m:ctrlPr>
                          </m:fPr>
                          <m:num>
                            <m:r>
                              <a:rPr lang="es-PA" i="1" dirty="0" smtClean="0">
                                <a:latin typeface="Cambria Math" panose="02040503050406030204" pitchFamily="18" charset="0"/>
                              </a:rPr>
                              <m:t>7</m:t>
                            </m:r>
                          </m:num>
                          <m:den>
                            <m:r>
                              <a:rPr lang="es-PA" i="1" dirty="0" smtClean="0">
                                <a:latin typeface="Cambria Math" panose="02040503050406030204" pitchFamily="18" charset="0"/>
                              </a:rPr>
                              <m:t>3</m:t>
                            </m:r>
                          </m:den>
                        </m:f>
                      </m:e>
                    </m:d>
                    <m:r>
                      <a:rPr lang="es-PA" i="1" dirty="0" smtClean="0">
                        <a:latin typeface="Cambria Math" panose="02040503050406030204" pitchFamily="18" charset="0"/>
                      </a:rPr>
                      <m:t>∗</m:t>
                    </m:r>
                    <m:sSup>
                      <m:sSupPr>
                        <m:ctrlPr>
                          <a:rPr lang="es-PA" i="1" dirty="0" smtClean="0">
                            <a:latin typeface="Cambria Math" panose="02040503050406030204" pitchFamily="18" charset="0"/>
                          </a:rPr>
                        </m:ctrlPr>
                      </m:sSupPr>
                      <m:e>
                        <m:r>
                          <a:rPr lang="es-PA" b="0" i="1" dirty="0" smtClean="0">
                            <a:latin typeface="Cambria Math" panose="02040503050406030204" pitchFamily="18" charset="0"/>
                          </a:rPr>
                          <m:t>𝑠</m:t>
                        </m:r>
                      </m:e>
                      <m:sup>
                        <m:r>
                          <a:rPr lang="es-PA" b="0" i="1" dirty="0" smtClean="0">
                            <a:latin typeface="Cambria Math" panose="02040503050406030204" pitchFamily="18" charset="0"/>
                          </a:rPr>
                          <m:t>2</m:t>
                        </m:r>
                      </m:sup>
                    </m:sSup>
                    <m:r>
                      <a:rPr lang="es-PA" b="0" i="1" dirty="0" smtClean="0">
                        <a:latin typeface="Cambria Math" panose="02040503050406030204" pitchFamily="18" charset="0"/>
                      </a:rPr>
                      <m:t>+1.5555=0</m:t>
                    </m:r>
                  </m:oMath>
                </a14:m>
                <a:endParaRPr lang="es-PA" b="0" dirty="0"/>
              </a:p>
              <a:p>
                <a:r>
                  <a:rPr lang="es-PA" dirty="0"/>
                  <a:t>S=</a:t>
                </a:r>
                <a:r>
                  <a:rPr lang="es-PA" dirty="0">
                    <a:latin typeface="Cambria Math" panose="02040503050406030204" pitchFamily="18" charset="0"/>
                    <a:ea typeface="Cambria Math" panose="02040503050406030204" pitchFamily="18" charset="0"/>
                  </a:rPr>
                  <a:t>∓j0.8165 rad/</a:t>
                </a:r>
                <a:r>
                  <a:rPr lang="es-PA" dirty="0" err="1">
                    <a:latin typeface="Cambria Math" panose="02040503050406030204" pitchFamily="18" charset="0"/>
                    <a:ea typeface="Cambria Math" panose="02040503050406030204" pitchFamily="18" charset="0"/>
                  </a:rPr>
                  <a:t>seg</a:t>
                </a:r>
                <a:r>
                  <a:rPr lang="es-PA" dirty="0">
                    <a:latin typeface="Cambria Math" panose="02040503050406030204" pitchFamily="18" charset="0"/>
                    <a:ea typeface="Cambria Math" panose="02040503050406030204" pitchFamily="18" charset="0"/>
                  </a:rPr>
                  <a:t>   </a:t>
                </a:r>
                <a:r>
                  <a:rPr lang="es-PA" dirty="0">
                    <a:latin typeface="Cambria Math" panose="02040503050406030204" pitchFamily="18" charset="0"/>
                    <a:ea typeface="Cambria Math" panose="02040503050406030204" pitchFamily="18" charset="0"/>
                    <a:sym typeface="Wingdings" panose="05000000000000000000" pitchFamily="2" charset="2"/>
                  </a:rPr>
                  <a:t> Frecuencia de oscilación</a:t>
                </a:r>
              </a:p>
              <a:p>
                <a:r>
                  <a:rPr lang="es-PA" dirty="0">
                    <a:latin typeface="Cambria Math" panose="02040503050406030204" pitchFamily="18" charset="0"/>
                    <a:ea typeface="Cambria Math" panose="02040503050406030204" pitchFamily="18" charset="0"/>
                    <a:sym typeface="Wingdings" panose="05000000000000000000" pitchFamily="2" charset="2"/>
                  </a:rPr>
                  <a:t>Reemplace K=1.5555 en el arreglo de Routh Obtenido y confirme que es Marginalmente estable</a:t>
                </a:r>
                <a:endParaRPr lang="es-PA" dirty="0"/>
              </a:p>
            </p:txBody>
          </p:sp>
        </mc:Choice>
        <mc:Fallback>
          <p:sp>
            <p:nvSpPr>
              <p:cNvPr id="9" name="Marcador de contenido 2">
                <a:extLst>
                  <a:ext uri="{FF2B5EF4-FFF2-40B4-BE49-F238E27FC236}">
                    <a16:creationId xmlns:a16="http://schemas.microsoft.com/office/drawing/2014/main" id="{0493FECA-D8A2-481D-B61D-AABB63F10C4F}"/>
                  </a:ext>
                </a:extLst>
              </p:cNvPr>
              <p:cNvSpPr txBox="1">
                <a:spLocks noRot="1" noChangeAspect="1" noMove="1" noResize="1" noEditPoints="1" noAdjustHandles="1" noChangeArrowheads="1" noChangeShapeType="1" noTextEdit="1"/>
              </p:cNvSpPr>
              <p:nvPr/>
            </p:nvSpPr>
            <p:spPr>
              <a:xfrm>
                <a:off x="5007655" y="2331087"/>
                <a:ext cx="7184345" cy="4195481"/>
              </a:xfrm>
              <a:prstGeom prst="rect">
                <a:avLst/>
              </a:prstGeom>
              <a:blipFill>
                <a:blip r:embed="rId6"/>
                <a:stretch>
                  <a:fillRect l="-339" t="-1451"/>
                </a:stretch>
              </a:blipFill>
            </p:spPr>
            <p:txBody>
              <a:bodyPr/>
              <a:lstStyle/>
              <a:p>
                <a:r>
                  <a:rPr lang="es-PA">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0FEE73A3-F130-4BD9-B388-CD305176676B}"/>
                  </a:ext>
                </a:extLst>
              </p14:cNvPr>
              <p14:cNvContentPartPr/>
              <p14:nvPr/>
            </p14:nvContentPartPr>
            <p14:xfrm>
              <a:off x="1636113" y="2195308"/>
              <a:ext cx="1525680" cy="887400"/>
            </p14:xfrm>
          </p:contentPart>
        </mc:Choice>
        <mc:Fallback>
          <p:pic>
            <p:nvPicPr>
              <p:cNvPr id="19" name="Ink 18">
                <a:extLst>
                  <a:ext uri="{FF2B5EF4-FFF2-40B4-BE49-F238E27FC236}">
                    <a16:creationId xmlns:a16="http://schemas.microsoft.com/office/drawing/2014/main" id="{0FEE73A3-F130-4BD9-B388-CD305176676B}"/>
                  </a:ext>
                </a:extLst>
              </p:cNvPr>
              <p:cNvPicPr/>
              <p:nvPr/>
            </p:nvPicPr>
            <p:blipFill>
              <a:blip r:embed="rId8"/>
              <a:stretch>
                <a:fillRect/>
              </a:stretch>
            </p:blipFill>
            <p:spPr>
              <a:xfrm>
                <a:off x="1627113" y="2186308"/>
                <a:ext cx="1543320" cy="905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Ink 26">
                <a:extLst>
                  <a:ext uri="{FF2B5EF4-FFF2-40B4-BE49-F238E27FC236}">
                    <a16:creationId xmlns:a16="http://schemas.microsoft.com/office/drawing/2014/main" id="{5BE83707-3AE1-49E5-9E4D-5A7DAF78F63D}"/>
                  </a:ext>
                </a:extLst>
              </p14:cNvPr>
              <p14:cNvContentPartPr/>
              <p14:nvPr/>
            </p14:nvContentPartPr>
            <p14:xfrm>
              <a:off x="1118433" y="2077228"/>
              <a:ext cx="2568960" cy="1263240"/>
            </p14:xfrm>
          </p:contentPart>
        </mc:Choice>
        <mc:Fallback>
          <p:pic>
            <p:nvPicPr>
              <p:cNvPr id="27" name="Ink 26">
                <a:extLst>
                  <a:ext uri="{FF2B5EF4-FFF2-40B4-BE49-F238E27FC236}">
                    <a16:creationId xmlns:a16="http://schemas.microsoft.com/office/drawing/2014/main" id="{5BE83707-3AE1-49E5-9E4D-5A7DAF78F63D}"/>
                  </a:ext>
                </a:extLst>
              </p:cNvPr>
              <p:cNvPicPr/>
              <p:nvPr/>
            </p:nvPicPr>
            <p:blipFill>
              <a:blip r:embed="rId10"/>
              <a:stretch>
                <a:fillRect/>
              </a:stretch>
            </p:blipFill>
            <p:spPr>
              <a:xfrm>
                <a:off x="1109433" y="2068228"/>
                <a:ext cx="2586600" cy="1280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4" name="Ink 73">
                <a:extLst>
                  <a:ext uri="{FF2B5EF4-FFF2-40B4-BE49-F238E27FC236}">
                    <a16:creationId xmlns:a16="http://schemas.microsoft.com/office/drawing/2014/main" id="{7B09FE9F-4C7A-4F72-8B79-3633D64BD38B}"/>
                  </a:ext>
                </a:extLst>
              </p14:cNvPr>
              <p14:cNvContentPartPr/>
              <p14:nvPr/>
            </p14:nvContentPartPr>
            <p14:xfrm>
              <a:off x="3142713" y="4926988"/>
              <a:ext cx="186840" cy="169200"/>
            </p14:xfrm>
          </p:contentPart>
        </mc:Choice>
        <mc:Fallback>
          <p:pic>
            <p:nvPicPr>
              <p:cNvPr id="74" name="Ink 73">
                <a:extLst>
                  <a:ext uri="{FF2B5EF4-FFF2-40B4-BE49-F238E27FC236}">
                    <a16:creationId xmlns:a16="http://schemas.microsoft.com/office/drawing/2014/main" id="{7B09FE9F-4C7A-4F72-8B79-3633D64BD38B}"/>
                  </a:ext>
                </a:extLst>
              </p:cNvPr>
              <p:cNvPicPr/>
              <p:nvPr/>
            </p:nvPicPr>
            <p:blipFill>
              <a:blip r:embed="rId12"/>
              <a:stretch>
                <a:fillRect/>
              </a:stretch>
            </p:blipFill>
            <p:spPr>
              <a:xfrm>
                <a:off x="3133713" y="4917988"/>
                <a:ext cx="2044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7" name="Ink 76">
                <a:extLst>
                  <a:ext uri="{FF2B5EF4-FFF2-40B4-BE49-F238E27FC236}">
                    <a16:creationId xmlns:a16="http://schemas.microsoft.com/office/drawing/2014/main" id="{00931C9F-756B-404D-9C1B-7D3A0A1A01F5}"/>
                  </a:ext>
                </a:extLst>
              </p14:cNvPr>
              <p14:cNvContentPartPr/>
              <p14:nvPr/>
            </p14:nvContentPartPr>
            <p14:xfrm>
              <a:off x="3116073" y="5246668"/>
              <a:ext cx="213480" cy="231120"/>
            </p14:xfrm>
          </p:contentPart>
        </mc:Choice>
        <mc:Fallback>
          <p:pic>
            <p:nvPicPr>
              <p:cNvPr id="77" name="Ink 76">
                <a:extLst>
                  <a:ext uri="{FF2B5EF4-FFF2-40B4-BE49-F238E27FC236}">
                    <a16:creationId xmlns:a16="http://schemas.microsoft.com/office/drawing/2014/main" id="{00931C9F-756B-404D-9C1B-7D3A0A1A01F5}"/>
                  </a:ext>
                </a:extLst>
              </p:cNvPr>
              <p:cNvPicPr/>
              <p:nvPr/>
            </p:nvPicPr>
            <p:blipFill>
              <a:blip r:embed="rId14"/>
              <a:stretch>
                <a:fillRect/>
              </a:stretch>
            </p:blipFill>
            <p:spPr>
              <a:xfrm>
                <a:off x="3107073" y="5237668"/>
                <a:ext cx="2311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8" name="Ink 77">
                <a:extLst>
                  <a:ext uri="{FF2B5EF4-FFF2-40B4-BE49-F238E27FC236}">
                    <a16:creationId xmlns:a16="http://schemas.microsoft.com/office/drawing/2014/main" id="{F18076EE-054A-4982-9163-6465E2E658DC}"/>
                  </a:ext>
                </a:extLst>
              </p14:cNvPr>
              <p14:cNvContentPartPr/>
              <p14:nvPr/>
            </p14:nvContentPartPr>
            <p14:xfrm>
              <a:off x="3177273" y="5654908"/>
              <a:ext cx="10080" cy="222480"/>
            </p14:xfrm>
          </p:contentPart>
        </mc:Choice>
        <mc:Fallback>
          <p:pic>
            <p:nvPicPr>
              <p:cNvPr id="78" name="Ink 77">
                <a:extLst>
                  <a:ext uri="{FF2B5EF4-FFF2-40B4-BE49-F238E27FC236}">
                    <a16:creationId xmlns:a16="http://schemas.microsoft.com/office/drawing/2014/main" id="{F18076EE-054A-4982-9163-6465E2E658DC}"/>
                  </a:ext>
                </a:extLst>
              </p:cNvPr>
              <p:cNvPicPr/>
              <p:nvPr/>
            </p:nvPicPr>
            <p:blipFill>
              <a:blip r:embed="rId16"/>
              <a:stretch>
                <a:fillRect/>
              </a:stretch>
            </p:blipFill>
            <p:spPr>
              <a:xfrm>
                <a:off x="3168273" y="5645908"/>
                <a:ext cx="277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8" name="Ink 87">
                <a:extLst>
                  <a:ext uri="{FF2B5EF4-FFF2-40B4-BE49-F238E27FC236}">
                    <a16:creationId xmlns:a16="http://schemas.microsoft.com/office/drawing/2014/main" id="{F57D8C6A-19FB-4E23-8687-5F45137DD9BF}"/>
                  </a:ext>
                </a:extLst>
              </p14:cNvPr>
              <p14:cNvContentPartPr/>
              <p14:nvPr/>
            </p14:nvContentPartPr>
            <p14:xfrm>
              <a:off x="3062793" y="5806108"/>
              <a:ext cx="284400" cy="14400"/>
            </p14:xfrm>
          </p:contentPart>
        </mc:Choice>
        <mc:Fallback>
          <p:pic>
            <p:nvPicPr>
              <p:cNvPr id="88" name="Ink 87">
                <a:extLst>
                  <a:ext uri="{FF2B5EF4-FFF2-40B4-BE49-F238E27FC236}">
                    <a16:creationId xmlns:a16="http://schemas.microsoft.com/office/drawing/2014/main" id="{F57D8C6A-19FB-4E23-8687-5F45137DD9BF}"/>
                  </a:ext>
                </a:extLst>
              </p:cNvPr>
              <p:cNvPicPr/>
              <p:nvPr/>
            </p:nvPicPr>
            <p:blipFill>
              <a:blip r:embed="rId18"/>
              <a:stretch>
                <a:fillRect/>
              </a:stretch>
            </p:blipFill>
            <p:spPr>
              <a:xfrm>
                <a:off x="3044793" y="5788108"/>
                <a:ext cx="3200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1" name="Ink 90">
                <a:extLst>
                  <a:ext uri="{FF2B5EF4-FFF2-40B4-BE49-F238E27FC236}">
                    <a16:creationId xmlns:a16="http://schemas.microsoft.com/office/drawing/2014/main" id="{ED5151E0-E1DF-4A38-BDD5-EC8BCABBAAD2}"/>
                  </a:ext>
                </a:extLst>
              </p14:cNvPr>
              <p14:cNvContentPartPr/>
              <p14:nvPr/>
            </p14:nvContentPartPr>
            <p14:xfrm>
              <a:off x="3071793" y="6072148"/>
              <a:ext cx="222120" cy="266760"/>
            </p14:xfrm>
          </p:contentPart>
        </mc:Choice>
        <mc:Fallback>
          <p:pic>
            <p:nvPicPr>
              <p:cNvPr id="91" name="Ink 90">
                <a:extLst>
                  <a:ext uri="{FF2B5EF4-FFF2-40B4-BE49-F238E27FC236}">
                    <a16:creationId xmlns:a16="http://schemas.microsoft.com/office/drawing/2014/main" id="{ED5151E0-E1DF-4A38-BDD5-EC8BCABBAAD2}"/>
                  </a:ext>
                </a:extLst>
              </p:cNvPr>
              <p:cNvPicPr/>
              <p:nvPr/>
            </p:nvPicPr>
            <p:blipFill>
              <a:blip r:embed="rId20"/>
              <a:stretch>
                <a:fillRect/>
              </a:stretch>
            </p:blipFill>
            <p:spPr>
              <a:xfrm>
                <a:off x="3053793" y="6054148"/>
                <a:ext cx="2577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4" name="Ink 93">
                <a:extLst>
                  <a:ext uri="{FF2B5EF4-FFF2-40B4-BE49-F238E27FC236}">
                    <a16:creationId xmlns:a16="http://schemas.microsoft.com/office/drawing/2014/main" id="{56512165-A935-4B73-9CE1-B596E3D48080}"/>
                  </a:ext>
                </a:extLst>
              </p14:cNvPr>
              <p14:cNvContentPartPr/>
              <p14:nvPr/>
            </p14:nvContentPartPr>
            <p14:xfrm>
              <a:off x="3071793" y="6525028"/>
              <a:ext cx="106920" cy="177840"/>
            </p14:xfrm>
          </p:contentPart>
        </mc:Choice>
        <mc:Fallback>
          <p:pic>
            <p:nvPicPr>
              <p:cNvPr id="94" name="Ink 93">
                <a:extLst>
                  <a:ext uri="{FF2B5EF4-FFF2-40B4-BE49-F238E27FC236}">
                    <a16:creationId xmlns:a16="http://schemas.microsoft.com/office/drawing/2014/main" id="{56512165-A935-4B73-9CE1-B596E3D48080}"/>
                  </a:ext>
                </a:extLst>
              </p:cNvPr>
              <p:cNvPicPr/>
              <p:nvPr/>
            </p:nvPicPr>
            <p:blipFill>
              <a:blip r:embed="rId22"/>
              <a:stretch>
                <a:fillRect/>
              </a:stretch>
            </p:blipFill>
            <p:spPr>
              <a:xfrm>
                <a:off x="3053793" y="6507028"/>
                <a:ext cx="1425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0" name="Ink 119">
                <a:extLst>
                  <a:ext uri="{FF2B5EF4-FFF2-40B4-BE49-F238E27FC236}">
                    <a16:creationId xmlns:a16="http://schemas.microsoft.com/office/drawing/2014/main" id="{050B07F0-09DD-4BFE-B7D7-7F1B8C332199}"/>
                  </a:ext>
                </a:extLst>
              </p14:cNvPr>
              <p14:cNvContentPartPr/>
              <p14:nvPr/>
            </p14:nvContentPartPr>
            <p14:xfrm>
              <a:off x="1160913" y="5876308"/>
              <a:ext cx="1056240" cy="783720"/>
            </p14:xfrm>
          </p:contentPart>
        </mc:Choice>
        <mc:Fallback>
          <p:pic>
            <p:nvPicPr>
              <p:cNvPr id="120" name="Ink 119">
                <a:extLst>
                  <a:ext uri="{FF2B5EF4-FFF2-40B4-BE49-F238E27FC236}">
                    <a16:creationId xmlns:a16="http://schemas.microsoft.com/office/drawing/2014/main" id="{050B07F0-09DD-4BFE-B7D7-7F1B8C332199}"/>
                  </a:ext>
                </a:extLst>
              </p:cNvPr>
              <p:cNvPicPr/>
              <p:nvPr/>
            </p:nvPicPr>
            <p:blipFill>
              <a:blip r:embed="rId24"/>
              <a:stretch>
                <a:fillRect/>
              </a:stretch>
            </p:blipFill>
            <p:spPr>
              <a:xfrm>
                <a:off x="1142913" y="5858308"/>
                <a:ext cx="1091880" cy="819360"/>
              </a:xfrm>
              <a:prstGeom prst="rect">
                <a:avLst/>
              </a:prstGeom>
            </p:spPr>
          </p:pic>
        </mc:Fallback>
      </mc:AlternateContent>
    </p:spTree>
    <p:extLst>
      <p:ext uri="{BB962C8B-B14F-4D97-AF65-F5344CB8AC3E}">
        <p14:creationId xmlns:p14="http://schemas.microsoft.com/office/powerpoint/2010/main" val="20918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D17EE-9444-4836-A3E7-D93F1D9544AA}"/>
              </a:ext>
            </a:extLst>
          </p:cNvPr>
          <p:cNvSpPr>
            <a:spLocks noGrp="1"/>
          </p:cNvSpPr>
          <p:nvPr>
            <p:ph type="title"/>
          </p:nvPr>
        </p:nvSpPr>
        <p:spPr/>
        <p:txBody>
          <a:bodyPr/>
          <a:lstStyle/>
          <a:p>
            <a:r>
              <a:rPr lang="es-PA" dirty="0"/>
              <a:t>Practica</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F4F93DE1-AA5C-45AB-9321-ED1CD2F50D35}"/>
                  </a:ext>
                </a:extLst>
              </p:cNvPr>
              <p:cNvSpPr>
                <a:spLocks noGrp="1"/>
              </p:cNvSpPr>
              <p:nvPr>
                <p:ph idx="1"/>
              </p:nvPr>
            </p:nvSpPr>
            <p:spPr>
              <a:xfrm>
                <a:off x="0" y="3429000"/>
                <a:ext cx="6633029" cy="2816055"/>
              </a:xfrm>
            </p:spPr>
            <p:txBody>
              <a:bodyPr>
                <a:noAutofit/>
              </a:bodyPr>
              <a:lstStyle/>
              <a:p>
                <a14:m>
                  <m:oMath xmlns:m="http://schemas.openxmlformats.org/officeDocument/2006/math">
                    <m:f>
                      <m:fPr>
                        <m:ctrlPr>
                          <a:rPr lang="es-PA" sz="3000" b="0" i="1" smtClean="0">
                            <a:latin typeface="Cambria Math" panose="02040503050406030204" pitchFamily="18" charset="0"/>
                          </a:rPr>
                        </m:ctrlPr>
                      </m:fPr>
                      <m:num>
                        <m:r>
                          <a:rPr lang="es-PA" sz="3000" b="0" i="1" smtClean="0">
                            <a:latin typeface="Cambria Math" panose="02040503050406030204" pitchFamily="18" charset="0"/>
                          </a:rPr>
                          <m:t>𝐶</m:t>
                        </m:r>
                        <m:r>
                          <a:rPr lang="es-PA" sz="3000" i="1">
                            <a:latin typeface="Cambria Math" panose="02040503050406030204" pitchFamily="18" charset="0"/>
                          </a:rPr>
                          <m:t>(</m:t>
                        </m:r>
                        <m:r>
                          <a:rPr lang="es-PA" sz="3000" i="1">
                            <a:latin typeface="Cambria Math" panose="02040503050406030204" pitchFamily="18" charset="0"/>
                          </a:rPr>
                          <m:t>𝑠</m:t>
                        </m:r>
                        <m:r>
                          <a:rPr lang="es-PA" sz="3000" i="1">
                            <a:latin typeface="Cambria Math" panose="02040503050406030204" pitchFamily="18" charset="0"/>
                          </a:rPr>
                          <m:t>)</m:t>
                        </m:r>
                      </m:num>
                      <m:den>
                        <m:r>
                          <a:rPr lang="es-PA" sz="3000" i="1">
                            <a:latin typeface="Cambria Math" panose="02040503050406030204" pitchFamily="18" charset="0"/>
                          </a:rPr>
                          <m:t>𝑅</m:t>
                        </m:r>
                        <m:r>
                          <a:rPr lang="es-PA" sz="3000" i="1">
                            <a:latin typeface="Cambria Math" panose="02040503050406030204" pitchFamily="18" charset="0"/>
                          </a:rPr>
                          <m:t>(</m:t>
                        </m:r>
                        <m:r>
                          <a:rPr lang="es-PA" sz="3000" i="1">
                            <a:latin typeface="Cambria Math" panose="02040503050406030204" pitchFamily="18" charset="0"/>
                          </a:rPr>
                          <m:t>𝑠</m:t>
                        </m:r>
                        <m:r>
                          <a:rPr lang="es-PA" sz="3000" i="1">
                            <a:latin typeface="Cambria Math" panose="02040503050406030204" pitchFamily="18" charset="0"/>
                          </a:rPr>
                          <m:t>)</m:t>
                        </m:r>
                      </m:den>
                    </m:f>
                    <m:r>
                      <a:rPr lang="es-PA" sz="3000" b="0" i="1" smtClean="0">
                        <a:latin typeface="Cambria Math" panose="02040503050406030204" pitchFamily="18" charset="0"/>
                      </a:rPr>
                      <m:t>=</m:t>
                    </m:r>
                    <m:f>
                      <m:fPr>
                        <m:ctrlPr>
                          <a:rPr lang="es-PA" sz="3000" b="0" i="1" smtClean="0">
                            <a:latin typeface="Cambria Math" panose="02040503050406030204" pitchFamily="18" charset="0"/>
                          </a:rPr>
                        </m:ctrlPr>
                      </m:fPr>
                      <m:num>
                        <m:r>
                          <a:rPr lang="es-PA" sz="3000" b="0" i="1" smtClean="0">
                            <a:latin typeface="Cambria Math" panose="02040503050406030204" pitchFamily="18" charset="0"/>
                          </a:rPr>
                          <m:t>𝐾</m:t>
                        </m:r>
                        <m:r>
                          <a:rPr lang="es-PA" sz="3000" b="0" i="1" smtClean="0">
                            <a:latin typeface="Cambria Math" panose="02040503050406030204" pitchFamily="18" charset="0"/>
                          </a:rPr>
                          <m:t>(</m:t>
                        </m:r>
                        <m:r>
                          <a:rPr lang="es-PA" sz="3000" b="0" i="1" smtClean="0">
                            <a:latin typeface="Cambria Math" panose="02040503050406030204" pitchFamily="18" charset="0"/>
                          </a:rPr>
                          <m:t>𝑠</m:t>
                        </m:r>
                        <m:r>
                          <a:rPr lang="es-PA" sz="3000" b="0" i="1" smtClean="0">
                            <a:latin typeface="Cambria Math" panose="02040503050406030204" pitchFamily="18" charset="0"/>
                          </a:rPr>
                          <m:t>+7)(</m:t>
                        </m:r>
                        <m:r>
                          <a:rPr lang="es-PA" sz="3000" b="0" i="1" smtClean="0">
                            <a:latin typeface="Cambria Math" panose="02040503050406030204" pitchFamily="18" charset="0"/>
                          </a:rPr>
                          <m:t>𝑠</m:t>
                        </m:r>
                        <m:r>
                          <a:rPr lang="es-PA" sz="3000" b="0" i="1" smtClean="0">
                            <a:latin typeface="Cambria Math" panose="02040503050406030204" pitchFamily="18" charset="0"/>
                          </a:rPr>
                          <m:t>+2)</m:t>
                        </m:r>
                      </m:num>
                      <m:den>
                        <m:sSup>
                          <m:sSupPr>
                            <m:ctrlPr>
                              <a:rPr lang="es-PA" sz="3000" i="1">
                                <a:latin typeface="Cambria Math" panose="02040503050406030204" pitchFamily="18" charset="0"/>
                              </a:rPr>
                            </m:ctrlPr>
                          </m:sSupPr>
                          <m:e>
                            <m:r>
                              <a:rPr lang="es-PA" sz="3000" i="1">
                                <a:latin typeface="Cambria Math" panose="02040503050406030204" pitchFamily="18" charset="0"/>
                              </a:rPr>
                              <m:t>𝑠</m:t>
                            </m:r>
                          </m:e>
                          <m:sup>
                            <m:r>
                              <a:rPr lang="es-PA" sz="3000" b="0" i="1" smtClean="0">
                                <a:latin typeface="Cambria Math" panose="02040503050406030204" pitchFamily="18" charset="0"/>
                              </a:rPr>
                              <m:t>4</m:t>
                            </m:r>
                          </m:sup>
                        </m:sSup>
                        <m:r>
                          <a:rPr lang="es-PA" sz="3000" b="0" i="1" smtClean="0">
                            <a:latin typeface="Cambria Math" panose="02040503050406030204" pitchFamily="18" charset="0"/>
                          </a:rPr>
                          <m:t>+</m:t>
                        </m:r>
                        <m:sSup>
                          <m:sSupPr>
                            <m:ctrlPr>
                              <a:rPr lang="es-PA" sz="3000" b="0" i="1" smtClean="0">
                                <a:latin typeface="Cambria Math" panose="02040503050406030204" pitchFamily="18" charset="0"/>
                              </a:rPr>
                            </m:ctrlPr>
                          </m:sSupPr>
                          <m:e>
                            <m:r>
                              <a:rPr lang="es-PA" sz="3000" b="0" i="1" smtClean="0">
                                <a:latin typeface="Cambria Math" panose="02040503050406030204" pitchFamily="18" charset="0"/>
                              </a:rPr>
                              <m:t>11</m:t>
                            </m:r>
                            <m:r>
                              <a:rPr lang="es-PA" sz="3000" b="0" i="1" smtClean="0">
                                <a:latin typeface="Cambria Math" panose="02040503050406030204" pitchFamily="18" charset="0"/>
                              </a:rPr>
                              <m:t>𝑠</m:t>
                            </m:r>
                          </m:e>
                          <m:sup>
                            <m:r>
                              <a:rPr lang="es-PA" sz="3000" b="0" i="1" smtClean="0">
                                <a:latin typeface="Cambria Math" panose="02040503050406030204" pitchFamily="18" charset="0"/>
                              </a:rPr>
                              <m:t>3</m:t>
                            </m:r>
                          </m:sup>
                        </m:sSup>
                        <m:r>
                          <a:rPr lang="es-PA" sz="3000" b="0" i="1" smtClean="0">
                            <a:latin typeface="Cambria Math" panose="02040503050406030204" pitchFamily="18" charset="0"/>
                          </a:rPr>
                          <m:t>+(</m:t>
                        </m:r>
                        <m:r>
                          <a:rPr lang="es-PA" sz="3000" b="0" i="1" smtClean="0">
                            <a:latin typeface="Cambria Math" panose="02040503050406030204" pitchFamily="18" charset="0"/>
                          </a:rPr>
                          <m:t>𝐾</m:t>
                        </m:r>
                        <m:r>
                          <a:rPr lang="es-PA" sz="3000" b="0" i="1" smtClean="0">
                            <a:latin typeface="Cambria Math" panose="02040503050406030204" pitchFamily="18" charset="0"/>
                          </a:rPr>
                          <m:t>+31)</m:t>
                        </m:r>
                        <m:sSup>
                          <m:sSupPr>
                            <m:ctrlPr>
                              <a:rPr lang="es-PA" sz="3000" i="1">
                                <a:latin typeface="Cambria Math" panose="02040503050406030204" pitchFamily="18" charset="0"/>
                              </a:rPr>
                            </m:ctrlPr>
                          </m:sSupPr>
                          <m:e>
                            <m:r>
                              <a:rPr lang="es-PA" sz="3000" i="1">
                                <a:latin typeface="Cambria Math" panose="02040503050406030204" pitchFamily="18" charset="0"/>
                              </a:rPr>
                              <m:t>𝑠</m:t>
                            </m:r>
                          </m:e>
                          <m:sup>
                            <m:r>
                              <a:rPr lang="es-PA" sz="3000" b="0" i="1" smtClean="0">
                                <a:latin typeface="Cambria Math" panose="02040503050406030204" pitchFamily="18" charset="0"/>
                              </a:rPr>
                              <m:t>2</m:t>
                            </m:r>
                          </m:sup>
                        </m:sSup>
                        <m:r>
                          <a:rPr lang="es-PA" sz="3000" b="0" i="1" smtClean="0">
                            <a:latin typeface="Cambria Math" panose="02040503050406030204" pitchFamily="18" charset="0"/>
                          </a:rPr>
                          <m:t>+(8</m:t>
                        </m:r>
                        <m:r>
                          <a:rPr lang="es-PA" sz="3000" b="0" i="1" smtClean="0">
                            <a:latin typeface="Cambria Math" panose="02040503050406030204" pitchFamily="18" charset="0"/>
                          </a:rPr>
                          <m:t>𝐾</m:t>
                        </m:r>
                        <m:r>
                          <a:rPr lang="es-PA" sz="3000" b="0" i="1" smtClean="0">
                            <a:latin typeface="Cambria Math" panose="02040503050406030204" pitchFamily="18" charset="0"/>
                          </a:rPr>
                          <m:t>+21)</m:t>
                        </m:r>
                        <m:r>
                          <a:rPr lang="es-PA" sz="3000" b="0" i="1" smtClean="0">
                            <a:latin typeface="Cambria Math" panose="02040503050406030204" pitchFamily="18" charset="0"/>
                          </a:rPr>
                          <m:t>𝑠</m:t>
                        </m:r>
                        <m:r>
                          <a:rPr lang="es-PA" sz="3000" b="0" i="1" smtClean="0">
                            <a:latin typeface="Cambria Math" panose="02040503050406030204" pitchFamily="18" charset="0"/>
                          </a:rPr>
                          <m:t>+12</m:t>
                        </m:r>
                        <m:r>
                          <a:rPr lang="es-PA" sz="3000" b="0" i="1" smtClean="0">
                            <a:latin typeface="Cambria Math" panose="02040503050406030204" pitchFamily="18" charset="0"/>
                          </a:rPr>
                          <m:t>𝐾</m:t>
                        </m:r>
                      </m:den>
                    </m:f>
                  </m:oMath>
                </a14:m>
                <a:endParaRPr lang="es-PA" sz="3000" dirty="0"/>
              </a:p>
              <a:p>
                <a:r>
                  <a:rPr lang="es-PA" dirty="0"/>
                  <a:t>K&gt;-107.74</a:t>
                </a:r>
              </a:p>
              <a:p>
                <a:r>
                  <a:rPr lang="es-PA" dirty="0"/>
                  <a:t>-106.67&lt;K&lt;-42.14  y   K&gt;-6.64</a:t>
                </a:r>
              </a:p>
              <a:p>
                <a:r>
                  <a:rPr lang="es-PA" dirty="0"/>
                  <a:t>K&gt;0   </a:t>
                </a:r>
                <a:r>
                  <a:rPr lang="es-PA" dirty="0">
                    <a:sym typeface="Wingdings" panose="05000000000000000000" pitchFamily="2" charset="2"/>
                  </a:rPr>
                  <a:t> Solo esta cumple</a:t>
                </a:r>
                <a:endParaRPr lang="es-PA" dirty="0"/>
              </a:p>
            </p:txBody>
          </p:sp>
        </mc:Choice>
        <mc:Fallback xmlns="">
          <p:sp>
            <p:nvSpPr>
              <p:cNvPr id="5" name="Marcador de contenido 4">
                <a:extLst>
                  <a:ext uri="{FF2B5EF4-FFF2-40B4-BE49-F238E27FC236}">
                    <a16:creationId xmlns:a16="http://schemas.microsoft.com/office/drawing/2014/main" id="{F4F93DE1-AA5C-45AB-9321-ED1CD2F50D35}"/>
                  </a:ext>
                </a:extLst>
              </p:cNvPr>
              <p:cNvSpPr>
                <a:spLocks noGrp="1" noRot="1" noChangeAspect="1" noMove="1" noResize="1" noEditPoints="1" noAdjustHandles="1" noChangeArrowheads="1" noChangeShapeType="1" noTextEdit="1"/>
              </p:cNvSpPr>
              <p:nvPr>
                <p:ph idx="1"/>
              </p:nvPr>
            </p:nvSpPr>
            <p:spPr>
              <a:xfrm>
                <a:off x="0" y="3429000"/>
                <a:ext cx="6633029" cy="2816055"/>
              </a:xfrm>
              <a:blipFill>
                <a:blip r:embed="rId2"/>
                <a:stretch>
                  <a:fillRect l="-368"/>
                </a:stretch>
              </a:blipFill>
            </p:spPr>
            <p:txBody>
              <a:bodyPr/>
              <a:lstStyle/>
              <a:p>
                <a:r>
                  <a:rPr lang="es-PA">
                    <a:noFill/>
                  </a:rPr>
                  <a:t> </a:t>
                </a:r>
              </a:p>
            </p:txBody>
          </p:sp>
        </mc:Fallback>
      </mc:AlternateContent>
      <p:pic>
        <p:nvPicPr>
          <p:cNvPr id="9" name="Imagen 8">
            <a:extLst>
              <a:ext uri="{FF2B5EF4-FFF2-40B4-BE49-F238E27FC236}">
                <a16:creationId xmlns:a16="http://schemas.microsoft.com/office/drawing/2014/main" id="{5EC98E9F-C0F4-4CE4-BB9F-C181D027EC84}"/>
              </a:ext>
            </a:extLst>
          </p:cNvPr>
          <p:cNvPicPr>
            <a:picLocks noChangeAspect="1"/>
          </p:cNvPicPr>
          <p:nvPr/>
        </p:nvPicPr>
        <p:blipFill>
          <a:blip r:embed="rId3"/>
          <a:stretch>
            <a:fillRect/>
          </a:stretch>
        </p:blipFill>
        <p:spPr>
          <a:xfrm>
            <a:off x="221796" y="1152982"/>
            <a:ext cx="4320718" cy="1909531"/>
          </a:xfrm>
          <a:prstGeom prst="rect">
            <a:avLst/>
          </a:prstGeom>
        </p:spPr>
      </p:pic>
      <p:sp>
        <p:nvSpPr>
          <p:cNvPr id="3" name="CuadroTexto 2">
            <a:extLst>
              <a:ext uri="{FF2B5EF4-FFF2-40B4-BE49-F238E27FC236}">
                <a16:creationId xmlns:a16="http://schemas.microsoft.com/office/drawing/2014/main" id="{51F36DD8-FA43-4802-AEF9-48FF0BF7A259}"/>
              </a:ext>
            </a:extLst>
          </p:cNvPr>
          <p:cNvSpPr txBox="1"/>
          <p:nvPr/>
        </p:nvSpPr>
        <p:spPr>
          <a:xfrm>
            <a:off x="6533322" y="1320644"/>
            <a:ext cx="5436882" cy="3693319"/>
          </a:xfrm>
          <a:prstGeom prst="rect">
            <a:avLst/>
          </a:prstGeom>
          <a:noFill/>
        </p:spPr>
        <p:txBody>
          <a:bodyPr wrap="square" rtlCol="0">
            <a:spAutoFit/>
          </a:bodyPr>
          <a:lstStyle/>
          <a:p>
            <a:r>
              <a:rPr lang="es-PA" dirty="0"/>
              <a:t>Vea el problema 6.30 del NISE. </a:t>
            </a:r>
          </a:p>
          <a:p>
            <a:r>
              <a:rPr lang="es-PA" dirty="0"/>
              <a:t>La función de transferencia en lazo abierto es: </a:t>
            </a:r>
          </a:p>
          <a:p>
            <a:endParaRPr lang="es-PA" dirty="0"/>
          </a:p>
          <a:p>
            <a:endParaRPr lang="es-PA" dirty="0"/>
          </a:p>
          <a:p>
            <a:endParaRPr lang="es-PA" dirty="0"/>
          </a:p>
          <a:p>
            <a:endParaRPr lang="es-PA" dirty="0"/>
          </a:p>
          <a:p>
            <a:r>
              <a:rPr lang="es-PA" dirty="0"/>
              <a:t>Considerando retroalimentación unitaria negativa:</a:t>
            </a:r>
          </a:p>
          <a:p>
            <a:r>
              <a:rPr lang="es-PA" dirty="0"/>
              <a:t>Encuentre el rango de valores de K que hacen estable el sistema.</a:t>
            </a:r>
          </a:p>
          <a:p>
            <a:r>
              <a:rPr lang="es-PA" dirty="0"/>
              <a:t>Encuentre el valor de K que hará al sistema marginalmente estable y diga a que frecuencia oscila.</a:t>
            </a:r>
          </a:p>
        </p:txBody>
      </p:sp>
      <p:pic>
        <p:nvPicPr>
          <p:cNvPr id="4" name="Imagen 3">
            <a:extLst>
              <a:ext uri="{FF2B5EF4-FFF2-40B4-BE49-F238E27FC236}">
                <a16:creationId xmlns:a16="http://schemas.microsoft.com/office/drawing/2014/main" id="{7D283D3D-712B-4A5D-B9CD-0A3707A170F7}"/>
              </a:ext>
            </a:extLst>
          </p:cNvPr>
          <p:cNvPicPr>
            <a:picLocks noChangeAspect="1"/>
          </p:cNvPicPr>
          <p:nvPr/>
        </p:nvPicPr>
        <p:blipFill>
          <a:blip r:embed="rId4"/>
          <a:stretch>
            <a:fillRect/>
          </a:stretch>
        </p:blipFill>
        <p:spPr>
          <a:xfrm>
            <a:off x="6633029" y="2245559"/>
            <a:ext cx="2183087" cy="783245"/>
          </a:xfrm>
          <a:prstGeom prst="rect">
            <a:avLst/>
          </a:prstGeom>
        </p:spPr>
      </p:pic>
    </p:spTree>
    <p:extLst>
      <p:ext uri="{BB962C8B-B14F-4D97-AF65-F5344CB8AC3E}">
        <p14:creationId xmlns:p14="http://schemas.microsoft.com/office/powerpoint/2010/main" val="86497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7674-ED25-4B0E-9679-0AE6BB3E53D9}"/>
              </a:ext>
            </a:extLst>
          </p:cNvPr>
          <p:cNvSpPr>
            <a:spLocks noGrp="1"/>
          </p:cNvSpPr>
          <p:nvPr>
            <p:ph type="title"/>
          </p:nvPr>
        </p:nvSpPr>
        <p:spPr/>
        <p:txBody>
          <a:bodyPr/>
          <a:lstStyle/>
          <a:p>
            <a:r>
              <a:rPr lang="es-PA" dirty="0"/>
              <a:t>Puede visitar:</a:t>
            </a:r>
          </a:p>
        </p:txBody>
      </p:sp>
      <p:sp>
        <p:nvSpPr>
          <p:cNvPr id="3" name="Content Placeholder 2">
            <a:extLst>
              <a:ext uri="{FF2B5EF4-FFF2-40B4-BE49-F238E27FC236}">
                <a16:creationId xmlns:a16="http://schemas.microsoft.com/office/drawing/2014/main" id="{9F45819B-9296-465E-B6AB-302B16037707}"/>
              </a:ext>
            </a:extLst>
          </p:cNvPr>
          <p:cNvSpPr>
            <a:spLocks noGrp="1"/>
          </p:cNvSpPr>
          <p:nvPr>
            <p:ph idx="1"/>
          </p:nvPr>
        </p:nvSpPr>
        <p:spPr/>
        <p:txBody>
          <a:bodyPr/>
          <a:lstStyle/>
          <a:p>
            <a:r>
              <a:rPr lang="en-US" dirty="0">
                <a:hlinkClick r:id="rId2"/>
              </a:rPr>
              <a:t>https://dademuch.com/2018/03/15/estabilidad-de-un-sistema-de-control/</a:t>
            </a:r>
            <a:endParaRPr lang="es-PA" dirty="0"/>
          </a:p>
        </p:txBody>
      </p:sp>
    </p:spTree>
    <p:extLst>
      <p:ext uri="{BB962C8B-B14F-4D97-AF65-F5344CB8AC3E}">
        <p14:creationId xmlns:p14="http://schemas.microsoft.com/office/powerpoint/2010/main" val="165564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0ED3B-8DAC-43BC-A74E-ED14F2CF6620}"/>
              </a:ext>
            </a:extLst>
          </p:cNvPr>
          <p:cNvSpPr>
            <a:spLocks noGrp="1"/>
          </p:cNvSpPr>
          <p:nvPr>
            <p:ph type="title"/>
          </p:nvPr>
        </p:nvSpPr>
        <p:spPr/>
        <p:txBody>
          <a:bodyPr/>
          <a:lstStyle/>
          <a:p>
            <a:r>
              <a:rPr lang="es-PA" dirty="0"/>
              <a:t>Análisis de la estabilidad</a:t>
            </a:r>
          </a:p>
        </p:txBody>
      </p:sp>
      <p:sp>
        <p:nvSpPr>
          <p:cNvPr id="3" name="Marcador de contenido 2">
            <a:extLst>
              <a:ext uri="{FF2B5EF4-FFF2-40B4-BE49-F238E27FC236}">
                <a16:creationId xmlns:a16="http://schemas.microsoft.com/office/drawing/2014/main" id="{663715A3-29A7-4C7B-A20D-5082A2CC61A6}"/>
              </a:ext>
            </a:extLst>
          </p:cNvPr>
          <p:cNvSpPr>
            <a:spLocks noGrp="1"/>
          </p:cNvSpPr>
          <p:nvPr>
            <p:ph idx="1"/>
          </p:nvPr>
        </p:nvSpPr>
        <p:spPr/>
        <p:txBody>
          <a:bodyPr/>
          <a:lstStyle/>
          <a:p>
            <a:r>
              <a:rPr lang="es-PA" dirty="0"/>
              <a:t>Existen 3 requerimientos para el análisis y diseño de un sistema de control:</a:t>
            </a:r>
          </a:p>
          <a:p>
            <a:pPr>
              <a:buFont typeface="Wingdings" panose="05000000000000000000" pitchFamily="2" charset="2"/>
              <a:buChar char="Ø"/>
            </a:pPr>
            <a:r>
              <a:rPr lang="es-PA" dirty="0"/>
              <a:t>Respuesta transitoria </a:t>
            </a:r>
            <a:r>
              <a:rPr lang="es-PA" dirty="0">
                <a:sym typeface="Wingdings" panose="05000000000000000000" pitchFamily="2" charset="2"/>
              </a:rPr>
              <a:t> Vista en las clases anteriores.</a:t>
            </a:r>
            <a:endParaRPr lang="es-PA" dirty="0"/>
          </a:p>
          <a:p>
            <a:pPr>
              <a:buFont typeface="Wingdings" panose="05000000000000000000" pitchFamily="2" charset="2"/>
              <a:buChar char="Ø"/>
            </a:pPr>
            <a:r>
              <a:rPr lang="es-PA" dirty="0"/>
              <a:t>Estabilidad </a:t>
            </a:r>
          </a:p>
          <a:p>
            <a:pPr>
              <a:buFont typeface="Wingdings" panose="05000000000000000000" pitchFamily="2" charset="2"/>
              <a:buChar char="Ø"/>
            </a:pPr>
            <a:r>
              <a:rPr lang="es-PA" dirty="0"/>
              <a:t>Error en estado estable</a:t>
            </a:r>
          </a:p>
        </p:txBody>
      </p:sp>
    </p:spTree>
    <p:extLst>
      <p:ext uri="{BB962C8B-B14F-4D97-AF65-F5344CB8AC3E}">
        <p14:creationId xmlns:p14="http://schemas.microsoft.com/office/powerpoint/2010/main" val="188454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95622-3124-4333-B910-A72AD07C3E69}"/>
              </a:ext>
            </a:extLst>
          </p:cNvPr>
          <p:cNvSpPr>
            <a:spLocks noGrp="1"/>
          </p:cNvSpPr>
          <p:nvPr>
            <p:ph type="title"/>
          </p:nvPr>
        </p:nvSpPr>
        <p:spPr/>
        <p:txBody>
          <a:bodyPr/>
          <a:lstStyle/>
          <a:p>
            <a:r>
              <a:rPr lang="es-PA" dirty="0"/>
              <a:t>Definiciones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4C6D468-FFA3-47F5-B12E-987C6EEAB064}"/>
                  </a:ext>
                </a:extLst>
              </p:cNvPr>
              <p:cNvSpPr>
                <a:spLocks noGrp="1"/>
              </p:cNvSpPr>
              <p:nvPr>
                <p:ph idx="1"/>
              </p:nvPr>
            </p:nvSpPr>
            <p:spPr>
              <a:xfrm>
                <a:off x="1104293" y="1469822"/>
                <a:ext cx="8946541" cy="4935460"/>
              </a:xfrm>
            </p:spPr>
            <p:txBody>
              <a:bodyPr>
                <a:normAutofit lnSpcReduction="10000"/>
              </a:bodyPr>
              <a:lstStyle/>
              <a:p>
                <a:r>
                  <a:rPr lang="es-PA" dirty="0"/>
                  <a:t>Un sistema LTI es estable si la respuesta libre tiende a cero, conforme el tiempo tiende a infinito.</a:t>
                </a:r>
              </a:p>
              <a:p>
                <a:r>
                  <a:rPr lang="es-PA" dirty="0"/>
                  <a:t>Un sistema LTI es inestable si la respuesta libre crece sin limites conforme el tiempo tiende a infinito.</a:t>
                </a:r>
              </a:p>
              <a:p>
                <a:r>
                  <a:rPr lang="es-PA" dirty="0"/>
                  <a:t>Un sistema LTI es marginalmente estable si la respuesta libre no crece ni decrece, sino que permanece constante o varía a medida que el tiempo crece hasta el infinito.</a:t>
                </a:r>
              </a:p>
              <a:p>
                <a:pPr marL="0" indent="0">
                  <a:buNone/>
                </a:pPr>
                <a14:m>
                  <m:oMathPara xmlns:m="http://schemas.openxmlformats.org/officeDocument/2006/math">
                    <m:oMathParaPr>
                      <m:jc m:val="centerGroup"/>
                    </m:oMathParaPr>
                    <m:oMath xmlns:m="http://schemas.openxmlformats.org/officeDocument/2006/math">
                      <m:r>
                        <a:rPr lang="es-PA" i="1">
                          <a:latin typeface="Cambria Math" panose="02040503050406030204" pitchFamily="18" charset="0"/>
                        </a:rPr>
                        <m:t>𝐶</m:t>
                      </m:r>
                      <m:d>
                        <m:dPr>
                          <m:ctrlPr>
                            <a:rPr lang="es-PA" i="1">
                              <a:latin typeface="Cambria Math" panose="02040503050406030204" pitchFamily="18" charset="0"/>
                            </a:rPr>
                          </m:ctrlPr>
                        </m:dPr>
                        <m:e>
                          <m:r>
                            <a:rPr lang="es-PA" i="1">
                              <a:latin typeface="Cambria Math" panose="02040503050406030204" pitchFamily="18" charset="0"/>
                            </a:rPr>
                            <m:t>𝑡</m:t>
                          </m:r>
                        </m:e>
                      </m:d>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𝐶</m:t>
                          </m:r>
                        </m:e>
                        <m:sub>
                          <m:r>
                            <a:rPr lang="es-PA" i="1">
                              <a:latin typeface="Cambria Math" panose="02040503050406030204" pitchFamily="18" charset="0"/>
                            </a:rPr>
                            <m:t>𝑓𝑜𝑟𝑧</m:t>
                          </m:r>
                        </m:sub>
                      </m:sSub>
                      <m:d>
                        <m:dPr>
                          <m:ctrlPr>
                            <a:rPr lang="es-PA" i="1">
                              <a:latin typeface="Cambria Math" panose="02040503050406030204" pitchFamily="18" charset="0"/>
                            </a:rPr>
                          </m:ctrlPr>
                        </m:dPr>
                        <m:e>
                          <m:r>
                            <a:rPr lang="es-PA" i="1">
                              <a:latin typeface="Cambria Math" panose="02040503050406030204" pitchFamily="18" charset="0"/>
                            </a:rPr>
                            <m:t>𝑡</m:t>
                          </m:r>
                        </m:e>
                      </m:d>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𝐶</m:t>
                          </m:r>
                        </m:e>
                        <m:sub>
                          <m:r>
                            <a:rPr lang="es-PA" i="1">
                              <a:latin typeface="Cambria Math" panose="02040503050406030204" pitchFamily="18" charset="0"/>
                            </a:rPr>
                            <m:t>𝑙𝑖𝑏𝑟𝑒</m:t>
                          </m:r>
                        </m:sub>
                      </m:sSub>
                      <m:r>
                        <a:rPr lang="es-PA" i="1">
                          <a:latin typeface="Cambria Math" panose="02040503050406030204" pitchFamily="18" charset="0"/>
                        </a:rPr>
                        <m:t>(</m:t>
                      </m:r>
                      <m:r>
                        <a:rPr lang="es-PA" i="1">
                          <a:latin typeface="Cambria Math" panose="02040503050406030204" pitchFamily="18" charset="0"/>
                        </a:rPr>
                        <m:t>𝑡</m:t>
                      </m:r>
                      <m:r>
                        <a:rPr lang="es-PA" i="1">
                          <a:latin typeface="Cambria Math" panose="02040503050406030204" pitchFamily="18" charset="0"/>
                        </a:rPr>
                        <m:t>)</m:t>
                      </m:r>
                    </m:oMath>
                  </m:oMathPara>
                </a14:m>
                <a:endParaRPr lang="es-PA" dirty="0"/>
              </a:p>
              <a:p>
                <a:r>
                  <a:rPr lang="es-PA" dirty="0"/>
                  <a:t>En caso de conocer la respuesta total(BIBO –</a:t>
                </a:r>
                <a:r>
                  <a:rPr lang="es-PA" dirty="0" err="1"/>
                  <a:t>Bounded</a:t>
                </a:r>
                <a:r>
                  <a:rPr lang="es-PA" dirty="0"/>
                  <a:t> Input, </a:t>
                </a:r>
                <a:r>
                  <a:rPr lang="es-PA" dirty="0" err="1"/>
                  <a:t>Bounded</a:t>
                </a:r>
                <a:r>
                  <a:rPr lang="es-PA" dirty="0"/>
                  <a:t> Output): un sistema es estable si toda entrada acotada produce una salida acotada. </a:t>
                </a:r>
              </a:p>
              <a:p>
                <a:r>
                  <a:rPr lang="es-PA" dirty="0"/>
                  <a:t>Un sistema es inestable si en caso de presentarse una entrada acotada, se produce una salida no acotada.</a:t>
                </a:r>
              </a:p>
              <a:p>
                <a:r>
                  <a:rPr lang="es-PA" dirty="0"/>
                  <a:t>Si la entrada no es acotada no se puede hacer deducciones sobre la estabilidad.</a:t>
                </a:r>
              </a:p>
              <a:p>
                <a:endParaRPr lang="es-PA" dirty="0"/>
              </a:p>
              <a:p>
                <a:endParaRPr lang="es-PA" dirty="0"/>
              </a:p>
              <a:p>
                <a:pPr marL="0" indent="0">
                  <a:buNone/>
                </a:pPr>
                <a:endParaRPr lang="es-PA" dirty="0"/>
              </a:p>
              <a:p>
                <a:pPr marL="0" indent="0">
                  <a:buNone/>
                </a:pPr>
                <a:endParaRPr lang="es-PA" dirty="0"/>
              </a:p>
            </p:txBody>
          </p:sp>
        </mc:Choice>
        <mc:Fallback>
          <p:sp>
            <p:nvSpPr>
              <p:cNvPr id="3" name="Marcador de contenido 2">
                <a:extLst>
                  <a:ext uri="{FF2B5EF4-FFF2-40B4-BE49-F238E27FC236}">
                    <a16:creationId xmlns:a16="http://schemas.microsoft.com/office/drawing/2014/main" id="{94C6D468-FFA3-47F5-B12E-987C6EEAB064}"/>
                  </a:ext>
                </a:extLst>
              </p:cNvPr>
              <p:cNvSpPr>
                <a:spLocks noGrp="1" noRot="1" noChangeAspect="1" noMove="1" noResize="1" noEditPoints="1" noAdjustHandles="1" noChangeArrowheads="1" noChangeShapeType="1" noTextEdit="1"/>
              </p:cNvSpPr>
              <p:nvPr>
                <p:ph idx="1"/>
              </p:nvPr>
            </p:nvSpPr>
            <p:spPr>
              <a:xfrm>
                <a:off x="1104293" y="1469822"/>
                <a:ext cx="8946541" cy="4935460"/>
              </a:xfrm>
              <a:blipFill>
                <a:blip r:embed="rId2"/>
                <a:stretch>
                  <a:fillRect l="-272" t="-1235" r="-1362" b="-1358"/>
                </a:stretch>
              </a:blipFill>
            </p:spPr>
            <p:txBody>
              <a:bodyPr/>
              <a:lstStyle/>
              <a:p>
                <a:r>
                  <a:rPr lang="es-PA">
                    <a:noFill/>
                  </a:rPr>
                  <a:t> </a:t>
                </a:r>
              </a:p>
            </p:txBody>
          </p:sp>
        </mc:Fallback>
      </mc:AlternateContent>
    </p:spTree>
    <p:extLst>
      <p:ext uri="{BB962C8B-B14F-4D97-AF65-F5344CB8AC3E}">
        <p14:creationId xmlns:p14="http://schemas.microsoft.com/office/powerpoint/2010/main" val="309590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75A84-4B41-4C34-A95D-DBB701EAF767}"/>
              </a:ext>
            </a:extLst>
          </p:cNvPr>
          <p:cNvSpPr>
            <a:spLocks noGrp="1"/>
          </p:cNvSpPr>
          <p:nvPr>
            <p:ph type="title"/>
          </p:nvPr>
        </p:nvSpPr>
        <p:spPr/>
        <p:txBody>
          <a:bodyPr/>
          <a:lstStyle/>
          <a:p>
            <a:r>
              <a:rPr lang="es-PA" dirty="0"/>
              <a:t>Limitaciones físicas para sistemas reales, en cuanto al concepto de inestabilidad</a:t>
            </a:r>
          </a:p>
        </p:txBody>
      </p:sp>
      <p:sp>
        <p:nvSpPr>
          <p:cNvPr id="3" name="Marcador de contenido 2">
            <a:extLst>
              <a:ext uri="{FF2B5EF4-FFF2-40B4-BE49-F238E27FC236}">
                <a16:creationId xmlns:a16="http://schemas.microsoft.com/office/drawing/2014/main" id="{F10D5F76-4EE2-43F4-8C20-32EDCF0EB222}"/>
              </a:ext>
            </a:extLst>
          </p:cNvPr>
          <p:cNvSpPr>
            <a:spLocks noGrp="1"/>
          </p:cNvSpPr>
          <p:nvPr>
            <p:ph idx="1"/>
          </p:nvPr>
        </p:nvSpPr>
        <p:spPr>
          <a:xfrm>
            <a:off x="742258" y="3429000"/>
            <a:ext cx="8946541" cy="2837134"/>
          </a:xfrm>
        </p:spPr>
        <p:txBody>
          <a:bodyPr/>
          <a:lstStyle/>
          <a:p>
            <a:r>
              <a:rPr lang="es-PA" dirty="0"/>
              <a:t>Sistemas mecánicos.</a:t>
            </a:r>
          </a:p>
          <a:p>
            <a:r>
              <a:rPr lang="es-PA" dirty="0"/>
              <a:t>Sistemas eléctricos.</a:t>
            </a:r>
          </a:p>
          <a:p>
            <a:r>
              <a:rPr lang="es-PA" dirty="0"/>
              <a:t>Amplificadores Operacionales.</a:t>
            </a:r>
          </a:p>
        </p:txBody>
      </p:sp>
    </p:spTree>
    <p:extLst>
      <p:ext uri="{BB962C8B-B14F-4D97-AF65-F5344CB8AC3E}">
        <p14:creationId xmlns:p14="http://schemas.microsoft.com/office/powerpoint/2010/main" val="371723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8E2C0-DF9E-4948-A2D4-AB4F17342C7D}"/>
              </a:ext>
            </a:extLst>
          </p:cNvPr>
          <p:cNvSpPr>
            <a:spLocks noGrp="1"/>
          </p:cNvSpPr>
          <p:nvPr>
            <p:ph type="title"/>
          </p:nvPr>
        </p:nvSpPr>
        <p:spPr>
          <a:xfrm>
            <a:off x="646111" y="465970"/>
            <a:ext cx="9404723" cy="1400530"/>
          </a:xfrm>
        </p:spPr>
        <p:txBody>
          <a:bodyPr/>
          <a:lstStyle/>
          <a:p>
            <a:r>
              <a:rPr lang="es-PA" dirty="0"/>
              <a:t>Estabilidad y el plano s</a:t>
            </a:r>
          </a:p>
        </p:txBody>
      </p:sp>
      <p:sp>
        <p:nvSpPr>
          <p:cNvPr id="3" name="Marcador de contenido 2">
            <a:extLst>
              <a:ext uri="{FF2B5EF4-FFF2-40B4-BE49-F238E27FC236}">
                <a16:creationId xmlns:a16="http://schemas.microsoft.com/office/drawing/2014/main" id="{153B628C-FC0C-48FE-9BCC-758F736E3663}"/>
              </a:ext>
            </a:extLst>
          </p:cNvPr>
          <p:cNvSpPr>
            <a:spLocks noGrp="1"/>
          </p:cNvSpPr>
          <p:nvPr>
            <p:ph idx="1"/>
          </p:nvPr>
        </p:nvSpPr>
        <p:spPr>
          <a:xfrm>
            <a:off x="2518932" y="4776737"/>
            <a:ext cx="8946541" cy="2081264"/>
          </a:xfrm>
        </p:spPr>
        <p:txBody>
          <a:bodyPr>
            <a:normAutofit fontScale="92500" lnSpcReduction="20000"/>
          </a:bodyPr>
          <a:lstStyle/>
          <a:p>
            <a:r>
              <a:rPr lang="es-PA" dirty="0"/>
              <a:t>Si los polos en lazo cerrado están en el semiplano izquierdo del plano s, el sistema es estable.</a:t>
            </a:r>
          </a:p>
          <a:p>
            <a:r>
              <a:rPr lang="es-PA" dirty="0"/>
              <a:t>Si al menos un polo en lazo cerrado se encuentra sobre el semiplano derecho o esta sobre el eje imaginario con multiplicidad mayor a 1, el sistema es inestable.</a:t>
            </a:r>
          </a:p>
          <a:p>
            <a:r>
              <a:rPr lang="es-PA" dirty="0"/>
              <a:t>Si al menos un par de polos en lazo cerrado esta sobre el eje imaginario y es de multiplicidad 1, el sistema es marginalmente estable.</a:t>
            </a:r>
          </a:p>
        </p:txBody>
      </p:sp>
      <p:pic>
        <p:nvPicPr>
          <p:cNvPr id="4" name="Picture 2" descr="Image result for respuesta estable criticamente estable e inestable">
            <a:extLst>
              <a:ext uri="{FF2B5EF4-FFF2-40B4-BE49-F238E27FC236}">
                <a16:creationId xmlns:a16="http://schemas.microsoft.com/office/drawing/2014/main" id="{1FC394CF-86A5-4ABD-A979-7F2A3A3D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14" y="1182409"/>
            <a:ext cx="5805714" cy="3211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respuesta estable criticamente estable e inestable">
            <a:extLst>
              <a:ext uri="{FF2B5EF4-FFF2-40B4-BE49-F238E27FC236}">
                <a16:creationId xmlns:a16="http://schemas.microsoft.com/office/drawing/2014/main" id="{86637EB6-D40B-49F5-ADDD-ABAC542888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8" t="11037" r="63211" b="36455"/>
          <a:stretch/>
        </p:blipFill>
        <p:spPr bwMode="auto">
          <a:xfrm>
            <a:off x="6122773" y="1398674"/>
            <a:ext cx="2801626" cy="30334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respuesta estable criticamente estable e inestable">
            <a:extLst>
              <a:ext uri="{FF2B5EF4-FFF2-40B4-BE49-F238E27FC236}">
                <a16:creationId xmlns:a16="http://schemas.microsoft.com/office/drawing/2014/main" id="{7AF89455-891E-4696-BABD-DC5CA70FB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111" t="9736" r="42857" b="60846"/>
          <a:stretch/>
        </p:blipFill>
        <p:spPr bwMode="auto">
          <a:xfrm>
            <a:off x="9223460" y="1762985"/>
            <a:ext cx="2801626" cy="26309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respuesta estable criticamente estable e inestable">
            <a:extLst>
              <a:ext uri="{FF2B5EF4-FFF2-40B4-BE49-F238E27FC236}">
                <a16:creationId xmlns:a16="http://schemas.microsoft.com/office/drawing/2014/main" id="{4E54D6EF-8B39-4C1B-91C8-691D4B5519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873" t="14814" r="10635" b="35605"/>
          <a:stretch/>
        </p:blipFill>
        <p:spPr bwMode="auto">
          <a:xfrm>
            <a:off x="166914" y="4432160"/>
            <a:ext cx="2199726" cy="244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18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C920-50FA-4877-9432-94E7DB0366CA}"/>
              </a:ext>
            </a:extLst>
          </p:cNvPr>
          <p:cNvSpPr>
            <a:spLocks noGrp="1"/>
          </p:cNvSpPr>
          <p:nvPr>
            <p:ph type="title"/>
          </p:nvPr>
        </p:nvSpPr>
        <p:spPr/>
        <p:txBody>
          <a:bodyPr/>
          <a:lstStyle/>
          <a:p>
            <a:r>
              <a:rPr lang="es-PA" dirty="0"/>
              <a:t>CRITERIO DE ROUTH - HURWITZ</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DC596A-4E72-4F98-ABB7-FC733A292CBC}"/>
                  </a:ext>
                </a:extLst>
              </p:cNvPr>
              <p:cNvSpPr>
                <a:spLocks noGrp="1"/>
              </p:cNvSpPr>
              <p:nvPr>
                <p:ph idx="1"/>
              </p:nvPr>
            </p:nvSpPr>
            <p:spPr>
              <a:xfrm>
                <a:off x="646111" y="1575839"/>
                <a:ext cx="10899778" cy="5282161"/>
              </a:xfrm>
            </p:spPr>
            <p:txBody>
              <a:bodyPr>
                <a:normAutofit lnSpcReduction="10000"/>
              </a:bodyPr>
              <a:lstStyle/>
              <a:p>
                <a:pPr marL="0" indent="0">
                  <a:buNone/>
                </a:pPr>
                <a:r>
                  <a:rPr lang="es-PA" dirty="0"/>
                  <a:t>Si la función de transferencia en lazo cerrado tiene un denominador de orden superior, se puede hacer difícil determinar la ubicación de los polos y por lo tanto la estabilidad. Mediante este método se puede conocer </a:t>
                </a:r>
                <a:r>
                  <a:rPr lang="es-PA" u="sng" dirty="0"/>
                  <a:t>cuantos</a:t>
                </a:r>
                <a:r>
                  <a:rPr lang="es-PA" dirty="0"/>
                  <a:t> polos hay en el semiplano izquierdo, derecho y sobre el eje imaginario (</a:t>
                </a:r>
                <a:r>
                  <a:rPr lang="es-PA" u="sng" dirty="0"/>
                  <a:t>cuantos, no donde</a:t>
                </a:r>
                <a:r>
                  <a:rPr lang="es-PA" dirty="0"/>
                  <a:t>).</a:t>
                </a:r>
              </a:p>
              <a:p>
                <a:pPr marL="0" indent="0">
                  <a:buNone/>
                </a:pPr>
                <a:endParaRPr lang="es-PA" dirty="0"/>
              </a:p>
              <a:p>
                <a:pPr marL="0" indent="0">
                  <a:buNone/>
                </a:pPr>
                <a:endParaRPr lang="es-PA" dirty="0"/>
              </a:p>
              <a:p>
                <a:pPr marL="0" indent="0">
                  <a:buNone/>
                </a:pPr>
                <a:r>
                  <a:rPr lang="es-PA" dirty="0">
                    <a:solidFill>
                      <a:srgbClr val="FFFF00"/>
                    </a:solidFill>
                  </a:rPr>
                  <a:t>Si algunos de los coeficientes </a:t>
                </a:r>
                <a14:m>
                  <m:oMath xmlns:m="http://schemas.openxmlformats.org/officeDocument/2006/math">
                    <m:sSub>
                      <m:sSubPr>
                        <m:ctrlPr>
                          <a:rPr lang="es-PA" i="1" smtClean="0">
                            <a:solidFill>
                              <a:srgbClr val="FFFF00"/>
                            </a:solidFill>
                            <a:latin typeface="Cambria Math" panose="02040503050406030204" pitchFamily="18" charset="0"/>
                          </a:rPr>
                        </m:ctrlPr>
                      </m:sSubPr>
                      <m:e>
                        <m:r>
                          <a:rPr lang="es-PA" b="0" i="1" smtClean="0">
                            <a:solidFill>
                              <a:srgbClr val="FFFF00"/>
                            </a:solidFill>
                            <a:latin typeface="Cambria Math" panose="02040503050406030204" pitchFamily="18" charset="0"/>
                          </a:rPr>
                          <m:t>𝑎</m:t>
                        </m:r>
                      </m:e>
                      <m:sub>
                        <m:r>
                          <a:rPr lang="es-PA" b="0" i="1" smtClean="0">
                            <a:solidFill>
                              <a:srgbClr val="FFFF00"/>
                            </a:solidFill>
                            <a:latin typeface="Cambria Math" panose="02040503050406030204" pitchFamily="18" charset="0"/>
                          </a:rPr>
                          <m:t>𝑛</m:t>
                        </m:r>
                      </m:sub>
                    </m:sSub>
                  </m:oMath>
                </a14:m>
                <a:r>
                  <a:rPr lang="es-PA" dirty="0">
                    <a:solidFill>
                      <a:srgbClr val="FFFF00"/>
                    </a:solidFill>
                  </a:rPr>
                  <a:t> es cero o negativo, ante la presencia de al menos un coeficiente positivo, hay al menos una raíz con parte real positiva. En tal caso el sistema no es estable. Si lo que interesa es la estabilidad absoluta, no es necesario continuar el problema.</a:t>
                </a:r>
              </a:p>
              <a:p>
                <a:pPr marL="0" indent="0">
                  <a:buNone/>
                </a:pPr>
                <a14:m>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0</m:t>
                        </m:r>
                      </m:sub>
                    </m:sSub>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𝑛</m:t>
                        </m:r>
                      </m:sup>
                    </m:sSup>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b="0" i="1" smtClean="0">
                            <a:latin typeface="Cambria Math" panose="02040503050406030204" pitchFamily="18" charset="0"/>
                          </a:rPr>
                          <m:t>1</m:t>
                        </m:r>
                      </m:sub>
                    </m:sSub>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b="0" i="1" smtClean="0">
                            <a:latin typeface="Cambria Math" panose="02040503050406030204" pitchFamily="18" charset="0"/>
                          </a:rPr>
                          <m:t>𝑛</m:t>
                        </m:r>
                        <m:r>
                          <a:rPr lang="es-PA" b="0" i="1" smtClean="0">
                            <a:latin typeface="Cambria Math" panose="02040503050406030204" pitchFamily="18" charset="0"/>
                          </a:rPr>
                          <m:t>−1</m:t>
                        </m:r>
                      </m:sup>
                    </m:sSup>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b="0" i="1" smtClean="0">
                            <a:latin typeface="Cambria Math" panose="02040503050406030204" pitchFamily="18" charset="0"/>
                          </a:rPr>
                          <m:t>𝑛</m:t>
                        </m:r>
                        <m:r>
                          <a:rPr lang="es-PA" b="0" i="1" smtClean="0">
                            <a:latin typeface="Cambria Math" panose="02040503050406030204" pitchFamily="18" charset="0"/>
                          </a:rPr>
                          <m:t>−1</m:t>
                        </m:r>
                      </m:sub>
                    </m:sSub>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b="0" i="1" smtClean="0">
                            <a:latin typeface="Cambria Math" panose="02040503050406030204" pitchFamily="18" charset="0"/>
                          </a:rPr>
                          <m:t>1</m:t>
                        </m:r>
                      </m:sup>
                    </m:sSup>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b="0" i="1" smtClean="0">
                            <a:latin typeface="Cambria Math" panose="02040503050406030204" pitchFamily="18" charset="0"/>
                          </a:rPr>
                          <m:t>𝑛</m:t>
                        </m:r>
                      </m:sub>
                    </m:sSub>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𝐴</m:t>
                        </m:r>
                      </m:e>
                      <m:sub>
                        <m:r>
                          <a:rPr lang="es-PA" b="0" i="1" smtClean="0">
                            <a:latin typeface="Cambria Math" panose="02040503050406030204" pitchFamily="18" charset="0"/>
                          </a:rPr>
                          <m:t>𝑛</m:t>
                        </m:r>
                      </m:sub>
                    </m:sSub>
                    <m:r>
                      <a:rPr lang="es-PA" b="0" i="1" smtClean="0">
                        <a:latin typeface="Cambria Math" panose="02040503050406030204" pitchFamily="18" charset="0"/>
                      </a:rPr>
                      <m:t>)</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𝐴</m:t>
                        </m:r>
                      </m:e>
                      <m:sub>
                        <m:r>
                          <a:rPr lang="es-PA" b="0" i="1" smtClean="0">
                            <a:latin typeface="Cambria Math" panose="02040503050406030204" pitchFamily="18" charset="0"/>
                          </a:rPr>
                          <m:t>𝑛</m:t>
                        </m:r>
                        <m:r>
                          <a:rPr lang="es-PA" b="0" i="1" smtClean="0">
                            <a:latin typeface="Cambria Math" panose="02040503050406030204" pitchFamily="18" charset="0"/>
                          </a:rPr>
                          <m:t>−1</m:t>
                        </m:r>
                      </m:sub>
                    </m:sSub>
                    <m:r>
                      <a:rPr lang="es-PA" i="1">
                        <a:latin typeface="Cambria Math" panose="02040503050406030204" pitchFamily="18" charset="0"/>
                      </a:rPr>
                      <m:t>)</m:t>
                    </m:r>
                  </m:oMath>
                </a14:m>
                <a:r>
                  <a:rPr lang="es-PA" dirty="0"/>
                  <a:t>…</a:t>
                </a:r>
                <a14:m>
                  <m:oMath xmlns:m="http://schemas.openxmlformats.org/officeDocument/2006/math">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𝐴</m:t>
                        </m:r>
                      </m:e>
                      <m:sub>
                        <m:r>
                          <a:rPr lang="es-PA" b="0" i="1" smtClean="0">
                            <a:latin typeface="Cambria Math" panose="02040503050406030204" pitchFamily="18" charset="0"/>
                          </a:rPr>
                          <m:t>1</m:t>
                        </m:r>
                      </m:sub>
                    </m:sSub>
                    <m:r>
                      <a:rPr lang="es-PA" i="1">
                        <a:latin typeface="Cambria Math" panose="02040503050406030204" pitchFamily="18" charset="0"/>
                      </a:rPr>
                      <m:t>)</m:t>
                    </m:r>
                  </m:oMath>
                </a14:m>
                <a:r>
                  <a:rPr lang="es-PA" dirty="0"/>
                  <a:t> </a:t>
                </a:r>
                <a14:m>
                  <m:oMath xmlns:m="http://schemas.openxmlformats.org/officeDocument/2006/math">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𝐴</m:t>
                        </m:r>
                      </m:e>
                      <m:sub>
                        <m:r>
                          <a:rPr lang="es-PA" b="0" i="1" smtClean="0">
                            <a:latin typeface="Cambria Math" panose="02040503050406030204" pitchFamily="18" charset="0"/>
                          </a:rPr>
                          <m:t>0</m:t>
                        </m:r>
                      </m:sub>
                    </m:sSub>
                    <m:r>
                      <a:rPr lang="es-PA" i="1">
                        <a:latin typeface="Cambria Math" panose="02040503050406030204" pitchFamily="18" charset="0"/>
                      </a:rPr>
                      <m:t>)</m:t>
                    </m:r>
                  </m:oMath>
                </a14:m>
                <a:endParaRPr lang="es-PA" dirty="0"/>
              </a:p>
              <a:p>
                <a:pPr marL="0" indent="0">
                  <a:buNone/>
                </a:pPr>
                <a:r>
                  <a:rPr lang="es-PA" dirty="0"/>
                  <a:t>Se debe notar que si al menos un signo de los coeficientes del polinomio del denominador es negativo, ante la presencia de otro termino con signo positivo, se puede determinar inmediatamente la inestabilidad del sistema, mientras que si todos son positivos (o negativos) no indica su estabilidad.</a:t>
                </a:r>
              </a:p>
            </p:txBody>
          </p:sp>
        </mc:Choice>
        <mc:Fallback xmlns="">
          <p:sp>
            <p:nvSpPr>
              <p:cNvPr id="3" name="Marcador de contenido 2">
                <a:extLst>
                  <a:ext uri="{FF2B5EF4-FFF2-40B4-BE49-F238E27FC236}">
                    <a16:creationId xmlns:a16="http://schemas.microsoft.com/office/drawing/2014/main" id="{30DC596A-4E72-4F98-ABB7-FC733A292CBC}"/>
                  </a:ext>
                </a:extLst>
              </p:cNvPr>
              <p:cNvSpPr>
                <a:spLocks noGrp="1" noRot="1" noChangeAspect="1" noMove="1" noResize="1" noEditPoints="1" noAdjustHandles="1" noChangeArrowheads="1" noChangeShapeType="1" noTextEdit="1"/>
              </p:cNvSpPr>
              <p:nvPr>
                <p:ph idx="1"/>
              </p:nvPr>
            </p:nvSpPr>
            <p:spPr>
              <a:xfrm>
                <a:off x="646111" y="1575839"/>
                <a:ext cx="10899778" cy="5282161"/>
              </a:xfrm>
              <a:blipFill>
                <a:blip r:embed="rId2"/>
                <a:stretch>
                  <a:fillRect l="-615" t="-1270" r="-280"/>
                </a:stretch>
              </a:blipFill>
            </p:spPr>
            <p:txBody>
              <a:bodyPr/>
              <a:lstStyle/>
              <a:p>
                <a:r>
                  <a:rPr lang="es-PA">
                    <a:noFill/>
                  </a:rPr>
                  <a:t> </a:t>
                </a:r>
              </a:p>
            </p:txBody>
          </p:sp>
        </mc:Fallback>
      </mc:AlternateContent>
      <p:pic>
        <p:nvPicPr>
          <p:cNvPr id="5" name="Imagen 4">
            <a:extLst>
              <a:ext uri="{FF2B5EF4-FFF2-40B4-BE49-F238E27FC236}">
                <a16:creationId xmlns:a16="http://schemas.microsoft.com/office/drawing/2014/main" id="{339C2DD1-69E6-4886-B2AF-120D89EC7BB1}"/>
              </a:ext>
            </a:extLst>
          </p:cNvPr>
          <p:cNvPicPr>
            <a:picLocks noChangeAspect="1"/>
          </p:cNvPicPr>
          <p:nvPr/>
        </p:nvPicPr>
        <p:blipFill>
          <a:blip r:embed="rId3"/>
          <a:stretch>
            <a:fillRect/>
          </a:stretch>
        </p:blipFill>
        <p:spPr>
          <a:xfrm>
            <a:off x="646111" y="2880104"/>
            <a:ext cx="3680098" cy="548896"/>
          </a:xfrm>
          <a:prstGeom prst="rect">
            <a:avLst/>
          </a:prstGeom>
        </p:spPr>
      </p:pic>
    </p:spTree>
    <p:extLst>
      <p:ext uri="{BB962C8B-B14F-4D97-AF65-F5344CB8AC3E}">
        <p14:creationId xmlns:p14="http://schemas.microsoft.com/office/powerpoint/2010/main" val="50627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BC248-7315-4862-A01C-C584A9384D9F}"/>
              </a:ext>
            </a:extLst>
          </p:cNvPr>
          <p:cNvSpPr>
            <a:spLocks noGrp="1"/>
          </p:cNvSpPr>
          <p:nvPr>
            <p:ph type="title"/>
          </p:nvPr>
        </p:nvSpPr>
        <p:spPr/>
        <p:txBody>
          <a:bodyPr/>
          <a:lstStyle/>
          <a:p>
            <a:r>
              <a:rPr lang="es-PA" dirty="0"/>
              <a:t>Ejemplo #1</a:t>
            </a:r>
          </a:p>
        </p:txBody>
      </p:sp>
      <p:pic>
        <p:nvPicPr>
          <p:cNvPr id="4" name="Marcador de contenido 3">
            <a:extLst>
              <a:ext uri="{FF2B5EF4-FFF2-40B4-BE49-F238E27FC236}">
                <a16:creationId xmlns:a16="http://schemas.microsoft.com/office/drawing/2014/main" id="{36F964DD-671E-4DF6-979F-601E48EDD6B1}"/>
              </a:ext>
            </a:extLst>
          </p:cNvPr>
          <p:cNvPicPr>
            <a:picLocks noGrp="1" noChangeAspect="1"/>
          </p:cNvPicPr>
          <p:nvPr>
            <p:ph idx="1"/>
          </p:nvPr>
        </p:nvPicPr>
        <p:blipFill>
          <a:blip r:embed="rId2"/>
          <a:stretch>
            <a:fillRect/>
          </a:stretch>
        </p:blipFill>
        <p:spPr>
          <a:xfrm>
            <a:off x="646111" y="1618627"/>
            <a:ext cx="4057650" cy="1181100"/>
          </a:xfrm>
          <a:prstGeom prst="rect">
            <a:avLst/>
          </a:prstGeom>
        </p:spPr>
      </p:pic>
      <p:pic>
        <p:nvPicPr>
          <p:cNvPr id="5" name="Imagen 4">
            <a:extLst>
              <a:ext uri="{FF2B5EF4-FFF2-40B4-BE49-F238E27FC236}">
                <a16:creationId xmlns:a16="http://schemas.microsoft.com/office/drawing/2014/main" id="{4FA3BCE6-ECFB-4945-9D2A-6D1AC3F779B8}"/>
              </a:ext>
            </a:extLst>
          </p:cNvPr>
          <p:cNvPicPr>
            <a:picLocks noChangeAspect="1"/>
          </p:cNvPicPr>
          <p:nvPr/>
        </p:nvPicPr>
        <p:blipFill>
          <a:blip r:embed="rId3"/>
          <a:stretch>
            <a:fillRect/>
          </a:stretch>
        </p:blipFill>
        <p:spPr>
          <a:xfrm>
            <a:off x="791088" y="3815994"/>
            <a:ext cx="2619375" cy="609600"/>
          </a:xfrm>
          <a:prstGeom prst="rect">
            <a:avLst/>
          </a:prstGeom>
        </p:spPr>
      </p:pic>
      <p:sp>
        <p:nvSpPr>
          <p:cNvPr id="6" name="CuadroTexto 5">
            <a:extLst>
              <a:ext uri="{FF2B5EF4-FFF2-40B4-BE49-F238E27FC236}">
                <a16:creationId xmlns:a16="http://schemas.microsoft.com/office/drawing/2014/main" id="{0256B2AB-6529-43AC-9F6D-B0BDD364A4A8}"/>
              </a:ext>
            </a:extLst>
          </p:cNvPr>
          <p:cNvSpPr txBox="1"/>
          <p:nvPr/>
        </p:nvSpPr>
        <p:spPr>
          <a:xfrm>
            <a:off x="745588" y="3137095"/>
            <a:ext cx="3727938" cy="2585323"/>
          </a:xfrm>
          <a:prstGeom prst="rect">
            <a:avLst/>
          </a:prstGeom>
          <a:noFill/>
        </p:spPr>
        <p:txBody>
          <a:bodyPr wrap="square" rtlCol="0">
            <a:spAutoFit/>
          </a:bodyPr>
          <a:lstStyle/>
          <a:p>
            <a:pPr marL="342900" indent="-342900">
              <a:buAutoNum type="arabicPeriod"/>
            </a:pPr>
            <a:r>
              <a:rPr lang="es-PA" dirty="0"/>
              <a:t>Se encuentra la función de transferencia en lazo cerrado.</a:t>
            </a:r>
          </a:p>
          <a:p>
            <a:pPr marL="342900" indent="-342900">
              <a:buAutoNum type="arabicPeriod"/>
            </a:pPr>
            <a:endParaRPr lang="es-PA" dirty="0"/>
          </a:p>
          <a:p>
            <a:pPr marL="342900" indent="-342900">
              <a:buAutoNum type="arabicPeriod"/>
            </a:pPr>
            <a:endParaRPr lang="es-PA" dirty="0"/>
          </a:p>
          <a:p>
            <a:r>
              <a:rPr lang="es-PA" dirty="0"/>
              <a:t>Si algún coeficiente es cero o negativo, el sistema es inestable.</a:t>
            </a:r>
          </a:p>
          <a:p>
            <a:endParaRPr lang="es-PA" dirty="0"/>
          </a:p>
        </p:txBody>
      </p:sp>
      <p:sp>
        <p:nvSpPr>
          <p:cNvPr id="7" name="CuadroTexto 6">
            <a:extLst>
              <a:ext uri="{FF2B5EF4-FFF2-40B4-BE49-F238E27FC236}">
                <a16:creationId xmlns:a16="http://schemas.microsoft.com/office/drawing/2014/main" id="{741DC7E6-6520-4D92-9B35-ADD3E2B7B634}"/>
              </a:ext>
            </a:extLst>
          </p:cNvPr>
          <p:cNvSpPr txBox="1"/>
          <p:nvPr/>
        </p:nvSpPr>
        <p:spPr>
          <a:xfrm>
            <a:off x="5348471" y="1094014"/>
            <a:ext cx="6197417" cy="5909310"/>
          </a:xfrm>
          <a:prstGeom prst="rect">
            <a:avLst/>
          </a:prstGeom>
          <a:noFill/>
        </p:spPr>
        <p:txBody>
          <a:bodyPr wrap="square" rtlCol="0">
            <a:spAutoFit/>
          </a:bodyPr>
          <a:lstStyle/>
          <a:p>
            <a:r>
              <a:rPr lang="es-PA" dirty="0"/>
              <a:t>2. Se ordenan los coeficientes en el arreglo de Routh</a:t>
            </a:r>
          </a:p>
          <a:p>
            <a:r>
              <a:rPr lang="es-PA" dirty="0"/>
              <a:t>   (2 primeras filas o renglones).</a:t>
            </a:r>
          </a:p>
          <a:p>
            <a:endParaRPr lang="es-PA" dirty="0"/>
          </a:p>
          <a:p>
            <a:endParaRPr lang="es-PA" dirty="0"/>
          </a:p>
          <a:p>
            <a:endParaRPr lang="es-PA" dirty="0"/>
          </a:p>
          <a:p>
            <a:endParaRPr lang="es-PA" dirty="0"/>
          </a:p>
          <a:p>
            <a:endParaRPr lang="es-PA" dirty="0"/>
          </a:p>
          <a:p>
            <a:endParaRPr lang="es-PA" dirty="0"/>
          </a:p>
          <a:p>
            <a:endParaRPr lang="es-PA" dirty="0"/>
          </a:p>
          <a:p>
            <a:r>
              <a:rPr lang="es-PA" dirty="0"/>
              <a:t>3. Se calcula el resto del arreglo.</a:t>
            </a:r>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r>
              <a:rPr lang="es-PA" dirty="0"/>
              <a:t>2 cambios de signos indican 2 polos en el semiplano derecho, y por lo tanto inestabilidad.</a:t>
            </a:r>
          </a:p>
          <a:p>
            <a:endParaRPr lang="es-PA" dirty="0"/>
          </a:p>
        </p:txBody>
      </p:sp>
      <p:pic>
        <p:nvPicPr>
          <p:cNvPr id="13" name="Imagen 12">
            <a:extLst>
              <a:ext uri="{FF2B5EF4-FFF2-40B4-BE49-F238E27FC236}">
                <a16:creationId xmlns:a16="http://schemas.microsoft.com/office/drawing/2014/main" id="{8E14846F-BF4B-4089-BFF9-1C43F20B46C3}"/>
              </a:ext>
            </a:extLst>
          </p:cNvPr>
          <p:cNvPicPr>
            <a:picLocks noChangeAspect="1"/>
          </p:cNvPicPr>
          <p:nvPr/>
        </p:nvPicPr>
        <p:blipFill>
          <a:blip r:embed="rId4"/>
          <a:stretch>
            <a:fillRect/>
          </a:stretch>
        </p:blipFill>
        <p:spPr>
          <a:xfrm>
            <a:off x="7980867" y="3953611"/>
            <a:ext cx="3020068" cy="1810373"/>
          </a:xfrm>
          <a:prstGeom prst="rect">
            <a:avLst/>
          </a:prstGeom>
        </p:spPr>
      </p:pic>
      <p:pic>
        <p:nvPicPr>
          <p:cNvPr id="15" name="Imagen 14">
            <a:extLst>
              <a:ext uri="{FF2B5EF4-FFF2-40B4-BE49-F238E27FC236}">
                <a16:creationId xmlns:a16="http://schemas.microsoft.com/office/drawing/2014/main" id="{236006B5-7934-4E1C-99EA-B06C95A4B3C8}"/>
              </a:ext>
            </a:extLst>
          </p:cNvPr>
          <p:cNvPicPr>
            <a:picLocks noChangeAspect="1"/>
          </p:cNvPicPr>
          <p:nvPr/>
        </p:nvPicPr>
        <p:blipFill>
          <a:blip r:embed="rId5"/>
          <a:stretch>
            <a:fillRect/>
          </a:stretch>
        </p:blipFill>
        <p:spPr>
          <a:xfrm>
            <a:off x="5559631" y="4042692"/>
            <a:ext cx="1876283" cy="1726855"/>
          </a:xfrm>
          <a:prstGeom prst="rect">
            <a:avLst/>
          </a:prstGeom>
        </p:spPr>
      </p:pic>
      <p:pic>
        <p:nvPicPr>
          <p:cNvPr id="17" name="Imagen 16">
            <a:extLst>
              <a:ext uri="{FF2B5EF4-FFF2-40B4-BE49-F238E27FC236}">
                <a16:creationId xmlns:a16="http://schemas.microsoft.com/office/drawing/2014/main" id="{08951879-BCB3-4542-9B5C-802565D3E3E6}"/>
              </a:ext>
            </a:extLst>
          </p:cNvPr>
          <p:cNvPicPr>
            <a:picLocks noChangeAspect="1"/>
          </p:cNvPicPr>
          <p:nvPr/>
        </p:nvPicPr>
        <p:blipFill>
          <a:blip r:embed="rId6"/>
          <a:stretch>
            <a:fillRect/>
          </a:stretch>
        </p:blipFill>
        <p:spPr>
          <a:xfrm>
            <a:off x="5559631" y="1745209"/>
            <a:ext cx="1876282" cy="1726854"/>
          </a:xfrm>
          <a:prstGeom prst="rect">
            <a:avLst/>
          </a:prstGeom>
        </p:spPr>
      </p:pic>
      <mc:AlternateContent xmlns:mc="http://schemas.openxmlformats.org/markup-compatibility/2006">
        <mc:Choice xmlns:p14="http://schemas.microsoft.com/office/powerpoint/2010/main" Requires="p14">
          <p:contentPart p14:bwMode="auto" r:id="rId7">
            <p14:nvContentPartPr>
              <p14:cNvPr id="38" name="Ink 37">
                <a:extLst>
                  <a:ext uri="{FF2B5EF4-FFF2-40B4-BE49-F238E27FC236}">
                    <a16:creationId xmlns:a16="http://schemas.microsoft.com/office/drawing/2014/main" id="{01DC58EE-BA10-493E-B2B8-B392536E58A4}"/>
                  </a:ext>
                </a:extLst>
              </p14:cNvPr>
              <p14:cNvContentPartPr/>
              <p14:nvPr/>
            </p14:nvContentPartPr>
            <p14:xfrm>
              <a:off x="11017353" y="4012588"/>
              <a:ext cx="692640" cy="1704960"/>
            </p14:xfrm>
          </p:contentPart>
        </mc:Choice>
        <mc:Fallback>
          <p:pic>
            <p:nvPicPr>
              <p:cNvPr id="38" name="Ink 37">
                <a:extLst>
                  <a:ext uri="{FF2B5EF4-FFF2-40B4-BE49-F238E27FC236}">
                    <a16:creationId xmlns:a16="http://schemas.microsoft.com/office/drawing/2014/main" id="{01DC58EE-BA10-493E-B2B8-B392536E58A4}"/>
                  </a:ext>
                </a:extLst>
              </p:cNvPr>
              <p:cNvPicPr/>
              <p:nvPr/>
            </p:nvPicPr>
            <p:blipFill>
              <a:blip r:embed="rId8"/>
              <a:stretch>
                <a:fillRect/>
              </a:stretch>
            </p:blipFill>
            <p:spPr>
              <a:xfrm>
                <a:off x="11008353" y="4003588"/>
                <a:ext cx="710280" cy="1722600"/>
              </a:xfrm>
              <a:prstGeom prst="rect">
                <a:avLst/>
              </a:prstGeom>
            </p:spPr>
          </p:pic>
        </mc:Fallback>
      </mc:AlternateContent>
    </p:spTree>
    <p:extLst>
      <p:ext uri="{BB962C8B-B14F-4D97-AF65-F5344CB8AC3E}">
        <p14:creationId xmlns:p14="http://schemas.microsoft.com/office/powerpoint/2010/main" val="76695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550DF-4E98-4F8D-950F-632CBDC55659}"/>
              </a:ext>
            </a:extLst>
          </p:cNvPr>
          <p:cNvSpPr>
            <a:spLocks noGrp="1"/>
          </p:cNvSpPr>
          <p:nvPr>
            <p:ph type="title"/>
          </p:nvPr>
        </p:nvSpPr>
        <p:spPr>
          <a:xfrm>
            <a:off x="699119" y="44482"/>
            <a:ext cx="9404723" cy="1400530"/>
          </a:xfrm>
        </p:spPr>
        <p:txBody>
          <a:bodyPr/>
          <a:lstStyle/>
          <a:p>
            <a:r>
              <a:rPr lang="es-PA" dirty="0"/>
              <a:t>Ejemplo #2</a:t>
            </a:r>
            <a:br>
              <a:rPr lang="es-PA" dirty="0"/>
            </a:br>
            <a:r>
              <a:rPr lang="es-PA" sz="2000" dirty="0"/>
              <a:t>Caso especial: Cero solo en la primera columna</a:t>
            </a:r>
            <a:br>
              <a:rPr lang="es-PA" sz="2000" dirty="0"/>
            </a:br>
            <a:r>
              <a:rPr lang="es-PA" sz="1600" dirty="0">
                <a:solidFill>
                  <a:srgbClr val="FFFF00"/>
                </a:solidFill>
              </a:rPr>
              <a:t>Si el término de la primera columna de cualquier fila es cero, pero </a:t>
            </a:r>
            <a:r>
              <a:rPr lang="es-PA" sz="1600" u="sng" dirty="0">
                <a:solidFill>
                  <a:srgbClr val="FFFF00"/>
                </a:solidFill>
              </a:rPr>
              <a:t>los términos restantes </a:t>
            </a:r>
            <a:r>
              <a:rPr lang="es-PA" sz="1600" dirty="0">
                <a:solidFill>
                  <a:srgbClr val="FFFF00"/>
                </a:solidFill>
              </a:rPr>
              <a:t>no son cero, o no hay términos restantes. </a:t>
            </a:r>
            <a:br>
              <a:rPr lang="es-PA" sz="1600" dirty="0"/>
            </a:br>
            <a:endParaRPr lang="es-PA" sz="1600" dirty="0"/>
          </a:p>
        </p:txBody>
      </p:sp>
      <p:pic>
        <p:nvPicPr>
          <p:cNvPr id="4" name="Marcador de contenido 3">
            <a:extLst>
              <a:ext uri="{FF2B5EF4-FFF2-40B4-BE49-F238E27FC236}">
                <a16:creationId xmlns:a16="http://schemas.microsoft.com/office/drawing/2014/main" id="{442E714D-73C3-457B-A964-8EF397CAF1F8}"/>
              </a:ext>
            </a:extLst>
          </p:cNvPr>
          <p:cNvPicPr>
            <a:picLocks noGrp="1" noChangeAspect="1"/>
          </p:cNvPicPr>
          <p:nvPr>
            <p:ph idx="1"/>
          </p:nvPr>
        </p:nvPicPr>
        <p:blipFill>
          <a:blip r:embed="rId2"/>
          <a:stretch>
            <a:fillRect/>
          </a:stretch>
        </p:blipFill>
        <p:spPr>
          <a:xfrm>
            <a:off x="845280" y="2173118"/>
            <a:ext cx="2804956" cy="555296"/>
          </a:xfrm>
          <a:prstGeom prst="rect">
            <a:avLst/>
          </a:prstGeom>
        </p:spPr>
      </p:pic>
      <p:sp>
        <p:nvSpPr>
          <p:cNvPr id="5" name="CuadroTexto 4">
            <a:extLst>
              <a:ext uri="{FF2B5EF4-FFF2-40B4-BE49-F238E27FC236}">
                <a16:creationId xmlns:a16="http://schemas.microsoft.com/office/drawing/2014/main" id="{1EA47D96-9023-4051-A4E1-EA5D446D36B4}"/>
              </a:ext>
            </a:extLst>
          </p:cNvPr>
          <p:cNvSpPr txBox="1"/>
          <p:nvPr/>
        </p:nvSpPr>
        <p:spPr>
          <a:xfrm>
            <a:off x="815927" y="1533378"/>
            <a:ext cx="3928352" cy="646331"/>
          </a:xfrm>
          <a:prstGeom prst="rect">
            <a:avLst/>
          </a:prstGeom>
          <a:noFill/>
        </p:spPr>
        <p:txBody>
          <a:bodyPr wrap="square" rtlCol="0">
            <a:spAutoFit/>
          </a:bodyPr>
          <a:lstStyle/>
          <a:p>
            <a:r>
              <a:rPr lang="es-PA" dirty="0"/>
              <a:t>1. Función de transferencia en lazo cerrado.</a:t>
            </a:r>
          </a:p>
        </p:txBody>
      </p:sp>
      <p:pic>
        <p:nvPicPr>
          <p:cNvPr id="7" name="Imagen 6">
            <a:extLst>
              <a:ext uri="{FF2B5EF4-FFF2-40B4-BE49-F238E27FC236}">
                <a16:creationId xmlns:a16="http://schemas.microsoft.com/office/drawing/2014/main" id="{D7F8C89E-6639-4364-80F0-4DC950E304F7}"/>
              </a:ext>
            </a:extLst>
          </p:cNvPr>
          <p:cNvPicPr>
            <a:picLocks noChangeAspect="1"/>
          </p:cNvPicPr>
          <p:nvPr/>
        </p:nvPicPr>
        <p:blipFill>
          <a:blip r:embed="rId3"/>
          <a:stretch>
            <a:fillRect/>
          </a:stretch>
        </p:blipFill>
        <p:spPr>
          <a:xfrm>
            <a:off x="815927" y="2933909"/>
            <a:ext cx="1547445" cy="1703462"/>
          </a:xfrm>
          <a:prstGeom prst="rect">
            <a:avLst/>
          </a:prstGeom>
        </p:spPr>
      </p:pic>
      <p:sp>
        <p:nvSpPr>
          <p:cNvPr id="8" name="Rectángulo 7">
            <a:extLst>
              <a:ext uri="{FF2B5EF4-FFF2-40B4-BE49-F238E27FC236}">
                <a16:creationId xmlns:a16="http://schemas.microsoft.com/office/drawing/2014/main" id="{E854FABC-4266-4CEF-97C5-3E6B7492DEFB}"/>
              </a:ext>
            </a:extLst>
          </p:cNvPr>
          <p:cNvSpPr/>
          <p:nvPr/>
        </p:nvSpPr>
        <p:spPr>
          <a:xfrm>
            <a:off x="4787903" y="1542478"/>
            <a:ext cx="2561920" cy="369332"/>
          </a:xfrm>
          <a:prstGeom prst="rect">
            <a:avLst/>
          </a:prstGeom>
        </p:spPr>
        <p:txBody>
          <a:bodyPr wrap="none">
            <a:spAutoFit/>
          </a:bodyPr>
          <a:lstStyle/>
          <a:p>
            <a:r>
              <a:rPr lang="es-PA" dirty="0"/>
              <a:t>2. Método de épsilon</a:t>
            </a:r>
          </a:p>
        </p:txBody>
      </p:sp>
      <p:pic>
        <p:nvPicPr>
          <p:cNvPr id="11" name="Imagen 10">
            <a:extLst>
              <a:ext uri="{FF2B5EF4-FFF2-40B4-BE49-F238E27FC236}">
                <a16:creationId xmlns:a16="http://schemas.microsoft.com/office/drawing/2014/main" id="{0CFF0FFE-C94C-4C1E-A2F4-04C5FC95C7CA}"/>
              </a:ext>
            </a:extLst>
          </p:cNvPr>
          <p:cNvPicPr>
            <a:picLocks noChangeAspect="1"/>
          </p:cNvPicPr>
          <p:nvPr/>
        </p:nvPicPr>
        <p:blipFill>
          <a:blip r:embed="rId4"/>
          <a:stretch>
            <a:fillRect/>
          </a:stretch>
        </p:blipFill>
        <p:spPr>
          <a:xfrm>
            <a:off x="4513078" y="1911810"/>
            <a:ext cx="3111569" cy="2845524"/>
          </a:xfrm>
          <a:prstGeom prst="rect">
            <a:avLst/>
          </a:prstGeom>
        </p:spPr>
      </p:pic>
      <p:pic>
        <p:nvPicPr>
          <p:cNvPr id="12" name="Imagen 11">
            <a:extLst>
              <a:ext uri="{FF2B5EF4-FFF2-40B4-BE49-F238E27FC236}">
                <a16:creationId xmlns:a16="http://schemas.microsoft.com/office/drawing/2014/main" id="{BB2481FD-871A-4CD0-8DFE-6C058067A3F9}"/>
              </a:ext>
            </a:extLst>
          </p:cNvPr>
          <p:cNvPicPr>
            <a:picLocks noChangeAspect="1"/>
          </p:cNvPicPr>
          <p:nvPr/>
        </p:nvPicPr>
        <p:blipFill>
          <a:blip r:embed="rId5"/>
          <a:stretch>
            <a:fillRect/>
          </a:stretch>
        </p:blipFill>
        <p:spPr>
          <a:xfrm>
            <a:off x="7933081" y="1857925"/>
            <a:ext cx="3682544" cy="289940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0C90916D-AAA6-48DC-9F2F-B009F791BCF8}"/>
                  </a:ext>
                </a:extLst>
              </p:cNvPr>
              <p:cNvSpPr txBox="1"/>
              <p:nvPr/>
            </p:nvSpPr>
            <p:spPr>
              <a:xfrm>
                <a:off x="194317" y="4811721"/>
                <a:ext cx="11749089" cy="2077492"/>
              </a:xfrm>
              <a:prstGeom prst="rect">
                <a:avLst/>
              </a:prstGeom>
              <a:noFill/>
            </p:spPr>
            <p:txBody>
              <a:bodyPr wrap="square" rtlCol="0">
                <a:spAutoFit/>
              </a:bodyPr>
              <a:lstStyle/>
              <a:p>
                <a:r>
                  <a:rPr lang="es-PA" sz="1500" dirty="0"/>
                  <a:t>Utilizando </a:t>
                </a:r>
                <a:r>
                  <a:rPr lang="el-GR" sz="1500" dirty="0"/>
                  <a:t>ε</a:t>
                </a:r>
                <a:r>
                  <a:rPr lang="es-PA" sz="1500" dirty="0"/>
                  <a:t> positivo(</a:t>
                </a:r>
                <a:r>
                  <a:rPr lang="es-PA" sz="1500" u="sng" dirty="0"/>
                  <a:t>renglón s1</a:t>
                </a:r>
                <a:r>
                  <a:rPr lang="es-PA" sz="1500" dirty="0"/>
                  <a:t>), si el signo del coeficiente que está por encima de él (renglón s2) es el mismo que el signo que esta por debajo de él (renglón s0), quiere decir que hay un par de raíces imaginarias, sin embargo, si tienen signo distintos indica un cambio de signo y por lo tanto un polo en el semiplano derecho.</a:t>
                </a:r>
              </a:p>
              <a:p>
                <a:r>
                  <a:rPr lang="es-PA" sz="1500" b="1" i="1" u="sng" dirty="0"/>
                  <a:t>En este caso</a:t>
                </a:r>
                <a:r>
                  <a:rPr lang="es-PA" sz="1500" dirty="0"/>
                  <a:t>, </a:t>
                </a:r>
                <a:r>
                  <a:rPr lang="el-GR" sz="1500" dirty="0"/>
                  <a:t>ε</a:t>
                </a:r>
                <a:r>
                  <a:rPr lang="es-PA" sz="1500" dirty="0"/>
                  <a:t> está en el renglón s3, por lo que solo se analizan los cambios de signos. Aquí existen 2 polos en el semiplano derecho, debido a que el signo cambia 2 veces.</a:t>
                </a:r>
              </a:p>
              <a:p>
                <a14:m>
                  <m:oMath xmlns:m="http://schemas.openxmlformats.org/officeDocument/2006/math">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3</m:t>
                        </m:r>
                      </m:sup>
                    </m:sSup>
                    <m:r>
                      <a:rPr lang="es-PA" i="1">
                        <a:latin typeface="Cambria Math" panose="02040503050406030204" pitchFamily="18" charset="0"/>
                      </a:rPr>
                      <m:t>+2</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+2=0  </m:t>
                    </m:r>
                  </m:oMath>
                </a14:m>
                <a:r>
                  <a:rPr lang="es-PA" dirty="0">
                    <a:sym typeface="Wingdings" panose="05000000000000000000" pitchFamily="2" charset="2"/>
                  </a:rPr>
                  <a:t> </a:t>
                </a:r>
                <a:r>
                  <a:rPr lang="es-PA" sz="1500" dirty="0">
                    <a:sym typeface="Wingdings" panose="05000000000000000000" pitchFamily="2" charset="2"/>
                  </a:rPr>
                  <a:t>Se puede demostrar la existencia de 2 polos en el eje imaginario.</a:t>
                </a:r>
                <a:endParaRPr lang="es-PA" sz="1500" dirty="0"/>
              </a:p>
              <a:p>
                <a14:m>
                  <m:oMath xmlns:m="http://schemas.openxmlformats.org/officeDocument/2006/math">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3</m:t>
                        </m:r>
                      </m:sup>
                    </m:sSup>
                    <m:r>
                      <a:rPr lang="es-PA" b="0" i="1" smtClean="0">
                        <a:latin typeface="Cambria Math" panose="02040503050406030204" pitchFamily="18" charset="0"/>
                      </a:rPr>
                      <m:t>−3</m:t>
                    </m:r>
                    <m:r>
                      <a:rPr lang="es-PA" b="0" i="1" smtClean="0">
                        <a:latin typeface="Cambria Math" panose="02040503050406030204" pitchFamily="18" charset="0"/>
                      </a:rPr>
                      <m:t>𝑠</m:t>
                    </m:r>
                    <m:r>
                      <a:rPr lang="es-PA" i="1">
                        <a:latin typeface="Cambria Math" panose="02040503050406030204" pitchFamily="18" charset="0"/>
                      </a:rPr>
                      <m:t>+2=0  </m:t>
                    </m:r>
                  </m:oMath>
                </a14:m>
                <a:r>
                  <a:rPr lang="es-PA" dirty="0"/>
                  <a:t>     </a:t>
                </a:r>
                <a:endParaRPr lang="es-PA"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3</m:t>
                          </m:r>
                        </m:sup>
                      </m:sSup>
                      <m:r>
                        <a:rPr lang="es-PA" b="0" i="1" smtClean="0">
                          <a:latin typeface="Cambria Math" panose="02040503050406030204" pitchFamily="18" charset="0"/>
                        </a:rPr>
                        <m:t>−</m:t>
                      </m:r>
                      <m:r>
                        <a:rPr lang="es-PA" i="1">
                          <a:latin typeface="Cambria Math" panose="02040503050406030204" pitchFamily="18" charset="0"/>
                        </a:rPr>
                        <m:t>2</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𝑠</m:t>
                      </m:r>
                      <m:r>
                        <a:rPr lang="es-PA" b="0" i="1" smtClean="0">
                          <a:latin typeface="Cambria Math" panose="02040503050406030204" pitchFamily="18" charset="0"/>
                        </a:rPr>
                        <m:t>−</m:t>
                      </m:r>
                      <m:r>
                        <a:rPr lang="es-PA" i="1">
                          <a:latin typeface="Cambria Math" panose="02040503050406030204" pitchFamily="18" charset="0"/>
                        </a:rPr>
                        <m:t>2=0 </m:t>
                      </m:r>
                    </m:oMath>
                  </m:oMathPara>
                </a14:m>
                <a:endParaRPr lang="es-PA" dirty="0"/>
              </a:p>
            </p:txBody>
          </p:sp>
        </mc:Choice>
        <mc:Fallback xmlns="">
          <p:sp>
            <p:nvSpPr>
              <p:cNvPr id="13" name="CuadroTexto 12">
                <a:extLst>
                  <a:ext uri="{FF2B5EF4-FFF2-40B4-BE49-F238E27FC236}">
                    <a16:creationId xmlns:a16="http://schemas.microsoft.com/office/drawing/2014/main" id="{0C90916D-AAA6-48DC-9F2F-B009F791BCF8}"/>
                  </a:ext>
                </a:extLst>
              </p:cNvPr>
              <p:cNvSpPr txBox="1">
                <a:spLocks noRot="1" noChangeAspect="1" noMove="1" noResize="1" noEditPoints="1" noAdjustHandles="1" noChangeArrowheads="1" noChangeShapeType="1" noTextEdit="1"/>
              </p:cNvSpPr>
              <p:nvPr/>
            </p:nvSpPr>
            <p:spPr>
              <a:xfrm>
                <a:off x="194317" y="4811721"/>
                <a:ext cx="11749089" cy="2077492"/>
              </a:xfrm>
              <a:prstGeom prst="rect">
                <a:avLst/>
              </a:prstGeom>
              <a:blipFill>
                <a:blip r:embed="rId6"/>
                <a:stretch>
                  <a:fillRect l="-208" t="-293"/>
                </a:stretch>
              </a:blipFill>
            </p:spPr>
            <p:txBody>
              <a:bodyPr/>
              <a:lstStyle/>
              <a:p>
                <a:r>
                  <a:rPr lang="es-PA">
                    <a:noFill/>
                  </a:rPr>
                  <a:t> </a:t>
                </a:r>
              </a:p>
            </p:txBody>
          </p:sp>
        </mc:Fallback>
      </mc:AlternateContent>
    </p:spTree>
    <p:extLst>
      <p:ext uri="{BB962C8B-B14F-4D97-AF65-F5344CB8AC3E}">
        <p14:creationId xmlns:p14="http://schemas.microsoft.com/office/powerpoint/2010/main" val="224828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464A324-6FA5-40E8-AC94-0E3F6E876FB0}"/>
              </a:ext>
            </a:extLst>
          </p:cNvPr>
          <p:cNvSpPr>
            <a:spLocks noGrp="1"/>
          </p:cNvSpPr>
          <p:nvPr>
            <p:ph type="title"/>
          </p:nvPr>
        </p:nvSpPr>
        <p:spPr/>
        <p:txBody>
          <a:bodyPr/>
          <a:lstStyle/>
          <a:p>
            <a:r>
              <a:rPr lang="es-PA" dirty="0"/>
              <a:t>Ejemplo #3</a:t>
            </a:r>
            <a:br>
              <a:rPr lang="es-PA" dirty="0"/>
            </a:br>
            <a:r>
              <a:rPr lang="es-PA" sz="2000" dirty="0"/>
              <a:t>Caso especial: Todo un renglón es cero</a:t>
            </a:r>
            <a:endParaRPr lang="es-PA" dirty="0"/>
          </a:p>
        </p:txBody>
      </p:sp>
      <p:pic>
        <p:nvPicPr>
          <p:cNvPr id="5" name="Imagen 4">
            <a:extLst>
              <a:ext uri="{FF2B5EF4-FFF2-40B4-BE49-F238E27FC236}">
                <a16:creationId xmlns:a16="http://schemas.microsoft.com/office/drawing/2014/main" id="{DE745421-9E76-4DBC-949C-96EC7FF83BE8}"/>
              </a:ext>
            </a:extLst>
          </p:cNvPr>
          <p:cNvPicPr>
            <a:picLocks noChangeAspect="1"/>
          </p:cNvPicPr>
          <p:nvPr/>
        </p:nvPicPr>
        <p:blipFill>
          <a:blip r:embed="rId2"/>
          <a:stretch>
            <a:fillRect/>
          </a:stretch>
        </p:blipFill>
        <p:spPr>
          <a:xfrm>
            <a:off x="917091" y="2179709"/>
            <a:ext cx="3442702" cy="646331"/>
          </a:xfrm>
          <a:prstGeom prst="rect">
            <a:avLst/>
          </a:prstGeom>
        </p:spPr>
      </p:pic>
      <p:sp>
        <p:nvSpPr>
          <p:cNvPr id="6" name="CuadroTexto 5">
            <a:extLst>
              <a:ext uri="{FF2B5EF4-FFF2-40B4-BE49-F238E27FC236}">
                <a16:creationId xmlns:a16="http://schemas.microsoft.com/office/drawing/2014/main" id="{45CE1DD0-0B9F-43C4-8B3B-3A74DD581200}"/>
              </a:ext>
            </a:extLst>
          </p:cNvPr>
          <p:cNvSpPr txBox="1"/>
          <p:nvPr/>
        </p:nvSpPr>
        <p:spPr>
          <a:xfrm>
            <a:off x="815927" y="1533378"/>
            <a:ext cx="3928352" cy="646331"/>
          </a:xfrm>
          <a:prstGeom prst="rect">
            <a:avLst/>
          </a:prstGeom>
          <a:noFill/>
        </p:spPr>
        <p:txBody>
          <a:bodyPr wrap="square" rtlCol="0">
            <a:spAutoFit/>
          </a:bodyPr>
          <a:lstStyle/>
          <a:p>
            <a:r>
              <a:rPr lang="es-PA" dirty="0"/>
              <a:t>1. Función de transferencia en lazo cerrado.</a:t>
            </a:r>
          </a:p>
        </p:txBody>
      </p:sp>
      <p:pic>
        <p:nvPicPr>
          <p:cNvPr id="9" name="Imagen 8">
            <a:extLst>
              <a:ext uri="{FF2B5EF4-FFF2-40B4-BE49-F238E27FC236}">
                <a16:creationId xmlns:a16="http://schemas.microsoft.com/office/drawing/2014/main" id="{13E05AE9-4940-4B94-A92E-BE16DDC817D0}"/>
              </a:ext>
            </a:extLst>
          </p:cNvPr>
          <p:cNvPicPr>
            <a:picLocks noChangeAspect="1"/>
          </p:cNvPicPr>
          <p:nvPr/>
        </p:nvPicPr>
        <p:blipFill>
          <a:blip r:embed="rId3"/>
          <a:stretch>
            <a:fillRect/>
          </a:stretch>
        </p:blipFill>
        <p:spPr>
          <a:xfrm>
            <a:off x="917091" y="3419457"/>
            <a:ext cx="1488484" cy="1976953"/>
          </a:xfrm>
          <a:prstGeom prst="rect">
            <a:avLst/>
          </a:prstGeom>
        </p:spPr>
      </p:pic>
      <p:sp>
        <p:nvSpPr>
          <p:cNvPr id="10" name="CuadroTexto 9">
            <a:extLst>
              <a:ext uri="{FF2B5EF4-FFF2-40B4-BE49-F238E27FC236}">
                <a16:creationId xmlns:a16="http://schemas.microsoft.com/office/drawing/2014/main" id="{19FC36E8-F874-43C6-8FDE-A083F3AED701}"/>
              </a:ext>
            </a:extLst>
          </p:cNvPr>
          <p:cNvSpPr txBox="1"/>
          <p:nvPr/>
        </p:nvSpPr>
        <p:spPr>
          <a:xfrm>
            <a:off x="815927" y="2965375"/>
            <a:ext cx="3928352" cy="369332"/>
          </a:xfrm>
          <a:prstGeom prst="rect">
            <a:avLst/>
          </a:prstGeom>
          <a:noFill/>
        </p:spPr>
        <p:txBody>
          <a:bodyPr wrap="square" rtlCol="0">
            <a:spAutoFit/>
          </a:bodyPr>
          <a:lstStyle/>
          <a:p>
            <a:r>
              <a:rPr lang="es-PA" dirty="0"/>
              <a:t>2. Arreglo inicial de </a:t>
            </a:r>
            <a:r>
              <a:rPr lang="es-PA" dirty="0" err="1"/>
              <a:t>Routh</a:t>
            </a:r>
            <a:r>
              <a:rPr lang="es-PA" dirty="0"/>
              <a:t>.</a:t>
            </a:r>
          </a:p>
        </p:txBody>
      </p:sp>
      <p:pic>
        <p:nvPicPr>
          <p:cNvPr id="11" name="Imagen 10">
            <a:extLst>
              <a:ext uri="{FF2B5EF4-FFF2-40B4-BE49-F238E27FC236}">
                <a16:creationId xmlns:a16="http://schemas.microsoft.com/office/drawing/2014/main" id="{261895EF-9BCC-479C-BC03-6B57BD7F3FEF}"/>
              </a:ext>
            </a:extLst>
          </p:cNvPr>
          <p:cNvPicPr>
            <a:picLocks noChangeAspect="1"/>
          </p:cNvPicPr>
          <p:nvPr/>
        </p:nvPicPr>
        <p:blipFill>
          <a:blip r:embed="rId4"/>
          <a:stretch>
            <a:fillRect/>
          </a:stretch>
        </p:blipFill>
        <p:spPr>
          <a:xfrm>
            <a:off x="2513965" y="3419456"/>
            <a:ext cx="1270244" cy="1977495"/>
          </a:xfrm>
          <a:prstGeom prst="rect">
            <a:avLst/>
          </a:prstGeom>
        </p:spPr>
      </p:pic>
      <p:pic>
        <p:nvPicPr>
          <p:cNvPr id="14" name="Imagen 13">
            <a:extLst>
              <a:ext uri="{FF2B5EF4-FFF2-40B4-BE49-F238E27FC236}">
                <a16:creationId xmlns:a16="http://schemas.microsoft.com/office/drawing/2014/main" id="{03EE89E4-0D4D-4C5D-ABEC-897E0EE29892}"/>
              </a:ext>
            </a:extLst>
          </p:cNvPr>
          <p:cNvPicPr>
            <a:picLocks noChangeAspect="1"/>
          </p:cNvPicPr>
          <p:nvPr/>
        </p:nvPicPr>
        <p:blipFill>
          <a:blip r:embed="rId5"/>
          <a:stretch>
            <a:fillRect/>
          </a:stretch>
        </p:blipFill>
        <p:spPr>
          <a:xfrm>
            <a:off x="3892599" y="3421830"/>
            <a:ext cx="1486697" cy="1974580"/>
          </a:xfrm>
          <a:prstGeom prst="rect">
            <a:avLst/>
          </a:prstGeom>
        </p:spPr>
      </p:pic>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1DD7A0C6-34BA-47A7-AD68-4AA82FD2976E}"/>
                  </a:ext>
                </a:extLst>
              </p:cNvPr>
              <p:cNvSpPr txBox="1"/>
              <p:nvPr/>
            </p:nvSpPr>
            <p:spPr>
              <a:xfrm>
                <a:off x="917091" y="5544309"/>
                <a:ext cx="44642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𝑃</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4</m:t>
                          </m:r>
                        </m:sup>
                      </m:sSup>
                      <m:r>
                        <a:rPr lang="es-PA" b="0" i="1" smtClean="0">
                          <a:latin typeface="Cambria Math" panose="02040503050406030204" pitchFamily="18" charset="0"/>
                        </a:rPr>
                        <m:t>+6</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+8  →</m:t>
                      </m:r>
                      <m:r>
                        <a:rPr lang="es-PA" b="0" i="1" smtClean="0">
                          <a:latin typeface="Cambria Math" panose="02040503050406030204" pitchFamily="18" charset="0"/>
                        </a:rPr>
                        <m:t>𝑃𝑜𝑙𝑖𝑛𝑜𝑚𝑖𝑜</m:t>
                      </m:r>
                      <m:r>
                        <a:rPr lang="es-PA" b="0" i="1" smtClean="0">
                          <a:latin typeface="Cambria Math" panose="02040503050406030204" pitchFamily="18" charset="0"/>
                        </a:rPr>
                        <m:t> </m:t>
                      </m:r>
                      <m:r>
                        <a:rPr lang="es-PA" b="0" i="1" smtClean="0">
                          <a:latin typeface="Cambria Math" panose="02040503050406030204" pitchFamily="18" charset="0"/>
                        </a:rPr>
                        <m:t>𝑎𝑢𝑥𝑖𝑙𝑖𝑎𝑟</m:t>
                      </m:r>
                    </m:oMath>
                  </m:oMathPara>
                </a14:m>
                <a:endParaRPr lang="es-PA" dirty="0"/>
              </a:p>
            </p:txBody>
          </p:sp>
        </mc:Choice>
        <mc:Fallback xmlns="">
          <p:sp>
            <p:nvSpPr>
              <p:cNvPr id="17" name="CuadroTexto 16">
                <a:extLst>
                  <a:ext uri="{FF2B5EF4-FFF2-40B4-BE49-F238E27FC236}">
                    <a16:creationId xmlns:a16="http://schemas.microsoft.com/office/drawing/2014/main" id="{1DD7A0C6-34BA-47A7-AD68-4AA82FD2976E}"/>
                  </a:ext>
                </a:extLst>
              </p:cNvPr>
              <p:cNvSpPr txBox="1">
                <a:spLocks noRot="1" noChangeAspect="1" noMove="1" noResize="1" noEditPoints="1" noAdjustHandles="1" noChangeArrowheads="1" noChangeShapeType="1" noTextEdit="1"/>
              </p:cNvSpPr>
              <p:nvPr/>
            </p:nvSpPr>
            <p:spPr>
              <a:xfrm>
                <a:off x="917091" y="5544309"/>
                <a:ext cx="4464235" cy="276999"/>
              </a:xfrm>
              <a:prstGeom prst="rect">
                <a:avLst/>
              </a:prstGeom>
              <a:blipFill>
                <a:blip r:embed="rId6"/>
                <a:stretch>
                  <a:fillRect l="-546" r="-682" b="-10870"/>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B7D3F71B-2D62-45F4-9A4D-18D292CB1767}"/>
                  </a:ext>
                </a:extLst>
              </p:cNvPr>
              <p:cNvSpPr/>
              <p:nvPr/>
            </p:nvSpPr>
            <p:spPr>
              <a:xfrm>
                <a:off x="815927" y="5821308"/>
                <a:ext cx="1829796"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PA" i="1" smtClean="0">
                              <a:latin typeface="Cambria Math" panose="02040503050406030204" pitchFamily="18" charset="0"/>
                            </a:rPr>
                          </m:ctrlPr>
                        </m:fPr>
                        <m:num>
                          <m:r>
                            <a:rPr lang="es-PA" i="1" smtClean="0">
                              <a:latin typeface="Cambria Math" panose="02040503050406030204" pitchFamily="18" charset="0"/>
                            </a:rPr>
                            <m:t>𝑑</m:t>
                          </m:r>
                          <m:r>
                            <a:rPr lang="es-PA" b="0" i="1" smtClean="0">
                              <a:latin typeface="Cambria Math" panose="02040503050406030204" pitchFamily="18" charset="0"/>
                            </a:rPr>
                            <m:t>𝑃</m:t>
                          </m:r>
                        </m:num>
                        <m:den>
                          <m:r>
                            <a:rPr lang="es-PA" i="1" smtClean="0">
                              <a:latin typeface="Cambria Math" panose="02040503050406030204" pitchFamily="18" charset="0"/>
                            </a:rPr>
                            <m:t>𝑑</m:t>
                          </m:r>
                          <m:r>
                            <a:rPr lang="es-PA" b="0" i="1" smtClean="0">
                              <a:latin typeface="Cambria Math" panose="02040503050406030204" pitchFamily="18" charset="0"/>
                            </a:rPr>
                            <m:t>𝑠</m:t>
                          </m:r>
                        </m:den>
                      </m:f>
                      <m:r>
                        <a:rPr lang="es-PA" i="1">
                          <a:latin typeface="Cambria Math" panose="02040503050406030204" pitchFamily="18" charset="0"/>
                        </a:rPr>
                        <m:t>=</m:t>
                      </m:r>
                      <m:sSup>
                        <m:sSupPr>
                          <m:ctrlPr>
                            <a:rPr lang="es-PA" i="1">
                              <a:latin typeface="Cambria Math" panose="02040503050406030204" pitchFamily="18" charset="0"/>
                            </a:rPr>
                          </m:ctrlPr>
                        </m:sSupPr>
                        <m:e>
                          <m:r>
                            <a:rPr lang="es-PA" b="0" i="1" smtClean="0">
                              <a:latin typeface="Cambria Math" panose="02040503050406030204" pitchFamily="18" charset="0"/>
                            </a:rPr>
                            <m:t>4</m:t>
                          </m:r>
                          <m:r>
                            <a:rPr lang="es-PA" i="1">
                              <a:latin typeface="Cambria Math" panose="02040503050406030204" pitchFamily="18" charset="0"/>
                            </a:rPr>
                            <m:t>𝑠</m:t>
                          </m:r>
                        </m:e>
                        <m:sup>
                          <m:r>
                            <a:rPr lang="es-PA" b="0" i="1" smtClean="0">
                              <a:latin typeface="Cambria Math" panose="02040503050406030204" pitchFamily="18" charset="0"/>
                            </a:rPr>
                            <m:t>3</m:t>
                          </m:r>
                        </m:sup>
                      </m:sSup>
                      <m:r>
                        <a:rPr lang="es-PA" i="1">
                          <a:latin typeface="Cambria Math" panose="02040503050406030204" pitchFamily="18" charset="0"/>
                        </a:rPr>
                        <m:t>+</m:t>
                      </m:r>
                      <m:r>
                        <a:rPr lang="es-PA" b="0" i="1" smtClean="0">
                          <a:latin typeface="Cambria Math" panose="02040503050406030204" pitchFamily="18" charset="0"/>
                        </a:rPr>
                        <m:t>12</m:t>
                      </m:r>
                      <m:r>
                        <a:rPr lang="es-PA" b="0" i="1" smtClean="0">
                          <a:latin typeface="Cambria Math" panose="02040503050406030204" pitchFamily="18" charset="0"/>
                        </a:rPr>
                        <m:t>𝑠</m:t>
                      </m:r>
                    </m:oMath>
                  </m:oMathPara>
                </a14:m>
                <a:endParaRPr lang="es-PA" dirty="0"/>
              </a:p>
            </p:txBody>
          </p:sp>
        </mc:Choice>
        <mc:Fallback xmlns="">
          <p:sp>
            <p:nvSpPr>
              <p:cNvPr id="18" name="Rectángulo 17">
                <a:extLst>
                  <a:ext uri="{FF2B5EF4-FFF2-40B4-BE49-F238E27FC236}">
                    <a16:creationId xmlns:a16="http://schemas.microsoft.com/office/drawing/2014/main" id="{B7D3F71B-2D62-45F4-9A4D-18D292CB1767}"/>
                  </a:ext>
                </a:extLst>
              </p:cNvPr>
              <p:cNvSpPr>
                <a:spLocks noRot="1" noChangeAspect="1" noMove="1" noResize="1" noEditPoints="1" noAdjustHandles="1" noChangeArrowheads="1" noChangeShapeType="1" noTextEdit="1"/>
              </p:cNvSpPr>
              <p:nvPr/>
            </p:nvSpPr>
            <p:spPr>
              <a:xfrm>
                <a:off x="815927" y="5821308"/>
                <a:ext cx="1829796" cy="618311"/>
              </a:xfrm>
              <a:prstGeom prst="rect">
                <a:avLst/>
              </a:prstGeom>
              <a:blipFill>
                <a:blip r:embed="rId7"/>
                <a:stretch>
                  <a:fillRect/>
                </a:stretch>
              </a:blipFill>
            </p:spPr>
            <p:txBody>
              <a:bodyPr/>
              <a:lstStyle/>
              <a:p>
                <a:r>
                  <a:rPr lang="es-PA">
                    <a:noFill/>
                  </a:rPr>
                  <a:t> </a:t>
                </a:r>
              </a:p>
            </p:txBody>
          </p:sp>
        </mc:Fallback>
      </mc:AlternateContent>
      <p:sp>
        <p:nvSpPr>
          <p:cNvPr id="19" name="CuadroTexto 18">
            <a:extLst>
              <a:ext uri="{FF2B5EF4-FFF2-40B4-BE49-F238E27FC236}">
                <a16:creationId xmlns:a16="http://schemas.microsoft.com/office/drawing/2014/main" id="{A4D87AE4-55EF-4CF2-8B76-FC4C8EDFC9C3}"/>
              </a:ext>
            </a:extLst>
          </p:cNvPr>
          <p:cNvSpPr txBox="1"/>
          <p:nvPr/>
        </p:nvSpPr>
        <p:spPr>
          <a:xfrm>
            <a:off x="6096000" y="1152983"/>
            <a:ext cx="3928352" cy="646331"/>
          </a:xfrm>
          <a:prstGeom prst="rect">
            <a:avLst/>
          </a:prstGeom>
          <a:noFill/>
        </p:spPr>
        <p:txBody>
          <a:bodyPr wrap="square" rtlCol="0">
            <a:spAutoFit/>
          </a:bodyPr>
          <a:lstStyle/>
          <a:p>
            <a:r>
              <a:rPr lang="es-PA" dirty="0"/>
              <a:t>3. Se sustituye la solución de la derivada en el renglón de ceros.</a:t>
            </a:r>
          </a:p>
        </p:txBody>
      </p:sp>
      <p:pic>
        <p:nvPicPr>
          <p:cNvPr id="21" name="Imagen 20">
            <a:extLst>
              <a:ext uri="{FF2B5EF4-FFF2-40B4-BE49-F238E27FC236}">
                <a16:creationId xmlns:a16="http://schemas.microsoft.com/office/drawing/2014/main" id="{B238FF10-A08A-4697-B7FD-02F4C4EB5C94}"/>
              </a:ext>
            </a:extLst>
          </p:cNvPr>
          <p:cNvPicPr>
            <a:picLocks noChangeAspect="1"/>
          </p:cNvPicPr>
          <p:nvPr/>
        </p:nvPicPr>
        <p:blipFill>
          <a:blip r:embed="rId8"/>
          <a:stretch>
            <a:fillRect/>
          </a:stretch>
        </p:blipFill>
        <p:spPr>
          <a:xfrm>
            <a:off x="6205138" y="1862698"/>
            <a:ext cx="1486697" cy="1974580"/>
          </a:xfrm>
          <a:prstGeom prst="rect">
            <a:avLst/>
          </a:prstGeom>
        </p:spPr>
      </p:pic>
      <p:pic>
        <p:nvPicPr>
          <p:cNvPr id="23" name="Imagen 22">
            <a:extLst>
              <a:ext uri="{FF2B5EF4-FFF2-40B4-BE49-F238E27FC236}">
                <a16:creationId xmlns:a16="http://schemas.microsoft.com/office/drawing/2014/main" id="{8021CC97-F1A7-44F3-9E9A-7872617A36B6}"/>
              </a:ext>
            </a:extLst>
          </p:cNvPr>
          <p:cNvPicPr>
            <a:picLocks noChangeAspect="1"/>
          </p:cNvPicPr>
          <p:nvPr/>
        </p:nvPicPr>
        <p:blipFill>
          <a:blip r:embed="rId9"/>
          <a:stretch>
            <a:fillRect/>
          </a:stretch>
        </p:blipFill>
        <p:spPr>
          <a:xfrm>
            <a:off x="7794641" y="1862698"/>
            <a:ext cx="1486697" cy="1974580"/>
          </a:xfrm>
          <a:prstGeom prst="rect">
            <a:avLst/>
          </a:prstGeom>
        </p:spPr>
      </p:pic>
      <p:pic>
        <p:nvPicPr>
          <p:cNvPr id="25" name="Imagen 24">
            <a:extLst>
              <a:ext uri="{FF2B5EF4-FFF2-40B4-BE49-F238E27FC236}">
                <a16:creationId xmlns:a16="http://schemas.microsoft.com/office/drawing/2014/main" id="{F27BFD26-E289-4766-BB60-8D1F784F98D3}"/>
              </a:ext>
            </a:extLst>
          </p:cNvPr>
          <p:cNvPicPr>
            <a:picLocks noChangeAspect="1"/>
          </p:cNvPicPr>
          <p:nvPr/>
        </p:nvPicPr>
        <p:blipFill>
          <a:blip r:embed="rId10"/>
          <a:stretch>
            <a:fillRect/>
          </a:stretch>
        </p:blipFill>
        <p:spPr>
          <a:xfrm>
            <a:off x="6205138" y="4415009"/>
            <a:ext cx="1486696" cy="1607622"/>
          </a:xfrm>
          <a:prstGeom prst="rect">
            <a:avLst/>
          </a:prstGeom>
        </p:spPr>
      </p:pic>
      <p:sp>
        <p:nvSpPr>
          <p:cNvPr id="26" name="CuadroTexto 25">
            <a:extLst>
              <a:ext uri="{FF2B5EF4-FFF2-40B4-BE49-F238E27FC236}">
                <a16:creationId xmlns:a16="http://schemas.microsoft.com/office/drawing/2014/main" id="{3DF1A324-465E-4A11-B134-CAAD2185FDED}"/>
              </a:ext>
            </a:extLst>
          </p:cNvPr>
          <p:cNvSpPr txBox="1"/>
          <p:nvPr/>
        </p:nvSpPr>
        <p:spPr>
          <a:xfrm>
            <a:off x="6096000" y="3957635"/>
            <a:ext cx="3928352" cy="369332"/>
          </a:xfrm>
          <a:prstGeom prst="rect">
            <a:avLst/>
          </a:prstGeom>
          <a:noFill/>
        </p:spPr>
        <p:txBody>
          <a:bodyPr wrap="square" rtlCol="0">
            <a:spAutoFit/>
          </a:bodyPr>
          <a:lstStyle/>
          <a:p>
            <a:r>
              <a:rPr lang="es-PA" dirty="0"/>
              <a:t>4. Solución final</a:t>
            </a:r>
          </a:p>
        </p:txBody>
      </p:sp>
      <p:sp>
        <p:nvSpPr>
          <p:cNvPr id="27" name="CuadroTexto 26">
            <a:extLst>
              <a:ext uri="{FF2B5EF4-FFF2-40B4-BE49-F238E27FC236}">
                <a16:creationId xmlns:a16="http://schemas.microsoft.com/office/drawing/2014/main" id="{776AEE83-7004-473A-9953-7FFCA9599094}"/>
              </a:ext>
            </a:extLst>
          </p:cNvPr>
          <p:cNvSpPr txBox="1"/>
          <p:nvPr/>
        </p:nvSpPr>
        <p:spPr>
          <a:xfrm>
            <a:off x="7691835" y="4228564"/>
            <a:ext cx="4341140" cy="2400657"/>
          </a:xfrm>
          <a:prstGeom prst="rect">
            <a:avLst/>
          </a:prstGeom>
          <a:noFill/>
        </p:spPr>
        <p:txBody>
          <a:bodyPr wrap="square" rtlCol="0">
            <a:spAutoFit/>
          </a:bodyPr>
          <a:lstStyle/>
          <a:p>
            <a:r>
              <a:rPr lang="es-PA" sz="1500" dirty="0"/>
              <a:t>Un análisis sobre los signos de la primera columna indica que no existen polos en el semiplano derecho, por lo tanto existen 2 pares de polos imaginarios y 1 polo en el semiplano izquierdo.</a:t>
            </a:r>
          </a:p>
          <a:p>
            <a:endParaRPr lang="es-PA" sz="1500" dirty="0"/>
          </a:p>
          <a:p>
            <a:r>
              <a:rPr lang="es-PA" sz="1500" dirty="0"/>
              <a:t>Como hay 4 polos sobre el eje imaginario, si el polinomio auxiliar P(s) es un cuadrado perfecto, existirán polos de multiplicidad mayor a 1 sobre el eje imaginario.</a:t>
            </a:r>
          </a:p>
        </p:txBody>
      </p:sp>
      <p:sp>
        <p:nvSpPr>
          <p:cNvPr id="28" name="CuadroTexto 27">
            <a:extLst>
              <a:ext uri="{FF2B5EF4-FFF2-40B4-BE49-F238E27FC236}">
                <a16:creationId xmlns:a16="http://schemas.microsoft.com/office/drawing/2014/main" id="{B100C5AE-AF2D-4772-AC19-CB2E61072EE5}"/>
              </a:ext>
            </a:extLst>
          </p:cNvPr>
          <p:cNvSpPr txBox="1"/>
          <p:nvPr/>
        </p:nvSpPr>
        <p:spPr>
          <a:xfrm>
            <a:off x="7691835" y="4407933"/>
            <a:ext cx="4341140" cy="369332"/>
          </a:xfrm>
          <a:prstGeom prst="rect">
            <a:avLst/>
          </a:prstGeom>
          <a:noFill/>
        </p:spPr>
        <p:txBody>
          <a:bodyPr wrap="square" rtlCol="0">
            <a:spAutoFit/>
          </a:bodyPr>
          <a:lstStyle/>
          <a:p>
            <a:endParaRPr lang="es-PA" dirty="0"/>
          </a:p>
        </p:txBody>
      </p:sp>
      <p:sp>
        <p:nvSpPr>
          <p:cNvPr id="29" name="CuadroTexto 28">
            <a:extLst>
              <a:ext uri="{FF2B5EF4-FFF2-40B4-BE49-F238E27FC236}">
                <a16:creationId xmlns:a16="http://schemas.microsoft.com/office/drawing/2014/main" id="{761901A9-B530-4247-B0A1-E06602BE9D12}"/>
              </a:ext>
            </a:extLst>
          </p:cNvPr>
          <p:cNvSpPr txBox="1"/>
          <p:nvPr/>
        </p:nvSpPr>
        <p:spPr>
          <a:xfrm>
            <a:off x="2645724" y="5880793"/>
            <a:ext cx="3341140" cy="553998"/>
          </a:xfrm>
          <a:prstGeom prst="rect">
            <a:avLst/>
          </a:prstGeom>
          <a:noFill/>
        </p:spPr>
        <p:txBody>
          <a:bodyPr wrap="square" rtlCol="0">
            <a:spAutoFit/>
          </a:bodyPr>
          <a:lstStyle/>
          <a:p>
            <a:r>
              <a:rPr lang="es-PA" sz="1500" dirty="0"/>
              <a:t>Existen 4 polos con simetría con respecto al eje imaginario.</a:t>
            </a:r>
          </a:p>
        </p:txBody>
      </p:sp>
    </p:spTree>
    <p:extLst>
      <p:ext uri="{BB962C8B-B14F-4D97-AF65-F5344CB8AC3E}">
        <p14:creationId xmlns:p14="http://schemas.microsoft.com/office/powerpoint/2010/main" val="871034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726</TotalTime>
  <Words>1114</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 Math</vt:lpstr>
      <vt:lpstr>Century Gothic</vt:lpstr>
      <vt:lpstr>Wingdings</vt:lpstr>
      <vt:lpstr>Wingdings 3</vt:lpstr>
      <vt:lpstr>Ion</vt:lpstr>
      <vt:lpstr>ESTABILIDAD</vt:lpstr>
      <vt:lpstr>Análisis de la estabilidad</vt:lpstr>
      <vt:lpstr>Definiciones</vt:lpstr>
      <vt:lpstr>Limitaciones físicas para sistemas reales, en cuanto al concepto de inestabilidad</vt:lpstr>
      <vt:lpstr>Estabilidad y el plano s</vt:lpstr>
      <vt:lpstr>CRITERIO DE ROUTH - HURWITZ</vt:lpstr>
      <vt:lpstr>Ejemplo #1</vt:lpstr>
      <vt:lpstr>Ejemplo #2 Caso especial: Cero solo en la primera columna Si el término de la primera columna de cualquier fila es cero, pero los términos restantes no son cero, o no hay términos restantes.  </vt:lpstr>
      <vt:lpstr>Ejemplo #3 Caso especial: Todo un renglón es cero</vt:lpstr>
      <vt:lpstr>Ejemplo 4</vt:lpstr>
      <vt:lpstr>PRACTICA #1</vt:lpstr>
      <vt:lpstr>Análisis de un sistema de control mediante Routh-Hurwitz</vt:lpstr>
      <vt:lpstr>Practica</vt:lpstr>
      <vt:lpstr>Puede visitar: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Reducción de diagrama de bloques</dc:title>
  <dc:creator>Ricardo Gutierrez</dc:creator>
  <cp:lastModifiedBy>Ricardo Gutierrez</cp:lastModifiedBy>
  <cp:revision>66</cp:revision>
  <dcterms:created xsi:type="dcterms:W3CDTF">2018-10-29T18:06:25Z</dcterms:created>
  <dcterms:modified xsi:type="dcterms:W3CDTF">2020-06-05T05:39:10Z</dcterms:modified>
</cp:coreProperties>
</file>