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ink/ink3.xml" ContentType="application/inkml+xml"/>
  <Override PartName="/ppt/ink/ink4.xml" ContentType="application/inkml+xml"/>
  <Override PartName="/ppt/ink/ink5.xml" ContentType="application/inkml+xml"/>
  <Override PartName="/ppt/ink/ink7.xml" ContentType="application/inkml+xml"/>
  <Override PartName="/ppt/ink/ink8.xml" ContentType="application/inkml+xml"/>
  <Override PartName="/ppt/theme/theme1.xml" ContentType="application/vnd.openxmlformats-officedocument.theme+xml"/>
  <Override PartName="/ppt/ink/ink6.xml" ContentType="application/inkml+xml"/>
  <Override PartName="/ppt/ink/ink1.xml" ContentType="application/inkml+xml"/>
  <Override PartName="/ppt/ink/ink2.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6" d="100"/>
          <a:sy n="86" d="100"/>
        </p:scale>
        <p:origin x="5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3:28:06.284"/>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3:28:07.644"/>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4:36:17.103"/>
    </inkml:context>
    <inkml:brush xml:id="br0">
      <inkml:brushProperty name="width" value="0.1" units="cm"/>
      <inkml:brushProperty name="height" value="0.1" units="cm"/>
      <inkml:brushProperty name="color" value="#57D200"/>
      <inkml:brushProperty name="fitToCurve" value="1"/>
    </inkml:brush>
  </inkml:definitions>
  <inkml:trace contextRef="#ctx0" brushRef="#br0">913 0 0,'-25'0'31,"-98"0"-16,-25 123-15,99-74 16,-50 1-16,25 24 16,50-50-16,-50 50 0,0 0 15,24-24 1,50-26-16,-74 100 0,74-100 16,0 50-1,-49 0-15,49 25 31,0-25-31,0 0 16,0-25-16,0 25 16,0-25-16,0 1 15,0-1-15,0 25 0,0 0 16,0-49 0,0 49-16,0 24 15,49 26-15,-24-26 16,-25 75-16,74-25 15,-74-74 1,25 74-16,24-50 0,-24-48 16,24 48-16,-49-48 15,25 48-15,-1-48 16,1-1-16,24 50 16,-24-50-1,24 74-15,-49-24 0,25-25 16,24 49-1,-24 25-15,-25-123 0,49 98 16,-24-24 0,-25-25-16,49 49 15,-24-49-15,-25 25 0,0 24 16,49-74 0,-49 25-16,25 0 0,-25-49 15,49 49 1,-49-25-16,25 25 15,-25-49-15,0-1 16,0 1 0,0 0 31,-25-25-32,-24 0-15,-1 0 16,26 0-1,-26 0-15,26 0 16,24 24 125,0 1-141,24 24 15,-24-24 1,25 0-16,-25 49 16,25-25-1,-25-24 1,0 24-16,0 25 15,0-25-15,0-24 16,0 24-16,0 25 0,0-24 16,0 24-1,0-50-15,0 50 16,0 0 0,0-49-16,-25 24 0,25 0 15,0-24 1,0 0-16,-25-1 15,25 1 1,0 0-16,0-1 0,0 50 16,0-49-16,-24 0 15,-1 49 1,25-50-16,-49 26 0,24-1 16,25 0-16,-25-24 15,25 0 1,-24-1-1,24 26-15,0-26 16,-50 26-16,26 24 0,24-50 16,-25 26-1,0 24-15,1 0 0,-25-50 16,-1 26 0,26-26-16,-1 50 15,0-25 1,-24 25-1,24-24 1,25 24-16,-49-50 16,24 50-16,25-49 15,0 24-15,-49 25 16,49-24-16,-49 24 31,49-25-31,0-24 0,0 24 16,0-24-1,0 24-15,0 0 0,0-24 16,0 0-16,0 24 16,0 25-1,0-25-15,0-24 0,0 24 16,0 1 0,49 23-16,-49 1 0,25 0 15,-25-24 1,0 73-16,24-74 15,1 25-15,-25 25 16,25-50-16,-25 25 16,24 0-16,1 0 15,-25-49-15,0 49 16,49-25-16,-49 1 16,25 24-1,-25-50-15,0 1 0,0 49 16,0-49-1,0-1-15,25 50 16,-1-74 0,-24 25-16,0-1 15,50 26 1,-26-26 15,1 1-15,-1-25-1,1 0 1,-25 25 0,74-1 15,-49 1-31,-1-25 16,26 0-1,-26 25 16,1-1-31,24-24 94,-24 0-78,0 25-16,-1-25 15,1 0 1</inkml:trace>
</inkml:ink>
</file>

<file path=ppt/ink/ink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4:36:23.789"/>
    </inkml:context>
    <inkml:brush xml:id="br0">
      <inkml:brushProperty name="width" value="0.1" units="cm"/>
      <inkml:brushProperty name="height" value="0.1" units="cm"/>
      <inkml:brushProperty name="color" value="#57D200"/>
      <inkml:brushProperty name="fitToCurve" value="1"/>
    </inkml:brush>
  </inkml:definitions>
  <inkml:trace contextRef="#ctx0" brushRef="#br0">124 0 0</inkml:trace>
  <inkml:trace contextRef="#ctx0" brushRef="#br0" timeOffset="940">173 690 0</inkml:trace>
  <inkml:trace contextRef="#ctx0" brushRef="#br0" timeOffset="1570">0 1480 0</inkml:trace>
  <inkml:trace contextRef="#ctx0" brushRef="#br0" timeOffset="2129">0 2540 0</inkml:trace>
</inkml:ink>
</file>

<file path=ppt/ink/ink5.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4:37:46.197"/>
    </inkml:context>
    <inkml:brush xml:id="br0">
      <inkml:brushProperty name="width" value="0.1" units="cm"/>
      <inkml:brushProperty name="height" value="0.1" units="cm"/>
      <inkml:brushProperty name="color" value="#ED1C24"/>
      <inkml:brushProperty name="fitToCurve" value="1"/>
    </inkml:brush>
  </inkml:definitions>
  <inkml:trace contextRef="#ctx0" brushRef="#br0">0 296 0,'25'0'15,"0"24"17,-1 1-17,1 0 1,-25-1-1,25 26 17,-25-26 15,24-24-16,1 25 94,0-25-110,-1 0 1,1-74-16,0 74 0,-1-74 16,26 25-1,-26-1 1,1 26 0,-25-1 30,25 0-30,-25 1 0,74 24 46,-50-25-15,-24 0 47,25 1-94,0 24 94,-25-50-79,0 26 32</inkml:trace>
</inkml:ink>
</file>

<file path=ppt/ink/ink6.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4:38:10.575"/>
    </inkml:context>
    <inkml:brush xml:id="br0">
      <inkml:brushProperty name="width" value="0.1" units="cm"/>
      <inkml:brushProperty name="height" value="0.1" units="cm"/>
      <inkml:brushProperty name="color" value="#ED1C24"/>
      <inkml:brushProperty name="fitToCurve" value="1"/>
    </inkml:brush>
  </inkml:definitions>
  <inkml:trace contextRef="#ctx0" brushRef="#br0">271 0 0,'0'25'78,"0"0"-62,0-1-1,0 26-15,-25-26 0,25 1 31,-24 0 16,24-1-15,-25 1-1,0 0 31,25-1-46,-24 1-16,-1 0 16,0-1-1,1-24 1,-1 0-1,0 25-15,1-25 172,24-25-172</inkml:trace>
  <inkml:trace contextRef="#ctx0" brushRef="#br0" timeOffset="720">0 99 0,'0'-25'31,"24"25"-31,1 25 16,24 24-1,1 1-15,48-26 32,-73 1-17,-25 0-15,49-25 47,-24 24 31,0-24-62,-1 0 0</inkml:trace>
</inkml:ink>
</file>

<file path=ppt/ink/ink7.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4:38:12.404"/>
    </inkml:context>
    <inkml:brush xml:id="br0">
      <inkml:brushProperty name="width" value="0.1" units="cm"/>
      <inkml:brushProperty name="height" value="0.1" units="cm"/>
      <inkml:brushProperty name="color" value="#ED1C24"/>
      <inkml:brushProperty name="fitToCurve" value="1"/>
    </inkml:brush>
  </inkml:definitions>
  <inkml:trace contextRef="#ctx0" brushRef="#br0">50 197 0</inkml:trace>
  <inkml:trace contextRef="#ctx0" brushRef="#br0" timeOffset="650">173 789 0</inkml:trace>
  <inkml:trace contextRef="#ctx0" brushRef="#br0" timeOffset="31154">370 0 0,'25'0'62,"-25"25"-46,0 24-16,-25-24 16,1-1-1,-26 26-15,1-1 32,24-24-32,1-1 15,-1-24 95,0 49-95,1-49 157,-1 0-172,-24 0 31,24 25-31,25 0 94</inkml:trace>
  <inkml:trace contextRef="#ctx0" brushRef="#br0" timeOffset="31964">0 99 0,'50'0'31,"-26"0"-31,1 0 16,0 49-16,24-24 16,25-25-1,-49 0 1,24 49 0,-24-49-16,-1 25 0,26-1 15,-26-24 1,1 49-16,0-24 15,-1-25-15,1 25 16,0-25 62</inkml:trace>
  <inkml:trace contextRef="#ctx0" brushRef="#br0" timeOffset="32703">469 666 0,'-49'24'62,"24"-24"-62,-24 25 0,49 0 16,-50 24-16,26-24 16,-26-1-1,-24 100-15,50-124 32,24 24-32,-25 1 0,25 0 218,-25-1-202</inkml:trace>
  <inkml:trace contextRef="#ctx0" brushRef="#br0" timeOffset="33343">0 764 0,'0'-24'32,"25"24"-1,49 0-31,-49 49 16,-1-24-1,26-1-15,-50 1 16,49 0-16,-24-1 0,-1 26 15,26-26 1,-1 1-16,-24 49 16,-1-74-1,26 0-15,-26 25 16</inkml:trace>
</inkml:ink>
</file>

<file path=ppt/ink/ink8.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0-06-21T04:38:52.653"/>
    </inkml:context>
    <inkml:brush xml:id="br0">
      <inkml:brushProperty name="width" value="0.1" units="cm"/>
      <inkml:brushProperty name="height" value="0.1" units="cm"/>
      <inkml:brushProperty name="color" value="#ED1C24"/>
      <inkml:brushProperty name="fitToCurve" value="1"/>
    </inkml:brush>
  </inkml:definitions>
  <inkml:trace contextRef="#ctx0" brushRef="#br0">50 189 0,'-25'0'343,"0"-25"-327,25 0-16,0 1 16,0-26 15,0 75 110,0 24-126,0 1 1,0-1-16,0 0 0,0-24 15,0-1 1,0 1 31,0-50 47,0-24-94,0 25 15,0-1-15,25 25 125,-25 25-78,0-1-47,0-73 78,0 0-62,0-25 0,0 0-16,0 49 15,0 0 1,0 50 62,0 49-62,0-25-1,0 1-15,0-26 0,0 1 31,0-50 63,0-24-78,0 24-16,0 1 15,0-1 1,25 0 15,-1 25-15,1 0 0,-25 25-1,0 24 1,25-24-1,-25 24 439,0 50-454,-25-1 15,0-98-15,25 74 16,-24-74 46,-1-24-30,25-1-32,0-24 15,0 24-15,0 0 16,0 1-16,0-1 15,0 1 1,0-1-16,0 0 78,25 25-62,-1 0 15,-24 25-15,0-50 62,0 1-63,0-1-15,0-24 16,0-1 0,0 124 77,-49 0-93</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06/20/2020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BA471D4-0459-41D5-98FB-61507BAF3C43}" type="slidenum">
              <a:rPr lang="es-PA" smtClean="0"/>
              <a:t>‹#›</a:t>
            </a:fld>
            <a:endParaRPr lang="es-PA"/>
          </a:p>
        </p:txBody>
      </p:sp>
    </p:spTree>
    <p:extLst>
      <p:ext uri="{BB962C8B-B14F-4D97-AF65-F5344CB8AC3E}">
        <p14:creationId xmlns:p14="http://schemas.microsoft.com/office/powerpoint/2010/main" val="344916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06/20/2020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96793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06/20/2020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4770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06/20/2020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41737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810A39D4-7302-4880-8BE6-6F8BA3317A9D}" type="datetimeFigureOut">
              <a:rPr lang="es-PA" smtClean="0"/>
              <a:t>06/20/2020</a:t>
            </a:fld>
            <a:endParaRPr lang="es-PA"/>
          </a:p>
        </p:txBody>
      </p:sp>
      <p:sp>
        <p:nvSpPr>
          <p:cNvPr id="5" name="Footer Placeholder 4"/>
          <p:cNvSpPr>
            <a:spLocks noGrp="1"/>
          </p:cNvSpPr>
          <p:nvPr>
            <p:ph type="ftr" sz="quarter" idx="11"/>
          </p:nvPr>
        </p:nvSpPr>
        <p:spPr>
          <a:xfrm>
            <a:off x="2182708" y="6272784"/>
            <a:ext cx="6327648" cy="365125"/>
          </a:xfrm>
        </p:spPr>
        <p:txBody>
          <a:bodyPr/>
          <a:lstStyle/>
          <a:p>
            <a:endParaRPr lang="es-P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BA471D4-0459-41D5-98FB-61507BAF3C43}" type="slidenum">
              <a:rPr lang="es-PA" smtClean="0"/>
              <a:t>‹#›</a:t>
            </a:fld>
            <a:endParaRPr lang="es-PA"/>
          </a:p>
        </p:txBody>
      </p:sp>
    </p:spTree>
    <p:extLst>
      <p:ext uri="{BB962C8B-B14F-4D97-AF65-F5344CB8AC3E}">
        <p14:creationId xmlns:p14="http://schemas.microsoft.com/office/powerpoint/2010/main" val="27361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0A39D4-7302-4880-8BE6-6F8BA3317A9D}" type="datetimeFigureOut">
              <a:rPr lang="es-PA" smtClean="0"/>
              <a:t>06/20/2020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9938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0A39D4-7302-4880-8BE6-6F8BA3317A9D}" type="datetimeFigureOut">
              <a:rPr lang="es-PA" smtClean="0"/>
              <a:t>06/20/2020</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77952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0A39D4-7302-4880-8BE6-6F8BA3317A9D}" type="datetimeFigureOut">
              <a:rPr lang="es-PA" smtClean="0"/>
              <a:t>06/20/2020</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58505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A39D4-7302-4880-8BE6-6F8BA3317A9D}" type="datetimeFigureOut">
              <a:rPr lang="es-PA" smtClean="0"/>
              <a:t>06/20/2020</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55309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06/20/2020</a:t>
            </a:fld>
            <a:endParaRPr lang="es-PA"/>
          </a:p>
        </p:txBody>
      </p:sp>
      <p:sp>
        <p:nvSpPr>
          <p:cNvPr id="6" name="Footer Placeholder 5"/>
          <p:cNvSpPr>
            <a:spLocks noGrp="1"/>
          </p:cNvSpPr>
          <p:nvPr>
            <p:ph type="ftr" sz="quarter" idx="11"/>
          </p:nvPr>
        </p:nvSpPr>
        <p:spPr/>
        <p:txBody>
          <a:bodyPr/>
          <a:lstStyle/>
          <a:p>
            <a:endParaRPr lang="es-P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4825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06/20/2020</a:t>
            </a:fld>
            <a:endParaRPr lang="es-P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72334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10A39D4-7302-4880-8BE6-6F8BA3317A9D}" type="datetimeFigureOut">
              <a:rPr lang="es-PA" smtClean="0"/>
              <a:t>06/20/2020</a:t>
            </a:fld>
            <a:endParaRPr lang="es-P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P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BA471D4-0459-41D5-98FB-61507BAF3C43}" type="slidenum">
              <a:rPr lang="es-PA" smtClean="0"/>
              <a:t>‹#›</a:t>
            </a:fld>
            <a:endParaRPr lang="es-PA"/>
          </a:p>
        </p:txBody>
      </p:sp>
    </p:spTree>
    <p:extLst>
      <p:ext uri="{BB962C8B-B14F-4D97-AF65-F5344CB8AC3E}">
        <p14:creationId xmlns:p14="http://schemas.microsoft.com/office/powerpoint/2010/main" val="367319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00.png"/><Relationship Id="rId7" Type="http://schemas.openxmlformats.org/officeDocument/2006/relationships/image" Target="../media/image4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8" Type="http://schemas.openxmlformats.org/officeDocument/2006/relationships/image" Target="../media/image520.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20.png"/><Relationship Id="rId4" Type="http://schemas.openxmlformats.org/officeDocument/2006/relationships/image" Target="../media/image72.png"/></Relationships>
</file>

<file path=ppt/slides/_rels/slide1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customXml" Target="../ink/ink2.xml"/><Relationship Id="rId4" Type="http://schemas.openxmlformats.org/officeDocument/2006/relationships/image" Target="../media/image7.png"/><Relationship Id="rId9"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emf"/><Relationship Id="rId18" Type="http://schemas.openxmlformats.org/officeDocument/2006/relationships/customXml" Target="../ink/ink7.xml"/><Relationship Id="rId3" Type="http://schemas.openxmlformats.org/officeDocument/2006/relationships/image" Target="../media/image29.png"/><Relationship Id="rId21" Type="http://schemas.openxmlformats.org/officeDocument/2006/relationships/image" Target="../media/image41.emf"/><Relationship Id="rId7" Type="http://schemas.openxmlformats.org/officeDocument/2006/relationships/image" Target="../media/image33.png"/><Relationship Id="rId12" Type="http://schemas.openxmlformats.org/officeDocument/2006/relationships/customXml" Target="../ink/ink4.xml"/><Relationship Id="rId17" Type="http://schemas.openxmlformats.org/officeDocument/2006/relationships/image" Target="../media/image39.emf"/><Relationship Id="rId2" Type="http://schemas.openxmlformats.org/officeDocument/2006/relationships/image" Target="../media/image28.png"/><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6.emf"/><Relationship Id="rId5" Type="http://schemas.openxmlformats.org/officeDocument/2006/relationships/image" Target="../media/image31.png"/><Relationship Id="rId15" Type="http://schemas.openxmlformats.org/officeDocument/2006/relationships/image" Target="../media/image38.emf"/><Relationship Id="rId10" Type="http://schemas.openxmlformats.org/officeDocument/2006/relationships/customXml" Target="../ink/ink3.xml"/><Relationship Id="rId19" Type="http://schemas.openxmlformats.org/officeDocument/2006/relationships/image" Target="../media/image40.emf"/><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7DA12-3445-4800-A377-25B0EB4EEA75}"/>
              </a:ext>
            </a:extLst>
          </p:cNvPr>
          <p:cNvSpPr>
            <a:spLocks noGrp="1"/>
          </p:cNvSpPr>
          <p:nvPr>
            <p:ph type="ctrTitle"/>
          </p:nvPr>
        </p:nvSpPr>
        <p:spPr/>
        <p:txBody>
          <a:bodyPr/>
          <a:lstStyle/>
          <a:p>
            <a:r>
              <a:rPr lang="es-PA" dirty="0"/>
              <a:t>Lugar geométrico de las raíces </a:t>
            </a:r>
          </a:p>
        </p:txBody>
      </p:sp>
    </p:spTree>
    <p:extLst>
      <p:ext uri="{BB962C8B-B14F-4D97-AF65-F5344CB8AC3E}">
        <p14:creationId xmlns:p14="http://schemas.microsoft.com/office/powerpoint/2010/main" val="158457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0C7C5A5-97A3-4A2C-93A6-F19D6E0476A6}"/>
              </a:ext>
            </a:extLst>
          </p:cNvPr>
          <p:cNvPicPr>
            <a:picLocks noChangeAspect="1"/>
          </p:cNvPicPr>
          <p:nvPr/>
        </p:nvPicPr>
        <p:blipFill>
          <a:blip r:embed="rId2"/>
          <a:stretch>
            <a:fillRect/>
          </a:stretch>
        </p:blipFill>
        <p:spPr>
          <a:xfrm>
            <a:off x="8277298" y="0"/>
            <a:ext cx="3914702" cy="3952709"/>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F075C6F-4146-4B41-999E-F33DF2567E30}"/>
                  </a:ext>
                </a:extLst>
              </p:cNvPr>
              <p:cNvSpPr>
                <a:spLocks noGrp="1"/>
              </p:cNvSpPr>
              <p:nvPr>
                <p:ph idx="1"/>
              </p:nvPr>
            </p:nvSpPr>
            <p:spPr/>
            <p:txBody>
              <a:bodyPr>
                <a:normAutofit/>
              </a:bodyPr>
              <a:lstStyle/>
              <a:p>
                <a:r>
                  <a:rPr lang="es-PA" sz="1700" dirty="0"/>
                  <a:t>Paso 5: del esbozo del LGR, se ve que se corta el eje imaginario.</a:t>
                </a:r>
                <a:br>
                  <a:rPr lang="es-PA" sz="1700" dirty="0"/>
                </a:br>
                <a:r>
                  <a:rPr lang="es-PA" sz="1700" dirty="0"/>
                  <a:t>Se puede calcular el lugar exacto en que se corta el eje imaginario</a:t>
                </a:r>
                <a:br>
                  <a:rPr lang="es-PA" sz="1700" dirty="0"/>
                </a:br>
                <a:r>
                  <a:rPr lang="es-PA" sz="1700" dirty="0"/>
                  <a:t>utilizando ya sea el criterio de Routh-</a:t>
                </a:r>
                <a:r>
                  <a:rPr lang="es-PA" sz="1700" dirty="0" err="1"/>
                  <a:t>Hourwitz</a:t>
                </a:r>
                <a:r>
                  <a:rPr lang="es-PA" sz="1700" dirty="0"/>
                  <a:t>, o partiendo del</a:t>
                </a:r>
                <a:br>
                  <a:rPr lang="es-PA" sz="1700" dirty="0"/>
                </a:br>
                <a:r>
                  <a:rPr lang="es-PA" sz="1700" dirty="0"/>
                  <a:t>hecho de que la raíz en esos puntos solo tendrá una parte imaginaria,</a:t>
                </a:r>
                <a:br>
                  <a:rPr lang="es-PA" sz="1700" dirty="0"/>
                </a:br>
                <a:r>
                  <a:rPr lang="es-PA" sz="1700" dirty="0"/>
                  <a:t>tal como sigue:</a:t>
                </a:r>
              </a:p>
              <a:p>
                <a14:m>
                  <m:oMath xmlns:m="http://schemas.openxmlformats.org/officeDocument/2006/math">
                    <m:r>
                      <a:rPr lang="es-PA" sz="1800" i="1" dirty="0">
                        <a:latin typeface="Cambria Math" panose="02040503050406030204" pitchFamily="18" charset="0"/>
                      </a:rPr>
                      <m:t>𝑠</m:t>
                    </m:r>
                    <m:d>
                      <m:dPr>
                        <m:ctrlPr>
                          <a:rPr lang="es-PA" sz="1800" i="1" dirty="0">
                            <a:latin typeface="Cambria Math" panose="02040503050406030204" pitchFamily="18" charset="0"/>
                          </a:rPr>
                        </m:ctrlPr>
                      </m:dPr>
                      <m:e>
                        <m:r>
                          <a:rPr lang="es-PA" sz="1800" i="1" dirty="0">
                            <a:latin typeface="Cambria Math" panose="02040503050406030204" pitchFamily="18" charset="0"/>
                          </a:rPr>
                          <m:t>𝑠</m:t>
                        </m:r>
                        <m:r>
                          <a:rPr lang="es-PA" sz="1800" i="1" dirty="0">
                            <a:latin typeface="Cambria Math" panose="02040503050406030204" pitchFamily="18" charset="0"/>
                          </a:rPr>
                          <m:t>+1</m:t>
                        </m:r>
                      </m:e>
                    </m:d>
                    <m:d>
                      <m:dPr>
                        <m:ctrlPr>
                          <a:rPr lang="es-PA" sz="1800" i="1" dirty="0">
                            <a:latin typeface="Cambria Math" panose="02040503050406030204" pitchFamily="18" charset="0"/>
                          </a:rPr>
                        </m:ctrlPr>
                      </m:dPr>
                      <m:e>
                        <m:r>
                          <a:rPr lang="es-PA" sz="1800" i="1" dirty="0">
                            <a:latin typeface="Cambria Math" panose="02040503050406030204" pitchFamily="18" charset="0"/>
                          </a:rPr>
                          <m:t>𝑠</m:t>
                        </m:r>
                        <m:r>
                          <a:rPr lang="es-PA" sz="1800" i="1" dirty="0">
                            <a:latin typeface="Cambria Math" panose="02040503050406030204" pitchFamily="18" charset="0"/>
                          </a:rPr>
                          <m:t>+2</m:t>
                        </m:r>
                      </m:e>
                    </m:d>
                    <m:d>
                      <m:dPr>
                        <m:ctrlPr>
                          <a:rPr lang="es-PA" sz="1800" i="1" dirty="0">
                            <a:latin typeface="Cambria Math" panose="02040503050406030204" pitchFamily="18" charset="0"/>
                          </a:rPr>
                        </m:ctrlPr>
                      </m:dPr>
                      <m:e>
                        <m:r>
                          <a:rPr lang="es-PA" sz="1800" i="1" dirty="0">
                            <a:latin typeface="Cambria Math" panose="02040503050406030204" pitchFamily="18" charset="0"/>
                          </a:rPr>
                          <m:t>𝑠</m:t>
                        </m:r>
                        <m:r>
                          <a:rPr lang="es-PA" sz="1800" i="1" dirty="0">
                            <a:latin typeface="Cambria Math" panose="02040503050406030204" pitchFamily="18" charset="0"/>
                          </a:rPr>
                          <m:t>+4</m:t>
                        </m:r>
                      </m:e>
                    </m:d>
                    <m:r>
                      <a:rPr lang="es-PA" sz="1800" b="0" i="1" dirty="0" smtClean="0">
                        <a:latin typeface="Cambria Math" panose="02040503050406030204" pitchFamily="18" charset="0"/>
                      </a:rPr>
                      <m:t>+</m:t>
                    </m:r>
                    <m:r>
                      <a:rPr lang="es-PA" sz="1800" b="0" i="1" dirty="0" smtClean="0">
                        <a:latin typeface="Cambria Math" panose="02040503050406030204" pitchFamily="18" charset="0"/>
                      </a:rPr>
                      <m:t>𝐾</m:t>
                    </m:r>
                    <m:r>
                      <a:rPr lang="es-PA" sz="1800" b="0" i="1" dirty="0" smtClean="0">
                        <a:latin typeface="Cambria Math" panose="02040503050406030204" pitchFamily="18" charset="0"/>
                      </a:rPr>
                      <m:t>(</m:t>
                    </m:r>
                    <m:r>
                      <a:rPr lang="es-PA" sz="1800" b="0" i="1" dirty="0" smtClean="0">
                        <a:latin typeface="Cambria Math" panose="02040503050406030204" pitchFamily="18" charset="0"/>
                      </a:rPr>
                      <m:t>𝑠</m:t>
                    </m:r>
                    <m:r>
                      <a:rPr lang="es-PA" sz="1800" b="0" i="1" dirty="0" smtClean="0">
                        <a:latin typeface="Cambria Math" panose="02040503050406030204" pitchFamily="18" charset="0"/>
                      </a:rPr>
                      <m:t>+3)=</m:t>
                    </m:r>
                    <m:sSup>
                      <m:sSupPr>
                        <m:ctrlPr>
                          <a:rPr lang="es-PA" sz="1800" b="0" i="1" dirty="0" smtClean="0">
                            <a:latin typeface="Cambria Math" panose="02040503050406030204" pitchFamily="18" charset="0"/>
                          </a:rPr>
                        </m:ctrlPr>
                      </m:sSupPr>
                      <m:e>
                        <m:r>
                          <a:rPr lang="es-PA" sz="1800" b="0" i="1" dirty="0" smtClean="0">
                            <a:latin typeface="Cambria Math" panose="02040503050406030204" pitchFamily="18" charset="0"/>
                          </a:rPr>
                          <m:t>𝑠</m:t>
                        </m:r>
                      </m:e>
                      <m:sup>
                        <m:r>
                          <a:rPr lang="es-PA" sz="1800" b="0" i="1" dirty="0" smtClean="0">
                            <a:latin typeface="Cambria Math" panose="02040503050406030204" pitchFamily="18" charset="0"/>
                          </a:rPr>
                          <m:t>4</m:t>
                        </m:r>
                      </m:sup>
                    </m:sSup>
                    <m:r>
                      <a:rPr lang="es-PA" sz="1800" b="0" i="1" dirty="0" smtClean="0">
                        <a:latin typeface="Cambria Math" panose="02040503050406030204" pitchFamily="18" charset="0"/>
                      </a:rPr>
                      <m:t>+7</m:t>
                    </m:r>
                    <m:sSup>
                      <m:sSupPr>
                        <m:ctrlPr>
                          <a:rPr lang="es-PA" sz="1800" b="0" i="1" dirty="0" smtClean="0">
                            <a:latin typeface="Cambria Math" panose="02040503050406030204" pitchFamily="18" charset="0"/>
                          </a:rPr>
                        </m:ctrlPr>
                      </m:sSupPr>
                      <m:e>
                        <m:r>
                          <a:rPr lang="es-PA" sz="1800" b="0" i="1" dirty="0" smtClean="0">
                            <a:latin typeface="Cambria Math" panose="02040503050406030204" pitchFamily="18" charset="0"/>
                          </a:rPr>
                          <m:t>𝑠</m:t>
                        </m:r>
                      </m:e>
                      <m:sup>
                        <m:r>
                          <a:rPr lang="es-PA" sz="1800" b="0" i="1" dirty="0" smtClean="0">
                            <a:latin typeface="Cambria Math" panose="02040503050406030204" pitchFamily="18" charset="0"/>
                          </a:rPr>
                          <m:t>3</m:t>
                        </m:r>
                      </m:sup>
                    </m:sSup>
                    <m:r>
                      <a:rPr lang="es-PA" sz="1800" b="0" i="1" dirty="0" smtClean="0">
                        <a:latin typeface="Cambria Math" panose="02040503050406030204" pitchFamily="18" charset="0"/>
                      </a:rPr>
                      <m:t>+14</m:t>
                    </m:r>
                    <m:sSup>
                      <m:sSupPr>
                        <m:ctrlPr>
                          <a:rPr lang="es-PA" sz="1800" b="0" i="1" dirty="0" smtClean="0">
                            <a:latin typeface="Cambria Math" panose="02040503050406030204" pitchFamily="18" charset="0"/>
                          </a:rPr>
                        </m:ctrlPr>
                      </m:sSupPr>
                      <m:e>
                        <m:r>
                          <a:rPr lang="es-PA" sz="1800" b="0" i="1" dirty="0" smtClean="0">
                            <a:latin typeface="Cambria Math" panose="02040503050406030204" pitchFamily="18" charset="0"/>
                          </a:rPr>
                          <m:t>𝑠</m:t>
                        </m:r>
                      </m:e>
                      <m:sup>
                        <m:r>
                          <a:rPr lang="es-PA" sz="1800" b="0" i="1" dirty="0" smtClean="0">
                            <a:latin typeface="Cambria Math" panose="02040503050406030204" pitchFamily="18" charset="0"/>
                          </a:rPr>
                          <m:t>2</m:t>
                        </m:r>
                      </m:sup>
                    </m:sSup>
                    <m:r>
                      <a:rPr lang="es-PA" sz="1800" b="0" i="1" dirty="0" smtClean="0">
                        <a:latin typeface="Cambria Math" panose="02040503050406030204" pitchFamily="18" charset="0"/>
                      </a:rPr>
                      <m:t>+8</m:t>
                    </m:r>
                    <m:r>
                      <a:rPr lang="es-PA" sz="1800" b="0" i="1" dirty="0" smtClean="0">
                        <a:latin typeface="Cambria Math" panose="02040503050406030204" pitchFamily="18" charset="0"/>
                      </a:rPr>
                      <m:t>𝑠</m:t>
                    </m:r>
                    <m:r>
                      <a:rPr lang="es-PA" sz="1800" b="0" i="1" dirty="0" smtClean="0">
                        <a:latin typeface="Cambria Math" panose="02040503050406030204" pitchFamily="18" charset="0"/>
                      </a:rPr>
                      <m:t>+</m:t>
                    </m:r>
                    <m:r>
                      <a:rPr lang="es-PA" sz="1800" b="0" i="1" dirty="0" smtClean="0">
                        <a:latin typeface="Cambria Math" panose="02040503050406030204" pitchFamily="18" charset="0"/>
                      </a:rPr>
                      <m:t>𝑘</m:t>
                    </m:r>
                    <m:r>
                      <a:rPr lang="es-PA" sz="1800" b="0" i="1" dirty="0" smtClean="0">
                        <a:latin typeface="Cambria Math" panose="02040503050406030204" pitchFamily="18" charset="0"/>
                      </a:rPr>
                      <m:t>(</m:t>
                    </m:r>
                    <m:r>
                      <a:rPr lang="es-PA" sz="1800" b="0" i="1" dirty="0" smtClean="0">
                        <a:latin typeface="Cambria Math" panose="02040503050406030204" pitchFamily="18" charset="0"/>
                      </a:rPr>
                      <m:t>𝑠</m:t>
                    </m:r>
                    <m:r>
                      <a:rPr lang="es-PA" sz="1800" b="0" i="1" dirty="0" smtClean="0">
                        <a:latin typeface="Cambria Math" panose="02040503050406030204" pitchFamily="18" charset="0"/>
                      </a:rPr>
                      <m:t>+3)=0      </m:t>
                    </m:r>
                    <m:r>
                      <a:rPr lang="es-PA" sz="1800" b="0" i="1" dirty="0" smtClean="0">
                        <a:latin typeface="Cambria Math" panose="02040503050406030204" pitchFamily="18" charset="0"/>
                      </a:rPr>
                      <m:t>𝑑𝑜𝑛𝑑𝑒</m:t>
                    </m:r>
                    <m:r>
                      <a:rPr lang="es-PA" sz="1800" b="0" i="1" dirty="0" smtClean="0">
                        <a:latin typeface="Cambria Math" panose="02040503050406030204" pitchFamily="18" charset="0"/>
                      </a:rPr>
                      <m:t> </m:t>
                    </m:r>
                    <m:r>
                      <a:rPr lang="es-PA" sz="1800" b="0" i="1" dirty="0" smtClean="0">
                        <a:latin typeface="Cambria Math" panose="02040503050406030204" pitchFamily="18" charset="0"/>
                      </a:rPr>
                      <m:t>𝑠</m:t>
                    </m:r>
                    <m:r>
                      <a:rPr lang="es-PA" sz="1800" b="0" i="1" dirty="0" smtClean="0">
                        <a:latin typeface="Cambria Math" panose="02040503050406030204" pitchFamily="18" charset="0"/>
                      </a:rPr>
                      <m:t>=</m:t>
                    </m:r>
                    <m:r>
                      <a:rPr lang="es-PA" sz="1800" b="0" i="1" dirty="0" smtClean="0">
                        <a:latin typeface="Cambria Math" panose="02040503050406030204" pitchFamily="18" charset="0"/>
                      </a:rPr>
                      <m:t>𝑗𝑤</m:t>
                    </m:r>
                  </m:oMath>
                </a14:m>
                <a:br>
                  <a:rPr lang="es-PA" sz="1700" dirty="0"/>
                </a:br>
                <a14:m>
                  <m:oMath xmlns:m="http://schemas.openxmlformats.org/officeDocument/2006/math">
                    <m:sSup>
                      <m:sSupPr>
                        <m:ctrlPr>
                          <a:rPr lang="es-PA" sz="1800" i="1" dirty="0">
                            <a:latin typeface="Cambria Math" panose="02040503050406030204" pitchFamily="18" charset="0"/>
                          </a:rPr>
                        </m:ctrlPr>
                      </m:sSupPr>
                      <m:e>
                        <m:r>
                          <a:rPr lang="es-PA" sz="1800" b="0" i="1" dirty="0" smtClean="0">
                            <a:latin typeface="Cambria Math" panose="02040503050406030204" pitchFamily="18" charset="0"/>
                          </a:rPr>
                          <m:t>(</m:t>
                        </m:r>
                        <m:r>
                          <a:rPr lang="es-PA" sz="1800" b="0" i="1" dirty="0" smtClean="0">
                            <a:latin typeface="Cambria Math" panose="02040503050406030204" pitchFamily="18" charset="0"/>
                          </a:rPr>
                          <m:t>𝑗𝑤</m:t>
                        </m:r>
                        <m:r>
                          <a:rPr lang="es-PA" sz="1800" b="0" i="1" dirty="0" smtClean="0">
                            <a:latin typeface="Cambria Math" panose="02040503050406030204" pitchFamily="18" charset="0"/>
                          </a:rPr>
                          <m:t>)</m:t>
                        </m:r>
                      </m:e>
                      <m:sup>
                        <m:r>
                          <a:rPr lang="es-PA" sz="1800" i="1" dirty="0">
                            <a:latin typeface="Cambria Math" panose="02040503050406030204" pitchFamily="18" charset="0"/>
                          </a:rPr>
                          <m:t>4</m:t>
                        </m:r>
                      </m:sup>
                    </m:sSup>
                    <m:r>
                      <a:rPr lang="es-PA" sz="1800" i="1" dirty="0">
                        <a:latin typeface="Cambria Math" panose="02040503050406030204" pitchFamily="18" charset="0"/>
                      </a:rPr>
                      <m:t>+7</m:t>
                    </m:r>
                    <m:sSup>
                      <m:sSupPr>
                        <m:ctrlPr>
                          <a:rPr lang="es-PA" sz="1800" i="1" dirty="0">
                            <a:latin typeface="Cambria Math" panose="02040503050406030204" pitchFamily="18" charset="0"/>
                          </a:rPr>
                        </m:ctrlPr>
                      </m:sSupPr>
                      <m:e>
                        <m:r>
                          <a:rPr lang="es-PA" sz="1800" b="0" i="1" dirty="0" smtClean="0">
                            <a:latin typeface="Cambria Math" panose="02040503050406030204" pitchFamily="18" charset="0"/>
                          </a:rPr>
                          <m:t>(</m:t>
                        </m:r>
                        <m:r>
                          <a:rPr lang="es-PA" sz="1800" b="0" i="1" dirty="0" smtClean="0">
                            <a:latin typeface="Cambria Math" panose="02040503050406030204" pitchFamily="18" charset="0"/>
                          </a:rPr>
                          <m:t>𝑗𝑤</m:t>
                        </m:r>
                        <m:r>
                          <a:rPr lang="es-PA" sz="1800" b="0" i="1" dirty="0" smtClean="0">
                            <a:latin typeface="Cambria Math" panose="02040503050406030204" pitchFamily="18" charset="0"/>
                          </a:rPr>
                          <m:t>)</m:t>
                        </m:r>
                      </m:e>
                      <m:sup>
                        <m:r>
                          <a:rPr lang="es-PA" sz="1800" i="1" dirty="0">
                            <a:latin typeface="Cambria Math" panose="02040503050406030204" pitchFamily="18" charset="0"/>
                          </a:rPr>
                          <m:t>3</m:t>
                        </m:r>
                      </m:sup>
                    </m:sSup>
                    <m:r>
                      <a:rPr lang="es-PA" sz="1800" i="1" dirty="0">
                        <a:latin typeface="Cambria Math" panose="02040503050406030204" pitchFamily="18" charset="0"/>
                      </a:rPr>
                      <m:t>+14</m:t>
                    </m:r>
                    <m:sSup>
                      <m:sSupPr>
                        <m:ctrlPr>
                          <a:rPr lang="es-PA" sz="1800" i="1" dirty="0">
                            <a:latin typeface="Cambria Math" panose="02040503050406030204" pitchFamily="18" charset="0"/>
                          </a:rPr>
                        </m:ctrlPr>
                      </m:sSupPr>
                      <m:e>
                        <m:r>
                          <a:rPr lang="es-PA" sz="1800" b="0" i="1" dirty="0" smtClean="0">
                            <a:latin typeface="Cambria Math" panose="02040503050406030204" pitchFamily="18" charset="0"/>
                          </a:rPr>
                          <m:t>(</m:t>
                        </m:r>
                        <m:r>
                          <a:rPr lang="es-PA" sz="1800" b="0" i="1" dirty="0" smtClean="0">
                            <a:latin typeface="Cambria Math" panose="02040503050406030204" pitchFamily="18" charset="0"/>
                          </a:rPr>
                          <m:t>𝑗𝑤</m:t>
                        </m:r>
                        <m:r>
                          <a:rPr lang="es-PA" sz="1800" b="0" i="1" dirty="0" smtClean="0">
                            <a:latin typeface="Cambria Math" panose="02040503050406030204" pitchFamily="18" charset="0"/>
                          </a:rPr>
                          <m:t>)</m:t>
                        </m:r>
                      </m:e>
                      <m:sup>
                        <m:r>
                          <a:rPr lang="es-PA" sz="1800" i="1" dirty="0">
                            <a:latin typeface="Cambria Math" panose="02040503050406030204" pitchFamily="18" charset="0"/>
                          </a:rPr>
                          <m:t>2</m:t>
                        </m:r>
                      </m:sup>
                    </m:sSup>
                    <m:r>
                      <a:rPr lang="es-PA" sz="1800" i="1" dirty="0">
                        <a:latin typeface="Cambria Math" panose="02040503050406030204" pitchFamily="18" charset="0"/>
                      </a:rPr>
                      <m:t>+8</m:t>
                    </m:r>
                    <m:r>
                      <a:rPr lang="es-PA" sz="1800" b="0" i="1" dirty="0" smtClean="0">
                        <a:latin typeface="Cambria Math" panose="02040503050406030204" pitchFamily="18" charset="0"/>
                      </a:rPr>
                      <m:t>(</m:t>
                    </m:r>
                    <m:r>
                      <a:rPr lang="es-PA" sz="1800" b="0" i="1" dirty="0" smtClean="0">
                        <a:latin typeface="Cambria Math" panose="02040503050406030204" pitchFamily="18" charset="0"/>
                      </a:rPr>
                      <m:t>𝑗𝑤</m:t>
                    </m:r>
                    <m:r>
                      <a:rPr lang="es-PA" sz="1800" b="0" i="1" dirty="0" smtClean="0">
                        <a:latin typeface="Cambria Math" panose="02040503050406030204" pitchFamily="18" charset="0"/>
                      </a:rPr>
                      <m:t>)+</m:t>
                    </m:r>
                    <m:r>
                      <a:rPr lang="es-PA" sz="1800" i="1" dirty="0">
                        <a:latin typeface="Cambria Math" panose="02040503050406030204" pitchFamily="18" charset="0"/>
                      </a:rPr>
                      <m:t>𝑘</m:t>
                    </m:r>
                    <m:r>
                      <a:rPr lang="es-PA" sz="1800" b="0" i="1" dirty="0" smtClean="0">
                        <a:latin typeface="Cambria Math" panose="02040503050406030204" pitchFamily="18" charset="0"/>
                      </a:rPr>
                      <m:t>(</m:t>
                    </m:r>
                    <m:r>
                      <a:rPr lang="es-PA" sz="1800" b="0" i="1" dirty="0" smtClean="0">
                        <a:latin typeface="Cambria Math" panose="02040503050406030204" pitchFamily="18" charset="0"/>
                      </a:rPr>
                      <m:t>𝑗𝑤</m:t>
                    </m:r>
                    <m:r>
                      <a:rPr lang="es-PA" sz="1800" b="0" i="1" dirty="0" smtClean="0">
                        <a:latin typeface="Cambria Math" panose="02040503050406030204" pitchFamily="18" charset="0"/>
                      </a:rPr>
                      <m:t>+3)=0</m:t>
                    </m:r>
                  </m:oMath>
                </a14:m>
                <a:endParaRPr lang="es-PA" sz="1800" dirty="0"/>
              </a:p>
              <a:p>
                <a:pPr marL="0" indent="0">
                  <a:buNone/>
                </a:pPr>
                <a:endParaRPr lang="es-PA" sz="1700" dirty="0"/>
              </a:p>
              <a:p>
                <a:r>
                  <a:rPr lang="es-PA" sz="1700" dirty="0"/>
                  <a:t>De la parte real obtenemos: </a:t>
                </a:r>
              </a:p>
              <a:p>
                <a:endParaRPr lang="es-PA" sz="1700" dirty="0"/>
              </a:p>
              <a:p>
                <a:r>
                  <a:rPr lang="es-PA" sz="1700" dirty="0"/>
                  <a:t>De la parte imaginaria obtenemos:</a:t>
                </a:r>
              </a:p>
            </p:txBody>
          </p:sp>
        </mc:Choice>
        <mc:Fallback xmlns="">
          <p:sp>
            <p:nvSpPr>
              <p:cNvPr id="3" name="Marcador de contenido 2">
                <a:extLst>
                  <a:ext uri="{FF2B5EF4-FFF2-40B4-BE49-F238E27FC236}">
                    <a16:creationId xmlns:a16="http://schemas.microsoft.com/office/drawing/2014/main" id="{FF075C6F-4146-4B41-999E-F33DF2567E30}"/>
                  </a:ext>
                </a:extLst>
              </p:cNvPr>
              <p:cNvSpPr>
                <a:spLocks noGrp="1" noRot="1" noChangeAspect="1" noMove="1" noResize="1" noEditPoints="1" noAdjustHandles="1" noChangeArrowheads="1" noChangeShapeType="1" noTextEdit="1"/>
              </p:cNvSpPr>
              <p:nvPr>
                <p:ph idx="1"/>
              </p:nvPr>
            </p:nvSpPr>
            <p:spPr>
              <a:blipFill>
                <a:blip r:embed="rId3"/>
                <a:stretch>
                  <a:fillRect l="-242" t="-1053"/>
                </a:stretch>
              </a:blipFill>
            </p:spPr>
            <p:txBody>
              <a:bodyPr/>
              <a:lstStyle/>
              <a:p>
                <a:r>
                  <a:rPr lang="es-PA">
                    <a:noFill/>
                  </a:rPr>
                  <a:t> </a:t>
                </a:r>
              </a:p>
            </p:txBody>
          </p:sp>
        </mc:Fallback>
      </mc:AlternateContent>
      <p:sp>
        <p:nvSpPr>
          <p:cNvPr id="4" name="Título 1">
            <a:extLst>
              <a:ext uri="{FF2B5EF4-FFF2-40B4-BE49-F238E27FC236}">
                <a16:creationId xmlns:a16="http://schemas.microsoft.com/office/drawing/2014/main" id="{EDE5BD16-3066-4DB5-AEB9-53224B492CD7}"/>
              </a:ext>
            </a:extLst>
          </p:cNvPr>
          <p:cNvSpPr>
            <a:spLocks noGrp="1"/>
          </p:cNvSpPr>
          <p:nvPr>
            <p:ph type="title"/>
          </p:nvPr>
        </p:nvSpPr>
        <p:spPr>
          <a:xfrm>
            <a:off x="1069975" y="484188"/>
            <a:ext cx="10058400" cy="1609725"/>
          </a:xfrm>
        </p:spPr>
        <p:txBody>
          <a:bodyPr/>
          <a:lstStyle/>
          <a:p>
            <a:r>
              <a:rPr lang="es-PA" dirty="0"/>
              <a:t>Ejemplo</a:t>
            </a:r>
          </a:p>
        </p:txBody>
      </p:sp>
      <p:pic>
        <p:nvPicPr>
          <p:cNvPr id="6" name="Imagen 5">
            <a:extLst>
              <a:ext uri="{FF2B5EF4-FFF2-40B4-BE49-F238E27FC236}">
                <a16:creationId xmlns:a16="http://schemas.microsoft.com/office/drawing/2014/main" id="{4C33FCA7-6BC4-4284-988A-7A365DE7F37D}"/>
              </a:ext>
            </a:extLst>
          </p:cNvPr>
          <p:cNvPicPr>
            <a:picLocks noChangeAspect="1"/>
          </p:cNvPicPr>
          <p:nvPr/>
        </p:nvPicPr>
        <p:blipFill>
          <a:blip r:embed="rId4"/>
          <a:stretch>
            <a:fillRect/>
          </a:stretch>
        </p:blipFill>
        <p:spPr>
          <a:xfrm>
            <a:off x="1271173" y="4056316"/>
            <a:ext cx="3416633" cy="250641"/>
          </a:xfrm>
          <a:prstGeom prst="rect">
            <a:avLst/>
          </a:prstGeom>
        </p:spPr>
      </p:pic>
      <p:pic>
        <p:nvPicPr>
          <p:cNvPr id="7" name="Imagen 6">
            <a:extLst>
              <a:ext uri="{FF2B5EF4-FFF2-40B4-BE49-F238E27FC236}">
                <a16:creationId xmlns:a16="http://schemas.microsoft.com/office/drawing/2014/main" id="{091CEAB1-C9AB-4735-B5C2-4838040AE2A1}"/>
              </a:ext>
            </a:extLst>
          </p:cNvPr>
          <p:cNvPicPr>
            <a:picLocks noChangeAspect="1"/>
          </p:cNvPicPr>
          <p:nvPr/>
        </p:nvPicPr>
        <p:blipFill>
          <a:blip r:embed="rId5"/>
          <a:stretch>
            <a:fillRect/>
          </a:stretch>
        </p:blipFill>
        <p:spPr>
          <a:xfrm>
            <a:off x="5327996" y="4428407"/>
            <a:ext cx="2273781" cy="359879"/>
          </a:xfrm>
          <a:prstGeom prst="rect">
            <a:avLst/>
          </a:prstGeom>
        </p:spPr>
      </p:pic>
      <p:pic>
        <p:nvPicPr>
          <p:cNvPr id="8" name="Imagen 7">
            <a:extLst>
              <a:ext uri="{FF2B5EF4-FFF2-40B4-BE49-F238E27FC236}">
                <a16:creationId xmlns:a16="http://schemas.microsoft.com/office/drawing/2014/main" id="{6FB024F5-1CF7-4FD1-BEC3-9582B47CD436}"/>
              </a:ext>
            </a:extLst>
          </p:cNvPr>
          <p:cNvPicPr>
            <a:picLocks noChangeAspect="1"/>
          </p:cNvPicPr>
          <p:nvPr/>
        </p:nvPicPr>
        <p:blipFill>
          <a:blip r:embed="rId6"/>
          <a:stretch>
            <a:fillRect/>
          </a:stretch>
        </p:blipFill>
        <p:spPr>
          <a:xfrm>
            <a:off x="7942400" y="4436897"/>
            <a:ext cx="1503164" cy="351389"/>
          </a:xfrm>
          <a:prstGeom prst="rect">
            <a:avLst/>
          </a:prstGeom>
        </p:spPr>
      </p:pic>
      <p:pic>
        <p:nvPicPr>
          <p:cNvPr id="9" name="Imagen 8">
            <a:extLst>
              <a:ext uri="{FF2B5EF4-FFF2-40B4-BE49-F238E27FC236}">
                <a16:creationId xmlns:a16="http://schemas.microsoft.com/office/drawing/2014/main" id="{EA604BAE-3503-425F-878B-9B382841E83C}"/>
              </a:ext>
            </a:extLst>
          </p:cNvPr>
          <p:cNvPicPr>
            <a:picLocks noChangeAspect="1"/>
          </p:cNvPicPr>
          <p:nvPr/>
        </p:nvPicPr>
        <p:blipFill>
          <a:blip r:embed="rId7"/>
          <a:stretch>
            <a:fillRect/>
          </a:stretch>
        </p:blipFill>
        <p:spPr>
          <a:xfrm>
            <a:off x="5327996" y="5208574"/>
            <a:ext cx="2012051" cy="359879"/>
          </a:xfrm>
          <a:prstGeom prst="rect">
            <a:avLst/>
          </a:prstGeom>
        </p:spPr>
      </p:pic>
      <p:pic>
        <p:nvPicPr>
          <p:cNvPr id="10" name="Imagen 9">
            <a:extLst>
              <a:ext uri="{FF2B5EF4-FFF2-40B4-BE49-F238E27FC236}">
                <a16:creationId xmlns:a16="http://schemas.microsoft.com/office/drawing/2014/main" id="{8A22F2E1-7617-4C7A-A665-7F911A4882CE}"/>
              </a:ext>
            </a:extLst>
          </p:cNvPr>
          <p:cNvPicPr>
            <a:picLocks noChangeAspect="1"/>
          </p:cNvPicPr>
          <p:nvPr/>
        </p:nvPicPr>
        <p:blipFill>
          <a:blip r:embed="rId8"/>
          <a:stretch>
            <a:fillRect/>
          </a:stretch>
        </p:blipFill>
        <p:spPr>
          <a:xfrm>
            <a:off x="7942400" y="5208574"/>
            <a:ext cx="1166505" cy="295979"/>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57CCCF9-F0CC-4877-B6AC-21210464B9D7}"/>
                  </a:ext>
                </a:extLst>
              </p:cNvPr>
              <p:cNvSpPr txBox="1"/>
              <p:nvPr/>
            </p:nvSpPr>
            <p:spPr>
              <a:xfrm>
                <a:off x="3723905" y="5850241"/>
                <a:ext cx="233621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−7</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𝑤</m:t>
                          </m:r>
                        </m:e>
                        <m:sup>
                          <m:r>
                            <a:rPr lang="es-PA" b="0" i="1" smtClean="0">
                              <a:latin typeface="Cambria Math" panose="02040503050406030204" pitchFamily="18" charset="0"/>
                            </a:rPr>
                            <m:t>3</m:t>
                          </m:r>
                        </m:sup>
                      </m:sSup>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b="0" i="1" smtClean="0">
                              <a:latin typeface="Cambria Math" panose="02040503050406030204" pitchFamily="18" charset="0"/>
                            </a:rPr>
                            <m:t>8+</m:t>
                          </m:r>
                          <m:r>
                            <a:rPr lang="es-PA" b="0" i="1" smtClean="0">
                              <a:latin typeface="Cambria Math" panose="02040503050406030204" pitchFamily="18" charset="0"/>
                            </a:rPr>
                            <m:t>𝐾</m:t>
                          </m:r>
                        </m:e>
                      </m:d>
                      <m:r>
                        <a:rPr lang="es-PA" b="0" i="1" smtClean="0">
                          <a:latin typeface="Cambria Math" panose="02040503050406030204" pitchFamily="18" charset="0"/>
                        </a:rPr>
                        <m:t>𝑤</m:t>
                      </m:r>
                      <m:r>
                        <a:rPr lang="es-PA" b="0" i="1" smtClean="0">
                          <a:latin typeface="Cambria Math" panose="02040503050406030204" pitchFamily="18" charset="0"/>
                        </a:rPr>
                        <m:t>=0</m:t>
                      </m:r>
                    </m:oMath>
                  </m:oMathPara>
                </a14:m>
                <a:endParaRPr lang="es-PA" b="0" dirty="0"/>
              </a:p>
              <a:p>
                <a:endParaRPr lang="es-PA" dirty="0"/>
              </a:p>
            </p:txBody>
          </p:sp>
        </mc:Choice>
        <mc:Fallback>
          <p:sp>
            <p:nvSpPr>
              <p:cNvPr id="21" name="TextBox 20">
                <a:extLst>
                  <a:ext uri="{FF2B5EF4-FFF2-40B4-BE49-F238E27FC236}">
                    <a16:creationId xmlns:a16="http://schemas.microsoft.com/office/drawing/2014/main" id="{657CCCF9-F0CC-4877-B6AC-21210464B9D7}"/>
                  </a:ext>
                </a:extLst>
              </p:cNvPr>
              <p:cNvSpPr txBox="1">
                <a:spLocks noRot="1" noChangeAspect="1" noMove="1" noResize="1" noEditPoints="1" noAdjustHandles="1" noChangeArrowheads="1" noChangeShapeType="1" noTextEdit="1"/>
              </p:cNvSpPr>
              <p:nvPr/>
            </p:nvSpPr>
            <p:spPr>
              <a:xfrm>
                <a:off x="3723905" y="5850241"/>
                <a:ext cx="2336217" cy="553998"/>
              </a:xfrm>
              <a:prstGeom prst="rect">
                <a:avLst/>
              </a:prstGeom>
              <a:blipFill>
                <a:blip r:embed="rId9"/>
                <a:stretch>
                  <a:fillRect t="-1099" r="-1044"/>
                </a:stretch>
              </a:blipFill>
            </p:spPr>
            <p:txBody>
              <a:bodyPr/>
              <a:lstStyle/>
              <a:p>
                <a:r>
                  <a:rPr lang="es-PA">
                    <a:noFill/>
                  </a:rPr>
                  <a:t> </a:t>
                </a:r>
              </a:p>
            </p:txBody>
          </p:sp>
        </mc:Fallback>
      </mc:AlternateContent>
    </p:spTree>
    <p:extLst>
      <p:ext uri="{BB962C8B-B14F-4D97-AF65-F5344CB8AC3E}">
        <p14:creationId xmlns:p14="http://schemas.microsoft.com/office/powerpoint/2010/main" val="119431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6F9CD-3260-453D-BFAD-7B69164DDFA8}"/>
              </a:ext>
            </a:extLst>
          </p:cNvPr>
          <p:cNvSpPr>
            <a:spLocks noGrp="1"/>
          </p:cNvSpPr>
          <p:nvPr>
            <p:ph type="title"/>
          </p:nvPr>
        </p:nvSpPr>
        <p:spPr/>
        <p:txBody>
          <a:bodyPr/>
          <a:lstStyle/>
          <a:p>
            <a:r>
              <a:rPr lang="es-PA" dirty="0"/>
              <a:t>Practica 1</a:t>
            </a:r>
          </a:p>
        </p:txBody>
      </p:sp>
      <p:pic>
        <p:nvPicPr>
          <p:cNvPr id="4" name="Marcador de contenido 3">
            <a:extLst>
              <a:ext uri="{FF2B5EF4-FFF2-40B4-BE49-F238E27FC236}">
                <a16:creationId xmlns:a16="http://schemas.microsoft.com/office/drawing/2014/main" id="{CFB9BFAA-9EE6-486C-9DBB-584D9D290C96}"/>
              </a:ext>
            </a:extLst>
          </p:cNvPr>
          <p:cNvPicPr>
            <a:picLocks noGrp="1" noChangeAspect="1"/>
          </p:cNvPicPr>
          <p:nvPr>
            <p:ph idx="1"/>
          </p:nvPr>
        </p:nvPicPr>
        <p:blipFill rotWithShape="1">
          <a:blip r:embed="rId2"/>
          <a:srcRect t="7634"/>
          <a:stretch/>
        </p:blipFill>
        <p:spPr>
          <a:xfrm>
            <a:off x="1063752" y="2133600"/>
            <a:ext cx="3244019" cy="479419"/>
          </a:xfrm>
          <a:prstGeom prst="rect">
            <a:avLst/>
          </a:prstGeom>
        </p:spPr>
      </p:pic>
      <p:pic>
        <p:nvPicPr>
          <p:cNvPr id="5" name="Imagen 4">
            <a:extLst>
              <a:ext uri="{FF2B5EF4-FFF2-40B4-BE49-F238E27FC236}">
                <a16:creationId xmlns:a16="http://schemas.microsoft.com/office/drawing/2014/main" id="{AEC8CFC6-5472-4189-A447-C85B325BC78F}"/>
              </a:ext>
            </a:extLst>
          </p:cNvPr>
          <p:cNvPicPr>
            <a:picLocks noChangeAspect="1"/>
          </p:cNvPicPr>
          <p:nvPr/>
        </p:nvPicPr>
        <p:blipFill>
          <a:blip r:embed="rId3"/>
          <a:stretch>
            <a:fillRect/>
          </a:stretch>
        </p:blipFill>
        <p:spPr>
          <a:xfrm>
            <a:off x="984918" y="3075031"/>
            <a:ext cx="2731513" cy="1631963"/>
          </a:xfrm>
          <a:prstGeom prst="rect">
            <a:avLst/>
          </a:prstGeom>
        </p:spPr>
      </p:pic>
      <p:pic>
        <p:nvPicPr>
          <p:cNvPr id="6" name="Imagen 5">
            <a:extLst>
              <a:ext uri="{FF2B5EF4-FFF2-40B4-BE49-F238E27FC236}">
                <a16:creationId xmlns:a16="http://schemas.microsoft.com/office/drawing/2014/main" id="{171543B3-0BBA-4D0E-A742-699F9ADFEF27}"/>
              </a:ext>
            </a:extLst>
          </p:cNvPr>
          <p:cNvPicPr>
            <a:picLocks noChangeAspect="1"/>
          </p:cNvPicPr>
          <p:nvPr/>
        </p:nvPicPr>
        <p:blipFill>
          <a:blip r:embed="rId4"/>
          <a:stretch>
            <a:fillRect/>
          </a:stretch>
        </p:blipFill>
        <p:spPr>
          <a:xfrm>
            <a:off x="984918" y="5226037"/>
            <a:ext cx="2889179" cy="1631963"/>
          </a:xfrm>
          <a:prstGeom prst="rect">
            <a:avLst/>
          </a:prstGeom>
        </p:spPr>
      </p:pic>
      <p:pic>
        <p:nvPicPr>
          <p:cNvPr id="7" name="Imagen 6">
            <a:extLst>
              <a:ext uri="{FF2B5EF4-FFF2-40B4-BE49-F238E27FC236}">
                <a16:creationId xmlns:a16="http://schemas.microsoft.com/office/drawing/2014/main" id="{0E873921-4D1F-46D8-98AA-D0D93F6959B5}"/>
              </a:ext>
            </a:extLst>
          </p:cNvPr>
          <p:cNvPicPr>
            <a:picLocks noChangeAspect="1"/>
          </p:cNvPicPr>
          <p:nvPr/>
        </p:nvPicPr>
        <p:blipFill>
          <a:blip r:embed="rId5"/>
          <a:stretch>
            <a:fillRect/>
          </a:stretch>
        </p:blipFill>
        <p:spPr>
          <a:xfrm>
            <a:off x="4834675" y="915642"/>
            <a:ext cx="4012097" cy="1217958"/>
          </a:xfrm>
          <a:prstGeom prst="rect">
            <a:avLst/>
          </a:prstGeom>
        </p:spPr>
      </p:pic>
      <p:sp>
        <p:nvSpPr>
          <p:cNvPr id="8" name="CuadroTexto 7">
            <a:extLst>
              <a:ext uri="{FF2B5EF4-FFF2-40B4-BE49-F238E27FC236}">
                <a16:creationId xmlns:a16="http://schemas.microsoft.com/office/drawing/2014/main" id="{0D61BBF7-5620-4D80-B255-FC499235F82E}"/>
              </a:ext>
            </a:extLst>
          </p:cNvPr>
          <p:cNvSpPr txBox="1"/>
          <p:nvPr/>
        </p:nvSpPr>
        <p:spPr>
          <a:xfrm>
            <a:off x="984918" y="2652643"/>
            <a:ext cx="3547325" cy="615553"/>
          </a:xfrm>
          <a:prstGeom prst="rect">
            <a:avLst/>
          </a:prstGeom>
          <a:noFill/>
        </p:spPr>
        <p:txBody>
          <a:bodyPr wrap="square" rtlCol="0">
            <a:spAutoFit/>
          </a:bodyPr>
          <a:lstStyle/>
          <a:p>
            <a:r>
              <a:rPr lang="es-PA" sz="1700" dirty="0"/>
              <a:t>Se colocan los ceros y los polos sobre el plano s</a:t>
            </a:r>
          </a:p>
        </p:txBody>
      </p:sp>
      <p:sp>
        <p:nvSpPr>
          <p:cNvPr id="9" name="CuadroTexto 8">
            <a:extLst>
              <a:ext uri="{FF2B5EF4-FFF2-40B4-BE49-F238E27FC236}">
                <a16:creationId xmlns:a16="http://schemas.microsoft.com/office/drawing/2014/main" id="{D788BCF8-14D4-4292-9678-388914AC863B}"/>
              </a:ext>
            </a:extLst>
          </p:cNvPr>
          <p:cNvSpPr txBox="1"/>
          <p:nvPr/>
        </p:nvSpPr>
        <p:spPr>
          <a:xfrm>
            <a:off x="912098" y="4610484"/>
            <a:ext cx="3547325" cy="615553"/>
          </a:xfrm>
          <a:prstGeom prst="rect">
            <a:avLst/>
          </a:prstGeom>
          <a:noFill/>
        </p:spPr>
        <p:txBody>
          <a:bodyPr wrap="square" rtlCol="0">
            <a:spAutoFit/>
          </a:bodyPr>
          <a:lstStyle/>
          <a:p>
            <a:r>
              <a:rPr lang="es-PA" sz="1700" dirty="0"/>
              <a:t>Se ubican los segmentos pertenecientes al LGR</a:t>
            </a:r>
          </a:p>
        </p:txBody>
      </p:sp>
      <p:sp>
        <p:nvSpPr>
          <p:cNvPr id="10" name="CuadroTexto 9">
            <a:extLst>
              <a:ext uri="{FF2B5EF4-FFF2-40B4-BE49-F238E27FC236}">
                <a16:creationId xmlns:a16="http://schemas.microsoft.com/office/drawing/2014/main" id="{6CF51ACE-606F-4A73-8121-F20CA73D9AEA}"/>
              </a:ext>
            </a:extLst>
          </p:cNvPr>
          <p:cNvSpPr txBox="1"/>
          <p:nvPr/>
        </p:nvSpPr>
        <p:spPr>
          <a:xfrm>
            <a:off x="4834675" y="261556"/>
            <a:ext cx="4012097" cy="877163"/>
          </a:xfrm>
          <a:prstGeom prst="rect">
            <a:avLst/>
          </a:prstGeom>
          <a:noFill/>
        </p:spPr>
        <p:txBody>
          <a:bodyPr wrap="square" rtlCol="0">
            <a:spAutoFit/>
          </a:bodyPr>
          <a:lstStyle/>
          <a:p>
            <a:pPr algn="just"/>
            <a:r>
              <a:rPr lang="es-PA" sz="1700" dirty="0"/>
              <a:t>Se calcula el numero de asíntotas, su ubicación y ángulo con respecto al eje real:</a:t>
            </a:r>
          </a:p>
        </p:txBody>
      </p:sp>
      <p:sp>
        <p:nvSpPr>
          <p:cNvPr id="11" name="CuadroTexto 10">
            <a:extLst>
              <a:ext uri="{FF2B5EF4-FFF2-40B4-BE49-F238E27FC236}">
                <a16:creationId xmlns:a16="http://schemas.microsoft.com/office/drawing/2014/main" id="{A0C17C06-86E5-4566-86C0-BD64124E11AF}"/>
              </a:ext>
            </a:extLst>
          </p:cNvPr>
          <p:cNvSpPr txBox="1"/>
          <p:nvPr/>
        </p:nvSpPr>
        <p:spPr>
          <a:xfrm>
            <a:off x="4834674" y="2133600"/>
            <a:ext cx="4012097" cy="615553"/>
          </a:xfrm>
          <a:prstGeom prst="rect">
            <a:avLst/>
          </a:prstGeom>
          <a:noFill/>
        </p:spPr>
        <p:txBody>
          <a:bodyPr wrap="square" rtlCol="0">
            <a:spAutoFit/>
          </a:bodyPr>
          <a:lstStyle/>
          <a:p>
            <a:pPr algn="just"/>
            <a:r>
              <a:rPr lang="es-PA" sz="1700" dirty="0"/>
              <a:t>Si es necesario, se calcula el punto de ruptura del eje real:</a:t>
            </a:r>
          </a:p>
        </p:txBody>
      </p:sp>
      <p:pic>
        <p:nvPicPr>
          <p:cNvPr id="12" name="Imagen 11">
            <a:extLst>
              <a:ext uri="{FF2B5EF4-FFF2-40B4-BE49-F238E27FC236}">
                <a16:creationId xmlns:a16="http://schemas.microsoft.com/office/drawing/2014/main" id="{8DC35C1C-457F-4B52-8455-8F8244292B7E}"/>
              </a:ext>
            </a:extLst>
          </p:cNvPr>
          <p:cNvPicPr>
            <a:picLocks noChangeAspect="1"/>
          </p:cNvPicPr>
          <p:nvPr/>
        </p:nvPicPr>
        <p:blipFill>
          <a:blip r:embed="rId6"/>
          <a:stretch>
            <a:fillRect/>
          </a:stretch>
        </p:blipFill>
        <p:spPr>
          <a:xfrm>
            <a:off x="4834674" y="2815758"/>
            <a:ext cx="3933825" cy="904875"/>
          </a:xfrm>
          <a:prstGeom prst="rect">
            <a:avLst/>
          </a:prstGeom>
        </p:spPr>
      </p:pic>
      <p:pic>
        <p:nvPicPr>
          <p:cNvPr id="13" name="Imagen 12">
            <a:extLst>
              <a:ext uri="{FF2B5EF4-FFF2-40B4-BE49-F238E27FC236}">
                <a16:creationId xmlns:a16="http://schemas.microsoft.com/office/drawing/2014/main" id="{56F2CD92-CAB9-441F-A761-D480028BA92B}"/>
              </a:ext>
            </a:extLst>
          </p:cNvPr>
          <p:cNvPicPr>
            <a:picLocks noChangeAspect="1"/>
          </p:cNvPicPr>
          <p:nvPr/>
        </p:nvPicPr>
        <p:blipFill>
          <a:blip r:embed="rId7"/>
          <a:stretch>
            <a:fillRect/>
          </a:stretch>
        </p:blipFill>
        <p:spPr>
          <a:xfrm>
            <a:off x="4872665" y="3787238"/>
            <a:ext cx="928708" cy="211070"/>
          </a:xfrm>
          <a:prstGeom prst="rect">
            <a:avLst/>
          </a:prstGeom>
        </p:spPr>
      </p:pic>
      <p:pic>
        <p:nvPicPr>
          <p:cNvPr id="14" name="Imagen 13">
            <a:extLst>
              <a:ext uri="{FF2B5EF4-FFF2-40B4-BE49-F238E27FC236}">
                <a16:creationId xmlns:a16="http://schemas.microsoft.com/office/drawing/2014/main" id="{F3F797C3-DF38-4196-AC70-DEC33FA43C2A}"/>
              </a:ext>
            </a:extLst>
          </p:cNvPr>
          <p:cNvPicPr>
            <a:picLocks noChangeAspect="1"/>
          </p:cNvPicPr>
          <p:nvPr/>
        </p:nvPicPr>
        <p:blipFill>
          <a:blip r:embed="rId8"/>
          <a:stretch>
            <a:fillRect/>
          </a:stretch>
        </p:blipFill>
        <p:spPr>
          <a:xfrm>
            <a:off x="4872665" y="4004557"/>
            <a:ext cx="1064215" cy="194534"/>
          </a:xfrm>
          <a:prstGeom prst="rect">
            <a:avLst/>
          </a:prstGeom>
        </p:spPr>
      </p:pic>
      <p:pic>
        <p:nvPicPr>
          <p:cNvPr id="15" name="Imagen 14">
            <a:extLst>
              <a:ext uri="{FF2B5EF4-FFF2-40B4-BE49-F238E27FC236}">
                <a16:creationId xmlns:a16="http://schemas.microsoft.com/office/drawing/2014/main" id="{27C4BBC7-68A1-4094-B602-06A5CC931FF8}"/>
              </a:ext>
            </a:extLst>
          </p:cNvPr>
          <p:cNvPicPr>
            <a:picLocks noChangeAspect="1"/>
          </p:cNvPicPr>
          <p:nvPr/>
        </p:nvPicPr>
        <p:blipFill>
          <a:blip r:embed="rId9"/>
          <a:stretch>
            <a:fillRect/>
          </a:stretch>
        </p:blipFill>
        <p:spPr>
          <a:xfrm>
            <a:off x="4872665" y="4221875"/>
            <a:ext cx="1568877" cy="227547"/>
          </a:xfrm>
          <a:prstGeom prst="rect">
            <a:avLst/>
          </a:prstGeom>
        </p:spPr>
      </p:pic>
      <p:pic>
        <p:nvPicPr>
          <p:cNvPr id="16" name="Imagen 15">
            <a:extLst>
              <a:ext uri="{FF2B5EF4-FFF2-40B4-BE49-F238E27FC236}">
                <a16:creationId xmlns:a16="http://schemas.microsoft.com/office/drawing/2014/main" id="{D179080B-64FD-4809-B0A5-1769B33C0883}"/>
              </a:ext>
            </a:extLst>
          </p:cNvPr>
          <p:cNvPicPr>
            <a:picLocks noChangeAspect="1"/>
          </p:cNvPicPr>
          <p:nvPr/>
        </p:nvPicPr>
        <p:blipFill>
          <a:blip r:embed="rId10"/>
          <a:stretch>
            <a:fillRect/>
          </a:stretch>
        </p:blipFill>
        <p:spPr>
          <a:xfrm>
            <a:off x="4834674" y="4413916"/>
            <a:ext cx="1840004" cy="252825"/>
          </a:xfrm>
          <a:prstGeom prst="rect">
            <a:avLst/>
          </a:prstGeom>
        </p:spPr>
      </p:pic>
      <p:pic>
        <p:nvPicPr>
          <p:cNvPr id="17" name="Imagen 16">
            <a:extLst>
              <a:ext uri="{FF2B5EF4-FFF2-40B4-BE49-F238E27FC236}">
                <a16:creationId xmlns:a16="http://schemas.microsoft.com/office/drawing/2014/main" id="{417F3C21-BC0D-4F01-9F83-B41F5D24ADB2}"/>
              </a:ext>
            </a:extLst>
          </p:cNvPr>
          <p:cNvPicPr>
            <a:picLocks noChangeAspect="1"/>
          </p:cNvPicPr>
          <p:nvPr/>
        </p:nvPicPr>
        <p:blipFill>
          <a:blip r:embed="rId11"/>
          <a:stretch>
            <a:fillRect/>
          </a:stretch>
        </p:blipFill>
        <p:spPr>
          <a:xfrm>
            <a:off x="4834674" y="4723506"/>
            <a:ext cx="1061720" cy="180975"/>
          </a:xfrm>
          <a:prstGeom prst="rect">
            <a:avLst/>
          </a:prstGeom>
        </p:spPr>
      </p:pic>
      <p:cxnSp>
        <p:nvCxnSpPr>
          <p:cNvPr id="19" name="Conector recto de flecha 18">
            <a:extLst>
              <a:ext uri="{FF2B5EF4-FFF2-40B4-BE49-F238E27FC236}">
                <a16:creationId xmlns:a16="http://schemas.microsoft.com/office/drawing/2014/main" id="{A8587850-4055-4EDE-8F74-5B106B12B177}"/>
              </a:ext>
            </a:extLst>
          </p:cNvPr>
          <p:cNvCxnSpPr>
            <a:cxnSpLocks/>
          </p:cNvCxnSpPr>
          <p:nvPr/>
        </p:nvCxnSpPr>
        <p:spPr>
          <a:xfrm flipH="1">
            <a:off x="5936880" y="4818673"/>
            <a:ext cx="1338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5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9EBD0-23F6-4E5F-A997-8FC743F83A01}"/>
              </a:ext>
            </a:extLst>
          </p:cNvPr>
          <p:cNvSpPr>
            <a:spLocks noGrp="1"/>
          </p:cNvSpPr>
          <p:nvPr>
            <p:ph type="title"/>
          </p:nvPr>
        </p:nvSpPr>
        <p:spPr/>
        <p:txBody>
          <a:bodyPr/>
          <a:lstStyle/>
          <a:p>
            <a:r>
              <a:rPr lang="es-PA" dirty="0"/>
              <a:t>Practica #2</a:t>
            </a:r>
          </a:p>
        </p:txBody>
      </p:sp>
      <p:pic>
        <p:nvPicPr>
          <p:cNvPr id="4" name="Marcador de contenido 3">
            <a:extLst>
              <a:ext uri="{FF2B5EF4-FFF2-40B4-BE49-F238E27FC236}">
                <a16:creationId xmlns:a16="http://schemas.microsoft.com/office/drawing/2014/main" id="{DF127085-68C4-45DF-82E5-02F6D7958BB0}"/>
              </a:ext>
            </a:extLst>
          </p:cNvPr>
          <p:cNvPicPr>
            <a:picLocks noGrp="1" noChangeAspect="1"/>
          </p:cNvPicPr>
          <p:nvPr>
            <p:ph idx="1"/>
          </p:nvPr>
        </p:nvPicPr>
        <p:blipFill>
          <a:blip r:embed="rId2"/>
          <a:stretch>
            <a:fillRect/>
          </a:stretch>
        </p:blipFill>
        <p:spPr>
          <a:xfrm>
            <a:off x="770765" y="1828869"/>
            <a:ext cx="2344936" cy="841313"/>
          </a:xfrm>
          <a:prstGeom prst="rect">
            <a:avLst/>
          </a:prstGeom>
        </p:spPr>
      </p:pic>
      <p:pic>
        <p:nvPicPr>
          <p:cNvPr id="5" name="Imagen 4">
            <a:extLst>
              <a:ext uri="{FF2B5EF4-FFF2-40B4-BE49-F238E27FC236}">
                <a16:creationId xmlns:a16="http://schemas.microsoft.com/office/drawing/2014/main" id="{B057157B-70A7-4AEB-A390-2BF6FED7C56B}"/>
              </a:ext>
            </a:extLst>
          </p:cNvPr>
          <p:cNvPicPr>
            <a:picLocks noChangeAspect="1"/>
          </p:cNvPicPr>
          <p:nvPr/>
        </p:nvPicPr>
        <p:blipFill>
          <a:blip r:embed="rId3"/>
          <a:stretch>
            <a:fillRect/>
          </a:stretch>
        </p:blipFill>
        <p:spPr>
          <a:xfrm>
            <a:off x="521597" y="2738785"/>
            <a:ext cx="3096247" cy="3921913"/>
          </a:xfrm>
          <a:prstGeom prst="rect">
            <a:avLst/>
          </a:prstGeom>
        </p:spPr>
      </p:pic>
      <p:pic>
        <p:nvPicPr>
          <p:cNvPr id="6" name="Imagen 5">
            <a:extLst>
              <a:ext uri="{FF2B5EF4-FFF2-40B4-BE49-F238E27FC236}">
                <a16:creationId xmlns:a16="http://schemas.microsoft.com/office/drawing/2014/main" id="{29CBB188-E216-444B-B72B-945E6D42CE64}"/>
              </a:ext>
            </a:extLst>
          </p:cNvPr>
          <p:cNvPicPr>
            <a:picLocks noChangeAspect="1"/>
          </p:cNvPicPr>
          <p:nvPr/>
        </p:nvPicPr>
        <p:blipFill>
          <a:blip r:embed="rId4"/>
          <a:stretch>
            <a:fillRect/>
          </a:stretch>
        </p:blipFill>
        <p:spPr>
          <a:xfrm>
            <a:off x="4799357" y="1952322"/>
            <a:ext cx="1824561" cy="717860"/>
          </a:xfrm>
          <a:prstGeom prst="rect">
            <a:avLst/>
          </a:prstGeom>
        </p:spPr>
      </p:pic>
      <p:pic>
        <p:nvPicPr>
          <p:cNvPr id="7" name="Imagen 6">
            <a:extLst>
              <a:ext uri="{FF2B5EF4-FFF2-40B4-BE49-F238E27FC236}">
                <a16:creationId xmlns:a16="http://schemas.microsoft.com/office/drawing/2014/main" id="{32968433-7C5A-4EB5-A3FB-AD69CA89BD8F}"/>
              </a:ext>
            </a:extLst>
          </p:cNvPr>
          <p:cNvPicPr>
            <a:picLocks noChangeAspect="1"/>
          </p:cNvPicPr>
          <p:nvPr/>
        </p:nvPicPr>
        <p:blipFill>
          <a:blip r:embed="rId5"/>
          <a:stretch>
            <a:fillRect/>
          </a:stretch>
        </p:blipFill>
        <p:spPr>
          <a:xfrm>
            <a:off x="4930586" y="2837414"/>
            <a:ext cx="1934039" cy="3761942"/>
          </a:xfrm>
          <a:prstGeom prst="rect">
            <a:avLst/>
          </a:prstGeom>
        </p:spPr>
      </p:pic>
      <p:pic>
        <p:nvPicPr>
          <p:cNvPr id="8" name="Imagen 7">
            <a:extLst>
              <a:ext uri="{FF2B5EF4-FFF2-40B4-BE49-F238E27FC236}">
                <a16:creationId xmlns:a16="http://schemas.microsoft.com/office/drawing/2014/main" id="{6E894B48-DCF2-4905-BFDE-FC3ADDC73AA1}"/>
              </a:ext>
            </a:extLst>
          </p:cNvPr>
          <p:cNvPicPr>
            <a:picLocks noChangeAspect="1"/>
          </p:cNvPicPr>
          <p:nvPr/>
        </p:nvPicPr>
        <p:blipFill>
          <a:blip r:embed="rId6"/>
          <a:stretch>
            <a:fillRect/>
          </a:stretch>
        </p:blipFill>
        <p:spPr>
          <a:xfrm>
            <a:off x="8307574" y="2007013"/>
            <a:ext cx="2242625" cy="818736"/>
          </a:xfrm>
          <a:prstGeom prst="rect">
            <a:avLst/>
          </a:prstGeom>
        </p:spPr>
      </p:pic>
      <p:pic>
        <p:nvPicPr>
          <p:cNvPr id="9" name="Imagen 8">
            <a:extLst>
              <a:ext uri="{FF2B5EF4-FFF2-40B4-BE49-F238E27FC236}">
                <a16:creationId xmlns:a16="http://schemas.microsoft.com/office/drawing/2014/main" id="{CA2F0179-4E29-4466-8443-D8F16A378F8C}"/>
              </a:ext>
            </a:extLst>
          </p:cNvPr>
          <p:cNvPicPr>
            <a:picLocks noChangeAspect="1"/>
          </p:cNvPicPr>
          <p:nvPr/>
        </p:nvPicPr>
        <p:blipFill>
          <a:blip r:embed="rId7"/>
          <a:stretch>
            <a:fillRect/>
          </a:stretch>
        </p:blipFill>
        <p:spPr>
          <a:xfrm>
            <a:off x="8616160" y="3093198"/>
            <a:ext cx="1934039" cy="3341653"/>
          </a:xfrm>
          <a:prstGeom prst="rect">
            <a:avLst/>
          </a:prstGeom>
        </p:spPr>
      </p:pic>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652EB5B0-B44B-4B44-B62C-0A7BCDB7E921}"/>
                  </a:ext>
                </a:extLst>
              </p:cNvPr>
              <p:cNvSpPr/>
              <p:nvPr/>
            </p:nvSpPr>
            <p:spPr>
              <a:xfrm>
                <a:off x="237665" y="5994923"/>
                <a:ext cx="2424189"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PA" i="1" smtClean="0">
                              <a:latin typeface="Cambria Math" panose="02040503050406030204" pitchFamily="18" charset="0"/>
                            </a:rPr>
                          </m:ctrlPr>
                        </m:naryPr>
                        <m:sub>
                          <m:r>
                            <m:rPr>
                              <m:brk m:alnAt="23"/>
                            </m:rPr>
                            <a:rPr lang="es-PA" i="1">
                              <a:latin typeface="Cambria Math" panose="02040503050406030204" pitchFamily="18" charset="0"/>
                            </a:rPr>
                            <m:t>𝑖</m:t>
                          </m:r>
                          <m:r>
                            <a:rPr lang="es-PA" i="1">
                              <a:latin typeface="Cambria Math" panose="02040503050406030204" pitchFamily="18" charset="0"/>
                            </a:rPr>
                            <m:t>=1</m:t>
                          </m:r>
                        </m:sub>
                        <m:sup>
                          <m:r>
                            <a:rPr lang="es-PA" i="1">
                              <a:latin typeface="Cambria Math" panose="02040503050406030204" pitchFamily="18" charset="0"/>
                            </a:rPr>
                            <m:t>𝑚</m:t>
                          </m:r>
                        </m:sup>
                        <m:e>
                          <m:sSub>
                            <m:sSubPr>
                              <m:ctrlPr>
                                <a:rPr lang="es-PA" i="1">
                                  <a:latin typeface="Cambria Math" panose="02040503050406030204" pitchFamily="18" charset="0"/>
                                </a:rPr>
                              </m:ctrlPr>
                            </m:sSubPr>
                            <m:e>
                              <m:r>
                                <a:rPr lang="az-Cyrl-AZ" i="1">
                                  <a:latin typeface="Cambria Math" panose="02040503050406030204" pitchFamily="18" charset="0"/>
                                </a:rPr>
                                <m:t>ф</m:t>
                              </m:r>
                            </m:e>
                            <m:sub>
                              <m:r>
                                <a:rPr lang="es-PA" i="1">
                                  <a:latin typeface="Cambria Math" panose="02040503050406030204" pitchFamily="18" charset="0"/>
                                </a:rPr>
                                <m:t>𝑖</m:t>
                              </m:r>
                            </m:sub>
                          </m:sSub>
                        </m:e>
                      </m:nary>
                      <m:r>
                        <a:rPr lang="es-PA" i="1">
                          <a:latin typeface="Cambria Math" panose="02040503050406030204" pitchFamily="18" charset="0"/>
                        </a:rPr>
                        <m:t>−</m:t>
                      </m:r>
                      <m:nary>
                        <m:naryPr>
                          <m:chr m:val="∑"/>
                          <m:ctrlPr>
                            <a:rPr lang="es-PA" i="1">
                              <a:latin typeface="Cambria Math" panose="02040503050406030204" pitchFamily="18" charset="0"/>
                            </a:rPr>
                          </m:ctrlPr>
                        </m:naryPr>
                        <m:sub>
                          <m:r>
                            <a:rPr lang="es-PA" i="1">
                              <a:latin typeface="Cambria Math" panose="02040503050406030204" pitchFamily="18" charset="0"/>
                            </a:rPr>
                            <m:t>𝑗</m:t>
                          </m:r>
                          <m:r>
                            <a:rPr lang="es-PA" i="1">
                              <a:latin typeface="Cambria Math" panose="02040503050406030204" pitchFamily="18" charset="0"/>
                            </a:rPr>
                            <m:t>=1</m:t>
                          </m:r>
                        </m:sub>
                        <m:sup>
                          <m:r>
                            <a:rPr lang="es-PA" i="1">
                              <a:latin typeface="Cambria Math" panose="02040503050406030204" pitchFamily="18" charset="0"/>
                            </a:rPr>
                            <m:t>𝑛</m:t>
                          </m:r>
                        </m:sup>
                        <m:e>
                          <m:sSub>
                            <m:sSubPr>
                              <m:ctrlPr>
                                <a:rPr lang="es-PA" i="1">
                                  <a:latin typeface="Cambria Math" panose="02040503050406030204" pitchFamily="18" charset="0"/>
                                </a:rPr>
                              </m:ctrlPr>
                            </m:sSubPr>
                            <m:e>
                              <m:r>
                                <a:rPr lang="az-Cyrl-AZ" i="1">
                                  <a:latin typeface="Cambria Math" panose="02040503050406030204" pitchFamily="18" charset="0"/>
                                  <a:ea typeface="Cambria Math" panose="02040503050406030204" pitchFamily="18" charset="0"/>
                                </a:rPr>
                                <m:t>Ɵ</m:t>
                              </m:r>
                            </m:e>
                            <m:sub>
                              <m:r>
                                <a:rPr lang="es-PA" i="1">
                                  <a:latin typeface="Cambria Math" panose="02040503050406030204" pitchFamily="18" charset="0"/>
                                </a:rPr>
                                <m:t>𝑗</m:t>
                              </m:r>
                            </m:sub>
                          </m:sSub>
                        </m:e>
                      </m:nary>
                      <m:r>
                        <a:rPr lang="es-PA" b="0" i="1" smtClean="0">
                          <a:latin typeface="Cambria Math" panose="02040503050406030204" pitchFamily="18" charset="0"/>
                        </a:rPr>
                        <m:t>=180°</m:t>
                      </m:r>
                    </m:oMath>
                  </m:oMathPara>
                </a14:m>
                <a:endParaRPr lang="es-PA" dirty="0"/>
              </a:p>
            </p:txBody>
          </p:sp>
        </mc:Choice>
        <mc:Fallback xmlns="">
          <p:sp>
            <p:nvSpPr>
              <p:cNvPr id="11" name="Rectángulo 10">
                <a:extLst>
                  <a:ext uri="{FF2B5EF4-FFF2-40B4-BE49-F238E27FC236}">
                    <a16:creationId xmlns:a16="http://schemas.microsoft.com/office/drawing/2014/main" id="{652EB5B0-B44B-4B44-B62C-0A7BCDB7E921}"/>
                  </a:ext>
                </a:extLst>
              </p:cNvPr>
              <p:cNvSpPr>
                <a:spLocks noRot="1" noChangeAspect="1" noMove="1" noResize="1" noEditPoints="1" noAdjustHandles="1" noChangeArrowheads="1" noChangeShapeType="1" noTextEdit="1"/>
              </p:cNvSpPr>
              <p:nvPr/>
            </p:nvSpPr>
            <p:spPr>
              <a:xfrm>
                <a:off x="237665" y="5994923"/>
                <a:ext cx="2424189" cy="879856"/>
              </a:xfrm>
              <a:prstGeom prst="rect">
                <a:avLst/>
              </a:prstGeom>
              <a:blipFill>
                <a:blip r:embed="rId8"/>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291840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A9519D2-0FD3-4D6A-BFB5-DFEE17A30071}"/>
              </a:ext>
            </a:extLst>
          </p:cNvPr>
          <p:cNvSpPr/>
          <p:nvPr/>
        </p:nvSpPr>
        <p:spPr>
          <a:xfrm>
            <a:off x="503583" y="3936880"/>
            <a:ext cx="3872117" cy="2530181"/>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A"/>
          </a:p>
        </p:txBody>
      </p:sp>
      <p:sp>
        <p:nvSpPr>
          <p:cNvPr id="2" name="Título 1">
            <a:extLst>
              <a:ext uri="{FF2B5EF4-FFF2-40B4-BE49-F238E27FC236}">
                <a16:creationId xmlns:a16="http://schemas.microsoft.com/office/drawing/2014/main" id="{7A54F604-4B1F-434C-B2E2-8C2D8C44EB07}"/>
              </a:ext>
            </a:extLst>
          </p:cNvPr>
          <p:cNvSpPr>
            <a:spLocks noGrp="1"/>
          </p:cNvSpPr>
          <p:nvPr>
            <p:ph type="title"/>
          </p:nvPr>
        </p:nvSpPr>
        <p:spPr/>
        <p:txBody>
          <a:bodyPr/>
          <a:lstStyle/>
          <a:p>
            <a:r>
              <a:rPr lang="es-PA" dirty="0"/>
              <a:t>Practica #3</a:t>
            </a:r>
          </a:p>
        </p:txBody>
      </p:sp>
      <p:pic>
        <p:nvPicPr>
          <p:cNvPr id="4" name="Imagen 3">
            <a:extLst>
              <a:ext uri="{FF2B5EF4-FFF2-40B4-BE49-F238E27FC236}">
                <a16:creationId xmlns:a16="http://schemas.microsoft.com/office/drawing/2014/main" id="{1A046BA5-280C-4345-B943-96D13265D355}"/>
              </a:ext>
            </a:extLst>
          </p:cNvPr>
          <p:cNvPicPr>
            <a:picLocks noChangeAspect="1"/>
          </p:cNvPicPr>
          <p:nvPr/>
        </p:nvPicPr>
        <p:blipFill>
          <a:blip r:embed="rId2"/>
          <a:stretch>
            <a:fillRect/>
          </a:stretch>
        </p:blipFill>
        <p:spPr>
          <a:xfrm>
            <a:off x="217625" y="1878289"/>
            <a:ext cx="3413471" cy="586455"/>
          </a:xfrm>
          <a:prstGeom prst="rect">
            <a:avLst/>
          </a:prstGeom>
        </p:spPr>
      </p:pic>
      <p:pic>
        <p:nvPicPr>
          <p:cNvPr id="5" name="Imagen 4">
            <a:extLst>
              <a:ext uri="{FF2B5EF4-FFF2-40B4-BE49-F238E27FC236}">
                <a16:creationId xmlns:a16="http://schemas.microsoft.com/office/drawing/2014/main" id="{EB1F90A7-2A77-4B41-98FD-BDDBA00DC12E}"/>
              </a:ext>
            </a:extLst>
          </p:cNvPr>
          <p:cNvPicPr>
            <a:picLocks noChangeAspect="1"/>
          </p:cNvPicPr>
          <p:nvPr/>
        </p:nvPicPr>
        <p:blipFill>
          <a:blip r:embed="rId3"/>
          <a:stretch>
            <a:fillRect/>
          </a:stretch>
        </p:blipFill>
        <p:spPr>
          <a:xfrm rot="21433480">
            <a:off x="217625" y="2654110"/>
            <a:ext cx="3270745" cy="1204291"/>
          </a:xfrm>
          <a:prstGeom prst="rect">
            <a:avLst/>
          </a:prstGeom>
        </p:spPr>
      </p:pic>
      <p:pic>
        <p:nvPicPr>
          <p:cNvPr id="7" name="Imagen 6">
            <a:extLst>
              <a:ext uri="{FF2B5EF4-FFF2-40B4-BE49-F238E27FC236}">
                <a16:creationId xmlns:a16="http://schemas.microsoft.com/office/drawing/2014/main" id="{4CD0AADD-33A8-489F-A531-26281E3EDCA7}"/>
              </a:ext>
            </a:extLst>
          </p:cNvPr>
          <p:cNvPicPr>
            <a:picLocks noChangeAspect="1"/>
          </p:cNvPicPr>
          <p:nvPr/>
        </p:nvPicPr>
        <p:blipFill>
          <a:blip r:embed="rId4"/>
          <a:stretch>
            <a:fillRect/>
          </a:stretch>
        </p:blipFill>
        <p:spPr>
          <a:xfrm>
            <a:off x="553009" y="4094613"/>
            <a:ext cx="3773263" cy="2325601"/>
          </a:xfrm>
          <a:prstGeom prst="rect">
            <a:avLst/>
          </a:prstGeom>
        </p:spPr>
      </p:pic>
      <p:pic>
        <p:nvPicPr>
          <p:cNvPr id="9" name="Imagen 8">
            <a:extLst>
              <a:ext uri="{FF2B5EF4-FFF2-40B4-BE49-F238E27FC236}">
                <a16:creationId xmlns:a16="http://schemas.microsoft.com/office/drawing/2014/main" id="{7D35F137-AA0F-41C3-9DFE-9C1DC6C8DFBE}"/>
              </a:ext>
            </a:extLst>
          </p:cNvPr>
          <p:cNvPicPr>
            <a:picLocks noChangeAspect="1"/>
          </p:cNvPicPr>
          <p:nvPr/>
        </p:nvPicPr>
        <p:blipFill>
          <a:blip r:embed="rId5"/>
          <a:stretch>
            <a:fillRect/>
          </a:stretch>
        </p:blipFill>
        <p:spPr>
          <a:xfrm>
            <a:off x="6250114" y="79255"/>
            <a:ext cx="5806801" cy="4684770"/>
          </a:xfrm>
          <a:prstGeom prst="rect">
            <a:avLst/>
          </a:prstGeom>
        </p:spPr>
      </p:pic>
    </p:spTree>
    <p:extLst>
      <p:ext uri="{BB962C8B-B14F-4D97-AF65-F5344CB8AC3E}">
        <p14:creationId xmlns:p14="http://schemas.microsoft.com/office/powerpoint/2010/main" val="293016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048E6-8433-470F-811B-11083A8C0FD2}"/>
              </a:ext>
            </a:extLst>
          </p:cNvPr>
          <p:cNvSpPr>
            <a:spLocks noGrp="1"/>
          </p:cNvSpPr>
          <p:nvPr>
            <p:ph type="title"/>
          </p:nvPr>
        </p:nvSpPr>
        <p:spPr>
          <a:xfrm>
            <a:off x="195204" y="0"/>
            <a:ext cx="10058400" cy="1609344"/>
          </a:xfrm>
        </p:spPr>
        <p:txBody>
          <a:bodyPr/>
          <a:lstStyle/>
          <a:p>
            <a:r>
              <a:rPr lang="es-PA" dirty="0"/>
              <a:t>Practica #4</a:t>
            </a:r>
          </a:p>
        </p:txBody>
      </p:sp>
      <p:pic>
        <p:nvPicPr>
          <p:cNvPr id="4" name="Imagen 3">
            <a:extLst>
              <a:ext uri="{FF2B5EF4-FFF2-40B4-BE49-F238E27FC236}">
                <a16:creationId xmlns:a16="http://schemas.microsoft.com/office/drawing/2014/main" id="{44A082BD-3AB9-4F28-852D-7474C4E5C7AA}"/>
              </a:ext>
            </a:extLst>
          </p:cNvPr>
          <p:cNvPicPr>
            <a:picLocks noChangeAspect="1"/>
          </p:cNvPicPr>
          <p:nvPr/>
        </p:nvPicPr>
        <p:blipFill>
          <a:blip r:embed="rId2"/>
          <a:stretch>
            <a:fillRect/>
          </a:stretch>
        </p:blipFill>
        <p:spPr>
          <a:xfrm rot="21436849">
            <a:off x="773138" y="1405971"/>
            <a:ext cx="3344932" cy="1386923"/>
          </a:xfrm>
          <a:prstGeom prst="rect">
            <a:avLst/>
          </a:prstGeom>
        </p:spPr>
      </p:pic>
      <p:pic>
        <p:nvPicPr>
          <p:cNvPr id="5" name="Imagen 4">
            <a:extLst>
              <a:ext uri="{FF2B5EF4-FFF2-40B4-BE49-F238E27FC236}">
                <a16:creationId xmlns:a16="http://schemas.microsoft.com/office/drawing/2014/main" id="{B15DD6C4-F2C1-4CFF-8DD8-F14827B6C5D3}"/>
              </a:ext>
            </a:extLst>
          </p:cNvPr>
          <p:cNvPicPr>
            <a:picLocks noChangeAspect="1"/>
          </p:cNvPicPr>
          <p:nvPr/>
        </p:nvPicPr>
        <p:blipFill>
          <a:blip r:embed="rId3"/>
          <a:stretch>
            <a:fillRect/>
          </a:stretch>
        </p:blipFill>
        <p:spPr>
          <a:xfrm>
            <a:off x="0" y="2871457"/>
            <a:ext cx="5137090" cy="3986543"/>
          </a:xfrm>
          <a:prstGeom prst="rect">
            <a:avLst/>
          </a:prstGeom>
        </p:spPr>
      </p:pic>
    </p:spTree>
    <p:extLst>
      <p:ext uri="{BB962C8B-B14F-4D97-AF65-F5344CB8AC3E}">
        <p14:creationId xmlns:p14="http://schemas.microsoft.com/office/powerpoint/2010/main" val="299431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3CB30-6198-447F-99F0-08FF4B6C496C}"/>
              </a:ext>
            </a:extLst>
          </p:cNvPr>
          <p:cNvSpPr>
            <a:spLocks noGrp="1"/>
          </p:cNvSpPr>
          <p:nvPr>
            <p:ph type="title"/>
          </p:nvPr>
        </p:nvSpPr>
        <p:spPr>
          <a:xfrm>
            <a:off x="0" y="0"/>
            <a:ext cx="10058400" cy="1609344"/>
          </a:xfrm>
        </p:spPr>
        <p:txBody>
          <a:bodyPr/>
          <a:lstStyle/>
          <a:p>
            <a:r>
              <a:rPr lang="es-PA" dirty="0"/>
              <a:t>Practica #5</a:t>
            </a:r>
          </a:p>
        </p:txBody>
      </p:sp>
      <p:pic>
        <p:nvPicPr>
          <p:cNvPr id="4" name="Imagen 3">
            <a:extLst>
              <a:ext uri="{FF2B5EF4-FFF2-40B4-BE49-F238E27FC236}">
                <a16:creationId xmlns:a16="http://schemas.microsoft.com/office/drawing/2014/main" id="{3D33D607-65C5-462F-9289-E4FD606D59AC}"/>
              </a:ext>
            </a:extLst>
          </p:cNvPr>
          <p:cNvPicPr>
            <a:picLocks noChangeAspect="1"/>
          </p:cNvPicPr>
          <p:nvPr/>
        </p:nvPicPr>
        <p:blipFill>
          <a:blip r:embed="rId2"/>
          <a:stretch>
            <a:fillRect/>
          </a:stretch>
        </p:blipFill>
        <p:spPr>
          <a:xfrm>
            <a:off x="241438" y="1468506"/>
            <a:ext cx="4275898" cy="2785442"/>
          </a:xfrm>
          <a:prstGeom prst="rect">
            <a:avLst/>
          </a:prstGeom>
        </p:spPr>
      </p:pic>
      <p:pic>
        <p:nvPicPr>
          <p:cNvPr id="5" name="Imagen 4">
            <a:extLst>
              <a:ext uri="{FF2B5EF4-FFF2-40B4-BE49-F238E27FC236}">
                <a16:creationId xmlns:a16="http://schemas.microsoft.com/office/drawing/2014/main" id="{F2ECE7DB-89ED-4E81-B92F-3AEDF1D79110}"/>
              </a:ext>
            </a:extLst>
          </p:cNvPr>
          <p:cNvPicPr>
            <a:picLocks noChangeAspect="1"/>
          </p:cNvPicPr>
          <p:nvPr/>
        </p:nvPicPr>
        <p:blipFill>
          <a:blip r:embed="rId3"/>
          <a:stretch>
            <a:fillRect/>
          </a:stretch>
        </p:blipFill>
        <p:spPr>
          <a:xfrm>
            <a:off x="241438" y="4699583"/>
            <a:ext cx="4683530" cy="1250643"/>
          </a:xfrm>
          <a:prstGeom prst="rect">
            <a:avLst/>
          </a:prstGeom>
        </p:spPr>
      </p:pic>
      <p:sp>
        <p:nvSpPr>
          <p:cNvPr id="6" name="CuadroTexto 5">
            <a:extLst>
              <a:ext uri="{FF2B5EF4-FFF2-40B4-BE49-F238E27FC236}">
                <a16:creationId xmlns:a16="http://schemas.microsoft.com/office/drawing/2014/main" id="{0DB796B4-22F8-413F-A1B5-7BA9D82FD73F}"/>
              </a:ext>
            </a:extLst>
          </p:cNvPr>
          <p:cNvSpPr txBox="1"/>
          <p:nvPr/>
        </p:nvSpPr>
        <p:spPr>
          <a:xfrm>
            <a:off x="5433391" y="437322"/>
            <a:ext cx="6652592" cy="1200329"/>
          </a:xfrm>
          <a:prstGeom prst="rect">
            <a:avLst/>
          </a:prstGeom>
          <a:noFill/>
        </p:spPr>
        <p:txBody>
          <a:bodyPr wrap="square" rtlCol="0">
            <a:spAutoFit/>
          </a:bodyPr>
          <a:lstStyle/>
          <a:p>
            <a:pPr marL="342900" indent="-342900">
              <a:buAutoNum type="alphaLcParenR"/>
            </a:pPr>
            <a:r>
              <a:rPr lang="es-PA" dirty="0"/>
              <a:t>Encuentre K para obtener un tiempo de asentamiento de 0.1 segundos.</a:t>
            </a:r>
          </a:p>
          <a:p>
            <a:pPr marL="342900" indent="-342900">
              <a:buAutoNum type="alphaLcParenR"/>
            </a:pPr>
            <a:r>
              <a:rPr lang="es-PA" dirty="0"/>
              <a:t>¿Cuál es el sobrepaso resultante en porcentaje?</a:t>
            </a:r>
          </a:p>
          <a:p>
            <a:pPr marL="342900" indent="-342900">
              <a:buAutoNum type="alphaLcParenR"/>
            </a:pPr>
            <a:r>
              <a:rPr lang="es-PA" dirty="0"/>
              <a:t>¿Cuál es el margen de K que mantiene estable al sistema?</a:t>
            </a:r>
          </a:p>
        </p:txBody>
      </p:sp>
      <p:pic>
        <p:nvPicPr>
          <p:cNvPr id="8" name="Imagen 7">
            <a:extLst>
              <a:ext uri="{FF2B5EF4-FFF2-40B4-BE49-F238E27FC236}">
                <a16:creationId xmlns:a16="http://schemas.microsoft.com/office/drawing/2014/main" id="{FDE7C325-187C-4947-883F-CFD9021D5AB5}"/>
              </a:ext>
            </a:extLst>
          </p:cNvPr>
          <p:cNvPicPr>
            <a:picLocks noChangeAspect="1"/>
          </p:cNvPicPr>
          <p:nvPr/>
        </p:nvPicPr>
        <p:blipFill>
          <a:blip r:embed="rId4"/>
          <a:stretch>
            <a:fillRect/>
          </a:stretch>
        </p:blipFill>
        <p:spPr>
          <a:xfrm>
            <a:off x="5817704" y="2807626"/>
            <a:ext cx="4743450" cy="3905249"/>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437C5D2-F70F-4223-9661-57A2BCA07778}"/>
                  </a:ext>
                </a:extLst>
              </p:cNvPr>
              <p:cNvSpPr txBox="1"/>
              <p:nvPr/>
            </p:nvSpPr>
            <p:spPr>
              <a:xfrm>
                <a:off x="5433390" y="1706708"/>
                <a:ext cx="6294783" cy="9638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PA" b="0" i="1" dirty="0" smtClean="0">
                          <a:latin typeface="Cambria Math" panose="02040503050406030204" pitchFamily="18" charset="0"/>
                        </a:rPr>
                        <m:t>𝑎</m:t>
                      </m:r>
                      <m:r>
                        <a:rPr lang="es-PA" b="0" i="1" dirty="0" smtClean="0">
                          <a:latin typeface="Cambria Math" panose="02040503050406030204" pitchFamily="18" charset="0"/>
                        </a:rPr>
                        <m:t>) 0.1=</m:t>
                      </m:r>
                      <m:f>
                        <m:fPr>
                          <m:type m:val="skw"/>
                          <m:ctrlPr>
                            <a:rPr lang="es-PA" i="1" dirty="0" smtClean="0">
                              <a:latin typeface="Cambria Math" panose="02040503050406030204" pitchFamily="18" charset="0"/>
                            </a:rPr>
                          </m:ctrlPr>
                        </m:fPr>
                        <m:num>
                          <m:r>
                            <m:rPr>
                              <m:sty m:val="p"/>
                            </m:rPr>
                            <a:rPr lang="el-GR" i="1" dirty="0" smtClean="0">
                              <a:latin typeface="Cambria Math" panose="02040503050406030204" pitchFamily="18" charset="0"/>
                            </a:rPr>
                            <m:t>π</m:t>
                          </m:r>
                        </m:num>
                        <m:den>
                          <m:sSub>
                            <m:sSubPr>
                              <m:ctrlPr>
                                <a:rPr lang="es-PA" i="1" dirty="0" smtClean="0">
                                  <a:latin typeface="Cambria Math" panose="02040503050406030204" pitchFamily="18" charset="0"/>
                                </a:rPr>
                              </m:ctrlPr>
                            </m:sSubPr>
                            <m:e>
                              <m:r>
                                <m:rPr>
                                  <m:sty m:val="p"/>
                                </m:rPr>
                                <a:rPr lang="el-GR" i="1" dirty="0">
                                  <a:latin typeface="Cambria Math" panose="02040503050406030204" pitchFamily="18" charset="0"/>
                                </a:rPr>
                                <m:t>σ</m:t>
                              </m:r>
                            </m:e>
                            <m:sub>
                              <m:r>
                                <a:rPr lang="es-PA" b="0" i="1" dirty="0" smtClean="0">
                                  <a:latin typeface="Cambria Math" panose="02040503050406030204" pitchFamily="18" charset="0"/>
                                </a:rPr>
                                <m:t>𝑑</m:t>
                              </m:r>
                            </m:sub>
                          </m:sSub>
                        </m:den>
                      </m:f>
                      <m:r>
                        <a:rPr lang="es-PA" b="0" i="1" dirty="0" smtClean="0">
                          <a:latin typeface="Cambria Math" panose="02040503050406030204" pitchFamily="18" charset="0"/>
                        </a:rPr>
                        <m:t>→</m:t>
                      </m:r>
                      <m:sSub>
                        <m:sSubPr>
                          <m:ctrlPr>
                            <a:rPr lang="es-PA" i="1" dirty="0">
                              <a:latin typeface="Cambria Math" panose="02040503050406030204" pitchFamily="18" charset="0"/>
                            </a:rPr>
                          </m:ctrlPr>
                        </m:sSubPr>
                        <m:e>
                          <m:r>
                            <m:rPr>
                              <m:sty m:val="p"/>
                            </m:rPr>
                            <a:rPr lang="el-GR" i="1" dirty="0">
                              <a:latin typeface="Cambria Math" panose="02040503050406030204" pitchFamily="18" charset="0"/>
                            </a:rPr>
                            <m:t>σ</m:t>
                          </m:r>
                        </m:e>
                        <m:sub>
                          <m:r>
                            <a:rPr lang="es-PA" i="1" dirty="0">
                              <a:latin typeface="Cambria Math" panose="02040503050406030204" pitchFamily="18" charset="0"/>
                            </a:rPr>
                            <m:t>𝑑</m:t>
                          </m:r>
                        </m:sub>
                      </m:sSub>
                      <m:r>
                        <a:rPr lang="es-PA" b="0" i="1" dirty="0" smtClean="0">
                          <a:latin typeface="Cambria Math" panose="02040503050406030204" pitchFamily="18" charset="0"/>
                        </a:rPr>
                        <m:t>=40</m:t>
                      </m:r>
                    </m:oMath>
                  </m:oMathPara>
                </a14:m>
                <a:endParaRPr lang="es-PA" dirty="0"/>
              </a:p>
              <a:p>
                <a:r>
                  <a:rPr lang="es-PA" dirty="0"/>
                  <a:t>evaluar </a:t>
                </a:r>
                <a14:m>
                  <m:oMath xmlns:m="http://schemas.openxmlformats.org/officeDocument/2006/math">
                    <m:r>
                      <a:rPr lang="es-PA" b="0" i="1" smtClean="0">
                        <a:latin typeface="Cambria Math" panose="02040503050406030204" pitchFamily="18" charset="0"/>
                      </a:rPr>
                      <m:t>𝑠</m:t>
                    </m:r>
                    <m:r>
                      <a:rPr lang="es-PA" b="0" i="1" smtClean="0">
                        <a:latin typeface="Cambria Math" panose="02040503050406030204" pitchFamily="18" charset="0"/>
                      </a:rPr>
                      <m:t>=−40+</m:t>
                    </m:r>
                    <m:r>
                      <a:rPr lang="es-PA" b="0" i="1" smtClean="0">
                        <a:latin typeface="Cambria Math" panose="02040503050406030204" pitchFamily="18" charset="0"/>
                      </a:rPr>
                      <m:t>𝑗𝑤</m:t>
                    </m:r>
                  </m:oMath>
                </a14:m>
                <a:r>
                  <a:rPr lang="es-PA" dirty="0"/>
                  <a:t> en la ecuación característica y así encontrar el valor de K y w.</a:t>
                </a:r>
              </a:p>
            </p:txBody>
          </p:sp>
        </mc:Choice>
        <mc:Fallback xmlns="">
          <p:sp>
            <p:nvSpPr>
              <p:cNvPr id="9" name="CuadroTexto 8">
                <a:extLst>
                  <a:ext uri="{FF2B5EF4-FFF2-40B4-BE49-F238E27FC236}">
                    <a16:creationId xmlns:a16="http://schemas.microsoft.com/office/drawing/2014/main" id="{1437C5D2-F70F-4223-9661-57A2BCA07778}"/>
                  </a:ext>
                </a:extLst>
              </p:cNvPr>
              <p:cNvSpPr txBox="1">
                <a:spLocks noRot="1" noChangeAspect="1" noMove="1" noResize="1" noEditPoints="1" noAdjustHandles="1" noChangeArrowheads="1" noChangeShapeType="1" noTextEdit="1"/>
              </p:cNvSpPr>
              <p:nvPr/>
            </p:nvSpPr>
            <p:spPr>
              <a:xfrm>
                <a:off x="5433390" y="1706708"/>
                <a:ext cx="6294783" cy="963854"/>
              </a:xfrm>
              <a:prstGeom prst="rect">
                <a:avLst/>
              </a:prstGeom>
              <a:blipFill>
                <a:blip r:embed="rId5"/>
                <a:stretch>
                  <a:fillRect l="-774" t="-58228" b="-32911"/>
                </a:stretch>
              </a:blipFill>
            </p:spPr>
            <p:txBody>
              <a:bodyPr/>
              <a:lstStyle/>
              <a:p>
                <a:r>
                  <a:rPr lang="es-PA">
                    <a:noFill/>
                  </a:rPr>
                  <a:t> </a:t>
                </a:r>
              </a:p>
            </p:txBody>
          </p:sp>
        </mc:Fallback>
      </mc:AlternateContent>
      <p:pic>
        <p:nvPicPr>
          <p:cNvPr id="3" name="Imagen 2">
            <a:extLst>
              <a:ext uri="{FF2B5EF4-FFF2-40B4-BE49-F238E27FC236}">
                <a16:creationId xmlns:a16="http://schemas.microsoft.com/office/drawing/2014/main" id="{727DAAEA-CBC2-4FC3-845B-F5CDF7D4A7FE}"/>
              </a:ext>
            </a:extLst>
          </p:cNvPr>
          <p:cNvPicPr>
            <a:picLocks noChangeAspect="1"/>
          </p:cNvPicPr>
          <p:nvPr/>
        </p:nvPicPr>
        <p:blipFill>
          <a:blip r:embed="rId6"/>
          <a:stretch>
            <a:fillRect/>
          </a:stretch>
        </p:blipFill>
        <p:spPr>
          <a:xfrm>
            <a:off x="5817704" y="2798217"/>
            <a:ext cx="5010150" cy="3905250"/>
          </a:xfrm>
          <a:prstGeom prst="rect">
            <a:avLst/>
          </a:prstGeom>
        </p:spPr>
      </p:pic>
    </p:spTree>
    <p:extLst>
      <p:ext uri="{BB962C8B-B14F-4D97-AF65-F5344CB8AC3E}">
        <p14:creationId xmlns:p14="http://schemas.microsoft.com/office/powerpoint/2010/main" val="5629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08DC6-33E9-4734-8D40-97221C3308ED}"/>
              </a:ext>
            </a:extLst>
          </p:cNvPr>
          <p:cNvSpPr>
            <a:spLocks noGrp="1"/>
          </p:cNvSpPr>
          <p:nvPr>
            <p:ph type="title"/>
          </p:nvPr>
        </p:nvSpPr>
        <p:spPr>
          <a:xfrm>
            <a:off x="0" y="0"/>
            <a:ext cx="10058400" cy="1609344"/>
          </a:xfrm>
        </p:spPr>
        <p:txBody>
          <a:bodyPr/>
          <a:lstStyle/>
          <a:p>
            <a:r>
              <a:rPr lang="es-PA" dirty="0"/>
              <a:t>Resumen y tablas</a:t>
            </a:r>
          </a:p>
        </p:txBody>
      </p:sp>
      <p:pic>
        <p:nvPicPr>
          <p:cNvPr id="1028" name="Picture 4" descr="Image result for lugar geometrico de las raices tablas">
            <a:extLst>
              <a:ext uri="{FF2B5EF4-FFF2-40B4-BE49-F238E27FC236}">
                <a16:creationId xmlns:a16="http://schemas.microsoft.com/office/drawing/2014/main" id="{0CE6C2C3-5D91-445D-91A6-DD21F2CA7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539" y="39376"/>
            <a:ext cx="4508284" cy="681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2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E746C-DB4D-4544-AFD1-ADAA267A4827}"/>
              </a:ext>
            </a:extLst>
          </p:cNvPr>
          <p:cNvSpPr>
            <a:spLocks noGrp="1"/>
          </p:cNvSpPr>
          <p:nvPr>
            <p:ph type="title"/>
          </p:nvPr>
        </p:nvSpPr>
        <p:spPr/>
        <p:txBody>
          <a:bodyPr/>
          <a:lstStyle/>
          <a:p>
            <a:r>
              <a:rPr lang="es-PA" dirty="0"/>
              <a:t>Lugar geométrico de las </a:t>
            </a:r>
            <a:r>
              <a:rPr lang="es-PA" dirty="0" err="1"/>
              <a:t>raices</a:t>
            </a:r>
            <a:endParaRPr lang="es-PA" dirty="0"/>
          </a:p>
        </p:txBody>
      </p:sp>
      <p:sp>
        <p:nvSpPr>
          <p:cNvPr id="3" name="Marcador de contenido 2">
            <a:extLst>
              <a:ext uri="{FF2B5EF4-FFF2-40B4-BE49-F238E27FC236}">
                <a16:creationId xmlns:a16="http://schemas.microsoft.com/office/drawing/2014/main" id="{7CACB287-DE7B-4FB7-9403-ED70152F232B}"/>
              </a:ext>
            </a:extLst>
          </p:cNvPr>
          <p:cNvSpPr>
            <a:spLocks noGrp="1"/>
          </p:cNvSpPr>
          <p:nvPr>
            <p:ph idx="1"/>
          </p:nvPr>
        </p:nvSpPr>
        <p:spPr/>
        <p:txBody>
          <a:bodyPr/>
          <a:lstStyle/>
          <a:p>
            <a:r>
              <a:rPr lang="es-PA" dirty="0"/>
              <a:t>Es un </a:t>
            </a:r>
            <a:r>
              <a:rPr lang="es-PA" i="1" u="sng" dirty="0"/>
              <a:t>método gráfico </a:t>
            </a:r>
            <a:r>
              <a:rPr lang="es-PA" dirty="0"/>
              <a:t>que muestra </a:t>
            </a:r>
            <a:r>
              <a:rPr lang="es-PA" u="sng" dirty="0"/>
              <a:t>la posición de los polos en lazo cerrado </a:t>
            </a:r>
            <a:r>
              <a:rPr lang="es-PA" dirty="0"/>
              <a:t>cuando varía un parámetro del sistema. </a:t>
            </a:r>
          </a:p>
          <a:p>
            <a:r>
              <a:rPr lang="es-PA" dirty="0"/>
              <a:t>Es un poderoso método de análisis y diseño para estabilidad y respuesta transitoria.</a:t>
            </a:r>
          </a:p>
          <a:p>
            <a:r>
              <a:rPr lang="es-PA" dirty="0"/>
              <a:t>Su utilidad radica en su capacidad para diseñar sistemas con orden superior a dos con sobrepasos, tiempo de asentamiento, etc. deseados.</a:t>
            </a:r>
          </a:p>
          <a:p>
            <a:pPr marL="0" indent="0">
              <a:buNone/>
            </a:pPr>
            <a:r>
              <a:rPr lang="es-PA" dirty="0"/>
              <a:t> </a:t>
            </a:r>
          </a:p>
        </p:txBody>
      </p:sp>
    </p:spTree>
    <p:extLst>
      <p:ext uri="{BB962C8B-B14F-4D97-AF65-F5344CB8AC3E}">
        <p14:creationId xmlns:p14="http://schemas.microsoft.com/office/powerpoint/2010/main" val="54523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860FF-FD0F-4547-B9A2-4831E8B6C796}"/>
              </a:ext>
            </a:extLst>
          </p:cNvPr>
          <p:cNvSpPr>
            <a:spLocks noGrp="1"/>
          </p:cNvSpPr>
          <p:nvPr>
            <p:ph type="title"/>
          </p:nvPr>
        </p:nvSpPr>
        <p:spPr/>
        <p:txBody>
          <a:bodyPr/>
          <a:lstStyle/>
          <a:p>
            <a:r>
              <a:rPr lang="es-PA" dirty="0"/>
              <a:t>Lugar geométrico de las raíces</a:t>
            </a:r>
          </a:p>
        </p:txBody>
      </p:sp>
      <p:sp>
        <p:nvSpPr>
          <p:cNvPr id="3" name="Marcador de contenido 2">
            <a:extLst>
              <a:ext uri="{FF2B5EF4-FFF2-40B4-BE49-F238E27FC236}">
                <a16:creationId xmlns:a16="http://schemas.microsoft.com/office/drawing/2014/main" id="{2E42267A-ECFF-4E39-B49E-5614BE930795}"/>
              </a:ext>
            </a:extLst>
          </p:cNvPr>
          <p:cNvSpPr>
            <a:spLocks noGrp="1"/>
          </p:cNvSpPr>
          <p:nvPr>
            <p:ph idx="1"/>
          </p:nvPr>
        </p:nvSpPr>
        <p:spPr>
          <a:xfrm>
            <a:off x="5297914" y="2535377"/>
            <a:ext cx="4982307" cy="390057"/>
          </a:xfrm>
        </p:spPr>
        <p:txBody>
          <a:bodyPr/>
          <a:lstStyle/>
          <a:p>
            <a:pPr marL="0" indent="0">
              <a:buNone/>
            </a:pPr>
            <a:r>
              <a:rPr lang="es-PA" dirty="0"/>
              <a:t>Ecuación característica en lazo cerrado</a:t>
            </a:r>
          </a:p>
        </p:txBody>
      </p:sp>
      <p:pic>
        <p:nvPicPr>
          <p:cNvPr id="4" name="Imagen 3">
            <a:extLst>
              <a:ext uri="{FF2B5EF4-FFF2-40B4-BE49-F238E27FC236}">
                <a16:creationId xmlns:a16="http://schemas.microsoft.com/office/drawing/2014/main" id="{07165068-F016-482C-9420-8EE25C47AABE}"/>
              </a:ext>
            </a:extLst>
          </p:cNvPr>
          <p:cNvPicPr>
            <a:picLocks noChangeAspect="1"/>
          </p:cNvPicPr>
          <p:nvPr/>
        </p:nvPicPr>
        <p:blipFill>
          <a:blip r:embed="rId2"/>
          <a:stretch>
            <a:fillRect/>
          </a:stretch>
        </p:blipFill>
        <p:spPr>
          <a:xfrm>
            <a:off x="3567919" y="1755588"/>
            <a:ext cx="2199409" cy="725805"/>
          </a:xfrm>
          <a:prstGeom prst="rect">
            <a:avLst/>
          </a:prstGeom>
        </p:spPr>
      </p:pic>
      <p:pic>
        <p:nvPicPr>
          <p:cNvPr id="5" name="Imagen 4">
            <a:extLst>
              <a:ext uri="{FF2B5EF4-FFF2-40B4-BE49-F238E27FC236}">
                <a16:creationId xmlns:a16="http://schemas.microsoft.com/office/drawing/2014/main" id="{EB7473CF-90F6-45F0-97B0-43017CF84F60}"/>
              </a:ext>
            </a:extLst>
          </p:cNvPr>
          <p:cNvPicPr>
            <a:picLocks noChangeAspect="1"/>
          </p:cNvPicPr>
          <p:nvPr/>
        </p:nvPicPr>
        <p:blipFill>
          <a:blip r:embed="rId3"/>
          <a:stretch>
            <a:fillRect/>
          </a:stretch>
        </p:blipFill>
        <p:spPr>
          <a:xfrm>
            <a:off x="142457" y="1755588"/>
            <a:ext cx="3115628" cy="1673412"/>
          </a:xfrm>
          <a:prstGeom prst="rect">
            <a:avLst/>
          </a:prstGeom>
        </p:spPr>
      </p:pic>
      <p:pic>
        <p:nvPicPr>
          <p:cNvPr id="6" name="Imagen 5">
            <a:extLst>
              <a:ext uri="{FF2B5EF4-FFF2-40B4-BE49-F238E27FC236}">
                <a16:creationId xmlns:a16="http://schemas.microsoft.com/office/drawing/2014/main" id="{C8E928B2-0952-4DA4-9F12-091A4DC606D9}"/>
              </a:ext>
            </a:extLst>
          </p:cNvPr>
          <p:cNvPicPr>
            <a:picLocks noChangeAspect="1"/>
          </p:cNvPicPr>
          <p:nvPr/>
        </p:nvPicPr>
        <p:blipFill>
          <a:blip r:embed="rId4"/>
          <a:stretch>
            <a:fillRect/>
          </a:stretch>
        </p:blipFill>
        <p:spPr>
          <a:xfrm>
            <a:off x="3567919" y="2592294"/>
            <a:ext cx="1552575" cy="276225"/>
          </a:xfrm>
          <a:prstGeom prst="rect">
            <a:avLst/>
          </a:prstGeom>
        </p:spPr>
      </p:pic>
      <p:pic>
        <p:nvPicPr>
          <p:cNvPr id="7" name="Imagen 6">
            <a:extLst>
              <a:ext uri="{FF2B5EF4-FFF2-40B4-BE49-F238E27FC236}">
                <a16:creationId xmlns:a16="http://schemas.microsoft.com/office/drawing/2014/main" id="{0BAFF1A4-39E5-4CDC-A8E1-632665248C75}"/>
              </a:ext>
            </a:extLst>
          </p:cNvPr>
          <p:cNvPicPr>
            <a:picLocks noChangeAspect="1"/>
          </p:cNvPicPr>
          <p:nvPr/>
        </p:nvPicPr>
        <p:blipFill>
          <a:blip r:embed="rId5"/>
          <a:stretch>
            <a:fillRect/>
          </a:stretch>
        </p:blipFill>
        <p:spPr>
          <a:xfrm>
            <a:off x="3579982" y="2978101"/>
            <a:ext cx="1343025" cy="285750"/>
          </a:xfrm>
          <a:prstGeom prst="rect">
            <a:avLst/>
          </a:prstGeom>
        </p:spPr>
      </p:pic>
      <p:sp>
        <p:nvSpPr>
          <p:cNvPr id="8" name="Marcador de contenido 2">
            <a:extLst>
              <a:ext uri="{FF2B5EF4-FFF2-40B4-BE49-F238E27FC236}">
                <a16:creationId xmlns:a16="http://schemas.microsoft.com/office/drawing/2014/main" id="{64969EFB-67D9-4F67-B55D-A5B902975D78}"/>
              </a:ext>
            </a:extLst>
          </p:cNvPr>
          <p:cNvSpPr txBox="1">
            <a:spLocks/>
          </p:cNvSpPr>
          <p:nvPr/>
        </p:nvSpPr>
        <p:spPr>
          <a:xfrm>
            <a:off x="5297913" y="2933518"/>
            <a:ext cx="6751629" cy="3900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PA" dirty="0"/>
              <a:t>Conociendo que G(s)H(s) es una cantidad compleja</a:t>
            </a:r>
          </a:p>
        </p:txBody>
      </p:sp>
      <p:pic>
        <p:nvPicPr>
          <p:cNvPr id="9" name="Imagen 8">
            <a:extLst>
              <a:ext uri="{FF2B5EF4-FFF2-40B4-BE49-F238E27FC236}">
                <a16:creationId xmlns:a16="http://schemas.microsoft.com/office/drawing/2014/main" id="{F0397E96-B0D5-4A6F-A8B4-2DD6D3621445}"/>
              </a:ext>
            </a:extLst>
          </p:cNvPr>
          <p:cNvPicPr>
            <a:picLocks noChangeAspect="1"/>
          </p:cNvPicPr>
          <p:nvPr/>
        </p:nvPicPr>
        <p:blipFill>
          <a:blip r:embed="rId6"/>
          <a:stretch>
            <a:fillRect/>
          </a:stretch>
        </p:blipFill>
        <p:spPr>
          <a:xfrm>
            <a:off x="2329669" y="4047624"/>
            <a:ext cx="1238250" cy="285750"/>
          </a:xfrm>
          <a:prstGeom prst="rect">
            <a:avLst/>
          </a:prstGeom>
        </p:spPr>
      </p:pic>
      <p:pic>
        <p:nvPicPr>
          <p:cNvPr id="10" name="Imagen 9">
            <a:extLst>
              <a:ext uri="{FF2B5EF4-FFF2-40B4-BE49-F238E27FC236}">
                <a16:creationId xmlns:a16="http://schemas.microsoft.com/office/drawing/2014/main" id="{3B456AFF-5BE5-4EF3-81DA-993D7AA71273}"/>
              </a:ext>
            </a:extLst>
          </p:cNvPr>
          <p:cNvPicPr>
            <a:picLocks noChangeAspect="1"/>
          </p:cNvPicPr>
          <p:nvPr/>
        </p:nvPicPr>
        <p:blipFill>
          <a:blip r:embed="rId7"/>
          <a:stretch>
            <a:fillRect/>
          </a:stretch>
        </p:blipFill>
        <p:spPr>
          <a:xfrm>
            <a:off x="4752301" y="4078432"/>
            <a:ext cx="4114800" cy="304800"/>
          </a:xfrm>
          <a:prstGeom prst="rect">
            <a:avLst/>
          </a:prstGeom>
        </p:spPr>
      </p:pic>
      <p:cxnSp>
        <p:nvCxnSpPr>
          <p:cNvPr id="12" name="Conector recto de flecha 11">
            <a:extLst>
              <a:ext uri="{FF2B5EF4-FFF2-40B4-BE49-F238E27FC236}">
                <a16:creationId xmlns:a16="http://schemas.microsoft.com/office/drawing/2014/main" id="{E4A71506-414F-48A0-908E-9D8F9B2A6F20}"/>
              </a:ext>
            </a:extLst>
          </p:cNvPr>
          <p:cNvCxnSpPr>
            <a:cxnSpLocks/>
            <a:stCxn id="7" idx="2"/>
            <a:endCxn id="15" idx="0"/>
          </p:cNvCxnSpPr>
          <p:nvPr/>
        </p:nvCxnSpPr>
        <p:spPr>
          <a:xfrm flipH="1">
            <a:off x="2948794" y="3263851"/>
            <a:ext cx="1302701" cy="45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7320D31-FED6-4495-A9C0-A8ACE88575A2}"/>
              </a:ext>
            </a:extLst>
          </p:cNvPr>
          <p:cNvCxnSpPr>
            <a:cxnSpLocks/>
            <a:stCxn id="7" idx="2"/>
            <a:endCxn id="19" idx="0"/>
          </p:cNvCxnSpPr>
          <p:nvPr/>
        </p:nvCxnSpPr>
        <p:spPr>
          <a:xfrm>
            <a:off x="4251495" y="3263851"/>
            <a:ext cx="2027765" cy="48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Marcador de contenido 2">
            <a:extLst>
              <a:ext uri="{FF2B5EF4-FFF2-40B4-BE49-F238E27FC236}">
                <a16:creationId xmlns:a16="http://schemas.microsoft.com/office/drawing/2014/main" id="{A5C635F4-2A93-452E-9B4B-BC0A921B9F13}"/>
              </a:ext>
            </a:extLst>
          </p:cNvPr>
          <p:cNvSpPr txBox="1">
            <a:spLocks/>
          </p:cNvSpPr>
          <p:nvPr/>
        </p:nvSpPr>
        <p:spPr>
          <a:xfrm>
            <a:off x="1421835" y="3715786"/>
            <a:ext cx="3053918" cy="3900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PA" dirty="0"/>
              <a:t>Condición de magnitud</a:t>
            </a:r>
          </a:p>
        </p:txBody>
      </p:sp>
      <p:sp>
        <p:nvSpPr>
          <p:cNvPr id="19" name="Marcador de contenido 2">
            <a:extLst>
              <a:ext uri="{FF2B5EF4-FFF2-40B4-BE49-F238E27FC236}">
                <a16:creationId xmlns:a16="http://schemas.microsoft.com/office/drawing/2014/main" id="{051647F8-C3D7-432A-8DAF-68822C6F1FB4}"/>
              </a:ext>
            </a:extLst>
          </p:cNvPr>
          <p:cNvSpPr txBox="1">
            <a:spLocks/>
          </p:cNvSpPr>
          <p:nvPr/>
        </p:nvSpPr>
        <p:spPr>
          <a:xfrm>
            <a:off x="4752301" y="3748099"/>
            <a:ext cx="3053918" cy="3900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PA" dirty="0"/>
              <a:t>Condición de ángulo</a:t>
            </a:r>
          </a:p>
        </p:txBody>
      </p:sp>
      <p:sp>
        <p:nvSpPr>
          <p:cNvPr id="21" name="Marcador de contenido 2">
            <a:extLst>
              <a:ext uri="{FF2B5EF4-FFF2-40B4-BE49-F238E27FC236}">
                <a16:creationId xmlns:a16="http://schemas.microsoft.com/office/drawing/2014/main" id="{88F1CFF4-5093-4096-AFE6-7B3F8A8AAE73}"/>
              </a:ext>
            </a:extLst>
          </p:cNvPr>
          <p:cNvSpPr txBox="1">
            <a:spLocks/>
          </p:cNvSpPr>
          <p:nvPr/>
        </p:nvSpPr>
        <p:spPr>
          <a:xfrm>
            <a:off x="546226" y="4625292"/>
            <a:ext cx="10916904" cy="16734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PA" dirty="0"/>
              <a:t>Los valores de “s” que cumplan tanto con la condición de magnitud, como la de ángulo son las raíces de la ecuación característica, o los polos en lazo cerrado.</a:t>
            </a:r>
          </a:p>
          <a:p>
            <a:pPr marL="0" indent="0">
              <a:buFont typeface="Wingdings" pitchFamily="2" charset="2"/>
              <a:buNone/>
            </a:pPr>
            <a:r>
              <a:rPr lang="es-PA" dirty="0"/>
              <a:t>Considerando entonces que G(s)H(s) contenga un parámetro “K”, los lugares de las raíces para el sistema son entonces los lugares de los polos en lazo cerrado cuando la ganancia “K” varía de cero a infinito.</a:t>
            </a:r>
          </a:p>
        </p:txBody>
      </p:sp>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5DE42D8F-C010-455D-8469-3D2B4A4D61A5}"/>
                  </a:ext>
                </a:extLst>
              </p14:cNvPr>
              <p14:cNvContentPartPr/>
              <p14:nvPr/>
            </p14:nvContentPartPr>
            <p14:xfrm>
              <a:off x="2272593" y="4225708"/>
              <a:ext cx="360" cy="360"/>
            </p14:xfrm>
          </p:contentPart>
        </mc:Choice>
        <mc:Fallback>
          <p:pic>
            <p:nvPicPr>
              <p:cNvPr id="35" name="Ink 34">
                <a:extLst>
                  <a:ext uri="{FF2B5EF4-FFF2-40B4-BE49-F238E27FC236}">
                    <a16:creationId xmlns:a16="http://schemas.microsoft.com/office/drawing/2014/main" id="{5DE42D8F-C010-455D-8469-3D2B4A4D61A5}"/>
                  </a:ext>
                </a:extLst>
              </p:cNvPr>
              <p:cNvPicPr/>
              <p:nvPr/>
            </p:nvPicPr>
            <p:blipFill>
              <a:blip r:embed="rId9"/>
              <a:stretch>
                <a:fillRect/>
              </a:stretch>
            </p:blipFill>
            <p:spPr>
              <a:xfrm>
                <a:off x="2263593" y="42167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CD34E042-B566-44D0-80F4-4CAB3C880853}"/>
                  </a:ext>
                </a:extLst>
              </p14:cNvPr>
              <p14:cNvContentPartPr/>
              <p14:nvPr/>
            </p14:nvContentPartPr>
            <p14:xfrm>
              <a:off x="4714113" y="4234708"/>
              <a:ext cx="360" cy="360"/>
            </p14:xfrm>
          </p:contentPart>
        </mc:Choice>
        <mc:Fallback>
          <p:pic>
            <p:nvPicPr>
              <p:cNvPr id="36" name="Ink 35">
                <a:extLst>
                  <a:ext uri="{FF2B5EF4-FFF2-40B4-BE49-F238E27FC236}">
                    <a16:creationId xmlns:a16="http://schemas.microsoft.com/office/drawing/2014/main" id="{CD34E042-B566-44D0-80F4-4CAB3C880853}"/>
                  </a:ext>
                </a:extLst>
              </p:cNvPr>
              <p:cNvPicPr/>
              <p:nvPr/>
            </p:nvPicPr>
            <p:blipFill>
              <a:blip r:embed="rId9"/>
              <a:stretch>
                <a:fillRect/>
              </a:stretch>
            </p:blipFill>
            <p:spPr>
              <a:xfrm>
                <a:off x="4705113" y="4225708"/>
                <a:ext cx="18000" cy="18000"/>
              </a:xfrm>
              <a:prstGeom prst="rect">
                <a:avLst/>
              </a:prstGeom>
            </p:spPr>
          </p:pic>
        </mc:Fallback>
      </mc:AlternateContent>
    </p:spTree>
    <p:extLst>
      <p:ext uri="{BB962C8B-B14F-4D97-AF65-F5344CB8AC3E}">
        <p14:creationId xmlns:p14="http://schemas.microsoft.com/office/powerpoint/2010/main" val="37112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AC59E-179D-4DC2-820C-623E072D495C}"/>
              </a:ext>
            </a:extLst>
          </p:cNvPr>
          <p:cNvSpPr>
            <a:spLocks noGrp="1"/>
          </p:cNvSpPr>
          <p:nvPr>
            <p:ph type="title"/>
          </p:nvPr>
        </p:nvSpPr>
        <p:spPr/>
        <p:txBody>
          <a:bodyPr/>
          <a:lstStyle/>
          <a:p>
            <a:r>
              <a:rPr lang="es-PA" dirty="0"/>
              <a:t>Condición de magnitud y ángulo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8519BFA-5F36-488A-9BD4-580AB7E7D607}"/>
                  </a:ext>
                </a:extLst>
              </p:cNvPr>
              <p:cNvSpPr>
                <a:spLocks noGrp="1"/>
              </p:cNvSpPr>
              <p:nvPr>
                <p:ph idx="1"/>
              </p:nvPr>
            </p:nvSpPr>
            <p:spPr>
              <a:xfrm>
                <a:off x="410817" y="2998203"/>
                <a:ext cx="11317357" cy="4050792"/>
              </a:xfrm>
            </p:spPr>
            <p:txBody>
              <a:bodyPr/>
              <a:lstStyle/>
              <a:p>
                <a14:m>
                  <m:oMath xmlns:m="http://schemas.openxmlformats.org/officeDocument/2006/math">
                    <m:r>
                      <a:rPr lang="es-PA" i="1" smtClean="0">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𝐻</m:t>
                    </m:r>
                    <m:d>
                      <m:dPr>
                        <m:ctrlPr>
                          <a:rPr lang="es-PA" i="1">
                            <a:latin typeface="Cambria Math" panose="02040503050406030204" pitchFamily="18" charset="0"/>
                          </a:rPr>
                        </m:ctrlPr>
                      </m:dPr>
                      <m:e>
                        <m:r>
                          <a:rPr lang="es-PA" i="1">
                            <a:latin typeface="Cambria Math" panose="02040503050406030204" pitchFamily="18" charset="0"/>
                          </a:rPr>
                          <m:t>𝑠</m:t>
                        </m:r>
                      </m:e>
                    </m:d>
                    <m:r>
                      <a:rPr lang="es-PA" b="0" i="1" smtClean="0">
                        <a:latin typeface="Cambria Math" panose="02040503050406030204" pitchFamily="18" charset="0"/>
                      </a:rPr>
                      <m:t>=</m:t>
                    </m:r>
                    <m:d>
                      <m:dPr>
                        <m:begChr m:val="|"/>
                        <m:endChr m:val="|"/>
                        <m:ctrlPr>
                          <a:rPr lang="es-PA" b="0" i="1" smtClean="0">
                            <a:latin typeface="Cambria Math" panose="02040503050406030204" pitchFamily="18" charset="0"/>
                          </a:rPr>
                        </m:ctrlPr>
                      </m:dPr>
                      <m:e>
                        <m:f>
                          <m:fPr>
                            <m:ctrlPr>
                              <a:rPr lang="es-PA" b="0" i="1" smtClean="0">
                                <a:latin typeface="Cambria Math" panose="02040503050406030204" pitchFamily="18" charset="0"/>
                              </a:rPr>
                            </m:ctrlPr>
                          </m:fPr>
                          <m:num>
                            <m:r>
                              <a:rPr lang="es-PA" b="0" i="1" smtClean="0">
                                <a:latin typeface="Cambria Math" panose="02040503050406030204" pitchFamily="18" charset="0"/>
                              </a:rPr>
                              <m:t>𝐾</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𝑧</m:t>
                                    </m:r>
                                  </m:e>
                                  <m:sub>
                                    <m:r>
                                      <a:rPr lang="es-PA" b="0" i="1" smtClean="0">
                                        <a:latin typeface="Cambria Math" panose="02040503050406030204" pitchFamily="18" charset="0"/>
                                      </a:rPr>
                                      <m:t>1</m:t>
                                    </m:r>
                                  </m:sub>
                                </m:sSub>
                              </m:e>
                            </m:d>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b="0" i="1" smtClean="0">
                                        <a:latin typeface="Cambria Math" panose="02040503050406030204" pitchFamily="18" charset="0"/>
                                      </a:rPr>
                                      <m:t>𝑝</m:t>
                                    </m:r>
                                  </m:e>
                                  <m:sub>
                                    <m:r>
                                      <a:rPr lang="es-PA" i="1">
                                        <a:latin typeface="Cambria Math" panose="02040503050406030204" pitchFamily="18" charset="0"/>
                                      </a:rPr>
                                      <m:t>1</m:t>
                                    </m:r>
                                  </m:sub>
                                </m:sSub>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b="0" i="1" smtClean="0">
                                        <a:latin typeface="Cambria Math" panose="02040503050406030204" pitchFamily="18" charset="0"/>
                                      </a:rPr>
                                      <m:t>2</m:t>
                                    </m:r>
                                  </m:sub>
                                </m:sSub>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b="0" i="1" smtClean="0">
                                        <a:latin typeface="Cambria Math" panose="02040503050406030204" pitchFamily="18" charset="0"/>
                                      </a:rPr>
                                      <m:t>3</m:t>
                                    </m:r>
                                  </m:sub>
                                </m:sSub>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b="0" i="1" smtClean="0">
                                        <a:latin typeface="Cambria Math" panose="02040503050406030204" pitchFamily="18" charset="0"/>
                                      </a:rPr>
                                      <m:t>4</m:t>
                                    </m:r>
                                  </m:sub>
                                </m:sSub>
                              </m:e>
                            </m:d>
                          </m:den>
                        </m:f>
                      </m:e>
                    </m:d>
                    <m:r>
                      <a:rPr lang="es-PA" b="0" i="1" smtClean="0">
                        <a:latin typeface="Cambria Math" panose="02040503050406030204" pitchFamily="18" charset="0"/>
                      </a:rPr>
                      <m:t>⦟</m:t>
                    </m:r>
                  </m:oMath>
                </a14:m>
                <a:r>
                  <a:rPr lang="es-PA" dirty="0"/>
                  <a:t> </a:t>
                </a:r>
                <a14:m>
                  <m:oMath xmlns:m="http://schemas.openxmlformats.org/officeDocument/2006/math">
                    <m:r>
                      <a:rPr lang="es-PA" sz="1500" i="1">
                        <a:latin typeface="Cambria Math" panose="02040503050406030204" pitchFamily="18" charset="0"/>
                      </a:rPr>
                      <m:t>[</m:t>
                    </m:r>
                    <m:func>
                      <m:funcPr>
                        <m:ctrlPr>
                          <a:rPr lang="es-PA" sz="1500" i="1">
                            <a:latin typeface="Cambria Math" panose="02040503050406030204" pitchFamily="18" charset="0"/>
                          </a:rPr>
                        </m:ctrlPr>
                      </m:funcPr>
                      <m:fName>
                        <m:r>
                          <m:rPr>
                            <m:sty m:val="p"/>
                          </m:rPr>
                          <a:rPr lang="es-PA" sz="1500">
                            <a:latin typeface="Cambria Math" panose="02040503050406030204" pitchFamily="18" charset="0"/>
                          </a:rPr>
                          <m:t>tan</m:t>
                        </m:r>
                      </m:fName>
                      <m:e>
                        <m:r>
                          <a:rPr lang="es-PA" sz="1500" i="1">
                            <a:latin typeface="Cambria Math" panose="02040503050406030204" pitchFamily="18" charset="0"/>
                          </a:rPr>
                          <m:t>((</m:t>
                        </m:r>
                        <m:r>
                          <a:rPr lang="es-PA" sz="1500" i="1">
                            <a:latin typeface="Cambria Math" panose="02040503050406030204" pitchFamily="18" charset="0"/>
                          </a:rPr>
                          <m:t>𝑠</m:t>
                        </m:r>
                        <m:r>
                          <a:rPr lang="es-PA" sz="1500" i="1">
                            <a:latin typeface="Cambria Math" panose="02040503050406030204" pitchFamily="18" charset="0"/>
                          </a:rPr>
                          <m:t>+</m:t>
                        </m:r>
                        <m:sSub>
                          <m:sSubPr>
                            <m:ctrlPr>
                              <a:rPr lang="es-PA" sz="1500" i="1">
                                <a:latin typeface="Cambria Math" panose="02040503050406030204" pitchFamily="18" charset="0"/>
                              </a:rPr>
                            </m:ctrlPr>
                          </m:sSubPr>
                          <m:e>
                            <m:r>
                              <a:rPr lang="es-PA" sz="1500" i="1">
                                <a:latin typeface="Cambria Math" panose="02040503050406030204" pitchFamily="18" charset="0"/>
                              </a:rPr>
                              <m:t>𝑧</m:t>
                            </m:r>
                          </m:e>
                          <m:sub>
                            <m:r>
                              <a:rPr lang="es-PA" sz="1500" i="1">
                                <a:latin typeface="Cambria Math" panose="02040503050406030204" pitchFamily="18" charset="0"/>
                              </a:rPr>
                              <m:t>1</m:t>
                            </m:r>
                          </m:sub>
                        </m:sSub>
                        <m:r>
                          <a:rPr lang="es-PA" sz="1500" i="1">
                            <a:latin typeface="Cambria Math" panose="02040503050406030204" pitchFamily="18" charset="0"/>
                          </a:rPr>
                          <m:t>)</m:t>
                        </m:r>
                      </m:e>
                    </m:func>
                    <m:r>
                      <a:rPr lang="es-PA" sz="1500" i="1">
                        <a:latin typeface="Cambria Math" panose="02040503050406030204" pitchFamily="18" charset="0"/>
                      </a:rPr>
                      <m:t>−</m:t>
                    </m:r>
                    <m:func>
                      <m:funcPr>
                        <m:ctrlPr>
                          <a:rPr lang="es-PA" sz="1500" i="1">
                            <a:latin typeface="Cambria Math" panose="02040503050406030204" pitchFamily="18" charset="0"/>
                          </a:rPr>
                        </m:ctrlPr>
                      </m:funcPr>
                      <m:fName>
                        <m:r>
                          <m:rPr>
                            <m:sty m:val="p"/>
                          </m:rPr>
                          <a:rPr lang="es-PA" sz="1500">
                            <a:latin typeface="Cambria Math" panose="02040503050406030204" pitchFamily="18" charset="0"/>
                          </a:rPr>
                          <m:t>tan</m:t>
                        </m:r>
                      </m:fName>
                      <m:e>
                        <m:r>
                          <a:rPr lang="es-PA" sz="1500" i="1">
                            <a:latin typeface="Cambria Math" panose="02040503050406030204" pitchFamily="18" charset="0"/>
                          </a:rPr>
                          <m:t>((</m:t>
                        </m:r>
                        <m:r>
                          <a:rPr lang="es-PA" sz="1500" i="1">
                            <a:latin typeface="Cambria Math" panose="02040503050406030204" pitchFamily="18" charset="0"/>
                          </a:rPr>
                          <m:t>𝑠</m:t>
                        </m:r>
                        <m:r>
                          <a:rPr lang="es-PA" sz="1500" i="1">
                            <a:latin typeface="Cambria Math" panose="02040503050406030204" pitchFamily="18" charset="0"/>
                          </a:rPr>
                          <m:t>+</m:t>
                        </m:r>
                        <m:sSub>
                          <m:sSubPr>
                            <m:ctrlPr>
                              <a:rPr lang="es-PA" sz="1500" i="1">
                                <a:latin typeface="Cambria Math" panose="02040503050406030204" pitchFamily="18" charset="0"/>
                              </a:rPr>
                            </m:ctrlPr>
                          </m:sSubPr>
                          <m:e>
                            <m:r>
                              <a:rPr lang="es-PA" sz="1500" i="1">
                                <a:latin typeface="Cambria Math" panose="02040503050406030204" pitchFamily="18" charset="0"/>
                              </a:rPr>
                              <m:t>𝑝</m:t>
                            </m:r>
                          </m:e>
                          <m:sub>
                            <m:r>
                              <a:rPr lang="es-PA" sz="1500" i="1">
                                <a:latin typeface="Cambria Math" panose="02040503050406030204" pitchFamily="18" charset="0"/>
                              </a:rPr>
                              <m:t>1</m:t>
                            </m:r>
                          </m:sub>
                        </m:sSub>
                        <m:r>
                          <a:rPr lang="es-PA" sz="1500" i="1">
                            <a:latin typeface="Cambria Math" panose="02040503050406030204" pitchFamily="18" charset="0"/>
                          </a:rPr>
                          <m:t>)</m:t>
                        </m:r>
                      </m:e>
                    </m:func>
                    <m:r>
                      <a:rPr lang="es-PA" sz="1500" i="1">
                        <a:latin typeface="Cambria Math" panose="02040503050406030204" pitchFamily="18" charset="0"/>
                      </a:rPr>
                      <m:t>−</m:t>
                    </m:r>
                    <m:func>
                      <m:funcPr>
                        <m:ctrlPr>
                          <a:rPr lang="es-PA" sz="1500" i="1">
                            <a:latin typeface="Cambria Math" panose="02040503050406030204" pitchFamily="18" charset="0"/>
                          </a:rPr>
                        </m:ctrlPr>
                      </m:funcPr>
                      <m:fName>
                        <m:r>
                          <m:rPr>
                            <m:sty m:val="p"/>
                          </m:rPr>
                          <a:rPr lang="es-PA" sz="1500">
                            <a:latin typeface="Cambria Math" panose="02040503050406030204" pitchFamily="18" charset="0"/>
                          </a:rPr>
                          <m:t>tan</m:t>
                        </m:r>
                      </m:fName>
                      <m:e>
                        <m:r>
                          <a:rPr lang="es-PA" sz="1500" i="1">
                            <a:latin typeface="Cambria Math" panose="02040503050406030204" pitchFamily="18" charset="0"/>
                          </a:rPr>
                          <m:t>((</m:t>
                        </m:r>
                        <m:r>
                          <a:rPr lang="es-PA" sz="1500" i="1">
                            <a:latin typeface="Cambria Math" panose="02040503050406030204" pitchFamily="18" charset="0"/>
                          </a:rPr>
                          <m:t>𝑠</m:t>
                        </m:r>
                        <m:r>
                          <a:rPr lang="es-PA" sz="1500" i="1">
                            <a:latin typeface="Cambria Math" panose="02040503050406030204" pitchFamily="18" charset="0"/>
                          </a:rPr>
                          <m:t>+</m:t>
                        </m:r>
                        <m:sSub>
                          <m:sSubPr>
                            <m:ctrlPr>
                              <a:rPr lang="es-PA" sz="1500" i="1">
                                <a:latin typeface="Cambria Math" panose="02040503050406030204" pitchFamily="18" charset="0"/>
                              </a:rPr>
                            </m:ctrlPr>
                          </m:sSubPr>
                          <m:e>
                            <m:r>
                              <a:rPr lang="es-PA" sz="1500" i="1">
                                <a:latin typeface="Cambria Math" panose="02040503050406030204" pitchFamily="18" charset="0"/>
                              </a:rPr>
                              <m:t>𝑝</m:t>
                            </m:r>
                          </m:e>
                          <m:sub>
                            <m:r>
                              <a:rPr lang="es-PA" sz="1500" i="1">
                                <a:latin typeface="Cambria Math" panose="02040503050406030204" pitchFamily="18" charset="0"/>
                              </a:rPr>
                              <m:t>1</m:t>
                            </m:r>
                          </m:sub>
                        </m:sSub>
                        <m:r>
                          <a:rPr lang="es-PA" sz="1500" i="1">
                            <a:latin typeface="Cambria Math" panose="02040503050406030204" pitchFamily="18" charset="0"/>
                          </a:rPr>
                          <m:t>)</m:t>
                        </m:r>
                      </m:e>
                    </m:func>
                  </m:oMath>
                </a14:m>
                <a:r>
                  <a:rPr lang="es-PA" sz="1500" dirty="0"/>
                  <a:t> </a:t>
                </a:r>
                <a14:m>
                  <m:oMath xmlns:m="http://schemas.openxmlformats.org/officeDocument/2006/math">
                    <m:func>
                      <m:funcPr>
                        <m:ctrlPr>
                          <a:rPr lang="es-PA" sz="1500" i="1">
                            <a:latin typeface="Cambria Math" panose="02040503050406030204" pitchFamily="18" charset="0"/>
                          </a:rPr>
                        </m:ctrlPr>
                      </m:funcPr>
                      <m:fName>
                        <m:r>
                          <m:rPr>
                            <m:sty m:val="p"/>
                          </m:rPr>
                          <a:rPr lang="es-PA" sz="1500">
                            <a:latin typeface="Cambria Math" panose="02040503050406030204" pitchFamily="18" charset="0"/>
                          </a:rPr>
                          <m:t>tan</m:t>
                        </m:r>
                      </m:fName>
                      <m:e>
                        <m:r>
                          <a:rPr lang="es-PA" sz="1500" i="1">
                            <a:latin typeface="Cambria Math" panose="02040503050406030204" pitchFamily="18" charset="0"/>
                          </a:rPr>
                          <m:t>((</m:t>
                        </m:r>
                        <m:r>
                          <a:rPr lang="es-PA" sz="1500" i="1">
                            <a:latin typeface="Cambria Math" panose="02040503050406030204" pitchFamily="18" charset="0"/>
                          </a:rPr>
                          <m:t>𝑠</m:t>
                        </m:r>
                        <m:r>
                          <a:rPr lang="es-PA" sz="1500" i="1">
                            <a:latin typeface="Cambria Math" panose="02040503050406030204" pitchFamily="18" charset="0"/>
                          </a:rPr>
                          <m:t>+</m:t>
                        </m:r>
                        <m:sSub>
                          <m:sSubPr>
                            <m:ctrlPr>
                              <a:rPr lang="es-PA" sz="1500" i="1">
                                <a:latin typeface="Cambria Math" panose="02040503050406030204" pitchFamily="18" charset="0"/>
                              </a:rPr>
                            </m:ctrlPr>
                          </m:sSubPr>
                          <m:e>
                            <m:r>
                              <a:rPr lang="es-PA" sz="1500" i="1">
                                <a:latin typeface="Cambria Math" panose="02040503050406030204" pitchFamily="18" charset="0"/>
                              </a:rPr>
                              <m:t>𝑝</m:t>
                            </m:r>
                          </m:e>
                          <m:sub>
                            <m:r>
                              <a:rPr lang="es-PA" sz="1500" i="1">
                                <a:latin typeface="Cambria Math" panose="02040503050406030204" pitchFamily="18" charset="0"/>
                              </a:rPr>
                              <m:t>1</m:t>
                            </m:r>
                          </m:sub>
                        </m:sSub>
                        <m:r>
                          <a:rPr lang="es-PA" sz="1500" i="1">
                            <a:latin typeface="Cambria Math" panose="02040503050406030204" pitchFamily="18" charset="0"/>
                          </a:rPr>
                          <m:t>)</m:t>
                        </m:r>
                      </m:e>
                    </m:func>
                    <m:r>
                      <a:rPr lang="es-PA" sz="1500" i="1">
                        <a:latin typeface="Cambria Math" panose="02040503050406030204" pitchFamily="18" charset="0"/>
                      </a:rPr>
                      <m:t>−</m:t>
                    </m:r>
                  </m:oMath>
                </a14:m>
                <a:r>
                  <a:rPr lang="es-PA" sz="1500" dirty="0"/>
                  <a:t> </a:t>
                </a:r>
                <a14:m>
                  <m:oMath xmlns:m="http://schemas.openxmlformats.org/officeDocument/2006/math">
                    <m:func>
                      <m:funcPr>
                        <m:ctrlPr>
                          <a:rPr lang="es-PA" sz="1500" i="1">
                            <a:latin typeface="Cambria Math" panose="02040503050406030204" pitchFamily="18" charset="0"/>
                          </a:rPr>
                        </m:ctrlPr>
                      </m:funcPr>
                      <m:fName>
                        <m:r>
                          <m:rPr>
                            <m:sty m:val="p"/>
                          </m:rPr>
                          <a:rPr lang="es-PA" sz="1500">
                            <a:latin typeface="Cambria Math" panose="02040503050406030204" pitchFamily="18" charset="0"/>
                          </a:rPr>
                          <m:t>tan</m:t>
                        </m:r>
                      </m:fName>
                      <m:e>
                        <m:r>
                          <a:rPr lang="es-PA" sz="1500" i="1">
                            <a:latin typeface="Cambria Math" panose="02040503050406030204" pitchFamily="18" charset="0"/>
                          </a:rPr>
                          <m:t>((</m:t>
                        </m:r>
                        <m:r>
                          <a:rPr lang="es-PA" sz="1500" i="1">
                            <a:latin typeface="Cambria Math" panose="02040503050406030204" pitchFamily="18" charset="0"/>
                          </a:rPr>
                          <m:t>𝑠</m:t>
                        </m:r>
                        <m:r>
                          <a:rPr lang="es-PA" sz="1500" i="1">
                            <a:latin typeface="Cambria Math" panose="02040503050406030204" pitchFamily="18" charset="0"/>
                          </a:rPr>
                          <m:t>+</m:t>
                        </m:r>
                        <m:sSub>
                          <m:sSubPr>
                            <m:ctrlPr>
                              <a:rPr lang="es-PA" sz="1500" i="1">
                                <a:latin typeface="Cambria Math" panose="02040503050406030204" pitchFamily="18" charset="0"/>
                              </a:rPr>
                            </m:ctrlPr>
                          </m:sSubPr>
                          <m:e>
                            <m:r>
                              <a:rPr lang="es-PA" sz="1500" i="1">
                                <a:latin typeface="Cambria Math" panose="02040503050406030204" pitchFamily="18" charset="0"/>
                              </a:rPr>
                              <m:t>𝑝</m:t>
                            </m:r>
                          </m:e>
                          <m:sub>
                            <m:r>
                              <a:rPr lang="es-PA" sz="1500" i="1">
                                <a:latin typeface="Cambria Math" panose="02040503050406030204" pitchFamily="18" charset="0"/>
                              </a:rPr>
                              <m:t>1</m:t>
                            </m:r>
                          </m:sub>
                        </m:sSub>
                        <m:r>
                          <a:rPr lang="es-PA" sz="1500" i="1">
                            <a:latin typeface="Cambria Math" panose="02040503050406030204" pitchFamily="18" charset="0"/>
                          </a:rPr>
                          <m:t>)</m:t>
                        </m:r>
                      </m:e>
                    </m:func>
                  </m:oMath>
                </a14:m>
                <a:r>
                  <a:rPr lang="es-PA" sz="1500" dirty="0"/>
                  <a:t>]</a:t>
                </a:r>
                <a:endParaRPr lang="es-PA" sz="1500" b="0" dirty="0"/>
              </a:p>
              <a:p>
                <a:r>
                  <a:rPr lang="es-PA" dirty="0"/>
                  <a:t>Basándonos en el resultado anterior:</a:t>
                </a:r>
              </a:p>
              <a:p>
                <a14:m>
                  <m:oMath xmlns:m="http://schemas.openxmlformats.org/officeDocument/2006/math">
                    <m:d>
                      <m:dPr>
                        <m:begChr m:val="|"/>
                        <m:endChr m:val="|"/>
                        <m:ctrlPr>
                          <a:rPr lang="es-PA" i="1">
                            <a:latin typeface="Cambria Math" panose="02040503050406030204" pitchFamily="18" charset="0"/>
                          </a:rPr>
                        </m:ctrlPr>
                      </m:dPr>
                      <m:e>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𝐻</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e>
                    </m:d>
                    <m:r>
                      <a:rPr lang="es-PA" b="0" i="1" smtClean="0">
                        <a:latin typeface="Cambria Math" panose="02040503050406030204" pitchFamily="18" charset="0"/>
                      </a:rPr>
                      <m:t>=</m:t>
                    </m:r>
                    <m:d>
                      <m:dPr>
                        <m:begChr m:val="|"/>
                        <m:endChr m:val="|"/>
                        <m:ctrlPr>
                          <a:rPr lang="es-PA" i="1">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𝐾</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𝑧</m:t>
                                    </m:r>
                                  </m:e>
                                  <m:sub>
                                    <m:r>
                                      <a:rPr lang="es-PA" i="1">
                                        <a:latin typeface="Cambria Math" panose="02040503050406030204" pitchFamily="18" charset="0"/>
                                      </a:rPr>
                                      <m:t>1</m:t>
                                    </m:r>
                                  </m:sub>
                                </m:sSub>
                              </m:e>
                            </m:d>
                            <m:r>
                              <a:rPr lang="es-PA" b="0" i="1" smtClean="0">
                                <a:latin typeface="Cambria Math" panose="02040503050406030204" pitchFamily="18" charset="0"/>
                              </a:rPr>
                              <m:t>…</m:t>
                            </m:r>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1</m:t>
                                    </m:r>
                                  </m:sub>
                                </m:sSub>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2</m:t>
                                    </m:r>
                                  </m:sub>
                                </m:sSub>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3</m:t>
                                    </m:r>
                                  </m:sub>
                                </m:sSub>
                              </m:e>
                            </m:d>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4</m:t>
                                    </m:r>
                                  </m:sub>
                                </m:sSub>
                              </m:e>
                            </m:d>
                            <m:r>
                              <a:rPr lang="es-PA" b="0" i="1" smtClean="0">
                                <a:latin typeface="Cambria Math" panose="02040503050406030204" pitchFamily="18" charset="0"/>
                              </a:rPr>
                              <m:t>…</m:t>
                            </m:r>
                          </m:den>
                        </m:f>
                      </m:e>
                    </m:d>
                    <m:r>
                      <a:rPr lang="es-PA" b="0" i="1" smtClean="0">
                        <a:latin typeface="Cambria Math" panose="02040503050406030204" pitchFamily="18" charset="0"/>
                      </a:rPr>
                      <m:t>=</m:t>
                    </m:r>
                    <m:r>
                      <a:rPr lang="es-PA" b="0" i="1" smtClean="0">
                        <a:latin typeface="Cambria Math" panose="02040503050406030204" pitchFamily="18" charset="0"/>
                      </a:rPr>
                      <m:t>𝐾</m:t>
                    </m:r>
                    <m:f>
                      <m:fPr>
                        <m:type m:val="skw"/>
                        <m:ctrlPr>
                          <a:rPr lang="es-PA" b="0" i="1" smtClean="0">
                            <a:latin typeface="Cambria Math" panose="02040503050406030204" pitchFamily="18" charset="0"/>
                          </a:rPr>
                        </m:ctrlPr>
                      </m:fPr>
                      <m:num>
                        <m:nary>
                          <m:naryPr>
                            <m:chr m:val="∏"/>
                            <m:ctrlPr>
                              <a:rPr lang="es-PA" b="0" i="1" smtClean="0">
                                <a:latin typeface="Cambria Math" panose="02040503050406030204" pitchFamily="18" charset="0"/>
                              </a:rPr>
                            </m:ctrlPr>
                          </m:naryPr>
                          <m:sub>
                            <m:r>
                              <m:rPr>
                                <m:brk m:alnAt="23"/>
                              </m:rPr>
                              <a:rPr lang="es-PA" b="0" i="1" smtClean="0">
                                <a:latin typeface="Cambria Math" panose="02040503050406030204" pitchFamily="18" charset="0"/>
                              </a:rPr>
                              <m:t>𝑖</m:t>
                            </m:r>
                            <m:r>
                              <a:rPr lang="es-PA" b="0" i="1" smtClean="0">
                                <a:latin typeface="Cambria Math" panose="02040503050406030204" pitchFamily="18" charset="0"/>
                              </a:rPr>
                              <m:t>=1</m:t>
                            </m:r>
                          </m:sub>
                          <m:sup>
                            <m:r>
                              <a:rPr lang="es-PA" b="0" i="1" smtClean="0">
                                <a:latin typeface="Cambria Math" panose="02040503050406030204" pitchFamily="18" charset="0"/>
                              </a:rPr>
                              <m:t>𝑚</m:t>
                            </m:r>
                          </m:sup>
                          <m:e>
                            <m:d>
                              <m:dPr>
                                <m:begChr m:val="|"/>
                                <m:endChr m:val="|"/>
                                <m:ctrlPr>
                                  <a:rPr lang="es-PA" b="0" i="1" smtClean="0">
                                    <a:latin typeface="Cambria Math" panose="02040503050406030204" pitchFamily="18" charset="0"/>
                                  </a:rPr>
                                </m:ctrlPr>
                              </m:d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𝑧</m:t>
                                        </m:r>
                                      </m:e>
                                      <m:sub>
                                        <m:r>
                                          <a:rPr lang="es-PA" i="1">
                                            <a:latin typeface="Cambria Math" panose="02040503050406030204" pitchFamily="18" charset="0"/>
                                          </a:rPr>
                                          <m:t>𝑖</m:t>
                                        </m:r>
                                      </m:sub>
                                    </m:sSub>
                                  </m:e>
                                </m:d>
                              </m:e>
                            </m:d>
                          </m:e>
                        </m:nary>
                      </m:num>
                      <m:den>
                        <m:nary>
                          <m:naryPr>
                            <m:chr m:val="∏"/>
                            <m:ctrlPr>
                              <a:rPr lang="es-PA" i="1">
                                <a:latin typeface="Cambria Math" panose="02040503050406030204" pitchFamily="18" charset="0"/>
                              </a:rPr>
                            </m:ctrlPr>
                          </m:naryPr>
                          <m:sub>
                            <m:r>
                              <a:rPr lang="es-PA" b="0" i="1" smtClean="0">
                                <a:latin typeface="Cambria Math" panose="02040503050406030204" pitchFamily="18" charset="0"/>
                              </a:rPr>
                              <m:t>𝑗</m:t>
                            </m:r>
                            <m:r>
                              <a:rPr lang="es-PA" i="1">
                                <a:latin typeface="Cambria Math" panose="02040503050406030204" pitchFamily="18" charset="0"/>
                              </a:rPr>
                              <m:t>=1</m:t>
                            </m:r>
                          </m:sub>
                          <m:sup>
                            <m:r>
                              <a:rPr lang="es-PA" b="0" i="1" smtClean="0">
                                <a:latin typeface="Cambria Math" panose="02040503050406030204" pitchFamily="18" charset="0"/>
                              </a:rPr>
                              <m:t>𝑛</m:t>
                            </m:r>
                          </m:sup>
                          <m:e>
                            <m:d>
                              <m:dPr>
                                <m:begChr m:val="|"/>
                                <m:endChr m:val="|"/>
                                <m:ctrlPr>
                                  <a:rPr lang="es-PA" i="1" smtClean="0">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𝑗</m:t>
                                    </m:r>
                                  </m:sub>
                                </m:sSub>
                              </m:e>
                            </m:d>
                          </m:e>
                        </m:nary>
                      </m:den>
                    </m:f>
                  </m:oMath>
                </a14:m>
                <a:endParaRPr lang="es-PA" b="0" dirty="0"/>
              </a:p>
              <a:p>
                <a14:m>
                  <m:oMath xmlns:m="http://schemas.openxmlformats.org/officeDocument/2006/math">
                    <m:r>
                      <a:rPr lang="es-PA" i="1">
                        <a:latin typeface="Cambria Math" panose="02040503050406030204" pitchFamily="18" charset="0"/>
                      </a:rPr>
                      <m:t>⦟</m:t>
                    </m:r>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𝐻</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nary>
                      <m:naryPr>
                        <m:chr m:val="∑"/>
                        <m:ctrlPr>
                          <a:rPr lang="es-PA" b="0" i="1" smtClean="0">
                            <a:latin typeface="Cambria Math" panose="02040503050406030204" pitchFamily="18" charset="0"/>
                          </a:rPr>
                        </m:ctrlPr>
                      </m:naryPr>
                      <m:sub>
                        <m:r>
                          <m:rPr>
                            <m:brk m:alnAt="23"/>
                          </m:rPr>
                          <a:rPr lang="es-PA" b="0" i="1" smtClean="0">
                            <a:latin typeface="Cambria Math" panose="02040503050406030204" pitchFamily="18" charset="0"/>
                          </a:rPr>
                          <m:t>𝑖</m:t>
                        </m:r>
                        <m:r>
                          <a:rPr lang="es-PA" b="0" i="1" smtClean="0">
                            <a:latin typeface="Cambria Math" panose="02040503050406030204" pitchFamily="18" charset="0"/>
                          </a:rPr>
                          <m:t>=1</m:t>
                        </m:r>
                      </m:sub>
                      <m:sup>
                        <m:r>
                          <a:rPr lang="es-PA" b="0" i="1" smtClean="0">
                            <a:latin typeface="Cambria Math" panose="02040503050406030204" pitchFamily="18" charset="0"/>
                          </a:rPr>
                          <m:t>𝑚</m:t>
                        </m:r>
                      </m:sup>
                      <m:e>
                        <m:sSub>
                          <m:sSubPr>
                            <m:ctrlPr>
                              <a:rPr lang="es-PA" b="0" i="1" smtClean="0">
                                <a:latin typeface="Cambria Math" panose="02040503050406030204" pitchFamily="18" charset="0"/>
                              </a:rPr>
                            </m:ctrlPr>
                          </m:sSubPr>
                          <m:e>
                            <m:r>
                              <a:rPr lang="az-Cyrl-AZ" i="1">
                                <a:latin typeface="Cambria Math" panose="02040503050406030204" pitchFamily="18" charset="0"/>
                              </a:rPr>
                              <m:t>ф</m:t>
                            </m:r>
                          </m:e>
                          <m:sub>
                            <m:r>
                              <a:rPr lang="es-PA" b="0" i="1" smtClean="0">
                                <a:latin typeface="Cambria Math" panose="02040503050406030204" pitchFamily="18" charset="0"/>
                              </a:rPr>
                              <m:t>𝑖</m:t>
                            </m:r>
                          </m:sub>
                        </m:sSub>
                      </m:e>
                    </m:nary>
                    <m:r>
                      <a:rPr lang="es-PA" b="0" i="1" smtClean="0">
                        <a:latin typeface="Cambria Math" panose="02040503050406030204" pitchFamily="18" charset="0"/>
                      </a:rPr>
                      <m:t>−</m:t>
                    </m:r>
                    <m:nary>
                      <m:naryPr>
                        <m:chr m:val="∑"/>
                        <m:ctrlPr>
                          <a:rPr lang="es-PA" i="1">
                            <a:latin typeface="Cambria Math" panose="02040503050406030204" pitchFamily="18" charset="0"/>
                          </a:rPr>
                        </m:ctrlPr>
                      </m:naryPr>
                      <m:sub>
                        <m:r>
                          <a:rPr lang="es-PA" b="0" i="1" smtClean="0">
                            <a:latin typeface="Cambria Math" panose="02040503050406030204" pitchFamily="18" charset="0"/>
                          </a:rPr>
                          <m:t>𝑗</m:t>
                        </m:r>
                        <m:r>
                          <a:rPr lang="es-PA" i="1">
                            <a:latin typeface="Cambria Math" panose="02040503050406030204" pitchFamily="18" charset="0"/>
                          </a:rPr>
                          <m:t>=1</m:t>
                        </m:r>
                      </m:sub>
                      <m:sup>
                        <m:r>
                          <a:rPr lang="es-PA" b="0" i="1" smtClean="0">
                            <a:latin typeface="Cambria Math" panose="02040503050406030204" pitchFamily="18" charset="0"/>
                          </a:rPr>
                          <m:t>𝑛</m:t>
                        </m:r>
                      </m:sup>
                      <m:e>
                        <m:sSub>
                          <m:sSubPr>
                            <m:ctrlPr>
                              <a:rPr lang="es-PA" i="1">
                                <a:latin typeface="Cambria Math" panose="02040503050406030204" pitchFamily="18" charset="0"/>
                              </a:rPr>
                            </m:ctrlPr>
                          </m:sSubPr>
                          <m:e>
                            <m:r>
                              <a:rPr lang="az-Cyrl-AZ" i="1">
                                <a:latin typeface="Cambria Math" panose="02040503050406030204" pitchFamily="18" charset="0"/>
                                <a:ea typeface="Cambria Math" panose="02040503050406030204" pitchFamily="18" charset="0"/>
                              </a:rPr>
                              <m:t>Ɵ</m:t>
                            </m:r>
                          </m:e>
                          <m:sub>
                            <m:r>
                              <a:rPr lang="es-PA" b="0" i="1" smtClean="0">
                                <a:latin typeface="Cambria Math" panose="02040503050406030204" pitchFamily="18" charset="0"/>
                              </a:rPr>
                              <m:t>𝑗</m:t>
                            </m:r>
                          </m:sub>
                        </m:sSub>
                      </m:e>
                    </m:nary>
                  </m:oMath>
                </a14:m>
                <a:endParaRPr lang="es-PA" dirty="0"/>
              </a:p>
              <a:p>
                <a:r>
                  <a:rPr lang="es-PA" dirty="0"/>
                  <a:t>Donde las magnitudes son medidas a partir del cero o el polo (</a:t>
                </a:r>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𝑧</m:t>
                        </m:r>
                      </m:e>
                      <m:sub>
                        <m:r>
                          <a:rPr lang="es-PA" i="1">
                            <a:latin typeface="Cambria Math" panose="02040503050406030204" pitchFamily="18" charset="0"/>
                          </a:rPr>
                          <m:t>𝑖</m:t>
                        </m:r>
                      </m:sub>
                    </m:sSub>
                  </m:oMath>
                </a14:m>
                <a:r>
                  <a:rPr lang="es-PA" dirty="0"/>
                  <a:t> o </a:t>
                </a:r>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𝑗</m:t>
                        </m:r>
                      </m:sub>
                    </m:sSub>
                  </m:oMath>
                </a14:m>
                <a:r>
                  <a:rPr lang="es-PA" dirty="0"/>
                  <a:t>) hasta el punto de interés “s”, y los ángulos son medidos a partir del eje real.</a:t>
                </a:r>
              </a:p>
            </p:txBody>
          </p:sp>
        </mc:Choice>
        <mc:Fallback>
          <p:sp>
            <p:nvSpPr>
              <p:cNvPr id="3" name="Marcador de contenido 2">
                <a:extLst>
                  <a:ext uri="{FF2B5EF4-FFF2-40B4-BE49-F238E27FC236}">
                    <a16:creationId xmlns:a16="http://schemas.microsoft.com/office/drawing/2014/main" id="{78519BFA-5F36-488A-9BD4-580AB7E7D607}"/>
                  </a:ext>
                </a:extLst>
              </p:cNvPr>
              <p:cNvSpPr>
                <a:spLocks noGrp="1" noRot="1" noChangeAspect="1" noMove="1" noResize="1" noEditPoints="1" noAdjustHandles="1" noChangeArrowheads="1" noChangeShapeType="1" noTextEdit="1"/>
              </p:cNvSpPr>
              <p:nvPr>
                <p:ph idx="1"/>
              </p:nvPr>
            </p:nvSpPr>
            <p:spPr>
              <a:xfrm>
                <a:off x="410817" y="2998203"/>
                <a:ext cx="11317357" cy="4050792"/>
              </a:xfrm>
              <a:blipFill>
                <a:blip r:embed="rId2"/>
                <a:stretch>
                  <a:fillRect l="-215"/>
                </a:stretch>
              </a:blipFill>
            </p:spPr>
            <p:txBody>
              <a:bodyPr/>
              <a:lstStyle/>
              <a:p>
                <a:r>
                  <a:rPr lang="es-PA">
                    <a:noFill/>
                  </a:rPr>
                  <a:t> </a:t>
                </a:r>
              </a:p>
            </p:txBody>
          </p:sp>
        </mc:Fallback>
      </mc:AlternateContent>
      <p:pic>
        <p:nvPicPr>
          <p:cNvPr id="4" name="Imagen 3">
            <a:extLst>
              <a:ext uri="{FF2B5EF4-FFF2-40B4-BE49-F238E27FC236}">
                <a16:creationId xmlns:a16="http://schemas.microsoft.com/office/drawing/2014/main" id="{1977A8E1-F036-4B4F-B9CC-DC781BC63747}"/>
              </a:ext>
            </a:extLst>
          </p:cNvPr>
          <p:cNvPicPr>
            <a:picLocks noChangeAspect="1"/>
          </p:cNvPicPr>
          <p:nvPr/>
        </p:nvPicPr>
        <p:blipFill>
          <a:blip r:embed="rId3"/>
          <a:stretch>
            <a:fillRect/>
          </a:stretch>
        </p:blipFill>
        <p:spPr>
          <a:xfrm>
            <a:off x="4219575" y="1918318"/>
            <a:ext cx="3752850" cy="685800"/>
          </a:xfrm>
          <a:prstGeom prst="rect">
            <a:avLst/>
          </a:prstGeom>
        </p:spPr>
      </p:pic>
    </p:spTree>
    <p:extLst>
      <p:ext uri="{BB962C8B-B14F-4D97-AF65-F5344CB8AC3E}">
        <p14:creationId xmlns:p14="http://schemas.microsoft.com/office/powerpoint/2010/main" val="231213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4D83E-7751-4E3A-9AC5-3DEAD990BA8A}"/>
              </a:ext>
            </a:extLst>
          </p:cNvPr>
          <p:cNvSpPr>
            <a:spLocks noGrp="1"/>
          </p:cNvSpPr>
          <p:nvPr>
            <p:ph type="title"/>
          </p:nvPr>
        </p:nvSpPr>
        <p:spPr/>
        <p:txBody>
          <a:bodyPr/>
          <a:lstStyle/>
          <a:p>
            <a:r>
              <a:rPr lang="es-PA" dirty="0"/>
              <a:t>Ejemplo #1: Magnitud y ángulo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D79E304-EEE3-4973-BA8D-71C809935AB9}"/>
                  </a:ext>
                </a:extLst>
              </p:cNvPr>
              <p:cNvSpPr>
                <a:spLocks noGrp="1"/>
              </p:cNvSpPr>
              <p:nvPr>
                <p:ph idx="1"/>
              </p:nvPr>
            </p:nvSpPr>
            <p:spPr/>
            <p:txBody>
              <a:bodyPr/>
              <a:lstStyle/>
              <a:p>
                <a:r>
                  <a:rPr lang="es-PA" dirty="0"/>
                  <a:t>Encuentre la magnitud y el ángulo resultante, dada la función de transferencia</a:t>
                </a:r>
              </a:p>
              <a:p>
                <a:pPr marL="0" indent="0">
                  <a:buNone/>
                </a:pPr>
                <a14:m>
                  <m:oMath xmlns:m="http://schemas.openxmlformats.org/officeDocument/2006/math">
                    <m:r>
                      <a:rPr lang="es-PA" b="0" i="1" smtClean="0">
                        <a:latin typeface="Cambria Math" panose="02040503050406030204" pitchFamily="18" charset="0"/>
                      </a:rPr>
                      <m:t>𝐹</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+1</m:t>
                            </m:r>
                          </m:e>
                        </m:d>
                      </m:num>
                      <m:den>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+2)</m:t>
                        </m:r>
                      </m:den>
                    </m:f>
                    <m:r>
                      <a:rPr lang="es-PA" b="0" i="1" smtClean="0">
                        <a:latin typeface="Cambria Math" panose="02040503050406030204" pitchFamily="18" charset="0"/>
                      </a:rPr>
                      <m:t> </m:t>
                    </m:r>
                  </m:oMath>
                </a14:m>
                <a:r>
                  <a:rPr lang="es-PA" dirty="0"/>
                  <a:t>en el punto </a:t>
                </a:r>
                <a14:m>
                  <m:oMath xmlns:m="http://schemas.openxmlformats.org/officeDocument/2006/math">
                    <m:r>
                      <a:rPr lang="es-PA" b="0" i="1" smtClean="0">
                        <a:latin typeface="Cambria Math" panose="02040503050406030204" pitchFamily="18" charset="0"/>
                      </a:rPr>
                      <m:t>𝑠</m:t>
                    </m:r>
                    <m:r>
                      <a:rPr lang="es-PA" b="0" i="1" smtClean="0">
                        <a:latin typeface="Cambria Math" panose="02040503050406030204" pitchFamily="18" charset="0"/>
                      </a:rPr>
                      <m:t>=−3+</m:t>
                    </m:r>
                    <m:r>
                      <a:rPr lang="es-PA" b="0" i="1" smtClean="0">
                        <a:latin typeface="Cambria Math" panose="02040503050406030204" pitchFamily="18" charset="0"/>
                      </a:rPr>
                      <m:t>𝑗</m:t>
                    </m:r>
                    <m:r>
                      <a:rPr lang="es-PA" b="0" i="1" smtClean="0">
                        <a:latin typeface="Cambria Math" panose="02040503050406030204" pitchFamily="18" charset="0"/>
                      </a:rPr>
                      <m:t>4</m:t>
                    </m:r>
                  </m:oMath>
                </a14:m>
                <a:r>
                  <a:rPr lang="es-PA" dirty="0"/>
                  <a:t>.  R: 0.217</a:t>
                </a:r>
                <a:r>
                  <a:rPr lang="es-PA" dirty="0">
                    <a:latin typeface="Cambria Math" panose="02040503050406030204" pitchFamily="18" charset="0"/>
                    <a:ea typeface="Cambria Math" panose="02040503050406030204" pitchFamily="18" charset="0"/>
                  </a:rPr>
                  <a:t>⦟-114.3°</a:t>
                </a:r>
                <a:endParaRPr lang="es-PA" dirty="0"/>
              </a:p>
            </p:txBody>
          </p:sp>
        </mc:Choice>
        <mc:Fallback xmlns="">
          <p:sp>
            <p:nvSpPr>
              <p:cNvPr id="3" name="Marcador de contenido 2">
                <a:extLst>
                  <a:ext uri="{FF2B5EF4-FFF2-40B4-BE49-F238E27FC236}">
                    <a16:creationId xmlns:a16="http://schemas.microsoft.com/office/drawing/2014/main" id="{8D79E304-EEE3-4973-BA8D-71C809935AB9}"/>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s-PA">
                    <a:noFill/>
                  </a:rPr>
                  <a:t> </a:t>
                </a:r>
              </a:p>
            </p:txBody>
          </p:sp>
        </mc:Fallback>
      </mc:AlternateContent>
    </p:spTree>
    <p:extLst>
      <p:ext uri="{BB962C8B-B14F-4D97-AF65-F5344CB8AC3E}">
        <p14:creationId xmlns:p14="http://schemas.microsoft.com/office/powerpoint/2010/main" val="415554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1E062-6C09-4D09-A432-407CFFBA8A18}"/>
              </a:ext>
            </a:extLst>
          </p:cNvPr>
          <p:cNvSpPr>
            <a:spLocks noGrp="1"/>
          </p:cNvSpPr>
          <p:nvPr>
            <p:ph type="title"/>
          </p:nvPr>
        </p:nvSpPr>
        <p:spPr>
          <a:xfrm>
            <a:off x="113245" y="0"/>
            <a:ext cx="10058400" cy="1609344"/>
          </a:xfrm>
        </p:spPr>
        <p:txBody>
          <a:bodyPr/>
          <a:lstStyle/>
          <a:p>
            <a:r>
              <a:rPr lang="es-PA" dirty="0"/>
              <a:t>Lugar geométrico de las raíces </a:t>
            </a:r>
          </a:p>
        </p:txBody>
      </p:sp>
      <p:pic>
        <p:nvPicPr>
          <p:cNvPr id="5" name="Imagen 4">
            <a:extLst>
              <a:ext uri="{FF2B5EF4-FFF2-40B4-BE49-F238E27FC236}">
                <a16:creationId xmlns:a16="http://schemas.microsoft.com/office/drawing/2014/main" id="{DCFEDB9E-61BC-44BA-AAC8-E7EB431034C8}"/>
              </a:ext>
            </a:extLst>
          </p:cNvPr>
          <p:cNvPicPr>
            <a:picLocks noChangeAspect="1"/>
          </p:cNvPicPr>
          <p:nvPr/>
        </p:nvPicPr>
        <p:blipFill rotWithShape="1">
          <a:blip r:embed="rId2"/>
          <a:srcRect b="9304"/>
          <a:stretch/>
        </p:blipFill>
        <p:spPr>
          <a:xfrm>
            <a:off x="282159" y="2009775"/>
            <a:ext cx="4442039" cy="1609344"/>
          </a:xfrm>
          <a:prstGeom prst="rect">
            <a:avLst/>
          </a:prstGeom>
        </p:spPr>
      </p:pic>
      <p:pic>
        <p:nvPicPr>
          <p:cNvPr id="6" name="Imagen 5">
            <a:extLst>
              <a:ext uri="{FF2B5EF4-FFF2-40B4-BE49-F238E27FC236}">
                <a16:creationId xmlns:a16="http://schemas.microsoft.com/office/drawing/2014/main" id="{B33F9C86-8D04-44D3-AFE1-F4F8CF8279FE}"/>
              </a:ext>
            </a:extLst>
          </p:cNvPr>
          <p:cNvPicPr>
            <a:picLocks noChangeAspect="1"/>
          </p:cNvPicPr>
          <p:nvPr/>
        </p:nvPicPr>
        <p:blipFill>
          <a:blip r:embed="rId3"/>
          <a:stretch>
            <a:fillRect/>
          </a:stretch>
        </p:blipFill>
        <p:spPr>
          <a:xfrm>
            <a:off x="393987" y="3619119"/>
            <a:ext cx="2613409" cy="918870"/>
          </a:xfrm>
          <a:prstGeom prst="rect">
            <a:avLst/>
          </a:prstGeom>
        </p:spPr>
      </p:pic>
      <p:pic>
        <p:nvPicPr>
          <p:cNvPr id="7" name="Imagen 6">
            <a:extLst>
              <a:ext uri="{FF2B5EF4-FFF2-40B4-BE49-F238E27FC236}">
                <a16:creationId xmlns:a16="http://schemas.microsoft.com/office/drawing/2014/main" id="{3E3A391A-BB4D-42F4-AEFC-D400FD72C274}"/>
              </a:ext>
            </a:extLst>
          </p:cNvPr>
          <p:cNvPicPr>
            <a:picLocks noChangeAspect="1"/>
          </p:cNvPicPr>
          <p:nvPr/>
        </p:nvPicPr>
        <p:blipFill>
          <a:blip r:embed="rId4"/>
          <a:stretch>
            <a:fillRect/>
          </a:stretch>
        </p:blipFill>
        <p:spPr>
          <a:xfrm>
            <a:off x="282159" y="4537988"/>
            <a:ext cx="4650473" cy="2320011"/>
          </a:xfrm>
          <a:prstGeom prst="rect">
            <a:avLst/>
          </a:prstGeom>
        </p:spPr>
      </p:pic>
      <p:pic>
        <p:nvPicPr>
          <p:cNvPr id="8" name="Imagen 7">
            <a:extLst>
              <a:ext uri="{FF2B5EF4-FFF2-40B4-BE49-F238E27FC236}">
                <a16:creationId xmlns:a16="http://schemas.microsoft.com/office/drawing/2014/main" id="{16E78652-8384-4D5B-9D8C-6D420530D77F}"/>
              </a:ext>
            </a:extLst>
          </p:cNvPr>
          <p:cNvPicPr>
            <a:picLocks noChangeAspect="1"/>
          </p:cNvPicPr>
          <p:nvPr/>
        </p:nvPicPr>
        <p:blipFill>
          <a:blip r:embed="rId5"/>
          <a:stretch>
            <a:fillRect/>
          </a:stretch>
        </p:blipFill>
        <p:spPr>
          <a:xfrm>
            <a:off x="4932632" y="1328931"/>
            <a:ext cx="3493916" cy="3405463"/>
          </a:xfrm>
          <a:prstGeom prst="rect">
            <a:avLst/>
          </a:prstGeom>
        </p:spPr>
      </p:pic>
      <p:pic>
        <p:nvPicPr>
          <p:cNvPr id="9" name="Imagen 8">
            <a:extLst>
              <a:ext uri="{FF2B5EF4-FFF2-40B4-BE49-F238E27FC236}">
                <a16:creationId xmlns:a16="http://schemas.microsoft.com/office/drawing/2014/main" id="{8FAC1493-2695-44EA-94AA-B0443D1000F2}"/>
              </a:ext>
            </a:extLst>
          </p:cNvPr>
          <p:cNvPicPr>
            <a:picLocks noChangeAspect="1"/>
          </p:cNvPicPr>
          <p:nvPr/>
        </p:nvPicPr>
        <p:blipFill>
          <a:blip r:embed="rId6"/>
          <a:stretch>
            <a:fillRect/>
          </a:stretch>
        </p:blipFill>
        <p:spPr>
          <a:xfrm>
            <a:off x="8426547" y="1261301"/>
            <a:ext cx="3672557" cy="3405462"/>
          </a:xfrm>
          <a:prstGeom prst="rect">
            <a:avLst/>
          </a:prstGeom>
        </p:spPr>
      </p:pic>
    </p:spTree>
    <p:extLst>
      <p:ext uri="{BB962C8B-B14F-4D97-AF65-F5344CB8AC3E}">
        <p14:creationId xmlns:p14="http://schemas.microsoft.com/office/powerpoint/2010/main" val="189407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96412-2881-43B3-904A-8FDDD11540BF}"/>
              </a:ext>
            </a:extLst>
          </p:cNvPr>
          <p:cNvSpPr>
            <a:spLocks noGrp="1"/>
          </p:cNvSpPr>
          <p:nvPr>
            <p:ph type="title"/>
          </p:nvPr>
        </p:nvSpPr>
        <p:spPr>
          <a:xfrm>
            <a:off x="0" y="0"/>
            <a:ext cx="10058400" cy="1609344"/>
          </a:xfrm>
        </p:spPr>
        <p:txBody>
          <a:bodyPr/>
          <a:lstStyle/>
          <a:p>
            <a:r>
              <a:rPr lang="es-PA" dirty="0"/>
              <a:t>Construcción del LGR</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5EEEC88-EA30-43F3-909E-D23482CF641B}"/>
                  </a:ext>
                </a:extLst>
              </p:cNvPr>
              <p:cNvSpPr>
                <a:spLocks noGrp="1"/>
              </p:cNvSpPr>
              <p:nvPr>
                <p:ph idx="1"/>
              </p:nvPr>
            </p:nvSpPr>
            <p:spPr>
              <a:xfrm>
                <a:off x="443948" y="1403604"/>
                <a:ext cx="11005930" cy="4050792"/>
              </a:xfrm>
            </p:spPr>
            <p:txBody>
              <a:bodyPr/>
              <a:lstStyle/>
              <a:p>
                <a:r>
                  <a:rPr lang="es-PA" dirty="0"/>
                  <a:t>Partiendo de la ecuación característica:</a:t>
                </a:r>
              </a:p>
              <a:p>
                <a14:m>
                  <m:oMath xmlns:m="http://schemas.openxmlformats.org/officeDocument/2006/math">
                    <m:nary>
                      <m:naryPr>
                        <m:chr m:val="∏"/>
                        <m:ctrlPr>
                          <a:rPr lang="es-PA" i="1">
                            <a:latin typeface="Cambria Math" panose="02040503050406030204" pitchFamily="18" charset="0"/>
                          </a:rPr>
                        </m:ctrlPr>
                      </m:naryPr>
                      <m:sub>
                        <m:r>
                          <a:rPr lang="es-PA" i="1">
                            <a:latin typeface="Cambria Math" panose="02040503050406030204" pitchFamily="18" charset="0"/>
                          </a:rPr>
                          <m:t>𝑗</m:t>
                        </m:r>
                        <m:r>
                          <a:rPr lang="es-PA" i="1">
                            <a:latin typeface="Cambria Math" panose="02040503050406030204" pitchFamily="18" charset="0"/>
                          </a:rPr>
                          <m:t>=1</m:t>
                        </m:r>
                      </m:sub>
                      <m:sup>
                        <m:r>
                          <a:rPr lang="es-PA" i="1">
                            <a:latin typeface="Cambria Math" panose="02040503050406030204" pitchFamily="18" charset="0"/>
                          </a:rPr>
                          <m:t>𝑛</m:t>
                        </m:r>
                      </m:sup>
                      <m:e>
                        <m:r>
                          <a:rPr lang="es-PA" b="0" i="1" smtClean="0">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𝑝</m:t>
                            </m:r>
                          </m:e>
                          <m:sub>
                            <m:r>
                              <a:rPr lang="es-PA" i="1">
                                <a:latin typeface="Cambria Math" panose="02040503050406030204" pitchFamily="18" charset="0"/>
                              </a:rPr>
                              <m:t>𝑗</m:t>
                            </m:r>
                          </m:sub>
                        </m:sSub>
                        <m:r>
                          <a:rPr lang="es-PA" b="0" i="1" smtClean="0">
                            <a:latin typeface="Cambria Math" panose="02040503050406030204" pitchFamily="18" charset="0"/>
                          </a:rPr>
                          <m:t>)</m:t>
                        </m:r>
                        <m:r>
                          <a:rPr lang="es-PA" i="1" smtClean="0">
                            <a:latin typeface="Cambria Math" panose="02040503050406030204" pitchFamily="18" charset="0"/>
                          </a:rPr>
                          <m:t> </m:t>
                        </m:r>
                      </m:e>
                    </m:nary>
                    <m:r>
                      <a:rPr lang="es-PA" b="0" i="1" smtClean="0">
                        <a:latin typeface="Cambria Math" panose="02040503050406030204" pitchFamily="18" charset="0"/>
                      </a:rPr>
                      <m:t>+</m:t>
                    </m:r>
                    <m:r>
                      <a:rPr lang="es-PA" i="1">
                        <a:latin typeface="Cambria Math" panose="02040503050406030204" pitchFamily="18" charset="0"/>
                      </a:rPr>
                      <m:t>𝐾</m:t>
                    </m:r>
                  </m:oMath>
                </a14:m>
                <a:r>
                  <a:rPr lang="es-PA" dirty="0"/>
                  <a:t> </a:t>
                </a:r>
                <a14:m>
                  <m:oMath xmlns:m="http://schemas.openxmlformats.org/officeDocument/2006/math">
                    <m:nary>
                      <m:naryPr>
                        <m:chr m:val="∏"/>
                        <m:ctrlPr>
                          <a:rPr lang="es-PA" i="1">
                            <a:latin typeface="Cambria Math" panose="02040503050406030204" pitchFamily="18" charset="0"/>
                          </a:rPr>
                        </m:ctrlPr>
                      </m:naryPr>
                      <m:sub>
                        <m:r>
                          <m:rPr>
                            <m:brk m:alnAt="23"/>
                          </m:rPr>
                          <a:rPr lang="es-PA" i="1">
                            <a:latin typeface="Cambria Math" panose="02040503050406030204" pitchFamily="18" charset="0"/>
                          </a:rPr>
                          <m:t>𝑖</m:t>
                        </m:r>
                        <m:r>
                          <a:rPr lang="es-PA" i="1">
                            <a:latin typeface="Cambria Math" panose="02040503050406030204" pitchFamily="18" charset="0"/>
                          </a:rPr>
                          <m:t>=1</m:t>
                        </m:r>
                      </m:sub>
                      <m:sup>
                        <m:r>
                          <a:rPr lang="es-PA" i="1">
                            <a:latin typeface="Cambria Math" panose="02040503050406030204" pitchFamily="18" charset="0"/>
                          </a:rPr>
                          <m:t>𝑚</m:t>
                        </m:r>
                      </m:sup>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𝑧</m:t>
                                </m:r>
                              </m:e>
                              <m:sub>
                                <m:r>
                                  <a:rPr lang="es-PA" i="1">
                                    <a:latin typeface="Cambria Math" panose="02040503050406030204" pitchFamily="18" charset="0"/>
                                  </a:rPr>
                                  <m:t>𝑖</m:t>
                                </m:r>
                              </m:sub>
                            </m:sSub>
                          </m:e>
                        </m:d>
                      </m:e>
                    </m:nary>
                  </m:oMath>
                </a14:m>
                <a:r>
                  <a:rPr lang="es-PA" dirty="0"/>
                  <a:t>=0</a:t>
                </a:r>
              </a:p>
              <a:p>
                <a:r>
                  <a:rPr lang="es-PA" dirty="0"/>
                  <a:t>Se puede ver que a medida que K se aproxima a cero, los polos en lazo cerrado coinciden con los polos en lazo abierto. Por otro lado, a medida que K tiende a infinito los polos en lazo cerrado coinciden con los ceros en lazo abierto. Se concluye que el LGR comienza en los polos (finitos o infinitos) en lazo abierto y termina en los ceros (finitos o infinitos) en lazo abierto, a medida que K se mueve desde cero hasta infinito.</a:t>
                </a:r>
              </a:p>
              <a:p>
                <a:r>
                  <a:rPr lang="es-PA" dirty="0"/>
                  <a:t>El numero de ramas del LGR será igual al numero de polos de la función de transferencia en lazo abierto. </a:t>
                </a:r>
              </a:p>
              <a:p>
                <a:r>
                  <a:rPr lang="es-PA" dirty="0"/>
                  <a:t>El LGR es simétrico alrededor del eje real.</a:t>
                </a:r>
              </a:p>
              <a:p>
                <a:endParaRPr lang="es-PA" dirty="0"/>
              </a:p>
            </p:txBody>
          </p:sp>
        </mc:Choice>
        <mc:Fallback xmlns="">
          <p:sp>
            <p:nvSpPr>
              <p:cNvPr id="3" name="Marcador de contenido 2">
                <a:extLst>
                  <a:ext uri="{FF2B5EF4-FFF2-40B4-BE49-F238E27FC236}">
                    <a16:creationId xmlns:a16="http://schemas.microsoft.com/office/drawing/2014/main" id="{25EEEC88-EA30-43F3-909E-D23482CF641B}"/>
                  </a:ext>
                </a:extLst>
              </p:cNvPr>
              <p:cNvSpPr>
                <a:spLocks noGrp="1" noRot="1" noChangeAspect="1" noMove="1" noResize="1" noEditPoints="1" noAdjustHandles="1" noChangeArrowheads="1" noChangeShapeType="1" noTextEdit="1"/>
              </p:cNvSpPr>
              <p:nvPr>
                <p:ph idx="1"/>
              </p:nvPr>
            </p:nvSpPr>
            <p:spPr>
              <a:xfrm>
                <a:off x="443948" y="1403604"/>
                <a:ext cx="11005930" cy="4050792"/>
              </a:xfrm>
              <a:blipFill>
                <a:blip r:embed="rId2"/>
                <a:stretch>
                  <a:fillRect l="-1773" t="-2105"/>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91301E-16A5-4C25-AB48-A7664B8BA6A7}"/>
                  </a:ext>
                </a:extLst>
              </p:cNvPr>
              <p:cNvSpPr txBox="1"/>
              <p:nvPr/>
            </p:nvSpPr>
            <p:spPr>
              <a:xfrm>
                <a:off x="6604985" y="217973"/>
                <a:ext cx="3136693" cy="586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𝐻</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𝐾</m:t>
                      </m:r>
                      <m:f>
                        <m:fPr>
                          <m:ctrlPr>
                            <a:rPr lang="es-PA" b="0" i="1" smtClean="0">
                              <a:latin typeface="Cambria Math" panose="02040503050406030204" pitchFamily="18" charset="0"/>
                            </a:rPr>
                          </m:ctrlPr>
                        </m:fPr>
                        <m:num>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+1</m:t>
                              </m:r>
                            </m:e>
                          </m:d>
                        </m:num>
                        <m:den>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+3</m:t>
                              </m:r>
                            </m:e>
                          </m:d>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+4)</m:t>
                          </m:r>
                        </m:den>
                      </m:f>
                    </m:oMath>
                  </m:oMathPara>
                </a14:m>
                <a:endParaRPr lang="es-PA" dirty="0"/>
              </a:p>
            </p:txBody>
          </p:sp>
        </mc:Choice>
        <mc:Fallback>
          <p:sp>
            <p:nvSpPr>
              <p:cNvPr id="4" name="TextBox 3">
                <a:extLst>
                  <a:ext uri="{FF2B5EF4-FFF2-40B4-BE49-F238E27FC236}">
                    <a16:creationId xmlns:a16="http://schemas.microsoft.com/office/drawing/2014/main" id="{F791301E-16A5-4C25-AB48-A7664B8BA6A7}"/>
                  </a:ext>
                </a:extLst>
              </p:cNvPr>
              <p:cNvSpPr txBox="1">
                <a:spLocks noRot="1" noChangeAspect="1" noMove="1" noResize="1" noEditPoints="1" noAdjustHandles="1" noChangeArrowheads="1" noChangeShapeType="1" noTextEdit="1"/>
              </p:cNvSpPr>
              <p:nvPr/>
            </p:nvSpPr>
            <p:spPr>
              <a:xfrm>
                <a:off x="6604985" y="217973"/>
                <a:ext cx="3136693" cy="586699"/>
              </a:xfrm>
              <a:prstGeom prst="rect">
                <a:avLst/>
              </a:prstGeom>
              <a:blipFill>
                <a:blip r:embed="rId3"/>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664254-CBEF-4977-8EF3-66611C84DF92}"/>
                  </a:ext>
                </a:extLst>
              </p:cNvPr>
              <p:cNvSpPr txBox="1"/>
              <p:nvPr/>
            </p:nvSpPr>
            <p:spPr>
              <a:xfrm>
                <a:off x="5731305" y="877536"/>
                <a:ext cx="6162521" cy="593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𝐹</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𝐺</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num>
                        <m:den>
                          <m:r>
                            <a:rPr lang="es-PA" b="0" i="1" smtClean="0">
                              <a:latin typeface="Cambria Math" panose="02040503050406030204" pitchFamily="18" charset="0"/>
                            </a:rPr>
                            <m:t>1+</m:t>
                          </m:r>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𝐻</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+3</m:t>
                              </m:r>
                            </m:e>
                          </m:d>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+4</m:t>
                              </m:r>
                            </m:e>
                          </m:d>
                          <m:r>
                            <a:rPr lang="es-PA" i="1">
                              <a:latin typeface="Cambria Math" panose="02040503050406030204" pitchFamily="18" charset="0"/>
                            </a:rPr>
                            <m:t>+</m:t>
                          </m:r>
                          <m:r>
                            <a:rPr lang="es-PA" i="1">
                              <a:latin typeface="Cambria Math" panose="02040503050406030204" pitchFamily="18" charset="0"/>
                            </a:rPr>
                            <m:t>𝐾</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den>
                      </m:f>
                    </m:oMath>
                  </m:oMathPara>
                </a14:m>
                <a:endParaRPr lang="es-PA" dirty="0"/>
              </a:p>
            </p:txBody>
          </p:sp>
        </mc:Choice>
        <mc:Fallback>
          <p:sp>
            <p:nvSpPr>
              <p:cNvPr id="5" name="TextBox 4">
                <a:extLst>
                  <a:ext uri="{FF2B5EF4-FFF2-40B4-BE49-F238E27FC236}">
                    <a16:creationId xmlns:a16="http://schemas.microsoft.com/office/drawing/2014/main" id="{B7664254-CBEF-4977-8EF3-66611C84DF92}"/>
                  </a:ext>
                </a:extLst>
              </p:cNvPr>
              <p:cNvSpPr txBox="1">
                <a:spLocks noRot="1" noChangeAspect="1" noMove="1" noResize="1" noEditPoints="1" noAdjustHandles="1" noChangeArrowheads="1" noChangeShapeType="1" noTextEdit="1"/>
              </p:cNvSpPr>
              <p:nvPr/>
            </p:nvSpPr>
            <p:spPr>
              <a:xfrm>
                <a:off x="5731305" y="877536"/>
                <a:ext cx="6162521" cy="593432"/>
              </a:xfrm>
              <a:prstGeom prst="rect">
                <a:avLst/>
              </a:prstGeom>
              <a:blipFill>
                <a:blip r:embed="rId4"/>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3DB7546E-C522-4D27-9993-377AFF4ABA3D}"/>
                  </a:ext>
                </a:extLst>
              </p:cNvPr>
              <p:cNvSpPr/>
              <p:nvPr/>
            </p:nvSpPr>
            <p:spPr>
              <a:xfrm>
                <a:off x="6096000" y="1470968"/>
                <a:ext cx="4465710" cy="92333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s-PA" i="1" smtClean="0">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+3</m:t>
                          </m:r>
                        </m:e>
                      </m:d>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+4</m:t>
                          </m:r>
                        </m:e>
                      </m:d>
                      <m:r>
                        <a:rPr lang="es-PA" i="1" smtClean="0">
                          <a:latin typeface="Cambria Math" panose="02040503050406030204" pitchFamily="18" charset="0"/>
                        </a:rPr>
                        <m:t>+</m:t>
                      </m:r>
                      <m:r>
                        <a:rPr lang="es-PA" i="1">
                          <a:latin typeface="Cambria Math" panose="02040503050406030204" pitchFamily="18" charset="0"/>
                        </a:rPr>
                        <m:t>𝐾</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r>
                        <a:rPr lang="es-PA" b="0" i="1" smtClean="0">
                          <a:latin typeface="Cambria Math" panose="02040503050406030204" pitchFamily="18" charset="0"/>
                        </a:rPr>
                        <m:t>=0</m:t>
                      </m:r>
                    </m:oMath>
                  </m:oMathPara>
                </a14:m>
                <a:endParaRPr lang="es-PA" b="0" dirty="0"/>
              </a:p>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𝐾</m:t>
                      </m:r>
                      <m:r>
                        <a:rPr lang="es-PA" b="0" i="1" smtClean="0">
                          <a:latin typeface="Cambria Math" panose="02040503050406030204" pitchFamily="18" charset="0"/>
                        </a:rPr>
                        <m:t>=0 →  </m:t>
                      </m:r>
                      <m:r>
                        <a:rPr lang="es-PA" b="0" i="1" smtClean="0">
                          <a:latin typeface="Cambria Math" panose="02040503050406030204" pitchFamily="18" charset="0"/>
                        </a:rPr>
                        <m:t>𝑑𝑒𝑛</m:t>
                      </m:r>
                      <m:r>
                        <a:rPr lang="es-PA" b="0" i="1" smtClean="0">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+3</m:t>
                          </m:r>
                        </m:e>
                      </m:d>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+4</m:t>
                          </m:r>
                        </m:e>
                      </m:d>
                    </m:oMath>
                  </m:oMathPara>
                </a14:m>
                <a:endParaRPr lang="es-PA" dirty="0"/>
              </a:p>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𝐾</m:t>
                      </m:r>
                      <m:r>
                        <a:rPr lang="es-PA" b="0" i="1" smtClean="0">
                          <a:latin typeface="Cambria Math" panose="02040503050406030204" pitchFamily="18" charset="0"/>
                        </a:rPr>
                        <m:t>→</m:t>
                      </m:r>
                      <m:r>
                        <a:rPr lang="es-PA" b="0" i="1" smtClean="0">
                          <a:latin typeface="Cambria Math" panose="02040503050406030204" pitchFamily="18" charset="0"/>
                        </a:rPr>
                        <m:t>𝑖𝑛𝑓𝑖𝑛𝑖</m:t>
                      </m:r>
                      <m:r>
                        <a:rPr lang="es-PA" b="0" i="1" smtClean="0">
                          <a:latin typeface="Cambria Math" panose="02040503050406030204" pitchFamily="18" charset="0"/>
                        </a:rPr>
                        <m:t>       </m:t>
                      </m:r>
                      <m:r>
                        <a:rPr lang="es-PA" b="0" i="1" smtClean="0">
                          <a:latin typeface="Cambria Math" panose="02040503050406030204" pitchFamily="18" charset="0"/>
                        </a:rPr>
                        <m:t>𝑑𝑒𝑛</m:t>
                      </m:r>
                      <m:r>
                        <a:rPr lang="es-PA" b="0" i="1" smtClean="0">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+1</m:t>
                          </m:r>
                        </m:e>
                      </m:d>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+2</m:t>
                          </m:r>
                        </m:e>
                      </m:d>
                    </m:oMath>
                  </m:oMathPara>
                </a14:m>
                <a:endParaRPr lang="es-PA" dirty="0"/>
              </a:p>
            </p:txBody>
          </p:sp>
        </mc:Choice>
        <mc:Fallback>
          <p:sp>
            <p:nvSpPr>
              <p:cNvPr id="6" name="Rectangle 5">
                <a:extLst>
                  <a:ext uri="{FF2B5EF4-FFF2-40B4-BE49-F238E27FC236}">
                    <a16:creationId xmlns:a16="http://schemas.microsoft.com/office/drawing/2014/main" id="{3DB7546E-C522-4D27-9993-377AFF4ABA3D}"/>
                  </a:ext>
                </a:extLst>
              </p:cNvPr>
              <p:cNvSpPr>
                <a:spLocks noRot="1" noChangeAspect="1" noMove="1" noResize="1" noEditPoints="1" noAdjustHandles="1" noChangeArrowheads="1" noChangeShapeType="1" noTextEdit="1"/>
              </p:cNvSpPr>
              <p:nvPr/>
            </p:nvSpPr>
            <p:spPr>
              <a:xfrm>
                <a:off x="6096000" y="1470968"/>
                <a:ext cx="4465710" cy="923330"/>
              </a:xfrm>
              <a:prstGeom prst="rect">
                <a:avLst/>
              </a:prstGeom>
              <a:blipFill>
                <a:blip r:embed="rId5"/>
                <a:stretch>
                  <a:fillRect b="-5263"/>
                </a:stretch>
              </a:blipFill>
            </p:spPr>
            <p:txBody>
              <a:bodyPr/>
              <a:lstStyle/>
              <a:p>
                <a:r>
                  <a:rPr lang="es-PA">
                    <a:noFill/>
                  </a:rPr>
                  <a:t> </a:t>
                </a:r>
              </a:p>
            </p:txBody>
          </p:sp>
        </mc:Fallback>
      </mc:AlternateContent>
    </p:spTree>
    <p:extLst>
      <p:ext uri="{BB962C8B-B14F-4D97-AF65-F5344CB8AC3E}">
        <p14:creationId xmlns:p14="http://schemas.microsoft.com/office/powerpoint/2010/main" val="196621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B7AD4-DB38-4D45-BED3-5013A6EEFAA8}"/>
              </a:ext>
            </a:extLst>
          </p:cNvPr>
          <p:cNvSpPr>
            <a:spLocks noGrp="1"/>
          </p:cNvSpPr>
          <p:nvPr>
            <p:ph type="title"/>
          </p:nvPr>
        </p:nvSpPr>
        <p:spPr/>
        <p:txBody>
          <a:bodyPr/>
          <a:lstStyle/>
          <a:p>
            <a:r>
              <a:rPr lang="es-PA" dirty="0"/>
              <a:t>Ejemplo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F0C1230-3A88-4103-81A7-2FB824CF1A87}"/>
                  </a:ext>
                </a:extLst>
              </p:cNvPr>
              <p:cNvSpPr>
                <a:spLocks noGrp="1"/>
              </p:cNvSpPr>
              <p:nvPr>
                <p:ph idx="1"/>
              </p:nvPr>
            </p:nvSpPr>
            <p:spPr>
              <a:xfrm>
                <a:off x="765048" y="1843112"/>
                <a:ext cx="10058400" cy="4690209"/>
              </a:xfrm>
            </p:spPr>
            <p:txBody>
              <a:bodyPr>
                <a:normAutofit fontScale="85000" lnSpcReduction="10000"/>
              </a:bodyPr>
              <a:lstStyle/>
              <a:p>
                <a14:m>
                  <m:oMath xmlns:m="http://schemas.openxmlformats.org/officeDocument/2006/math">
                    <m:r>
                      <a:rPr lang="es-PA" i="1" dirty="0" smtClean="0">
                        <a:latin typeface="Cambria Math" panose="02040503050406030204" pitchFamily="18" charset="0"/>
                      </a:rPr>
                      <m:t>𝐺</m:t>
                    </m:r>
                    <m:r>
                      <a:rPr lang="es-PA" i="1" dirty="0" smtClean="0">
                        <a:latin typeface="Cambria Math" panose="02040503050406030204" pitchFamily="18" charset="0"/>
                      </a:rPr>
                      <m:t>(</m:t>
                    </m:r>
                    <m:r>
                      <a:rPr lang="es-PA" i="1" dirty="0" smtClean="0">
                        <a:latin typeface="Cambria Math" panose="02040503050406030204" pitchFamily="18" charset="0"/>
                      </a:rPr>
                      <m:t>𝑠</m:t>
                    </m:r>
                    <m:r>
                      <a:rPr lang="es-PA" i="1" dirty="0" smtClean="0">
                        <a:latin typeface="Cambria Math" panose="02040503050406030204" pitchFamily="18" charset="0"/>
                      </a:rPr>
                      <m:t>)</m:t>
                    </m:r>
                    <m:r>
                      <a:rPr lang="es-PA" i="1" dirty="0" smtClean="0">
                        <a:latin typeface="Cambria Math" panose="02040503050406030204" pitchFamily="18" charset="0"/>
                      </a:rPr>
                      <m:t>𝐻</m:t>
                    </m:r>
                    <m:r>
                      <a:rPr lang="es-PA" i="1" dirty="0" smtClean="0">
                        <a:latin typeface="Cambria Math" panose="02040503050406030204" pitchFamily="18" charset="0"/>
                      </a:rPr>
                      <m:t>(</m:t>
                    </m:r>
                    <m:r>
                      <a:rPr lang="es-PA" i="1" dirty="0" smtClean="0">
                        <a:latin typeface="Cambria Math" panose="02040503050406030204" pitchFamily="18" charset="0"/>
                      </a:rPr>
                      <m:t>𝑠</m:t>
                    </m:r>
                    <m:r>
                      <a:rPr lang="es-PA" i="1" dirty="0" smtClean="0">
                        <a:latin typeface="Cambria Math" panose="02040503050406030204" pitchFamily="18" charset="0"/>
                      </a:rPr>
                      <m:t>)=</m:t>
                    </m:r>
                    <m:f>
                      <m:fPr>
                        <m:ctrlPr>
                          <a:rPr lang="es-PA" i="1" dirty="0" smtClean="0">
                            <a:latin typeface="Cambria Math" panose="02040503050406030204" pitchFamily="18" charset="0"/>
                          </a:rPr>
                        </m:ctrlPr>
                      </m:fPr>
                      <m:num>
                        <m:r>
                          <a:rPr lang="es-PA" b="0" i="1" dirty="0" smtClean="0">
                            <a:latin typeface="Cambria Math" panose="02040503050406030204" pitchFamily="18" charset="0"/>
                          </a:rPr>
                          <m:t>𝐾</m:t>
                        </m:r>
                        <m:r>
                          <a:rPr lang="es-PA" b="0" i="1" dirty="0" smtClean="0">
                            <a:latin typeface="Cambria Math" panose="02040503050406030204" pitchFamily="18" charset="0"/>
                          </a:rPr>
                          <m:t>(</m:t>
                        </m:r>
                        <m:r>
                          <a:rPr lang="es-PA" b="0" i="1" dirty="0" smtClean="0">
                            <a:latin typeface="Cambria Math" panose="02040503050406030204" pitchFamily="18" charset="0"/>
                          </a:rPr>
                          <m:t>𝑠</m:t>
                        </m:r>
                        <m:r>
                          <a:rPr lang="es-PA" b="0" i="1" dirty="0" smtClean="0">
                            <a:latin typeface="Cambria Math" panose="02040503050406030204" pitchFamily="18" charset="0"/>
                          </a:rPr>
                          <m:t>+3)</m:t>
                        </m:r>
                      </m:num>
                      <m:den>
                        <m:r>
                          <a:rPr lang="es-PA" b="0" i="1" dirty="0" smtClean="0">
                            <a:latin typeface="Cambria Math" panose="02040503050406030204" pitchFamily="18" charset="0"/>
                          </a:rPr>
                          <m:t>𝑠</m:t>
                        </m:r>
                        <m:r>
                          <a:rPr lang="es-PA" b="0" i="1" dirty="0" smtClean="0">
                            <a:latin typeface="Cambria Math" panose="02040503050406030204" pitchFamily="18" charset="0"/>
                          </a:rPr>
                          <m:t>(</m:t>
                        </m:r>
                        <m:r>
                          <a:rPr lang="es-PA" b="0" i="1" dirty="0" smtClean="0">
                            <a:latin typeface="Cambria Math" panose="02040503050406030204" pitchFamily="18" charset="0"/>
                          </a:rPr>
                          <m:t>𝑠</m:t>
                        </m:r>
                        <m:r>
                          <a:rPr lang="es-PA" b="0" i="1" dirty="0" smtClean="0">
                            <a:latin typeface="Cambria Math" panose="02040503050406030204" pitchFamily="18" charset="0"/>
                          </a:rPr>
                          <m:t>+1)(</m:t>
                        </m:r>
                        <m:r>
                          <a:rPr lang="es-PA" b="0" i="1" dirty="0" smtClean="0">
                            <a:latin typeface="Cambria Math" panose="02040503050406030204" pitchFamily="18" charset="0"/>
                          </a:rPr>
                          <m:t>𝑠</m:t>
                        </m:r>
                        <m:r>
                          <a:rPr lang="es-PA" b="0" i="1" dirty="0" smtClean="0">
                            <a:latin typeface="Cambria Math" panose="02040503050406030204" pitchFamily="18" charset="0"/>
                          </a:rPr>
                          <m:t>+2)(</m:t>
                        </m:r>
                        <m:r>
                          <a:rPr lang="es-PA" b="0" i="1" dirty="0" smtClean="0">
                            <a:latin typeface="Cambria Math" panose="02040503050406030204" pitchFamily="18" charset="0"/>
                          </a:rPr>
                          <m:t>𝑠</m:t>
                        </m:r>
                        <m:r>
                          <a:rPr lang="es-PA" b="0" i="1" dirty="0" smtClean="0">
                            <a:latin typeface="Cambria Math" panose="02040503050406030204" pitchFamily="18" charset="0"/>
                          </a:rPr>
                          <m:t>+4)</m:t>
                        </m:r>
                      </m:den>
                    </m:f>
                  </m:oMath>
                </a14:m>
                <a:endParaRPr lang="es-PA" dirty="0"/>
              </a:p>
              <a:p>
                <a:pPr marL="0" indent="0">
                  <a:buNone/>
                </a:pPr>
                <a:r>
                  <a:rPr lang="es-PA" dirty="0"/>
                  <a:t>Paso 1: Se colocan los ceros (O) y los polos (X)                                                                                         sobre el plano s.</a:t>
                </a:r>
              </a:p>
              <a:p>
                <a:pPr marL="0" indent="0">
                  <a:buNone/>
                </a:pPr>
                <a:r>
                  <a:rPr lang="es-PA" dirty="0"/>
                  <a:t>Paso 2: La condición del ángulo permite saber                                                                                               que parte del eje real pertenece al LGR.</a:t>
                </a:r>
              </a:p>
              <a:p>
                <a:pPr marL="0" indent="0">
                  <a:buNone/>
                </a:pPr>
                <a:r>
                  <a:rPr lang="es-PA" dirty="0"/>
                  <a:t>Los segmentos que cumplirán con esta condición                                                                                        serán aquellos que tengan a su derecha una cantidad                                                                                        impar de ceros y polos.</a:t>
                </a:r>
              </a:p>
              <a:p>
                <a:pPr marL="0" indent="0">
                  <a:buNone/>
                </a:pPr>
                <a:r>
                  <a:rPr lang="es-PA" dirty="0"/>
                  <a:t>Paso 3: Se calcula el comportamiento cuando K</a:t>
                </a:r>
                <a:r>
                  <a:rPr lang="es-PA" dirty="0">
                    <a:latin typeface="Cambria Math" panose="02040503050406030204" pitchFamily="18" charset="0"/>
                    <a:ea typeface="Cambria Math" panose="02040503050406030204" pitchFamily="18" charset="0"/>
                  </a:rPr>
                  <a:t>⇾∞ (asíntota)</a:t>
                </a:r>
                <a:r>
                  <a:rPr lang="es-PA" dirty="0"/>
                  <a:t>:</a:t>
                </a:r>
              </a:p>
              <a:p>
                <a:pPr marL="0" indent="0">
                  <a:buNone/>
                </a:pPr>
                <a:r>
                  <a:rPr lang="es-PA" dirty="0" err="1"/>
                  <a:t>Na</a:t>
                </a:r>
                <a:r>
                  <a:rPr lang="es-PA" dirty="0"/>
                  <a:t>=#polos - #ceros   (Numero de Asíntotas)</a:t>
                </a:r>
              </a:p>
              <a:p>
                <a:pPr marL="0" indent="0">
                  <a:buNone/>
                </a:pPr>
                <a14:m>
                  <m:oMath xmlns:m="http://schemas.openxmlformats.org/officeDocument/2006/math">
                    <m:sSub>
                      <m:sSubPr>
                        <m:ctrlPr>
                          <a:rPr lang="es-PA"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s-PA" b="0" i="1" smtClean="0">
                            <a:latin typeface="Cambria Math" panose="02040503050406030204" pitchFamily="18" charset="0"/>
                          </a:rPr>
                          <m:t>𝑎</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nary>
                          <m:naryPr>
                            <m:chr m:val="∑"/>
                            <m:subHide m:val="on"/>
                            <m:supHide m:val="on"/>
                            <m:ctrlPr>
                              <a:rPr lang="es-PA" b="0" i="1" smtClean="0">
                                <a:latin typeface="Cambria Math" panose="02040503050406030204" pitchFamily="18" charset="0"/>
                              </a:rPr>
                            </m:ctrlPr>
                          </m:naryPr>
                          <m:sub/>
                          <m:sup/>
                          <m:e>
                            <m:r>
                              <a:rPr lang="es-PA" b="0" i="1" smtClean="0">
                                <a:latin typeface="Cambria Math" panose="02040503050406030204" pitchFamily="18" charset="0"/>
                              </a:rPr>
                              <m:t>𝑝𝑜𝑙𝑜𝑠</m:t>
                            </m:r>
                            <m:r>
                              <a:rPr lang="es-PA" b="0" i="1" smtClean="0">
                                <a:latin typeface="Cambria Math" panose="02040503050406030204" pitchFamily="18" charset="0"/>
                              </a:rPr>
                              <m:t> </m:t>
                            </m:r>
                            <m:r>
                              <a:rPr lang="es-PA" b="0" i="1" smtClean="0">
                                <a:latin typeface="Cambria Math" panose="02040503050406030204" pitchFamily="18" charset="0"/>
                              </a:rPr>
                              <m:t>𝑓𝑖𝑛𝑖𝑡𝑜𝑠</m:t>
                            </m:r>
                            <m:r>
                              <a:rPr lang="es-PA" b="0" i="1" smtClean="0">
                                <a:latin typeface="Cambria Math" panose="02040503050406030204" pitchFamily="18" charset="0"/>
                              </a:rPr>
                              <m:t> − </m:t>
                            </m:r>
                          </m:e>
                        </m:nary>
                        <m:nary>
                          <m:naryPr>
                            <m:chr m:val="∑"/>
                            <m:subHide m:val="on"/>
                            <m:supHide m:val="on"/>
                            <m:ctrlPr>
                              <a:rPr lang="es-PA" i="1">
                                <a:latin typeface="Cambria Math" panose="02040503050406030204" pitchFamily="18" charset="0"/>
                              </a:rPr>
                            </m:ctrlPr>
                          </m:naryPr>
                          <m:sub/>
                          <m:sup/>
                          <m:e>
                            <m:r>
                              <a:rPr lang="es-PA" b="0" i="1" smtClean="0">
                                <a:latin typeface="Cambria Math" panose="02040503050406030204" pitchFamily="18" charset="0"/>
                              </a:rPr>
                              <m:t>𝑐𝑒𝑟</m:t>
                            </m:r>
                            <m:r>
                              <a:rPr lang="es-PA" i="1">
                                <a:latin typeface="Cambria Math" panose="02040503050406030204" pitchFamily="18" charset="0"/>
                              </a:rPr>
                              <m:t>𝑜𝑠</m:t>
                            </m:r>
                            <m:r>
                              <a:rPr lang="es-PA" i="1">
                                <a:latin typeface="Cambria Math" panose="02040503050406030204" pitchFamily="18" charset="0"/>
                              </a:rPr>
                              <m:t> </m:t>
                            </m:r>
                            <m:r>
                              <a:rPr lang="es-PA" i="1">
                                <a:latin typeface="Cambria Math" panose="02040503050406030204" pitchFamily="18" charset="0"/>
                              </a:rPr>
                              <m:t>𝑓𝑖𝑛𝑖𝑡𝑜𝑠</m:t>
                            </m:r>
                            <m:r>
                              <a:rPr lang="es-PA" i="1">
                                <a:latin typeface="Cambria Math" panose="02040503050406030204" pitchFamily="18" charset="0"/>
                              </a:rPr>
                              <m:t>  </m:t>
                            </m:r>
                          </m:e>
                        </m:nary>
                      </m:num>
                      <m:den>
                        <m:r>
                          <a:rPr lang="es-PA" b="0" i="1" smtClean="0">
                            <a:latin typeface="Cambria Math" panose="02040503050406030204" pitchFamily="18" charset="0"/>
                          </a:rPr>
                          <m:t>𝑁𝑎</m:t>
                        </m:r>
                      </m:den>
                    </m:f>
                  </m:oMath>
                </a14:m>
                <a:r>
                  <a:rPr lang="es-PA" dirty="0"/>
                  <a:t>   (Intersección con el eje real)</a:t>
                </a:r>
              </a:p>
              <a:p>
                <a:pPr marL="0" indent="0">
                  <a:buNone/>
                </a:pPr>
                <a14:m>
                  <m:oMathPara xmlns:m="http://schemas.openxmlformats.org/officeDocument/2006/math">
                    <m:oMathParaPr>
                      <m:jc m:val="left"/>
                    </m:oMathParaPr>
                    <m:oMath xmlns:m="http://schemas.openxmlformats.org/officeDocument/2006/math">
                      <m:sSub>
                        <m:sSubPr>
                          <m:ctrlPr>
                            <a:rPr lang="es-PA" i="1" smtClean="0">
                              <a:latin typeface="Cambria Math" panose="02040503050406030204" pitchFamily="18" charset="0"/>
                              <a:ea typeface="Cambria Math" panose="02040503050406030204" pitchFamily="18" charset="0"/>
                            </a:rPr>
                          </m:ctrlPr>
                        </m:sSubPr>
                        <m:e>
                          <m:r>
                            <a:rPr lang="es-PA" i="1">
                              <a:latin typeface="Cambria Math" panose="02040503050406030204" pitchFamily="18" charset="0"/>
                              <a:ea typeface="Cambria Math" panose="02040503050406030204" pitchFamily="18" charset="0"/>
                            </a:rPr>
                            <m:t>Ɵ</m:t>
                          </m:r>
                        </m:e>
                        <m:sub>
                          <m:r>
                            <a:rPr lang="es-PA" b="0" i="1" smtClean="0">
                              <a:latin typeface="Cambria Math" panose="02040503050406030204" pitchFamily="18" charset="0"/>
                              <a:ea typeface="Cambria Math" panose="02040503050406030204" pitchFamily="18" charset="0"/>
                            </a:rPr>
                            <m:t>𝑎</m:t>
                          </m:r>
                        </m:sub>
                      </m:sSub>
                      <m:r>
                        <a:rPr lang="es-PA" b="0" i="1" smtClean="0">
                          <a:latin typeface="Cambria Math" panose="02040503050406030204" pitchFamily="18" charset="0"/>
                          <a:ea typeface="Cambria Math" panose="02040503050406030204" pitchFamily="18" charset="0"/>
                        </a:rPr>
                        <m:t>=</m:t>
                      </m:r>
                      <m:f>
                        <m:fPr>
                          <m:ctrlPr>
                            <a:rPr lang="es-PA" b="0" i="1" smtClean="0">
                              <a:latin typeface="Cambria Math" panose="02040503050406030204" pitchFamily="18" charset="0"/>
                              <a:ea typeface="Cambria Math" panose="02040503050406030204" pitchFamily="18" charset="0"/>
                            </a:rPr>
                          </m:ctrlPr>
                        </m:fPr>
                        <m:num>
                          <m:r>
                            <a:rPr lang="es-PA" b="0" i="1" smtClean="0">
                              <a:latin typeface="Cambria Math" panose="02040503050406030204" pitchFamily="18" charset="0"/>
                              <a:ea typeface="Cambria Math" panose="02040503050406030204" pitchFamily="18" charset="0"/>
                            </a:rPr>
                            <m:t>(2</m:t>
                          </m:r>
                          <m:r>
                            <a:rPr lang="es-PA" b="0" i="1" smtClean="0">
                              <a:latin typeface="Cambria Math" panose="02040503050406030204" pitchFamily="18" charset="0"/>
                              <a:ea typeface="Cambria Math" panose="02040503050406030204" pitchFamily="18" charset="0"/>
                            </a:rPr>
                            <m:t>𝑘</m:t>
                          </m:r>
                          <m:r>
                            <a:rPr lang="es-PA" b="0" i="1" smtClean="0">
                              <a:latin typeface="Cambria Math" panose="02040503050406030204" pitchFamily="18" charset="0"/>
                              <a:ea typeface="Cambria Math" panose="02040503050406030204" pitchFamily="18" charset="0"/>
                            </a:rPr>
                            <m:t>+1)</m:t>
                          </m:r>
                          <m:r>
                            <m:rPr>
                              <m:sty m:val="p"/>
                            </m:rPr>
                            <a:rPr lang="el-GR" b="0" i="1" smtClean="0">
                              <a:latin typeface="Cambria Math" panose="02040503050406030204" pitchFamily="18" charset="0"/>
                              <a:ea typeface="Cambria Math" panose="02040503050406030204" pitchFamily="18" charset="0"/>
                            </a:rPr>
                            <m:t>π</m:t>
                          </m:r>
                        </m:num>
                        <m:den>
                          <m:r>
                            <a:rPr lang="es-PA" b="0" i="1" smtClean="0">
                              <a:latin typeface="Cambria Math" panose="02040503050406030204" pitchFamily="18" charset="0"/>
                              <a:ea typeface="Cambria Math" panose="02040503050406030204" pitchFamily="18" charset="0"/>
                            </a:rPr>
                            <m:t>𝑁𝑎</m:t>
                          </m:r>
                        </m:den>
                      </m:f>
                      <m:r>
                        <a:rPr lang="es-PA" b="0" i="1" smtClean="0">
                          <a:latin typeface="Cambria Math" panose="02040503050406030204" pitchFamily="18" charset="0"/>
                          <a:ea typeface="Cambria Math" panose="02040503050406030204" pitchFamily="18" charset="0"/>
                        </a:rPr>
                        <m:t>     </m:t>
                      </m:r>
                      <m:r>
                        <a:rPr lang="es-PA" b="0" i="1" smtClean="0">
                          <a:latin typeface="Cambria Math" panose="02040503050406030204" pitchFamily="18" charset="0"/>
                          <a:ea typeface="Cambria Math" panose="02040503050406030204" pitchFamily="18" charset="0"/>
                        </a:rPr>
                        <m:t>𝑘</m:t>
                      </m:r>
                      <m:r>
                        <a:rPr lang="es-PA" b="0" i="1" smtClean="0">
                          <a:latin typeface="Cambria Math" panose="02040503050406030204" pitchFamily="18" charset="0"/>
                          <a:ea typeface="Cambria Math" panose="02040503050406030204" pitchFamily="18" charset="0"/>
                        </a:rPr>
                        <m:t>=0,∓1,∓2,…(á</m:t>
                      </m:r>
                      <m:r>
                        <a:rPr lang="es-PA" b="0" i="1" smtClean="0">
                          <a:latin typeface="Cambria Math" panose="02040503050406030204" pitchFamily="18" charset="0"/>
                          <a:ea typeface="Cambria Math" panose="02040503050406030204" pitchFamily="18" charset="0"/>
                        </a:rPr>
                        <m:t>𝑛𝑔𝑢𝑙𝑜</m:t>
                      </m:r>
                      <m:r>
                        <a:rPr lang="es-PA" b="0" i="1" smtClean="0">
                          <a:latin typeface="Cambria Math" panose="02040503050406030204" pitchFamily="18" charset="0"/>
                          <a:ea typeface="Cambria Math" panose="02040503050406030204" pitchFamily="18" charset="0"/>
                        </a:rPr>
                        <m:t> </m:t>
                      </m:r>
                      <m:r>
                        <a:rPr lang="es-PA" b="0" i="1" smtClean="0">
                          <a:latin typeface="Cambria Math" panose="02040503050406030204" pitchFamily="18" charset="0"/>
                          <a:ea typeface="Cambria Math" panose="02040503050406030204" pitchFamily="18" charset="0"/>
                        </a:rPr>
                        <m:t>𝑐𝑜𝑛</m:t>
                      </m:r>
                      <m:r>
                        <a:rPr lang="es-PA" b="0" i="1" smtClean="0">
                          <a:latin typeface="Cambria Math" panose="02040503050406030204" pitchFamily="18" charset="0"/>
                          <a:ea typeface="Cambria Math" panose="02040503050406030204" pitchFamily="18" charset="0"/>
                        </a:rPr>
                        <m:t> </m:t>
                      </m:r>
                      <m:r>
                        <a:rPr lang="es-PA" b="0" i="1" smtClean="0">
                          <a:latin typeface="Cambria Math" panose="02040503050406030204" pitchFamily="18" charset="0"/>
                          <a:ea typeface="Cambria Math" panose="02040503050406030204" pitchFamily="18" charset="0"/>
                        </a:rPr>
                        <m:t>𝑟𝑒𝑠𝑝𝑒𝑐𝑡𝑜</m:t>
                      </m:r>
                      <m:r>
                        <a:rPr lang="es-PA" b="0" i="1" smtClean="0">
                          <a:latin typeface="Cambria Math" panose="02040503050406030204" pitchFamily="18" charset="0"/>
                          <a:ea typeface="Cambria Math" panose="02040503050406030204" pitchFamily="18" charset="0"/>
                        </a:rPr>
                        <m:t> </m:t>
                      </m:r>
                      <m:r>
                        <a:rPr lang="es-PA" b="0" i="1" smtClean="0">
                          <a:latin typeface="Cambria Math" panose="02040503050406030204" pitchFamily="18" charset="0"/>
                          <a:ea typeface="Cambria Math" panose="02040503050406030204" pitchFamily="18" charset="0"/>
                        </a:rPr>
                        <m:t>𝑎𝑙</m:t>
                      </m:r>
                      <m:r>
                        <a:rPr lang="es-PA" b="0" i="1" smtClean="0">
                          <a:latin typeface="Cambria Math" panose="02040503050406030204" pitchFamily="18" charset="0"/>
                          <a:ea typeface="Cambria Math" panose="02040503050406030204" pitchFamily="18" charset="0"/>
                        </a:rPr>
                        <m:t> </m:t>
                      </m:r>
                      <m:r>
                        <a:rPr lang="es-PA" b="0" i="1" smtClean="0">
                          <a:latin typeface="Cambria Math" panose="02040503050406030204" pitchFamily="18" charset="0"/>
                          <a:ea typeface="Cambria Math" panose="02040503050406030204" pitchFamily="18" charset="0"/>
                        </a:rPr>
                        <m:t>𝑒𝑗𝑒</m:t>
                      </m:r>
                      <m:r>
                        <a:rPr lang="es-PA" b="0" i="1" smtClean="0">
                          <a:latin typeface="Cambria Math" panose="02040503050406030204" pitchFamily="18" charset="0"/>
                          <a:ea typeface="Cambria Math" panose="02040503050406030204" pitchFamily="18" charset="0"/>
                        </a:rPr>
                        <m:t> </m:t>
                      </m:r>
                      <m:r>
                        <a:rPr lang="es-PA" b="0" i="1" smtClean="0">
                          <a:latin typeface="Cambria Math" panose="02040503050406030204" pitchFamily="18" charset="0"/>
                          <a:ea typeface="Cambria Math" panose="02040503050406030204" pitchFamily="18" charset="0"/>
                        </a:rPr>
                        <m:t>𝑟𝑒𝑎𝑙</m:t>
                      </m:r>
                      <m:r>
                        <a:rPr lang="es-PA" b="0" i="1" smtClean="0">
                          <a:latin typeface="Cambria Math" panose="02040503050406030204" pitchFamily="18" charset="0"/>
                          <a:ea typeface="Cambria Math" panose="02040503050406030204" pitchFamily="18" charset="0"/>
                        </a:rPr>
                        <m:t>)</m:t>
                      </m:r>
                    </m:oMath>
                  </m:oMathPara>
                </a14:m>
                <a:endParaRPr lang="es-PA" dirty="0"/>
              </a:p>
              <a:p>
                <a:pPr marL="0" indent="0">
                  <a:buNone/>
                </a:pPr>
                <a:r>
                  <a:rPr lang="es-PA" dirty="0"/>
                  <a:t>Si la cantidad de ceros no es igual a la cantidad de polos, entonces el resto de ceros se encontrara en el infinito (Recuerde que el Lugar geométrico empieza en un polo y termina en un cero).</a:t>
                </a:r>
              </a:p>
              <a:p>
                <a:pPr marL="0" indent="0">
                  <a:buNone/>
                </a:pPr>
                <a:endParaRPr lang="es-PA" dirty="0"/>
              </a:p>
            </p:txBody>
          </p:sp>
        </mc:Choice>
        <mc:Fallback>
          <p:sp>
            <p:nvSpPr>
              <p:cNvPr id="3" name="Marcador de contenido 2">
                <a:extLst>
                  <a:ext uri="{FF2B5EF4-FFF2-40B4-BE49-F238E27FC236}">
                    <a16:creationId xmlns:a16="http://schemas.microsoft.com/office/drawing/2014/main" id="{AF0C1230-3A88-4103-81A7-2FB824CF1A87}"/>
                  </a:ext>
                </a:extLst>
              </p:cNvPr>
              <p:cNvSpPr>
                <a:spLocks noGrp="1" noRot="1" noChangeAspect="1" noMove="1" noResize="1" noEditPoints="1" noAdjustHandles="1" noChangeArrowheads="1" noChangeShapeType="1" noTextEdit="1"/>
              </p:cNvSpPr>
              <p:nvPr>
                <p:ph idx="1"/>
              </p:nvPr>
            </p:nvSpPr>
            <p:spPr>
              <a:xfrm>
                <a:off x="765048" y="1843112"/>
                <a:ext cx="10058400" cy="4690209"/>
              </a:xfrm>
              <a:blipFill>
                <a:blip r:embed="rId2"/>
                <a:stretch>
                  <a:fillRect l="-424"/>
                </a:stretch>
              </a:blipFill>
            </p:spPr>
            <p:txBody>
              <a:bodyPr/>
              <a:lstStyle/>
              <a:p>
                <a:r>
                  <a:rPr lang="es-PA">
                    <a:noFill/>
                  </a:rPr>
                  <a:t> </a:t>
                </a:r>
              </a:p>
            </p:txBody>
          </p:sp>
        </mc:Fallback>
      </mc:AlternateContent>
      <p:pic>
        <p:nvPicPr>
          <p:cNvPr id="5" name="Imagen 4">
            <a:extLst>
              <a:ext uri="{FF2B5EF4-FFF2-40B4-BE49-F238E27FC236}">
                <a16:creationId xmlns:a16="http://schemas.microsoft.com/office/drawing/2014/main" id="{DFE3B6C2-0F13-4017-9687-5318B371C036}"/>
              </a:ext>
            </a:extLst>
          </p:cNvPr>
          <p:cNvPicPr>
            <a:picLocks noChangeAspect="1"/>
          </p:cNvPicPr>
          <p:nvPr/>
        </p:nvPicPr>
        <p:blipFill>
          <a:blip r:embed="rId3"/>
          <a:stretch>
            <a:fillRect/>
          </a:stretch>
        </p:blipFill>
        <p:spPr>
          <a:xfrm>
            <a:off x="7645054" y="1670834"/>
            <a:ext cx="3078053" cy="2106036"/>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089D6C40-96A2-4CA8-B071-7AB8C6B568EC}"/>
                  </a:ext>
                </a:extLst>
              </p:cNvPr>
              <p:cNvSpPr/>
              <p:nvPr/>
            </p:nvSpPr>
            <p:spPr>
              <a:xfrm>
                <a:off x="4120716" y="267022"/>
                <a:ext cx="6371296" cy="6690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A" i="1" dirty="0" smtClean="0">
                          <a:latin typeface="Cambria Math" panose="02040503050406030204" pitchFamily="18" charset="0"/>
                        </a:rPr>
                        <m:t>𝐺</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𝐻</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m:t>
                      </m:r>
                      <m:f>
                        <m:fPr>
                          <m:ctrlPr>
                            <a:rPr lang="es-PA" i="1" dirty="0">
                              <a:latin typeface="Cambria Math" panose="02040503050406030204" pitchFamily="18" charset="0"/>
                            </a:rPr>
                          </m:ctrlPr>
                        </m:fPr>
                        <m:num>
                          <m:r>
                            <a:rPr lang="es-PA" i="1" dirty="0">
                              <a:latin typeface="Cambria Math" panose="02040503050406030204" pitchFamily="18" charset="0"/>
                            </a:rPr>
                            <m:t>𝐾</m:t>
                          </m:r>
                          <m:d>
                            <m:dPr>
                              <m:ctrlPr>
                                <a:rPr lang="es-PA" i="1" dirty="0">
                                  <a:latin typeface="Cambria Math" panose="02040503050406030204" pitchFamily="18" charset="0"/>
                                </a:rPr>
                              </m:ctrlPr>
                            </m:dPr>
                            <m:e>
                              <m:r>
                                <a:rPr lang="es-PA" b="0" i="1" dirty="0" smtClean="0">
                                  <a:latin typeface="Cambria Math" panose="02040503050406030204" pitchFamily="18" charset="0"/>
                                </a:rPr>
                                <m:t>−2.3</m:t>
                              </m:r>
                              <m:r>
                                <a:rPr lang="es-PA" i="1" dirty="0">
                                  <a:latin typeface="Cambria Math" panose="02040503050406030204" pitchFamily="18" charset="0"/>
                                </a:rPr>
                                <m:t>+3</m:t>
                              </m:r>
                            </m:e>
                          </m:d>
                        </m:num>
                        <m:den>
                          <m:r>
                            <a:rPr lang="es-PA" b="0" i="1" dirty="0" smtClean="0">
                              <a:latin typeface="Cambria Math" panose="02040503050406030204" pitchFamily="18" charset="0"/>
                            </a:rPr>
                            <m:t>−2.3</m:t>
                          </m:r>
                          <m:d>
                            <m:dPr>
                              <m:ctrlPr>
                                <a:rPr lang="es-PA" i="1" dirty="0">
                                  <a:latin typeface="Cambria Math" panose="02040503050406030204" pitchFamily="18" charset="0"/>
                                </a:rPr>
                              </m:ctrlPr>
                            </m:dPr>
                            <m:e>
                              <m:r>
                                <a:rPr lang="es-PA" b="0" i="1" dirty="0" smtClean="0">
                                  <a:latin typeface="Cambria Math" panose="02040503050406030204" pitchFamily="18" charset="0"/>
                                </a:rPr>
                                <m:t>−2.3</m:t>
                              </m:r>
                              <m:r>
                                <a:rPr lang="es-PA" i="1" dirty="0">
                                  <a:latin typeface="Cambria Math" panose="02040503050406030204" pitchFamily="18" charset="0"/>
                                </a:rPr>
                                <m:t>+1</m:t>
                              </m:r>
                            </m:e>
                          </m:d>
                          <m:d>
                            <m:dPr>
                              <m:ctrlPr>
                                <a:rPr lang="es-PA" i="1" dirty="0">
                                  <a:latin typeface="Cambria Math" panose="02040503050406030204" pitchFamily="18" charset="0"/>
                                </a:rPr>
                              </m:ctrlPr>
                            </m:dPr>
                            <m:e>
                              <m:r>
                                <a:rPr lang="es-PA" b="0" i="1" dirty="0" smtClean="0">
                                  <a:latin typeface="Cambria Math" panose="02040503050406030204" pitchFamily="18" charset="0"/>
                                </a:rPr>
                                <m:t>−2.3</m:t>
                              </m:r>
                              <m:r>
                                <a:rPr lang="es-PA" i="1" dirty="0">
                                  <a:latin typeface="Cambria Math" panose="02040503050406030204" pitchFamily="18" charset="0"/>
                                </a:rPr>
                                <m:t>+2</m:t>
                              </m:r>
                            </m:e>
                          </m:d>
                          <m:d>
                            <m:dPr>
                              <m:ctrlPr>
                                <a:rPr lang="es-PA" i="1" dirty="0">
                                  <a:latin typeface="Cambria Math" panose="02040503050406030204" pitchFamily="18" charset="0"/>
                                </a:rPr>
                              </m:ctrlPr>
                            </m:dPr>
                            <m:e>
                              <m:r>
                                <a:rPr lang="es-PA" b="0" i="1" dirty="0" smtClean="0">
                                  <a:latin typeface="Cambria Math" panose="02040503050406030204" pitchFamily="18" charset="0"/>
                                </a:rPr>
                                <m:t>−2.3</m:t>
                              </m:r>
                              <m:r>
                                <a:rPr lang="es-PA" i="1" dirty="0">
                                  <a:latin typeface="Cambria Math" panose="02040503050406030204" pitchFamily="18" charset="0"/>
                                </a:rPr>
                                <m:t>+4</m:t>
                              </m:r>
                            </m:e>
                          </m:d>
                        </m:den>
                      </m:f>
                      <m:r>
                        <a:rPr lang="es-PA" b="0" i="1" dirty="0" smtClean="0">
                          <a:latin typeface="Cambria Math" panose="02040503050406030204" pitchFamily="18" charset="0"/>
                        </a:rPr>
                        <m:t>=</m:t>
                      </m:r>
                      <m:r>
                        <a:rPr lang="es-PA" b="0" i="1" dirty="0" smtClean="0">
                          <a:latin typeface="Cambria Math" panose="02040503050406030204" pitchFamily="18" charset="0"/>
                        </a:rPr>
                        <m:t>𝑁𝑥𝐾</m:t>
                      </m:r>
                      <m:r>
                        <a:rPr lang="es-PA" b="0" i="1" dirty="0" smtClean="0">
                          <a:latin typeface="Cambria Math" panose="02040503050406030204" pitchFamily="18" charset="0"/>
                        </a:rPr>
                        <m:t>&lt;0</m:t>
                      </m:r>
                    </m:oMath>
                  </m:oMathPara>
                </a14:m>
                <a:endParaRPr lang="es-PA" dirty="0"/>
              </a:p>
            </p:txBody>
          </p:sp>
        </mc:Choice>
        <mc:Fallback>
          <p:sp>
            <p:nvSpPr>
              <p:cNvPr id="6" name="Rectangle 5">
                <a:extLst>
                  <a:ext uri="{FF2B5EF4-FFF2-40B4-BE49-F238E27FC236}">
                    <a16:creationId xmlns:a16="http://schemas.microsoft.com/office/drawing/2014/main" id="{089D6C40-96A2-4CA8-B071-7AB8C6B568EC}"/>
                  </a:ext>
                </a:extLst>
              </p:cNvPr>
              <p:cNvSpPr>
                <a:spLocks noRot="1" noChangeAspect="1" noMove="1" noResize="1" noEditPoints="1" noAdjustHandles="1" noChangeArrowheads="1" noChangeShapeType="1" noTextEdit="1"/>
              </p:cNvSpPr>
              <p:nvPr/>
            </p:nvSpPr>
            <p:spPr>
              <a:xfrm>
                <a:off x="4120716" y="267022"/>
                <a:ext cx="6371296" cy="669094"/>
              </a:xfrm>
              <a:prstGeom prst="rect">
                <a:avLst/>
              </a:prstGeom>
              <a:blipFill>
                <a:blip r:embed="rId4"/>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D2CE03C9-D51C-4EEC-A92B-C9E1C82F1F97}"/>
                  </a:ext>
                </a:extLst>
              </p:cNvPr>
              <p:cNvSpPr txBox="1"/>
              <p:nvPr/>
            </p:nvSpPr>
            <p:spPr>
              <a:xfrm>
                <a:off x="7306364" y="4496163"/>
                <a:ext cx="4345805" cy="5357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𝑠𝑖𝑔𝑚𝑎</m:t>
                      </m:r>
                      <m:r>
                        <a:rPr lang="es-PA" b="0" i="1" smtClean="0">
                          <a:latin typeface="Cambria Math" panose="02040503050406030204" pitchFamily="18" charset="0"/>
                        </a:rPr>
                        <m:t>=</m:t>
                      </m:r>
                      <m:f>
                        <m:fPr>
                          <m:ctrlPr>
                            <a:rPr lang="es-PA" b="0" i="1" smtClean="0">
                              <a:latin typeface="Cambria Math" panose="02040503050406030204" pitchFamily="18" charset="0"/>
                            </a:rPr>
                          </m:ctrlPr>
                        </m:fPr>
                        <m:num>
                          <m:d>
                            <m:dPr>
                              <m:ctrlPr>
                                <a:rPr lang="es-PA" b="0" i="1" smtClean="0">
                                  <a:latin typeface="Cambria Math" panose="02040503050406030204" pitchFamily="18" charset="0"/>
                                </a:rPr>
                              </m:ctrlPr>
                            </m:dPr>
                            <m:e>
                              <m:r>
                                <a:rPr lang="es-PA" b="0" i="1" smtClean="0">
                                  <a:latin typeface="Cambria Math" panose="02040503050406030204" pitchFamily="18" charset="0"/>
                                </a:rPr>
                                <m:t>0−1−2−4</m:t>
                              </m:r>
                            </m:e>
                          </m:d>
                          <m:r>
                            <a:rPr lang="es-PA" b="0" i="1" smtClean="0">
                              <a:latin typeface="Cambria Math" panose="02040503050406030204" pitchFamily="18" charset="0"/>
                            </a:rPr>
                            <m:t>−(−3)</m:t>
                          </m:r>
                        </m:num>
                        <m:den>
                          <m:r>
                            <a:rPr lang="es-PA" b="0" i="1" smtClean="0">
                              <a:latin typeface="Cambria Math" panose="02040503050406030204" pitchFamily="18" charset="0"/>
                            </a:rPr>
                            <m:t>4−1</m:t>
                          </m:r>
                        </m:den>
                      </m:f>
                      <m:r>
                        <a:rPr lang="es-PA" b="0" i="1" smtClean="0">
                          <a:latin typeface="Cambria Math" panose="02040503050406030204" pitchFamily="18" charset="0"/>
                        </a:rPr>
                        <m:t>=−1.333</m:t>
                      </m:r>
                    </m:oMath>
                  </m:oMathPara>
                </a14:m>
                <a:endParaRPr lang="es-PA" dirty="0"/>
              </a:p>
            </p:txBody>
          </p:sp>
        </mc:Choice>
        <mc:Fallback>
          <p:sp>
            <p:nvSpPr>
              <p:cNvPr id="111" name="TextBox 110">
                <a:extLst>
                  <a:ext uri="{FF2B5EF4-FFF2-40B4-BE49-F238E27FC236}">
                    <a16:creationId xmlns:a16="http://schemas.microsoft.com/office/drawing/2014/main" id="{D2CE03C9-D51C-4EEC-A92B-C9E1C82F1F97}"/>
                  </a:ext>
                </a:extLst>
              </p:cNvPr>
              <p:cNvSpPr txBox="1">
                <a:spLocks noRot="1" noChangeAspect="1" noMove="1" noResize="1" noEditPoints="1" noAdjustHandles="1" noChangeArrowheads="1" noChangeShapeType="1" noTextEdit="1"/>
              </p:cNvSpPr>
              <p:nvPr/>
            </p:nvSpPr>
            <p:spPr>
              <a:xfrm>
                <a:off x="7306364" y="4496163"/>
                <a:ext cx="4345805" cy="535724"/>
              </a:xfrm>
              <a:prstGeom prst="rect">
                <a:avLst/>
              </a:prstGeom>
              <a:blipFill>
                <a:blip r:embed="rId5"/>
                <a:stretch>
                  <a:fillRect/>
                </a:stretch>
              </a:blipFill>
            </p:spPr>
            <p:txBody>
              <a:bodyPr/>
              <a:lstStyle/>
              <a:p>
                <a:r>
                  <a:rPr lang="es-PA">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CFE5C5EA-78BA-4CAC-BAE6-F6F99ACEA063}"/>
                  </a:ext>
                </a:extLst>
              </p:cNvPr>
              <p:cNvSpPr txBox="1"/>
              <p:nvPr/>
            </p:nvSpPr>
            <p:spPr>
              <a:xfrm>
                <a:off x="7695974" y="5303656"/>
                <a:ext cx="3321807" cy="52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𝑇h𝑒𝑡𝑎</m:t>
                      </m:r>
                      <m:r>
                        <a:rPr lang="es-PA" b="0" i="1"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l-GR" b="0" i="1" smtClean="0">
                              <a:latin typeface="Cambria Math" panose="02040503050406030204" pitchFamily="18" charset="0"/>
                            </a:rPr>
                            <m:t>π</m:t>
                          </m:r>
                        </m:num>
                        <m:den>
                          <m:r>
                            <a:rPr lang="es-PA" b="0" i="1" smtClean="0">
                              <a:latin typeface="Cambria Math" panose="02040503050406030204" pitchFamily="18" charset="0"/>
                            </a:rPr>
                            <m:t>3</m:t>
                          </m:r>
                        </m:den>
                      </m:f>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b="0" i="1" smtClean="0">
                              <a:latin typeface="Cambria Math" panose="02040503050406030204" pitchFamily="18" charset="0"/>
                            </a:rPr>
                            <m:t>2</m:t>
                          </m:r>
                          <m:r>
                            <a:rPr lang="es-PA" b="0" i="1" smtClean="0">
                              <a:latin typeface="Cambria Math" panose="02040503050406030204" pitchFamily="18" charset="0"/>
                            </a:rPr>
                            <m:t>𝑘</m:t>
                          </m:r>
                          <m:r>
                            <a:rPr lang="es-PA" b="0" i="1" smtClean="0">
                              <a:latin typeface="Cambria Math" panose="02040503050406030204" pitchFamily="18" charset="0"/>
                            </a:rPr>
                            <m:t>+1</m:t>
                          </m:r>
                        </m:e>
                      </m:d>
                      <m:r>
                        <a:rPr lang="es-PA" b="0" i="1" smtClean="0">
                          <a:latin typeface="Cambria Math" panose="02040503050406030204" pitchFamily="18" charset="0"/>
                        </a:rPr>
                        <m:t>=</m:t>
                      </m:r>
                      <m:f>
                        <m:fPr>
                          <m:ctrlPr>
                            <a:rPr lang="es-PA" i="1">
                              <a:latin typeface="Cambria Math" panose="02040503050406030204" pitchFamily="18" charset="0"/>
                            </a:rPr>
                          </m:ctrlPr>
                        </m:fPr>
                        <m:num>
                          <m:r>
                            <m:rPr>
                              <m:sty m:val="p"/>
                            </m:rPr>
                            <a:rPr lang="el-GR" i="1">
                              <a:latin typeface="Cambria Math" panose="02040503050406030204" pitchFamily="18" charset="0"/>
                            </a:rPr>
                            <m:t>π</m:t>
                          </m:r>
                        </m:num>
                        <m:den>
                          <m:r>
                            <a:rPr lang="es-PA" i="1">
                              <a:latin typeface="Cambria Math" panose="02040503050406030204" pitchFamily="18" charset="0"/>
                            </a:rPr>
                            <m:t>3</m:t>
                          </m:r>
                        </m:den>
                      </m:f>
                      <m:r>
                        <a:rPr lang="es-PA" b="0" i="1" smtClean="0">
                          <a:latin typeface="Cambria Math" panose="02040503050406030204" pitchFamily="18" charset="0"/>
                        </a:rPr>
                        <m:t>,</m:t>
                      </m:r>
                      <m:r>
                        <m:rPr>
                          <m:sty m:val="p"/>
                        </m:rPr>
                        <a:rPr lang="el-GR" b="0" i="1" smtClean="0">
                          <a:latin typeface="Cambria Math" panose="02040503050406030204" pitchFamily="18" charset="0"/>
                        </a:rPr>
                        <m:t>π</m:t>
                      </m:r>
                      <m:r>
                        <a:rPr lang="es-PA" b="0" i="1" smtClean="0">
                          <a:latin typeface="Cambria Math" panose="02040503050406030204" pitchFamily="18" charset="0"/>
                        </a:rPr>
                        <m:t>,</m:t>
                      </m:r>
                      <m:f>
                        <m:fPr>
                          <m:ctrlPr>
                            <a:rPr lang="es-PA" i="1">
                              <a:latin typeface="Cambria Math" panose="02040503050406030204" pitchFamily="18" charset="0"/>
                            </a:rPr>
                          </m:ctrlPr>
                        </m:fPr>
                        <m:num>
                          <m:r>
                            <a:rPr lang="es-PA" b="0" i="1" smtClean="0">
                              <a:latin typeface="Cambria Math" panose="02040503050406030204" pitchFamily="18" charset="0"/>
                            </a:rPr>
                            <m:t>5</m:t>
                          </m:r>
                          <m:r>
                            <m:rPr>
                              <m:sty m:val="p"/>
                            </m:rPr>
                            <a:rPr lang="el-GR" i="1">
                              <a:latin typeface="Cambria Math" panose="02040503050406030204" pitchFamily="18" charset="0"/>
                            </a:rPr>
                            <m:t>π</m:t>
                          </m:r>
                        </m:num>
                        <m:den>
                          <m:r>
                            <a:rPr lang="es-PA" i="1">
                              <a:latin typeface="Cambria Math" panose="02040503050406030204" pitchFamily="18" charset="0"/>
                            </a:rPr>
                            <m:t>3</m:t>
                          </m:r>
                        </m:den>
                      </m:f>
                    </m:oMath>
                  </m:oMathPara>
                </a14:m>
                <a:endParaRPr lang="es-PA" dirty="0"/>
              </a:p>
            </p:txBody>
          </p:sp>
        </mc:Choice>
        <mc:Fallback>
          <p:sp>
            <p:nvSpPr>
              <p:cNvPr id="113" name="TextBox 112">
                <a:extLst>
                  <a:ext uri="{FF2B5EF4-FFF2-40B4-BE49-F238E27FC236}">
                    <a16:creationId xmlns:a16="http://schemas.microsoft.com/office/drawing/2014/main" id="{CFE5C5EA-78BA-4CAC-BAE6-F6F99ACEA063}"/>
                  </a:ext>
                </a:extLst>
              </p:cNvPr>
              <p:cNvSpPr txBox="1">
                <a:spLocks noRot="1" noChangeAspect="1" noMove="1" noResize="1" noEditPoints="1" noAdjustHandles="1" noChangeArrowheads="1" noChangeShapeType="1" noTextEdit="1"/>
              </p:cNvSpPr>
              <p:nvPr/>
            </p:nvSpPr>
            <p:spPr>
              <a:xfrm>
                <a:off x="7695974" y="5303656"/>
                <a:ext cx="3321807" cy="525978"/>
              </a:xfrm>
              <a:prstGeom prst="rect">
                <a:avLst/>
              </a:prstGeom>
              <a:blipFill>
                <a:blip r:embed="rId6"/>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317006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79B3B538-179A-476E-B000-856BB1130AD1}"/>
              </a:ext>
            </a:extLst>
          </p:cNvPr>
          <p:cNvSpPr>
            <a:spLocks noGrp="1"/>
          </p:cNvSpPr>
          <p:nvPr>
            <p:ph type="title"/>
          </p:nvPr>
        </p:nvSpPr>
        <p:spPr>
          <a:xfrm>
            <a:off x="1069848" y="484632"/>
            <a:ext cx="10058400" cy="1609344"/>
          </a:xfrm>
        </p:spPr>
        <p:txBody>
          <a:bodyPr/>
          <a:lstStyle/>
          <a:p>
            <a:r>
              <a:rPr lang="es-PA" dirty="0"/>
              <a:t>Ejemplo</a:t>
            </a:r>
          </a:p>
        </p:txBody>
      </p:sp>
      <p:pic>
        <p:nvPicPr>
          <p:cNvPr id="7" name="Imagen 6">
            <a:extLst>
              <a:ext uri="{FF2B5EF4-FFF2-40B4-BE49-F238E27FC236}">
                <a16:creationId xmlns:a16="http://schemas.microsoft.com/office/drawing/2014/main" id="{EF6FCD84-CFDE-4113-B173-6E28BFA63375}"/>
              </a:ext>
            </a:extLst>
          </p:cNvPr>
          <p:cNvPicPr>
            <a:picLocks noChangeAspect="1"/>
          </p:cNvPicPr>
          <p:nvPr/>
        </p:nvPicPr>
        <p:blipFill>
          <a:blip r:embed="rId2"/>
          <a:stretch>
            <a:fillRect/>
          </a:stretch>
        </p:blipFill>
        <p:spPr>
          <a:xfrm>
            <a:off x="7881975" y="235507"/>
            <a:ext cx="3914702" cy="3952709"/>
          </a:xfrm>
          <a:prstGeom prst="rect">
            <a:avLst/>
          </a:prstGeom>
        </p:spPr>
      </p:pic>
      <p:sp>
        <p:nvSpPr>
          <p:cNvPr id="9" name="Marcador de contenido 2">
            <a:extLst>
              <a:ext uri="{FF2B5EF4-FFF2-40B4-BE49-F238E27FC236}">
                <a16:creationId xmlns:a16="http://schemas.microsoft.com/office/drawing/2014/main" id="{D3B37E73-6DC0-4932-8CF1-0D2F01ED3247}"/>
              </a:ext>
            </a:extLst>
          </p:cNvPr>
          <p:cNvSpPr>
            <a:spLocks noGrp="1"/>
          </p:cNvSpPr>
          <p:nvPr>
            <p:ph idx="1"/>
          </p:nvPr>
        </p:nvSpPr>
        <p:spPr>
          <a:xfrm>
            <a:off x="765048" y="1843112"/>
            <a:ext cx="10058400" cy="4690209"/>
          </a:xfrm>
        </p:spPr>
        <p:txBody>
          <a:bodyPr>
            <a:normAutofit/>
          </a:bodyPr>
          <a:lstStyle/>
          <a:p>
            <a:pPr marL="0" indent="0">
              <a:buNone/>
            </a:pPr>
            <a:r>
              <a:rPr lang="es-PA" sz="1700" dirty="0"/>
              <a:t>Paso 4: Se calculan los puntos silla (o puntos de ruptura) de entrada y salida                                                              del eje real. Estas rupturas ocurren cuando dos raíces se van acercando </a:t>
            </a:r>
            <a:br>
              <a:rPr lang="es-PA" sz="1700" dirty="0"/>
            </a:br>
            <a:r>
              <a:rPr lang="es-PA" sz="1700" dirty="0"/>
              <a:t>a medida que aumenta K, de manera que llega un punto donde se</a:t>
            </a:r>
            <a:br>
              <a:rPr lang="es-PA" sz="1700" dirty="0"/>
            </a:br>
            <a:r>
              <a:rPr lang="es-PA" sz="1700" dirty="0"/>
              <a:t>despegan del eje real, creando polos con componentes imaginarias.</a:t>
            </a:r>
          </a:p>
          <a:p>
            <a:pPr marL="0" indent="0">
              <a:buNone/>
            </a:pPr>
            <a:r>
              <a:rPr lang="es-PA" sz="1700" dirty="0"/>
              <a:t>		 	Se debe resaltar que no todas las soluciones de esta</a:t>
            </a:r>
            <a:br>
              <a:rPr lang="es-PA" sz="1700" dirty="0"/>
            </a:br>
            <a:r>
              <a:rPr lang="es-PA" sz="1700" dirty="0"/>
              <a:t>			esta ecuación representan puntos de ruptura. Solo aquellos puntos de debe hacer un                         puntos de ruptura que estén en un segmento que pertenezca al LGR</a:t>
            </a:r>
            <a:br>
              <a:rPr lang="es-PA" sz="1700" dirty="0"/>
            </a:br>
            <a:r>
              <a:rPr lang="es-PA" sz="1700" dirty="0"/>
              <a:t>			son soluciones validas a la ecuación.</a:t>
            </a:r>
          </a:p>
        </p:txBody>
      </p:sp>
      <p:pic>
        <p:nvPicPr>
          <p:cNvPr id="2" name="Imagen 1">
            <a:extLst>
              <a:ext uri="{FF2B5EF4-FFF2-40B4-BE49-F238E27FC236}">
                <a16:creationId xmlns:a16="http://schemas.microsoft.com/office/drawing/2014/main" id="{AF82FC63-D2E1-40C6-8CCF-D9D4132433CF}"/>
              </a:ext>
            </a:extLst>
          </p:cNvPr>
          <p:cNvPicPr>
            <a:picLocks noChangeAspect="1"/>
          </p:cNvPicPr>
          <p:nvPr/>
        </p:nvPicPr>
        <p:blipFill>
          <a:blip r:embed="rId3"/>
          <a:stretch>
            <a:fillRect/>
          </a:stretch>
        </p:blipFill>
        <p:spPr>
          <a:xfrm>
            <a:off x="765048" y="2818410"/>
            <a:ext cx="2127621" cy="1221179"/>
          </a:xfrm>
          <a:prstGeom prst="rect">
            <a:avLst/>
          </a:prstGeom>
        </p:spPr>
      </p:pic>
      <p:pic>
        <p:nvPicPr>
          <p:cNvPr id="3" name="Imagen 2">
            <a:extLst>
              <a:ext uri="{FF2B5EF4-FFF2-40B4-BE49-F238E27FC236}">
                <a16:creationId xmlns:a16="http://schemas.microsoft.com/office/drawing/2014/main" id="{28DA9CD2-70D6-490E-9950-642AB0ED5F57}"/>
              </a:ext>
            </a:extLst>
          </p:cNvPr>
          <p:cNvPicPr>
            <a:picLocks noChangeAspect="1"/>
          </p:cNvPicPr>
          <p:nvPr/>
        </p:nvPicPr>
        <p:blipFill>
          <a:blip r:embed="rId4"/>
          <a:stretch>
            <a:fillRect/>
          </a:stretch>
        </p:blipFill>
        <p:spPr>
          <a:xfrm>
            <a:off x="765048" y="4228345"/>
            <a:ext cx="4237808" cy="535678"/>
          </a:xfrm>
          <a:prstGeom prst="rect">
            <a:avLst/>
          </a:prstGeom>
        </p:spPr>
      </p:pic>
      <p:pic>
        <p:nvPicPr>
          <p:cNvPr id="4" name="Imagen 3">
            <a:extLst>
              <a:ext uri="{FF2B5EF4-FFF2-40B4-BE49-F238E27FC236}">
                <a16:creationId xmlns:a16="http://schemas.microsoft.com/office/drawing/2014/main" id="{F008E93E-5DCA-4BCB-A9BB-E5CB91BFEE21}"/>
              </a:ext>
            </a:extLst>
          </p:cNvPr>
          <p:cNvPicPr>
            <a:picLocks noChangeAspect="1"/>
          </p:cNvPicPr>
          <p:nvPr/>
        </p:nvPicPr>
        <p:blipFill>
          <a:blip r:embed="rId5"/>
          <a:stretch>
            <a:fillRect/>
          </a:stretch>
        </p:blipFill>
        <p:spPr>
          <a:xfrm>
            <a:off x="765048" y="4764023"/>
            <a:ext cx="3635772" cy="535678"/>
          </a:xfrm>
          <a:prstGeom prst="rect">
            <a:avLst/>
          </a:prstGeom>
        </p:spPr>
      </p:pic>
      <p:pic>
        <p:nvPicPr>
          <p:cNvPr id="5" name="Imagen 4">
            <a:extLst>
              <a:ext uri="{FF2B5EF4-FFF2-40B4-BE49-F238E27FC236}">
                <a16:creationId xmlns:a16="http://schemas.microsoft.com/office/drawing/2014/main" id="{908AD9C1-663E-44F5-8C95-6CB8B9BCFDBA}"/>
              </a:ext>
            </a:extLst>
          </p:cNvPr>
          <p:cNvPicPr>
            <a:picLocks noChangeAspect="1"/>
          </p:cNvPicPr>
          <p:nvPr/>
        </p:nvPicPr>
        <p:blipFill>
          <a:blip r:embed="rId6"/>
          <a:stretch>
            <a:fillRect/>
          </a:stretch>
        </p:blipFill>
        <p:spPr>
          <a:xfrm>
            <a:off x="765047" y="5343133"/>
            <a:ext cx="1197717" cy="273392"/>
          </a:xfrm>
          <a:prstGeom prst="rect">
            <a:avLst/>
          </a:prstGeom>
        </p:spPr>
      </p:pic>
      <p:pic>
        <p:nvPicPr>
          <p:cNvPr id="8" name="Imagen 7">
            <a:extLst>
              <a:ext uri="{FF2B5EF4-FFF2-40B4-BE49-F238E27FC236}">
                <a16:creationId xmlns:a16="http://schemas.microsoft.com/office/drawing/2014/main" id="{9CC560A2-40F7-469D-B267-87595CBD1D00}"/>
              </a:ext>
            </a:extLst>
          </p:cNvPr>
          <p:cNvPicPr>
            <a:picLocks noChangeAspect="1"/>
          </p:cNvPicPr>
          <p:nvPr/>
        </p:nvPicPr>
        <p:blipFill>
          <a:blip r:embed="rId7"/>
          <a:stretch>
            <a:fillRect/>
          </a:stretch>
        </p:blipFill>
        <p:spPr>
          <a:xfrm>
            <a:off x="765047" y="5629975"/>
            <a:ext cx="1087020" cy="248836"/>
          </a:xfrm>
          <a:prstGeom prst="rect">
            <a:avLst/>
          </a:prstGeom>
        </p:spPr>
      </p:pic>
      <p:pic>
        <p:nvPicPr>
          <p:cNvPr id="10" name="Imagen 9">
            <a:extLst>
              <a:ext uri="{FF2B5EF4-FFF2-40B4-BE49-F238E27FC236}">
                <a16:creationId xmlns:a16="http://schemas.microsoft.com/office/drawing/2014/main" id="{0EFCFAB0-626E-4BDF-B3F9-162756C9ED46}"/>
              </a:ext>
            </a:extLst>
          </p:cNvPr>
          <p:cNvPicPr>
            <a:picLocks noChangeAspect="1"/>
          </p:cNvPicPr>
          <p:nvPr/>
        </p:nvPicPr>
        <p:blipFill>
          <a:blip r:embed="rId8"/>
          <a:stretch>
            <a:fillRect/>
          </a:stretch>
        </p:blipFill>
        <p:spPr>
          <a:xfrm>
            <a:off x="765047" y="5907642"/>
            <a:ext cx="1768045" cy="248836"/>
          </a:xfrm>
          <a:prstGeom prst="rect">
            <a:avLst/>
          </a:prstGeom>
        </p:spPr>
      </p:pic>
      <p:pic>
        <p:nvPicPr>
          <p:cNvPr id="11" name="Imagen 10">
            <a:extLst>
              <a:ext uri="{FF2B5EF4-FFF2-40B4-BE49-F238E27FC236}">
                <a16:creationId xmlns:a16="http://schemas.microsoft.com/office/drawing/2014/main" id="{62B18A4A-213A-4232-B25B-30B309694A97}"/>
              </a:ext>
            </a:extLst>
          </p:cNvPr>
          <p:cNvPicPr>
            <a:picLocks noChangeAspect="1"/>
          </p:cNvPicPr>
          <p:nvPr/>
        </p:nvPicPr>
        <p:blipFill>
          <a:blip r:embed="rId9"/>
          <a:stretch>
            <a:fillRect/>
          </a:stretch>
        </p:blipFill>
        <p:spPr>
          <a:xfrm>
            <a:off x="769111" y="6156478"/>
            <a:ext cx="1838482" cy="264630"/>
          </a:xfrm>
          <a:prstGeom prst="rect">
            <a:avLst/>
          </a:prstGeom>
        </p:spPr>
      </p:pic>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99593D77-FEF9-4156-8219-9E5358555770}"/>
                  </a:ext>
                </a:extLst>
              </p14:cNvPr>
              <p14:cNvContentPartPr/>
              <p14:nvPr/>
            </p14:nvContentPartPr>
            <p14:xfrm>
              <a:off x="363764" y="3036268"/>
              <a:ext cx="338400" cy="3622320"/>
            </p14:xfrm>
          </p:contentPart>
        </mc:Choice>
        <mc:Fallback>
          <p:pic>
            <p:nvPicPr>
              <p:cNvPr id="12" name="Ink 11">
                <a:extLst>
                  <a:ext uri="{FF2B5EF4-FFF2-40B4-BE49-F238E27FC236}">
                    <a16:creationId xmlns:a16="http://schemas.microsoft.com/office/drawing/2014/main" id="{99593D77-FEF9-4156-8219-9E5358555770}"/>
                  </a:ext>
                </a:extLst>
              </p:cNvPr>
              <p:cNvPicPr/>
              <p:nvPr/>
            </p:nvPicPr>
            <p:blipFill>
              <a:blip r:embed="rId11"/>
              <a:stretch>
                <a:fillRect/>
              </a:stretch>
            </p:blipFill>
            <p:spPr>
              <a:xfrm>
                <a:off x="345764" y="3018268"/>
                <a:ext cx="374040" cy="3657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A7770CEB-66CA-4AA4-8228-8A21167A8859}"/>
                  </a:ext>
                </a:extLst>
              </p14:cNvPr>
              <p14:cNvContentPartPr/>
              <p14:nvPr/>
            </p14:nvContentPartPr>
            <p14:xfrm>
              <a:off x="710084" y="5486428"/>
              <a:ext cx="62640" cy="914760"/>
            </p14:xfrm>
          </p:contentPart>
        </mc:Choice>
        <mc:Fallback>
          <p:pic>
            <p:nvPicPr>
              <p:cNvPr id="18" name="Ink 17">
                <a:extLst>
                  <a:ext uri="{FF2B5EF4-FFF2-40B4-BE49-F238E27FC236}">
                    <a16:creationId xmlns:a16="http://schemas.microsoft.com/office/drawing/2014/main" id="{A7770CEB-66CA-4AA4-8228-8A21167A8859}"/>
                  </a:ext>
                </a:extLst>
              </p:cNvPr>
              <p:cNvPicPr/>
              <p:nvPr/>
            </p:nvPicPr>
            <p:blipFill>
              <a:blip r:embed="rId13"/>
              <a:stretch>
                <a:fillRect/>
              </a:stretch>
            </p:blipFill>
            <p:spPr>
              <a:xfrm>
                <a:off x="692084" y="5468428"/>
                <a:ext cx="98280" cy="95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F08F1B26-1F28-4419-B58E-868C7294E7D9}"/>
                  </a:ext>
                </a:extLst>
              </p14:cNvPr>
              <p14:cNvContentPartPr/>
              <p14:nvPr/>
            </p14:nvContentPartPr>
            <p14:xfrm>
              <a:off x="1988444" y="5362228"/>
              <a:ext cx="204840" cy="178560"/>
            </p14:xfrm>
          </p:contentPart>
        </mc:Choice>
        <mc:Fallback>
          <p:pic>
            <p:nvPicPr>
              <p:cNvPr id="19" name="Ink 18">
                <a:extLst>
                  <a:ext uri="{FF2B5EF4-FFF2-40B4-BE49-F238E27FC236}">
                    <a16:creationId xmlns:a16="http://schemas.microsoft.com/office/drawing/2014/main" id="{F08F1B26-1F28-4419-B58E-868C7294E7D9}"/>
                  </a:ext>
                </a:extLst>
              </p:cNvPr>
              <p:cNvPicPr/>
              <p:nvPr/>
            </p:nvPicPr>
            <p:blipFill>
              <a:blip r:embed="rId15"/>
              <a:stretch>
                <a:fillRect/>
              </a:stretch>
            </p:blipFill>
            <p:spPr>
              <a:xfrm>
                <a:off x="1970444" y="5344228"/>
                <a:ext cx="2404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615A7F79-A2C6-4BEA-BA80-C562FCAFE377}"/>
                  </a:ext>
                </a:extLst>
              </p14:cNvPr>
              <p14:cNvContentPartPr/>
              <p14:nvPr/>
            </p14:nvContentPartPr>
            <p14:xfrm>
              <a:off x="1926524" y="5708188"/>
              <a:ext cx="142200" cy="142920"/>
            </p14:xfrm>
          </p:contentPart>
        </mc:Choice>
        <mc:Fallback>
          <p:pic>
            <p:nvPicPr>
              <p:cNvPr id="22" name="Ink 21">
                <a:extLst>
                  <a:ext uri="{FF2B5EF4-FFF2-40B4-BE49-F238E27FC236}">
                    <a16:creationId xmlns:a16="http://schemas.microsoft.com/office/drawing/2014/main" id="{615A7F79-A2C6-4BEA-BA80-C562FCAFE377}"/>
                  </a:ext>
                </a:extLst>
              </p:cNvPr>
              <p:cNvPicPr/>
              <p:nvPr/>
            </p:nvPicPr>
            <p:blipFill>
              <a:blip r:embed="rId17"/>
              <a:stretch>
                <a:fillRect/>
              </a:stretch>
            </p:blipFill>
            <p:spPr>
              <a:xfrm>
                <a:off x="1908524" y="5690188"/>
                <a:ext cx="1778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64CE6C64-EDD9-471A-BFAD-9DBD6F2E7F3E}"/>
                  </a:ext>
                </a:extLst>
              </p14:cNvPr>
              <p14:cNvContentPartPr/>
              <p14:nvPr/>
            </p14:nvContentPartPr>
            <p14:xfrm>
              <a:off x="2538884" y="5956948"/>
              <a:ext cx="204840" cy="399960"/>
            </p14:xfrm>
          </p:contentPart>
        </mc:Choice>
        <mc:Fallback>
          <p:pic>
            <p:nvPicPr>
              <p:cNvPr id="31" name="Ink 30">
                <a:extLst>
                  <a:ext uri="{FF2B5EF4-FFF2-40B4-BE49-F238E27FC236}">
                    <a16:creationId xmlns:a16="http://schemas.microsoft.com/office/drawing/2014/main" id="{64CE6C64-EDD9-471A-BFAD-9DBD6F2E7F3E}"/>
                  </a:ext>
                </a:extLst>
              </p:cNvPr>
              <p:cNvPicPr/>
              <p:nvPr/>
            </p:nvPicPr>
            <p:blipFill>
              <a:blip r:embed="rId19"/>
              <a:stretch>
                <a:fillRect/>
              </a:stretch>
            </p:blipFill>
            <p:spPr>
              <a:xfrm>
                <a:off x="2520884" y="5938948"/>
                <a:ext cx="24048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A55F7E34-660F-4D93-A8FE-09798C6DD187}"/>
                  </a:ext>
                </a:extLst>
              </p14:cNvPr>
              <p14:cNvContentPartPr/>
              <p14:nvPr/>
            </p14:nvContentPartPr>
            <p14:xfrm>
              <a:off x="10901684" y="2293588"/>
              <a:ext cx="46440" cy="174600"/>
            </p14:xfrm>
          </p:contentPart>
        </mc:Choice>
        <mc:Fallback>
          <p:pic>
            <p:nvPicPr>
              <p:cNvPr id="32" name="Ink 31">
                <a:extLst>
                  <a:ext uri="{FF2B5EF4-FFF2-40B4-BE49-F238E27FC236}">
                    <a16:creationId xmlns:a16="http://schemas.microsoft.com/office/drawing/2014/main" id="{A55F7E34-660F-4D93-A8FE-09798C6DD187}"/>
                  </a:ext>
                </a:extLst>
              </p:cNvPr>
              <p:cNvPicPr/>
              <p:nvPr/>
            </p:nvPicPr>
            <p:blipFill>
              <a:blip r:embed="rId21"/>
              <a:stretch>
                <a:fillRect/>
              </a:stretch>
            </p:blipFill>
            <p:spPr>
              <a:xfrm>
                <a:off x="10883684" y="2275588"/>
                <a:ext cx="82080" cy="210240"/>
              </a:xfrm>
              <a:prstGeom prst="rect">
                <a:avLst/>
              </a:prstGeom>
            </p:spPr>
          </p:pic>
        </mc:Fallback>
      </mc:AlternateContent>
    </p:spTree>
    <p:extLst>
      <p:ext uri="{BB962C8B-B14F-4D97-AF65-F5344CB8AC3E}">
        <p14:creationId xmlns:p14="http://schemas.microsoft.com/office/powerpoint/2010/main" val="1187168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0CE51058028D4C80E8D1AD50F7D9F0" ma:contentTypeVersion="7" ma:contentTypeDescription="Crear nuevo documento." ma:contentTypeScope="" ma:versionID="b1e4e9303421c6b2666ad0353ac2f914">
  <xsd:schema xmlns:xsd="http://www.w3.org/2001/XMLSchema" xmlns:xs="http://www.w3.org/2001/XMLSchema" xmlns:p="http://schemas.microsoft.com/office/2006/metadata/properties" xmlns:ns2="402168f1-539e-4172-8f57-779934cf66ec" targetNamespace="http://schemas.microsoft.com/office/2006/metadata/properties" ma:root="true" ma:fieldsID="fcc61108d548e7e3c7a17d366922b4f7" ns2:_="">
    <xsd:import namespace="402168f1-539e-4172-8f57-779934cf66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168f1-539e-4172-8f57-779934cf6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FE8B8-CBF1-4D5F-A0D5-02D2DFC70114}"/>
</file>

<file path=customXml/itemProps2.xml><?xml version="1.0" encoding="utf-8"?>
<ds:datastoreItem xmlns:ds="http://schemas.openxmlformats.org/officeDocument/2006/customXml" ds:itemID="{7528B23B-7230-4998-B3FA-1A4ED41D484F}"/>
</file>

<file path=customXml/itemProps3.xml><?xml version="1.0" encoding="utf-8"?>
<ds:datastoreItem xmlns:ds="http://schemas.openxmlformats.org/officeDocument/2006/customXml" ds:itemID="{011A2F45-14DA-4C9C-A4C5-3E7619D02B34}"/>
</file>

<file path=docProps/app.xml><?xml version="1.0" encoding="utf-8"?>
<Properties xmlns="http://schemas.openxmlformats.org/officeDocument/2006/extended-properties" xmlns:vt="http://schemas.openxmlformats.org/officeDocument/2006/docPropsVTypes">
  <Template>TM03090434[[fn=Madera]]</Template>
  <TotalTime>1088</TotalTime>
  <Words>875</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Cambria Math</vt:lpstr>
      <vt:lpstr>Rockwell</vt:lpstr>
      <vt:lpstr>Rockwell Condensed</vt:lpstr>
      <vt:lpstr>Wingdings</vt:lpstr>
      <vt:lpstr>Letras en madera</vt:lpstr>
      <vt:lpstr>Lugar geométrico de las raíces </vt:lpstr>
      <vt:lpstr>Lugar geométrico de las raices</vt:lpstr>
      <vt:lpstr>Lugar geométrico de las raíces</vt:lpstr>
      <vt:lpstr>Condición de magnitud y ángulo</vt:lpstr>
      <vt:lpstr>Ejemplo #1: Magnitud y ángulo</vt:lpstr>
      <vt:lpstr>Lugar geométrico de las raíces </vt:lpstr>
      <vt:lpstr>Construcción del LGR</vt:lpstr>
      <vt:lpstr>Ejemplo</vt:lpstr>
      <vt:lpstr>Ejemplo</vt:lpstr>
      <vt:lpstr>Ejemplo</vt:lpstr>
      <vt:lpstr>Practica 1</vt:lpstr>
      <vt:lpstr>Practica #2</vt:lpstr>
      <vt:lpstr>Practica #3</vt:lpstr>
      <vt:lpstr>Practica #4</vt:lpstr>
      <vt:lpstr>Practica #5</vt:lpstr>
      <vt:lpstr>Resumen y tablas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Reducción de diagrama de bloques</dc:title>
  <dc:creator>Ricardo Gutierrez</dc:creator>
  <cp:lastModifiedBy>Ricardo Gutierrez</cp:lastModifiedBy>
  <cp:revision>45</cp:revision>
  <dcterms:created xsi:type="dcterms:W3CDTF">2018-10-29T18:06:25Z</dcterms:created>
  <dcterms:modified xsi:type="dcterms:W3CDTF">2020-06-21T06:02:40Z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0x010100C20CE51058028D4C80E8D1AD50F7D9F0</vt:lpwstr>
  </property>
</Properties>
</file>