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0" r:id="rId3"/>
    <p:sldId id="257" r:id="rId4"/>
    <p:sldId id="259" r:id="rId5"/>
    <p:sldId id="261" r:id="rId6"/>
    <p:sldId id="262" r:id="rId7"/>
    <p:sldId id="271" r:id="rId8"/>
    <p:sldId id="263" r:id="rId9"/>
    <p:sldId id="264" r:id="rId10"/>
    <p:sldId id="272" r:id="rId11"/>
    <p:sldId id="265" r:id="rId12"/>
    <p:sldId id="266" r:id="rId13"/>
    <p:sldId id="267" r:id="rId14"/>
    <p:sldId id="268" r:id="rId15"/>
    <p:sldId id="274" r:id="rId16"/>
  </p:sldIdLst>
  <p:sldSz cx="12192000" cy="6858000"/>
  <p:notesSz cx="7315200" cy="96012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0808E6-071B-404D-AC60-ABFB6EFE4DB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A"/>
          </a:p>
        </p:txBody>
      </p:sp>
      <p:sp>
        <p:nvSpPr>
          <p:cNvPr id="3" name="Subtítulo 2">
            <a:extLst>
              <a:ext uri="{FF2B5EF4-FFF2-40B4-BE49-F238E27FC236}">
                <a16:creationId xmlns:a16="http://schemas.microsoft.com/office/drawing/2014/main" id="{A1B621F7-A1BB-4718-99CD-491F4A5198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A"/>
          </a:p>
        </p:txBody>
      </p:sp>
      <p:sp>
        <p:nvSpPr>
          <p:cNvPr id="4" name="Marcador de fecha 3">
            <a:extLst>
              <a:ext uri="{FF2B5EF4-FFF2-40B4-BE49-F238E27FC236}">
                <a16:creationId xmlns:a16="http://schemas.microsoft.com/office/drawing/2014/main" id="{21815468-C109-4D71-97A0-FB9E5A52A1F5}"/>
              </a:ext>
            </a:extLst>
          </p:cNvPr>
          <p:cNvSpPr>
            <a:spLocks noGrp="1"/>
          </p:cNvSpPr>
          <p:nvPr>
            <p:ph type="dt" sz="half" idx="10"/>
          </p:nvPr>
        </p:nvSpPr>
        <p:spPr/>
        <p:txBody>
          <a:bodyPr/>
          <a:lstStyle/>
          <a:p>
            <a:fld id="{F56E356E-EF8F-4AF6-B682-AC5AFEB2671E}" type="datetimeFigureOut">
              <a:rPr lang="es-PA" smtClean="0"/>
              <a:t>03/22/2020</a:t>
            </a:fld>
            <a:endParaRPr lang="es-PA"/>
          </a:p>
        </p:txBody>
      </p:sp>
      <p:sp>
        <p:nvSpPr>
          <p:cNvPr id="5" name="Marcador de pie de página 4">
            <a:extLst>
              <a:ext uri="{FF2B5EF4-FFF2-40B4-BE49-F238E27FC236}">
                <a16:creationId xmlns:a16="http://schemas.microsoft.com/office/drawing/2014/main" id="{5D1137D6-B743-402B-BC35-840A9A269F71}"/>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D9F2F124-768D-4C47-B791-11A8324C7DDF}"/>
              </a:ext>
            </a:extLst>
          </p:cNvPr>
          <p:cNvSpPr>
            <a:spLocks noGrp="1"/>
          </p:cNvSpPr>
          <p:nvPr>
            <p:ph type="sldNum" sz="quarter" idx="12"/>
          </p:nvPr>
        </p:nvSpPr>
        <p:spPr/>
        <p:txBody>
          <a:bodyPr/>
          <a:lstStyle/>
          <a:p>
            <a:fld id="{C3234F15-9BE4-4716-B6D2-24E490EB5C04}" type="slidenum">
              <a:rPr lang="es-PA" smtClean="0"/>
              <a:t>‹#›</a:t>
            </a:fld>
            <a:endParaRPr lang="es-PA"/>
          </a:p>
        </p:txBody>
      </p:sp>
    </p:spTree>
    <p:extLst>
      <p:ext uri="{BB962C8B-B14F-4D97-AF65-F5344CB8AC3E}">
        <p14:creationId xmlns:p14="http://schemas.microsoft.com/office/powerpoint/2010/main" val="152058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682298-A2FE-43F7-B104-D31BBFEBB4EC}"/>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texto vertical 2">
            <a:extLst>
              <a:ext uri="{FF2B5EF4-FFF2-40B4-BE49-F238E27FC236}">
                <a16:creationId xmlns:a16="http://schemas.microsoft.com/office/drawing/2014/main" id="{65CB9901-2372-4B62-9172-A5F5D9ACA972}"/>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2345EBDC-A89F-43D7-98C2-EF4AD5ADEBF7}"/>
              </a:ext>
            </a:extLst>
          </p:cNvPr>
          <p:cNvSpPr>
            <a:spLocks noGrp="1"/>
          </p:cNvSpPr>
          <p:nvPr>
            <p:ph type="dt" sz="half" idx="10"/>
          </p:nvPr>
        </p:nvSpPr>
        <p:spPr/>
        <p:txBody>
          <a:bodyPr/>
          <a:lstStyle/>
          <a:p>
            <a:fld id="{F56E356E-EF8F-4AF6-B682-AC5AFEB2671E}" type="datetimeFigureOut">
              <a:rPr lang="es-PA" smtClean="0"/>
              <a:t>03/22/2020</a:t>
            </a:fld>
            <a:endParaRPr lang="es-PA"/>
          </a:p>
        </p:txBody>
      </p:sp>
      <p:sp>
        <p:nvSpPr>
          <p:cNvPr id="5" name="Marcador de pie de página 4">
            <a:extLst>
              <a:ext uri="{FF2B5EF4-FFF2-40B4-BE49-F238E27FC236}">
                <a16:creationId xmlns:a16="http://schemas.microsoft.com/office/drawing/2014/main" id="{9ED57180-3886-40DB-BC4C-9306C53FE8FA}"/>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3ADB2149-3DEE-4AD4-BCF2-9E75629C7277}"/>
              </a:ext>
            </a:extLst>
          </p:cNvPr>
          <p:cNvSpPr>
            <a:spLocks noGrp="1"/>
          </p:cNvSpPr>
          <p:nvPr>
            <p:ph type="sldNum" sz="quarter" idx="12"/>
          </p:nvPr>
        </p:nvSpPr>
        <p:spPr/>
        <p:txBody>
          <a:bodyPr/>
          <a:lstStyle/>
          <a:p>
            <a:fld id="{C3234F15-9BE4-4716-B6D2-24E490EB5C04}" type="slidenum">
              <a:rPr lang="es-PA" smtClean="0"/>
              <a:t>‹#›</a:t>
            </a:fld>
            <a:endParaRPr lang="es-PA"/>
          </a:p>
        </p:txBody>
      </p:sp>
    </p:spTree>
    <p:extLst>
      <p:ext uri="{BB962C8B-B14F-4D97-AF65-F5344CB8AC3E}">
        <p14:creationId xmlns:p14="http://schemas.microsoft.com/office/powerpoint/2010/main" val="2397557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FA607A2-A373-4C35-8B9B-01C1F03D0C7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A"/>
          </a:p>
        </p:txBody>
      </p:sp>
      <p:sp>
        <p:nvSpPr>
          <p:cNvPr id="3" name="Marcador de texto vertical 2">
            <a:extLst>
              <a:ext uri="{FF2B5EF4-FFF2-40B4-BE49-F238E27FC236}">
                <a16:creationId xmlns:a16="http://schemas.microsoft.com/office/drawing/2014/main" id="{3CA8B857-9337-4902-AF9B-AAC902522098}"/>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7610A1D1-E15C-4599-A2E9-D50FC5FF7147}"/>
              </a:ext>
            </a:extLst>
          </p:cNvPr>
          <p:cNvSpPr>
            <a:spLocks noGrp="1"/>
          </p:cNvSpPr>
          <p:nvPr>
            <p:ph type="dt" sz="half" idx="10"/>
          </p:nvPr>
        </p:nvSpPr>
        <p:spPr/>
        <p:txBody>
          <a:bodyPr/>
          <a:lstStyle/>
          <a:p>
            <a:fld id="{F56E356E-EF8F-4AF6-B682-AC5AFEB2671E}" type="datetimeFigureOut">
              <a:rPr lang="es-PA" smtClean="0"/>
              <a:t>03/22/2020</a:t>
            </a:fld>
            <a:endParaRPr lang="es-PA"/>
          </a:p>
        </p:txBody>
      </p:sp>
      <p:sp>
        <p:nvSpPr>
          <p:cNvPr id="5" name="Marcador de pie de página 4">
            <a:extLst>
              <a:ext uri="{FF2B5EF4-FFF2-40B4-BE49-F238E27FC236}">
                <a16:creationId xmlns:a16="http://schemas.microsoft.com/office/drawing/2014/main" id="{405A8FB3-5CBD-4416-870F-3FE62D5896F4}"/>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D2DABEE9-6F93-4B9D-BCBA-BDD73C626CF8}"/>
              </a:ext>
            </a:extLst>
          </p:cNvPr>
          <p:cNvSpPr>
            <a:spLocks noGrp="1"/>
          </p:cNvSpPr>
          <p:nvPr>
            <p:ph type="sldNum" sz="quarter" idx="12"/>
          </p:nvPr>
        </p:nvSpPr>
        <p:spPr/>
        <p:txBody>
          <a:bodyPr/>
          <a:lstStyle/>
          <a:p>
            <a:fld id="{C3234F15-9BE4-4716-B6D2-24E490EB5C04}" type="slidenum">
              <a:rPr lang="es-PA" smtClean="0"/>
              <a:t>‹#›</a:t>
            </a:fld>
            <a:endParaRPr lang="es-PA"/>
          </a:p>
        </p:txBody>
      </p:sp>
    </p:spTree>
    <p:extLst>
      <p:ext uri="{BB962C8B-B14F-4D97-AF65-F5344CB8AC3E}">
        <p14:creationId xmlns:p14="http://schemas.microsoft.com/office/powerpoint/2010/main" val="2979322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A87195-53FA-4A20-986E-9FAEF1FD90E4}"/>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050311CA-D898-40BA-A938-9E08E31A406D}"/>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AF7DB85D-9544-4A26-97C6-40A632F2A862}"/>
              </a:ext>
            </a:extLst>
          </p:cNvPr>
          <p:cNvSpPr>
            <a:spLocks noGrp="1"/>
          </p:cNvSpPr>
          <p:nvPr>
            <p:ph type="dt" sz="half" idx="10"/>
          </p:nvPr>
        </p:nvSpPr>
        <p:spPr/>
        <p:txBody>
          <a:bodyPr/>
          <a:lstStyle/>
          <a:p>
            <a:fld id="{F56E356E-EF8F-4AF6-B682-AC5AFEB2671E}" type="datetimeFigureOut">
              <a:rPr lang="es-PA" smtClean="0"/>
              <a:t>03/22/2020</a:t>
            </a:fld>
            <a:endParaRPr lang="es-PA"/>
          </a:p>
        </p:txBody>
      </p:sp>
      <p:sp>
        <p:nvSpPr>
          <p:cNvPr id="5" name="Marcador de pie de página 4">
            <a:extLst>
              <a:ext uri="{FF2B5EF4-FFF2-40B4-BE49-F238E27FC236}">
                <a16:creationId xmlns:a16="http://schemas.microsoft.com/office/drawing/2014/main" id="{7EA840CD-699B-4025-93E8-9A72FA409D36}"/>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7D7122C6-30FF-4C37-9DD4-755EECE8A9E4}"/>
              </a:ext>
            </a:extLst>
          </p:cNvPr>
          <p:cNvSpPr>
            <a:spLocks noGrp="1"/>
          </p:cNvSpPr>
          <p:nvPr>
            <p:ph type="sldNum" sz="quarter" idx="12"/>
          </p:nvPr>
        </p:nvSpPr>
        <p:spPr/>
        <p:txBody>
          <a:bodyPr/>
          <a:lstStyle/>
          <a:p>
            <a:fld id="{C3234F15-9BE4-4716-B6D2-24E490EB5C04}" type="slidenum">
              <a:rPr lang="es-PA" smtClean="0"/>
              <a:t>‹#›</a:t>
            </a:fld>
            <a:endParaRPr lang="es-PA"/>
          </a:p>
        </p:txBody>
      </p:sp>
    </p:spTree>
    <p:extLst>
      <p:ext uri="{BB962C8B-B14F-4D97-AF65-F5344CB8AC3E}">
        <p14:creationId xmlns:p14="http://schemas.microsoft.com/office/powerpoint/2010/main" val="1863380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649FF8-F6FC-43E3-999C-F99FEF92843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ABEDFAC5-BB9C-40C0-81FD-B25D73E1D8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7F7ED81D-5000-4300-9261-FB08CAC196A4}"/>
              </a:ext>
            </a:extLst>
          </p:cNvPr>
          <p:cNvSpPr>
            <a:spLocks noGrp="1"/>
          </p:cNvSpPr>
          <p:nvPr>
            <p:ph type="dt" sz="half" idx="10"/>
          </p:nvPr>
        </p:nvSpPr>
        <p:spPr/>
        <p:txBody>
          <a:bodyPr/>
          <a:lstStyle/>
          <a:p>
            <a:fld id="{F56E356E-EF8F-4AF6-B682-AC5AFEB2671E}" type="datetimeFigureOut">
              <a:rPr lang="es-PA" smtClean="0"/>
              <a:t>03/22/2020</a:t>
            </a:fld>
            <a:endParaRPr lang="es-PA"/>
          </a:p>
        </p:txBody>
      </p:sp>
      <p:sp>
        <p:nvSpPr>
          <p:cNvPr id="5" name="Marcador de pie de página 4">
            <a:extLst>
              <a:ext uri="{FF2B5EF4-FFF2-40B4-BE49-F238E27FC236}">
                <a16:creationId xmlns:a16="http://schemas.microsoft.com/office/drawing/2014/main" id="{D1F911F8-5363-4DA5-B588-D107C630F7D3}"/>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86A0BAA8-B7EA-4E96-A057-FACC4A7C322D}"/>
              </a:ext>
            </a:extLst>
          </p:cNvPr>
          <p:cNvSpPr>
            <a:spLocks noGrp="1"/>
          </p:cNvSpPr>
          <p:nvPr>
            <p:ph type="sldNum" sz="quarter" idx="12"/>
          </p:nvPr>
        </p:nvSpPr>
        <p:spPr/>
        <p:txBody>
          <a:bodyPr/>
          <a:lstStyle/>
          <a:p>
            <a:fld id="{C3234F15-9BE4-4716-B6D2-24E490EB5C04}" type="slidenum">
              <a:rPr lang="es-PA" smtClean="0"/>
              <a:t>‹#›</a:t>
            </a:fld>
            <a:endParaRPr lang="es-PA"/>
          </a:p>
        </p:txBody>
      </p:sp>
    </p:spTree>
    <p:extLst>
      <p:ext uri="{BB962C8B-B14F-4D97-AF65-F5344CB8AC3E}">
        <p14:creationId xmlns:p14="http://schemas.microsoft.com/office/powerpoint/2010/main" val="4137125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040EB3-87BF-40A9-B408-43CB1CD606C3}"/>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F8E1D766-C030-459C-B3F7-8CB7F5EB6CA5}"/>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contenido 3">
            <a:extLst>
              <a:ext uri="{FF2B5EF4-FFF2-40B4-BE49-F238E27FC236}">
                <a16:creationId xmlns:a16="http://schemas.microsoft.com/office/drawing/2014/main" id="{7F276293-6CEE-459C-B1C5-5F94D8C1FEA2}"/>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5" name="Marcador de fecha 4">
            <a:extLst>
              <a:ext uri="{FF2B5EF4-FFF2-40B4-BE49-F238E27FC236}">
                <a16:creationId xmlns:a16="http://schemas.microsoft.com/office/drawing/2014/main" id="{D4E4A04C-E009-4440-9BD1-BD02BBBFFD8C}"/>
              </a:ext>
            </a:extLst>
          </p:cNvPr>
          <p:cNvSpPr>
            <a:spLocks noGrp="1"/>
          </p:cNvSpPr>
          <p:nvPr>
            <p:ph type="dt" sz="half" idx="10"/>
          </p:nvPr>
        </p:nvSpPr>
        <p:spPr/>
        <p:txBody>
          <a:bodyPr/>
          <a:lstStyle/>
          <a:p>
            <a:fld id="{F56E356E-EF8F-4AF6-B682-AC5AFEB2671E}" type="datetimeFigureOut">
              <a:rPr lang="es-PA" smtClean="0"/>
              <a:t>03/22/2020</a:t>
            </a:fld>
            <a:endParaRPr lang="es-PA"/>
          </a:p>
        </p:txBody>
      </p:sp>
      <p:sp>
        <p:nvSpPr>
          <p:cNvPr id="6" name="Marcador de pie de página 5">
            <a:extLst>
              <a:ext uri="{FF2B5EF4-FFF2-40B4-BE49-F238E27FC236}">
                <a16:creationId xmlns:a16="http://schemas.microsoft.com/office/drawing/2014/main" id="{9BE64AF4-4781-4F5E-A9B3-F1E718CAFB15}"/>
              </a:ext>
            </a:extLst>
          </p:cNvPr>
          <p:cNvSpPr>
            <a:spLocks noGrp="1"/>
          </p:cNvSpPr>
          <p:nvPr>
            <p:ph type="ftr" sz="quarter" idx="11"/>
          </p:nvPr>
        </p:nvSpPr>
        <p:spPr/>
        <p:txBody>
          <a:bodyPr/>
          <a:lstStyle/>
          <a:p>
            <a:endParaRPr lang="es-PA"/>
          </a:p>
        </p:txBody>
      </p:sp>
      <p:sp>
        <p:nvSpPr>
          <p:cNvPr id="7" name="Marcador de número de diapositiva 6">
            <a:extLst>
              <a:ext uri="{FF2B5EF4-FFF2-40B4-BE49-F238E27FC236}">
                <a16:creationId xmlns:a16="http://schemas.microsoft.com/office/drawing/2014/main" id="{528A8223-91F5-4C5F-8623-A4330CD74A7B}"/>
              </a:ext>
            </a:extLst>
          </p:cNvPr>
          <p:cNvSpPr>
            <a:spLocks noGrp="1"/>
          </p:cNvSpPr>
          <p:nvPr>
            <p:ph type="sldNum" sz="quarter" idx="12"/>
          </p:nvPr>
        </p:nvSpPr>
        <p:spPr/>
        <p:txBody>
          <a:bodyPr/>
          <a:lstStyle/>
          <a:p>
            <a:fld id="{C3234F15-9BE4-4716-B6D2-24E490EB5C04}" type="slidenum">
              <a:rPr lang="es-PA" smtClean="0"/>
              <a:t>‹#›</a:t>
            </a:fld>
            <a:endParaRPr lang="es-PA"/>
          </a:p>
        </p:txBody>
      </p:sp>
    </p:spTree>
    <p:extLst>
      <p:ext uri="{BB962C8B-B14F-4D97-AF65-F5344CB8AC3E}">
        <p14:creationId xmlns:p14="http://schemas.microsoft.com/office/powerpoint/2010/main" val="3511612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DE4EE2-83DF-425E-8ADC-D002E5D5570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32F37747-08C0-454B-B218-3E3B693AD4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213C90CB-A1AB-41AE-B6CF-BB0B3A5BC75D}"/>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5" name="Marcador de texto 4">
            <a:extLst>
              <a:ext uri="{FF2B5EF4-FFF2-40B4-BE49-F238E27FC236}">
                <a16:creationId xmlns:a16="http://schemas.microsoft.com/office/drawing/2014/main" id="{A8B7EC35-C124-4041-B43B-97A166C0B4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62AF096A-B9E2-4B79-BFE1-710F79D3CA80}"/>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7" name="Marcador de fecha 6">
            <a:extLst>
              <a:ext uri="{FF2B5EF4-FFF2-40B4-BE49-F238E27FC236}">
                <a16:creationId xmlns:a16="http://schemas.microsoft.com/office/drawing/2014/main" id="{CAEB931D-9520-4659-8320-DD0B93CDEDEC}"/>
              </a:ext>
            </a:extLst>
          </p:cNvPr>
          <p:cNvSpPr>
            <a:spLocks noGrp="1"/>
          </p:cNvSpPr>
          <p:nvPr>
            <p:ph type="dt" sz="half" idx="10"/>
          </p:nvPr>
        </p:nvSpPr>
        <p:spPr/>
        <p:txBody>
          <a:bodyPr/>
          <a:lstStyle/>
          <a:p>
            <a:fld id="{F56E356E-EF8F-4AF6-B682-AC5AFEB2671E}" type="datetimeFigureOut">
              <a:rPr lang="es-PA" smtClean="0"/>
              <a:t>03/22/2020</a:t>
            </a:fld>
            <a:endParaRPr lang="es-PA"/>
          </a:p>
        </p:txBody>
      </p:sp>
      <p:sp>
        <p:nvSpPr>
          <p:cNvPr id="8" name="Marcador de pie de página 7">
            <a:extLst>
              <a:ext uri="{FF2B5EF4-FFF2-40B4-BE49-F238E27FC236}">
                <a16:creationId xmlns:a16="http://schemas.microsoft.com/office/drawing/2014/main" id="{6442230A-24E0-48FC-9A6E-0E7C2F07C3FF}"/>
              </a:ext>
            </a:extLst>
          </p:cNvPr>
          <p:cNvSpPr>
            <a:spLocks noGrp="1"/>
          </p:cNvSpPr>
          <p:nvPr>
            <p:ph type="ftr" sz="quarter" idx="11"/>
          </p:nvPr>
        </p:nvSpPr>
        <p:spPr/>
        <p:txBody>
          <a:bodyPr/>
          <a:lstStyle/>
          <a:p>
            <a:endParaRPr lang="es-PA"/>
          </a:p>
        </p:txBody>
      </p:sp>
      <p:sp>
        <p:nvSpPr>
          <p:cNvPr id="9" name="Marcador de número de diapositiva 8">
            <a:extLst>
              <a:ext uri="{FF2B5EF4-FFF2-40B4-BE49-F238E27FC236}">
                <a16:creationId xmlns:a16="http://schemas.microsoft.com/office/drawing/2014/main" id="{79BC1999-7876-401F-BF09-ADE064563E4E}"/>
              </a:ext>
            </a:extLst>
          </p:cNvPr>
          <p:cNvSpPr>
            <a:spLocks noGrp="1"/>
          </p:cNvSpPr>
          <p:nvPr>
            <p:ph type="sldNum" sz="quarter" idx="12"/>
          </p:nvPr>
        </p:nvSpPr>
        <p:spPr/>
        <p:txBody>
          <a:bodyPr/>
          <a:lstStyle/>
          <a:p>
            <a:fld id="{C3234F15-9BE4-4716-B6D2-24E490EB5C04}" type="slidenum">
              <a:rPr lang="es-PA" smtClean="0"/>
              <a:t>‹#›</a:t>
            </a:fld>
            <a:endParaRPr lang="es-PA"/>
          </a:p>
        </p:txBody>
      </p:sp>
    </p:spTree>
    <p:extLst>
      <p:ext uri="{BB962C8B-B14F-4D97-AF65-F5344CB8AC3E}">
        <p14:creationId xmlns:p14="http://schemas.microsoft.com/office/powerpoint/2010/main" val="3214440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C998D-609B-4C8F-998C-8ED89F5AB857}"/>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fecha 2">
            <a:extLst>
              <a:ext uri="{FF2B5EF4-FFF2-40B4-BE49-F238E27FC236}">
                <a16:creationId xmlns:a16="http://schemas.microsoft.com/office/drawing/2014/main" id="{450F35CF-6BE4-4417-A94A-799EFDF701A8}"/>
              </a:ext>
            </a:extLst>
          </p:cNvPr>
          <p:cNvSpPr>
            <a:spLocks noGrp="1"/>
          </p:cNvSpPr>
          <p:nvPr>
            <p:ph type="dt" sz="half" idx="10"/>
          </p:nvPr>
        </p:nvSpPr>
        <p:spPr/>
        <p:txBody>
          <a:bodyPr/>
          <a:lstStyle/>
          <a:p>
            <a:fld id="{F56E356E-EF8F-4AF6-B682-AC5AFEB2671E}" type="datetimeFigureOut">
              <a:rPr lang="es-PA" smtClean="0"/>
              <a:t>03/22/2020</a:t>
            </a:fld>
            <a:endParaRPr lang="es-PA"/>
          </a:p>
        </p:txBody>
      </p:sp>
      <p:sp>
        <p:nvSpPr>
          <p:cNvPr id="4" name="Marcador de pie de página 3">
            <a:extLst>
              <a:ext uri="{FF2B5EF4-FFF2-40B4-BE49-F238E27FC236}">
                <a16:creationId xmlns:a16="http://schemas.microsoft.com/office/drawing/2014/main" id="{1FAD6E5D-49B5-456F-8A66-F7486875FB6E}"/>
              </a:ext>
            </a:extLst>
          </p:cNvPr>
          <p:cNvSpPr>
            <a:spLocks noGrp="1"/>
          </p:cNvSpPr>
          <p:nvPr>
            <p:ph type="ftr" sz="quarter" idx="11"/>
          </p:nvPr>
        </p:nvSpPr>
        <p:spPr/>
        <p:txBody>
          <a:bodyPr/>
          <a:lstStyle/>
          <a:p>
            <a:endParaRPr lang="es-PA"/>
          </a:p>
        </p:txBody>
      </p:sp>
      <p:sp>
        <p:nvSpPr>
          <p:cNvPr id="5" name="Marcador de número de diapositiva 4">
            <a:extLst>
              <a:ext uri="{FF2B5EF4-FFF2-40B4-BE49-F238E27FC236}">
                <a16:creationId xmlns:a16="http://schemas.microsoft.com/office/drawing/2014/main" id="{B07C4C7B-3D37-49FE-9605-CB79723F928D}"/>
              </a:ext>
            </a:extLst>
          </p:cNvPr>
          <p:cNvSpPr>
            <a:spLocks noGrp="1"/>
          </p:cNvSpPr>
          <p:nvPr>
            <p:ph type="sldNum" sz="quarter" idx="12"/>
          </p:nvPr>
        </p:nvSpPr>
        <p:spPr/>
        <p:txBody>
          <a:bodyPr/>
          <a:lstStyle/>
          <a:p>
            <a:fld id="{C3234F15-9BE4-4716-B6D2-24E490EB5C04}" type="slidenum">
              <a:rPr lang="es-PA" smtClean="0"/>
              <a:t>‹#›</a:t>
            </a:fld>
            <a:endParaRPr lang="es-PA"/>
          </a:p>
        </p:txBody>
      </p:sp>
    </p:spTree>
    <p:extLst>
      <p:ext uri="{BB962C8B-B14F-4D97-AF65-F5344CB8AC3E}">
        <p14:creationId xmlns:p14="http://schemas.microsoft.com/office/powerpoint/2010/main" val="1538755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216B58E-1637-4A52-83F0-A130FC3F229C}"/>
              </a:ext>
            </a:extLst>
          </p:cNvPr>
          <p:cNvSpPr>
            <a:spLocks noGrp="1"/>
          </p:cNvSpPr>
          <p:nvPr>
            <p:ph type="dt" sz="half" idx="10"/>
          </p:nvPr>
        </p:nvSpPr>
        <p:spPr/>
        <p:txBody>
          <a:bodyPr/>
          <a:lstStyle/>
          <a:p>
            <a:fld id="{F56E356E-EF8F-4AF6-B682-AC5AFEB2671E}" type="datetimeFigureOut">
              <a:rPr lang="es-PA" smtClean="0"/>
              <a:t>03/22/2020</a:t>
            </a:fld>
            <a:endParaRPr lang="es-PA"/>
          </a:p>
        </p:txBody>
      </p:sp>
      <p:sp>
        <p:nvSpPr>
          <p:cNvPr id="3" name="Marcador de pie de página 2">
            <a:extLst>
              <a:ext uri="{FF2B5EF4-FFF2-40B4-BE49-F238E27FC236}">
                <a16:creationId xmlns:a16="http://schemas.microsoft.com/office/drawing/2014/main" id="{58A3AB23-2A20-432E-8FCE-ED678C23BBFC}"/>
              </a:ext>
            </a:extLst>
          </p:cNvPr>
          <p:cNvSpPr>
            <a:spLocks noGrp="1"/>
          </p:cNvSpPr>
          <p:nvPr>
            <p:ph type="ftr" sz="quarter" idx="11"/>
          </p:nvPr>
        </p:nvSpPr>
        <p:spPr/>
        <p:txBody>
          <a:bodyPr/>
          <a:lstStyle/>
          <a:p>
            <a:endParaRPr lang="es-PA"/>
          </a:p>
        </p:txBody>
      </p:sp>
      <p:sp>
        <p:nvSpPr>
          <p:cNvPr id="4" name="Marcador de número de diapositiva 3">
            <a:extLst>
              <a:ext uri="{FF2B5EF4-FFF2-40B4-BE49-F238E27FC236}">
                <a16:creationId xmlns:a16="http://schemas.microsoft.com/office/drawing/2014/main" id="{2ADEB027-9520-40EC-A5A3-9E37E34F91AB}"/>
              </a:ext>
            </a:extLst>
          </p:cNvPr>
          <p:cNvSpPr>
            <a:spLocks noGrp="1"/>
          </p:cNvSpPr>
          <p:nvPr>
            <p:ph type="sldNum" sz="quarter" idx="12"/>
          </p:nvPr>
        </p:nvSpPr>
        <p:spPr/>
        <p:txBody>
          <a:bodyPr/>
          <a:lstStyle/>
          <a:p>
            <a:fld id="{C3234F15-9BE4-4716-B6D2-24E490EB5C04}" type="slidenum">
              <a:rPr lang="es-PA" smtClean="0"/>
              <a:t>‹#›</a:t>
            </a:fld>
            <a:endParaRPr lang="es-PA"/>
          </a:p>
        </p:txBody>
      </p:sp>
    </p:spTree>
    <p:extLst>
      <p:ext uri="{BB962C8B-B14F-4D97-AF65-F5344CB8AC3E}">
        <p14:creationId xmlns:p14="http://schemas.microsoft.com/office/powerpoint/2010/main" val="2297336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6A5371-711B-4A60-8079-6B04DC05C97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C1D7AF94-66FA-4E83-AEB4-D6CCB909DA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texto 3">
            <a:extLst>
              <a:ext uri="{FF2B5EF4-FFF2-40B4-BE49-F238E27FC236}">
                <a16:creationId xmlns:a16="http://schemas.microsoft.com/office/drawing/2014/main" id="{708CF73C-06EF-444B-96B6-554BDDE37E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FAA48226-9B6F-45DD-A643-3324EE5A8392}"/>
              </a:ext>
            </a:extLst>
          </p:cNvPr>
          <p:cNvSpPr>
            <a:spLocks noGrp="1"/>
          </p:cNvSpPr>
          <p:nvPr>
            <p:ph type="dt" sz="half" idx="10"/>
          </p:nvPr>
        </p:nvSpPr>
        <p:spPr/>
        <p:txBody>
          <a:bodyPr/>
          <a:lstStyle/>
          <a:p>
            <a:fld id="{F56E356E-EF8F-4AF6-B682-AC5AFEB2671E}" type="datetimeFigureOut">
              <a:rPr lang="es-PA" smtClean="0"/>
              <a:t>03/22/2020</a:t>
            </a:fld>
            <a:endParaRPr lang="es-PA"/>
          </a:p>
        </p:txBody>
      </p:sp>
      <p:sp>
        <p:nvSpPr>
          <p:cNvPr id="6" name="Marcador de pie de página 5">
            <a:extLst>
              <a:ext uri="{FF2B5EF4-FFF2-40B4-BE49-F238E27FC236}">
                <a16:creationId xmlns:a16="http://schemas.microsoft.com/office/drawing/2014/main" id="{FC0DB1F3-0C4A-42D3-A61B-DF24981EF810}"/>
              </a:ext>
            </a:extLst>
          </p:cNvPr>
          <p:cNvSpPr>
            <a:spLocks noGrp="1"/>
          </p:cNvSpPr>
          <p:nvPr>
            <p:ph type="ftr" sz="quarter" idx="11"/>
          </p:nvPr>
        </p:nvSpPr>
        <p:spPr/>
        <p:txBody>
          <a:bodyPr/>
          <a:lstStyle/>
          <a:p>
            <a:endParaRPr lang="es-PA"/>
          </a:p>
        </p:txBody>
      </p:sp>
      <p:sp>
        <p:nvSpPr>
          <p:cNvPr id="7" name="Marcador de número de diapositiva 6">
            <a:extLst>
              <a:ext uri="{FF2B5EF4-FFF2-40B4-BE49-F238E27FC236}">
                <a16:creationId xmlns:a16="http://schemas.microsoft.com/office/drawing/2014/main" id="{072B3178-1EC0-462D-99A8-F4AD0DA7C320}"/>
              </a:ext>
            </a:extLst>
          </p:cNvPr>
          <p:cNvSpPr>
            <a:spLocks noGrp="1"/>
          </p:cNvSpPr>
          <p:nvPr>
            <p:ph type="sldNum" sz="quarter" idx="12"/>
          </p:nvPr>
        </p:nvSpPr>
        <p:spPr/>
        <p:txBody>
          <a:bodyPr/>
          <a:lstStyle/>
          <a:p>
            <a:fld id="{C3234F15-9BE4-4716-B6D2-24E490EB5C04}" type="slidenum">
              <a:rPr lang="es-PA" smtClean="0"/>
              <a:t>‹#›</a:t>
            </a:fld>
            <a:endParaRPr lang="es-PA"/>
          </a:p>
        </p:txBody>
      </p:sp>
    </p:spTree>
    <p:extLst>
      <p:ext uri="{BB962C8B-B14F-4D97-AF65-F5344CB8AC3E}">
        <p14:creationId xmlns:p14="http://schemas.microsoft.com/office/powerpoint/2010/main" val="3233554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EB9C5A-A964-42C2-B1EF-338336B3296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A"/>
          </a:p>
        </p:txBody>
      </p:sp>
      <p:sp>
        <p:nvSpPr>
          <p:cNvPr id="3" name="Marcador de posición de imagen 2">
            <a:extLst>
              <a:ext uri="{FF2B5EF4-FFF2-40B4-BE49-F238E27FC236}">
                <a16:creationId xmlns:a16="http://schemas.microsoft.com/office/drawing/2014/main" id="{8F205FD2-7E7F-4883-B620-549EA5E812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A"/>
          </a:p>
        </p:txBody>
      </p:sp>
      <p:sp>
        <p:nvSpPr>
          <p:cNvPr id="4" name="Marcador de texto 3">
            <a:extLst>
              <a:ext uri="{FF2B5EF4-FFF2-40B4-BE49-F238E27FC236}">
                <a16:creationId xmlns:a16="http://schemas.microsoft.com/office/drawing/2014/main" id="{E8ACC92F-383C-4F22-A474-E3B684DFA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231BD20F-639F-4DFB-A23B-BC9AC6081200}"/>
              </a:ext>
            </a:extLst>
          </p:cNvPr>
          <p:cNvSpPr>
            <a:spLocks noGrp="1"/>
          </p:cNvSpPr>
          <p:nvPr>
            <p:ph type="dt" sz="half" idx="10"/>
          </p:nvPr>
        </p:nvSpPr>
        <p:spPr/>
        <p:txBody>
          <a:bodyPr/>
          <a:lstStyle/>
          <a:p>
            <a:fld id="{F56E356E-EF8F-4AF6-B682-AC5AFEB2671E}" type="datetimeFigureOut">
              <a:rPr lang="es-PA" smtClean="0"/>
              <a:t>03/22/2020</a:t>
            </a:fld>
            <a:endParaRPr lang="es-PA"/>
          </a:p>
        </p:txBody>
      </p:sp>
      <p:sp>
        <p:nvSpPr>
          <p:cNvPr id="6" name="Marcador de pie de página 5">
            <a:extLst>
              <a:ext uri="{FF2B5EF4-FFF2-40B4-BE49-F238E27FC236}">
                <a16:creationId xmlns:a16="http://schemas.microsoft.com/office/drawing/2014/main" id="{7A0055CD-A340-4A77-B775-6C6D2C951DE2}"/>
              </a:ext>
            </a:extLst>
          </p:cNvPr>
          <p:cNvSpPr>
            <a:spLocks noGrp="1"/>
          </p:cNvSpPr>
          <p:nvPr>
            <p:ph type="ftr" sz="quarter" idx="11"/>
          </p:nvPr>
        </p:nvSpPr>
        <p:spPr/>
        <p:txBody>
          <a:bodyPr/>
          <a:lstStyle/>
          <a:p>
            <a:endParaRPr lang="es-PA"/>
          </a:p>
        </p:txBody>
      </p:sp>
      <p:sp>
        <p:nvSpPr>
          <p:cNvPr id="7" name="Marcador de número de diapositiva 6">
            <a:extLst>
              <a:ext uri="{FF2B5EF4-FFF2-40B4-BE49-F238E27FC236}">
                <a16:creationId xmlns:a16="http://schemas.microsoft.com/office/drawing/2014/main" id="{5A3B6C07-35E4-4EDC-B972-CBEC9D5B3614}"/>
              </a:ext>
            </a:extLst>
          </p:cNvPr>
          <p:cNvSpPr>
            <a:spLocks noGrp="1"/>
          </p:cNvSpPr>
          <p:nvPr>
            <p:ph type="sldNum" sz="quarter" idx="12"/>
          </p:nvPr>
        </p:nvSpPr>
        <p:spPr/>
        <p:txBody>
          <a:bodyPr/>
          <a:lstStyle/>
          <a:p>
            <a:fld id="{C3234F15-9BE4-4716-B6D2-24E490EB5C04}" type="slidenum">
              <a:rPr lang="es-PA" smtClean="0"/>
              <a:t>‹#›</a:t>
            </a:fld>
            <a:endParaRPr lang="es-PA"/>
          </a:p>
        </p:txBody>
      </p:sp>
    </p:spTree>
    <p:extLst>
      <p:ext uri="{BB962C8B-B14F-4D97-AF65-F5344CB8AC3E}">
        <p14:creationId xmlns:p14="http://schemas.microsoft.com/office/powerpoint/2010/main" val="743068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1EDF289-5EB8-458A-BBB4-2401298DA4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C2C4F9A9-E7CF-407D-A0E6-538FD05138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393B1E47-DC82-46BB-AE4D-B7DA9405BD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6E356E-EF8F-4AF6-B682-AC5AFEB2671E}" type="datetimeFigureOut">
              <a:rPr lang="es-PA" smtClean="0"/>
              <a:t>03/22/2020</a:t>
            </a:fld>
            <a:endParaRPr lang="es-PA"/>
          </a:p>
        </p:txBody>
      </p:sp>
      <p:sp>
        <p:nvSpPr>
          <p:cNvPr id="5" name="Marcador de pie de página 4">
            <a:extLst>
              <a:ext uri="{FF2B5EF4-FFF2-40B4-BE49-F238E27FC236}">
                <a16:creationId xmlns:a16="http://schemas.microsoft.com/office/drawing/2014/main" id="{16C9C2BB-AB43-4CDF-AC19-148C6E5515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A"/>
          </a:p>
        </p:txBody>
      </p:sp>
      <p:sp>
        <p:nvSpPr>
          <p:cNvPr id="6" name="Marcador de número de diapositiva 5">
            <a:extLst>
              <a:ext uri="{FF2B5EF4-FFF2-40B4-BE49-F238E27FC236}">
                <a16:creationId xmlns:a16="http://schemas.microsoft.com/office/drawing/2014/main" id="{FBE9C93E-4170-40B3-A781-76081E3C2A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234F15-9BE4-4716-B6D2-24E490EB5C04}" type="slidenum">
              <a:rPr lang="es-PA" smtClean="0"/>
              <a:t>‹#›</a:t>
            </a:fld>
            <a:endParaRPr lang="es-PA"/>
          </a:p>
        </p:txBody>
      </p:sp>
    </p:spTree>
    <p:extLst>
      <p:ext uri="{BB962C8B-B14F-4D97-AF65-F5344CB8AC3E}">
        <p14:creationId xmlns:p14="http://schemas.microsoft.com/office/powerpoint/2010/main" val="1551390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6">
            <a:extLst>
              <a:ext uri="{FF2B5EF4-FFF2-40B4-BE49-F238E27FC236}">
                <a16:creationId xmlns:a16="http://schemas.microsoft.com/office/drawing/2014/main" id="{1066A232-DA3A-45DA-90CB-5D1C8F256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2">
            <a:extLst>
              <a:ext uri="{FF2B5EF4-FFF2-40B4-BE49-F238E27FC236}">
                <a16:creationId xmlns:a16="http://schemas.microsoft.com/office/drawing/2014/main" id="{84621B30-14E9-46CC-BC16-11C343C7C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54552" y="-3757380"/>
            <a:ext cx="4682893" cy="12192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875757-9E85-458E-BFCF-9C7D8FE18704}"/>
              </a:ext>
            </a:extLst>
          </p:cNvPr>
          <p:cNvSpPr>
            <a:spLocks noGrp="1"/>
          </p:cNvSpPr>
          <p:nvPr>
            <p:ph type="title"/>
          </p:nvPr>
        </p:nvSpPr>
        <p:spPr>
          <a:xfrm>
            <a:off x="1174866" y="1122363"/>
            <a:ext cx="9842269" cy="2751368"/>
          </a:xfrm>
        </p:spPr>
        <p:txBody>
          <a:bodyPr vert="horz" lIns="91440" tIns="45720" rIns="91440" bIns="45720" rtlCol="0" anchor="b">
            <a:normAutofit/>
          </a:bodyPr>
          <a:lstStyle/>
          <a:p>
            <a:pPr algn="ctr"/>
            <a:r>
              <a:rPr lang="en-US" kern="1200">
                <a:solidFill>
                  <a:schemeClr val="tx1"/>
                </a:solidFill>
                <a:latin typeface="+mj-lt"/>
                <a:ea typeface="+mj-ea"/>
                <a:cs typeface="+mj-cs"/>
              </a:rPr>
              <a:t>MODELADO EN EL DOMINIO DE LA FRECUENCIA</a:t>
            </a:r>
            <a:br>
              <a:rPr lang="en-US" kern="1200">
                <a:solidFill>
                  <a:schemeClr val="tx1"/>
                </a:solidFill>
                <a:latin typeface="+mj-lt"/>
                <a:ea typeface="+mj-ea"/>
                <a:cs typeface="+mj-cs"/>
              </a:rPr>
            </a:br>
            <a:r>
              <a:rPr lang="en-US" kern="1200">
                <a:solidFill>
                  <a:schemeClr val="tx1"/>
                </a:solidFill>
                <a:latin typeface="+mj-lt"/>
                <a:ea typeface="+mj-ea"/>
                <a:cs typeface="+mj-cs"/>
              </a:rPr>
              <a:t>Repaso de las transformadas de Laplace</a:t>
            </a:r>
          </a:p>
        </p:txBody>
      </p:sp>
      <p:grpSp>
        <p:nvGrpSpPr>
          <p:cNvPr id="35" name="Group 10">
            <a:extLst>
              <a:ext uri="{FF2B5EF4-FFF2-40B4-BE49-F238E27FC236}">
                <a16:creationId xmlns:a16="http://schemas.microsoft.com/office/drawing/2014/main" id="{2D12E764-0992-43A1-B56A-B33BC391B7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2392" y="64008"/>
            <a:ext cx="1178966" cy="232963"/>
            <a:chOff x="5422392" y="64008"/>
            <a:chExt cx="1178966" cy="232963"/>
          </a:xfrm>
        </p:grpSpPr>
        <p:sp>
          <p:nvSpPr>
            <p:cNvPr id="12" name="Rectangle 64">
              <a:extLst>
                <a:ext uri="{FF2B5EF4-FFF2-40B4-BE49-F238E27FC236}">
                  <a16:creationId xmlns:a16="http://schemas.microsoft.com/office/drawing/2014/main" id="{049CC334-F54B-4383-9B09-BACE5AA68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6">
              <a:extLst>
                <a:ext uri="{FF2B5EF4-FFF2-40B4-BE49-F238E27FC236}">
                  <a16:creationId xmlns:a16="http://schemas.microsoft.com/office/drawing/2014/main" id="{C6843BFB-87B4-4AE2-BB9E-2CD0D1DC7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64">
              <a:extLst>
                <a:ext uri="{FF2B5EF4-FFF2-40B4-BE49-F238E27FC236}">
                  <a16:creationId xmlns:a16="http://schemas.microsoft.com/office/drawing/2014/main" id="{7C9A06E3-C813-4CC4-BAAC-374B6C8744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66">
              <a:extLst>
                <a:ext uri="{FF2B5EF4-FFF2-40B4-BE49-F238E27FC236}">
                  <a16:creationId xmlns:a16="http://schemas.microsoft.com/office/drawing/2014/main" id="{01810C15-F1AD-438A-A987-1C3E2C5E6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4">
              <a:extLst>
                <a:ext uri="{FF2B5EF4-FFF2-40B4-BE49-F238E27FC236}">
                  <a16:creationId xmlns:a16="http://schemas.microsoft.com/office/drawing/2014/main" id="{74459CCB-6F53-4C8F-8C44-485971D1A1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6">
              <a:extLst>
                <a:ext uri="{FF2B5EF4-FFF2-40B4-BE49-F238E27FC236}">
                  <a16:creationId xmlns:a16="http://schemas.microsoft.com/office/drawing/2014/main" id="{FE6BED97-B150-4B72-97A5-E8DF48025E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946D18BB-8338-43D9-8567-1FFB25C633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7298284E-350F-4886-A447-FC33ED648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F2605B63-233B-4115-BF59-C60984206A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794850D4-9DF3-41C3-9915-EA003EC85D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A7914252-1864-4298-B230-799AA4C55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B07F2F15-BB3A-4A3F-B024-D01611E29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BA15824F-3845-4493-A8CD-0F8E1040A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5EF36111-5761-485C-B5C4-04558FD15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E3F91C66-D12F-4C9E-A83F-2D763F8EF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BE1BCA71-94E6-49DA-AC0E-F346F41D9D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A886068B-8D2E-47C3-A188-829E77DDE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3A82B866-4C61-412C-B3E6-118CBDC9E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470B9270-289C-4CAE-A237-A2F7AF5D1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35AB7C89-5505-4CC2-9376-845C3AFBA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6B1D0220-8502-4FC9-A709-1F268DFE7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501384"/>
            <a:ext cx="12191999"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408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234CBD49-6FB7-47EE-9A2E-E18355A06DD5}"/>
                  </a:ext>
                </a:extLst>
              </p:cNvPr>
              <p:cNvSpPr/>
              <p:nvPr/>
            </p:nvSpPr>
            <p:spPr>
              <a:xfrm>
                <a:off x="322555" y="1055324"/>
                <a:ext cx="10952085" cy="5743752"/>
              </a:xfrm>
              <a:prstGeom prst="rect">
                <a:avLst/>
              </a:prstGeom>
            </p:spPr>
            <p:txBody>
              <a:bodyPr wrap="square">
                <a:spAutoFit/>
              </a:bodyPr>
              <a:lstStyle/>
              <a:p>
                <a:pPr marL="285750" indent="-285750">
                  <a:buFont typeface="Arial" panose="020B0604020202020204" pitchFamily="34" charset="0"/>
                  <a:buChar char="•"/>
                </a:pPr>
                <a:r>
                  <a:rPr lang="es-PA" b="1" dirty="0"/>
                  <a:t>Raíces Complejas Conjugadas:  </a:t>
                </a:r>
                <a:r>
                  <a:rPr lang="es-PA" dirty="0"/>
                  <a:t>Si el denominador es de orden 2 y </a:t>
                </a:r>
                <a:r>
                  <a:rPr lang="es-PA" i="1" u="sng" dirty="0"/>
                  <a:t>no puede ser factorizado</a:t>
                </a:r>
                <a:r>
                  <a:rPr lang="es-PA" dirty="0"/>
                  <a:t> en valores reales:</a:t>
                </a:r>
              </a:p>
              <a:p>
                <a:pPr/>
                <a14:m>
                  <m:oMathPara xmlns:m="http://schemas.openxmlformats.org/officeDocument/2006/math">
                    <m:oMathParaPr>
                      <m:jc m:val="left"/>
                    </m:oMathParaPr>
                    <m:oMath xmlns:m="http://schemas.openxmlformats.org/officeDocument/2006/math">
                      <m:r>
                        <a:rPr lang="es-PA" i="1">
                          <a:latin typeface="Cambria Math" panose="02040503050406030204" pitchFamily="18" charset="0"/>
                        </a:rPr>
                        <m:t>𝐹</m:t>
                      </m:r>
                      <m:d>
                        <m:dPr>
                          <m:ctrlPr>
                            <a:rPr lang="es-PA" i="1">
                              <a:latin typeface="Cambria Math" panose="02040503050406030204" pitchFamily="18" charset="0"/>
                            </a:rPr>
                          </m:ctrlPr>
                        </m:dPr>
                        <m:e>
                          <m:r>
                            <a:rPr lang="es-PA" i="1">
                              <a:latin typeface="Cambria Math" panose="02040503050406030204" pitchFamily="18" charset="0"/>
                            </a:rPr>
                            <m:t>𝑠</m:t>
                          </m:r>
                        </m:e>
                      </m:d>
                      <m:r>
                        <a:rPr lang="es-PA" i="1">
                          <a:latin typeface="Cambria Math" panose="02040503050406030204" pitchFamily="18" charset="0"/>
                        </a:rPr>
                        <m:t>=</m:t>
                      </m:r>
                      <m:f>
                        <m:fPr>
                          <m:ctrlPr>
                            <a:rPr lang="es-PA" i="1">
                              <a:latin typeface="Cambria Math" panose="02040503050406030204" pitchFamily="18" charset="0"/>
                            </a:rPr>
                          </m:ctrlPr>
                        </m:fPr>
                        <m:num>
                          <m:r>
                            <a:rPr lang="es-PA" i="1">
                              <a:latin typeface="Cambria Math" panose="02040503050406030204" pitchFamily="18" charset="0"/>
                            </a:rPr>
                            <m:t>𝑁</m:t>
                          </m:r>
                          <m:r>
                            <a:rPr lang="es-PA" i="1">
                              <a:latin typeface="Cambria Math" panose="02040503050406030204" pitchFamily="18" charset="0"/>
                            </a:rPr>
                            <m:t>(</m:t>
                          </m:r>
                          <m:r>
                            <a:rPr lang="es-PA" i="1">
                              <a:latin typeface="Cambria Math" panose="02040503050406030204" pitchFamily="18" charset="0"/>
                            </a:rPr>
                            <m:t>𝑠</m:t>
                          </m:r>
                          <m:r>
                            <a:rPr lang="es-PA" i="1">
                              <a:latin typeface="Cambria Math" panose="02040503050406030204" pitchFamily="18" charset="0"/>
                            </a:rPr>
                            <m:t>)</m:t>
                          </m:r>
                        </m:num>
                        <m:den>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𝑎</m:t>
                                  </m:r>
                                </m:e>
                                <m:sub>
                                  <m:r>
                                    <a:rPr lang="es-PA" i="1">
                                      <a:latin typeface="Cambria Math" panose="02040503050406030204" pitchFamily="18" charset="0"/>
                                    </a:rPr>
                                    <m:t>𝑛</m:t>
                                  </m:r>
                                </m:sub>
                              </m:sSub>
                            </m:e>
                          </m:d>
                          <m:r>
                            <a:rPr lang="es-PA" b="0" i="1" smtClean="0">
                              <a:latin typeface="Cambria Math" panose="02040503050406030204" pitchFamily="18" charset="0"/>
                            </a:rPr>
                            <m:t>(</m:t>
                          </m:r>
                          <m:sSup>
                            <m:sSupPr>
                              <m:ctrlPr>
                                <a:rPr lang="es-PA" i="1">
                                  <a:latin typeface="Cambria Math" panose="02040503050406030204" pitchFamily="18" charset="0"/>
                                </a:rPr>
                              </m:ctrlPr>
                            </m:sSupPr>
                            <m:e>
                              <m:r>
                                <a:rPr lang="es-PA" i="1">
                                  <a:latin typeface="Cambria Math" panose="02040503050406030204" pitchFamily="18" charset="0"/>
                                </a:rPr>
                                <m:t>𝑎𝑠</m:t>
                              </m:r>
                            </m:e>
                            <m:sup>
                              <m:r>
                                <a:rPr lang="es-PA" i="1">
                                  <a:latin typeface="Cambria Math" panose="02040503050406030204" pitchFamily="18" charset="0"/>
                                </a:rPr>
                                <m:t>2</m:t>
                              </m:r>
                            </m:sup>
                          </m:sSup>
                          <m:r>
                            <a:rPr lang="es-PA" i="1">
                              <a:latin typeface="Cambria Math" panose="02040503050406030204" pitchFamily="18" charset="0"/>
                            </a:rPr>
                            <m:t>+</m:t>
                          </m:r>
                          <m:r>
                            <a:rPr lang="es-PA" i="1">
                              <a:latin typeface="Cambria Math" panose="02040503050406030204" pitchFamily="18" charset="0"/>
                            </a:rPr>
                            <m:t>𝑏𝑠</m:t>
                          </m:r>
                          <m:r>
                            <a:rPr lang="es-PA" i="1">
                              <a:latin typeface="Cambria Math" panose="02040503050406030204" pitchFamily="18" charset="0"/>
                            </a:rPr>
                            <m:t>+</m:t>
                          </m:r>
                          <m:r>
                            <a:rPr lang="es-PA" i="1">
                              <a:latin typeface="Cambria Math" panose="02040503050406030204" pitchFamily="18" charset="0"/>
                            </a:rPr>
                            <m:t>𝑐</m:t>
                          </m:r>
                          <m:r>
                            <a:rPr lang="es-PA" b="0" i="1" smtClean="0">
                              <a:latin typeface="Cambria Math" panose="02040503050406030204" pitchFamily="18" charset="0"/>
                            </a:rPr>
                            <m:t>)</m:t>
                          </m:r>
                        </m:den>
                      </m:f>
                      <m:r>
                        <a:rPr lang="es-PA" b="0" i="1" smtClean="0">
                          <a:latin typeface="Cambria Math" panose="02040503050406030204" pitchFamily="18" charset="0"/>
                        </a:rPr>
                        <m:t>=</m:t>
                      </m:r>
                      <m:f>
                        <m:fPr>
                          <m:ctrlPr>
                            <a:rPr lang="es-PA" i="1">
                              <a:latin typeface="Cambria Math" panose="02040503050406030204" pitchFamily="18" charset="0"/>
                            </a:rPr>
                          </m:ctrlPr>
                        </m:fPr>
                        <m:num>
                          <m:sSub>
                            <m:sSubPr>
                              <m:ctrlPr>
                                <a:rPr lang="es-PA" i="1">
                                  <a:latin typeface="Cambria Math" panose="02040503050406030204" pitchFamily="18" charset="0"/>
                                </a:rPr>
                              </m:ctrlPr>
                            </m:sSubPr>
                            <m:e>
                              <m:r>
                                <a:rPr lang="es-PA" i="1">
                                  <a:latin typeface="Cambria Math" panose="02040503050406030204" pitchFamily="18" charset="0"/>
                                </a:rPr>
                                <m:t>𝐾</m:t>
                              </m:r>
                            </m:e>
                            <m:sub>
                              <m:r>
                                <a:rPr lang="es-PA" i="1">
                                  <a:latin typeface="Cambria Math" panose="02040503050406030204" pitchFamily="18" charset="0"/>
                                </a:rPr>
                                <m:t>𝑛</m:t>
                              </m:r>
                            </m:sub>
                          </m:sSub>
                        </m:num>
                        <m:den>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𝑎</m:t>
                              </m:r>
                            </m:e>
                            <m:sub>
                              <m:r>
                                <a:rPr lang="es-PA" i="1">
                                  <a:latin typeface="Cambria Math" panose="02040503050406030204" pitchFamily="18" charset="0"/>
                                </a:rPr>
                                <m:t>𝑛</m:t>
                              </m:r>
                            </m:sub>
                          </m:sSub>
                        </m:den>
                      </m:f>
                      <m:r>
                        <a:rPr lang="es-PA" i="1">
                          <a:latin typeface="Cambria Math" panose="02040503050406030204" pitchFamily="18" charset="0"/>
                        </a:rPr>
                        <m:t>+</m:t>
                      </m:r>
                      <m:f>
                        <m:fPr>
                          <m:ctrlPr>
                            <a:rPr lang="es-PA" i="1">
                              <a:latin typeface="Cambria Math" panose="02040503050406030204" pitchFamily="18" charset="0"/>
                            </a:rPr>
                          </m:ctrlPr>
                        </m:fPr>
                        <m:num>
                          <m:sSub>
                            <m:sSubPr>
                              <m:ctrlPr>
                                <a:rPr lang="es-PA" i="1">
                                  <a:latin typeface="Cambria Math" panose="02040503050406030204" pitchFamily="18" charset="0"/>
                                </a:rPr>
                              </m:ctrlPr>
                            </m:sSubPr>
                            <m:e>
                              <m:r>
                                <a:rPr lang="es-PA" i="1">
                                  <a:latin typeface="Cambria Math" panose="02040503050406030204" pitchFamily="18" charset="0"/>
                                </a:rPr>
                                <m:t>𝐾</m:t>
                              </m:r>
                            </m:e>
                            <m:sub>
                              <m:r>
                                <a:rPr lang="es-PA" i="1">
                                  <a:latin typeface="Cambria Math" panose="02040503050406030204" pitchFamily="18" charset="0"/>
                                </a:rPr>
                                <m:t>1</m:t>
                              </m:r>
                            </m:sub>
                          </m:sSub>
                          <m:r>
                            <a:rPr lang="es-PA" b="0" i="1" smtClean="0">
                              <a:latin typeface="Cambria Math" panose="02040503050406030204" pitchFamily="18" charset="0"/>
                            </a:rPr>
                            <m:t>𝑠</m:t>
                          </m:r>
                          <m:r>
                            <a:rPr lang="es-PA" b="0" i="1" smtClean="0">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𝐾</m:t>
                              </m:r>
                            </m:e>
                            <m:sub>
                              <m:r>
                                <a:rPr lang="es-PA" b="0" i="1" smtClean="0">
                                  <a:latin typeface="Cambria Math" panose="02040503050406030204" pitchFamily="18" charset="0"/>
                                </a:rPr>
                                <m:t>2</m:t>
                              </m:r>
                            </m:sub>
                          </m:sSub>
                        </m:num>
                        <m:den>
                          <m:sSup>
                            <m:sSupPr>
                              <m:ctrlPr>
                                <a:rPr lang="es-PA" i="1">
                                  <a:latin typeface="Cambria Math" panose="02040503050406030204" pitchFamily="18" charset="0"/>
                                </a:rPr>
                              </m:ctrlPr>
                            </m:sSupPr>
                            <m:e>
                              <m:r>
                                <a:rPr lang="es-PA" i="1">
                                  <a:latin typeface="Cambria Math" panose="02040503050406030204" pitchFamily="18" charset="0"/>
                                </a:rPr>
                                <m:t>𝑎𝑠</m:t>
                              </m:r>
                            </m:e>
                            <m:sup>
                              <m:r>
                                <a:rPr lang="es-PA" i="1">
                                  <a:latin typeface="Cambria Math" panose="02040503050406030204" pitchFamily="18" charset="0"/>
                                </a:rPr>
                                <m:t>2</m:t>
                              </m:r>
                            </m:sup>
                          </m:sSup>
                          <m:r>
                            <a:rPr lang="es-PA" i="1">
                              <a:latin typeface="Cambria Math" panose="02040503050406030204" pitchFamily="18" charset="0"/>
                            </a:rPr>
                            <m:t>+</m:t>
                          </m:r>
                          <m:r>
                            <a:rPr lang="es-PA" i="1">
                              <a:latin typeface="Cambria Math" panose="02040503050406030204" pitchFamily="18" charset="0"/>
                            </a:rPr>
                            <m:t>𝑏𝑠</m:t>
                          </m:r>
                          <m:r>
                            <a:rPr lang="es-PA" i="1">
                              <a:latin typeface="Cambria Math" panose="02040503050406030204" pitchFamily="18" charset="0"/>
                            </a:rPr>
                            <m:t>+</m:t>
                          </m:r>
                          <m:r>
                            <a:rPr lang="es-PA" i="1">
                              <a:latin typeface="Cambria Math" panose="02040503050406030204" pitchFamily="18" charset="0"/>
                            </a:rPr>
                            <m:t>𝑐</m:t>
                          </m:r>
                        </m:den>
                      </m:f>
                    </m:oMath>
                  </m:oMathPara>
                </a14:m>
                <a:endParaRPr lang="es-PA" dirty="0"/>
              </a:p>
              <a:p>
                <a:endParaRPr lang="es-PA" dirty="0"/>
              </a:p>
              <a:p>
                <a:r>
                  <a:rPr lang="es-PA" u="sng" dirty="0">
                    <a:effectLst>
                      <a:outerShdw blurRad="38100" dist="38100" dir="2700000" algn="tl">
                        <a:srgbClr val="000000">
                          <a:alpha val="43137"/>
                        </a:srgbClr>
                      </a:outerShdw>
                    </a:effectLst>
                  </a:rPr>
                  <a:t>Antes de trabajar este caso</a:t>
                </a:r>
                <a:r>
                  <a:rPr lang="es-PA" dirty="0"/>
                  <a:t>, </a:t>
                </a:r>
                <a:r>
                  <a:rPr lang="es-PA" u="sng" dirty="0">
                    <a:effectLst>
                      <a:outerShdw blurRad="38100" dist="38100" dir="2700000" algn="tl">
                        <a:srgbClr val="000000">
                          <a:alpha val="43137"/>
                        </a:srgbClr>
                      </a:outerShdw>
                    </a:effectLst>
                  </a:rPr>
                  <a:t>se debe conocer el valor de </a:t>
                </a:r>
                <a14:m>
                  <m:oMath xmlns:m="http://schemas.openxmlformats.org/officeDocument/2006/math">
                    <m:sSub>
                      <m:sSubPr>
                        <m:ctrlPr>
                          <a:rPr lang="es-PA" i="1" u="sng">
                            <a:effectLst>
                              <a:outerShdw blurRad="38100" dist="38100" dir="2700000" algn="tl">
                                <a:srgbClr val="000000">
                                  <a:alpha val="43137"/>
                                </a:srgbClr>
                              </a:outerShdw>
                            </a:effectLst>
                            <a:latin typeface="Cambria Math" panose="02040503050406030204" pitchFamily="18" charset="0"/>
                          </a:rPr>
                        </m:ctrlPr>
                      </m:sSubPr>
                      <m:e>
                        <m:r>
                          <a:rPr lang="es-PA" i="1" u="sng">
                            <a:effectLst>
                              <a:outerShdw blurRad="38100" dist="38100" dir="2700000" algn="tl">
                                <a:srgbClr val="000000">
                                  <a:alpha val="43137"/>
                                </a:srgbClr>
                              </a:outerShdw>
                            </a:effectLst>
                            <a:latin typeface="Cambria Math" panose="02040503050406030204" pitchFamily="18" charset="0"/>
                          </a:rPr>
                          <m:t>𝐾</m:t>
                        </m:r>
                      </m:e>
                      <m:sub>
                        <m:r>
                          <a:rPr lang="es-PA" i="1" u="sng">
                            <a:effectLst>
                              <a:outerShdw blurRad="38100" dist="38100" dir="2700000" algn="tl">
                                <a:srgbClr val="000000">
                                  <a:alpha val="43137"/>
                                </a:srgbClr>
                              </a:outerShdw>
                            </a:effectLst>
                            <a:latin typeface="Cambria Math" panose="02040503050406030204" pitchFamily="18" charset="0"/>
                          </a:rPr>
                          <m:t>𝑛</m:t>
                        </m:r>
                      </m:sub>
                    </m:sSub>
                  </m:oMath>
                </a14:m>
                <a:r>
                  <a:rPr lang="es-PA" dirty="0"/>
                  <a:t>. Luego, se debe evaluar a “s” con cuales quiera 2 valores reales, siempre y cuando este no sea una raíz del denominador de </a:t>
                </a:r>
                <a:r>
                  <a:rPr lang="es-PA" b="1" dirty="0"/>
                  <a:t>F(s)</a:t>
                </a:r>
                <a:r>
                  <a:rPr lang="es-PA" dirty="0"/>
                  <a:t>. </a:t>
                </a:r>
                <a:r>
                  <a:rPr lang="es-PA" b="1" i="1" u="sng" dirty="0"/>
                  <a:t>En este caso</a:t>
                </a:r>
                <a:r>
                  <a:rPr lang="es-PA" dirty="0"/>
                  <a:t>, no se puede tomar </a:t>
                </a:r>
                <a14:m>
                  <m:oMath xmlns:m="http://schemas.openxmlformats.org/officeDocument/2006/math">
                    <m:r>
                      <a:rPr lang="es-PA" i="1">
                        <a:latin typeface="Cambria Math" panose="02040503050406030204" pitchFamily="18" charset="0"/>
                      </a:rPr>
                      <m:t>𝑠</m:t>
                    </m:r>
                    <m:r>
                      <a:rPr lang="es-PA" b="0" i="1" smtClean="0">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𝑎</m:t>
                        </m:r>
                      </m:e>
                      <m:sub>
                        <m:r>
                          <a:rPr lang="es-PA" i="1">
                            <a:latin typeface="Cambria Math" panose="02040503050406030204" pitchFamily="18" charset="0"/>
                          </a:rPr>
                          <m:t>𝑛</m:t>
                        </m:r>
                      </m:sub>
                    </m:sSub>
                  </m:oMath>
                </a14:m>
                <a:r>
                  <a:rPr lang="es-PA" dirty="0"/>
                  <a:t>. </a:t>
                </a:r>
                <a:r>
                  <a:rPr lang="es-PA" b="1" dirty="0"/>
                  <a:t> </a:t>
                </a:r>
              </a:p>
              <a:p>
                <a:endParaRPr lang="es-PA" b="1" dirty="0"/>
              </a:p>
              <a:p>
                <a:r>
                  <a:rPr lang="es-PA" b="1" dirty="0"/>
                  <a:t>Siempre buscamos facilidad en el cálculo, por lo que para empezar elegimos s=0.</a:t>
                </a:r>
              </a:p>
              <a:p>
                <a:pPr/>
                <a14:m>
                  <m:oMathPara xmlns:m="http://schemas.openxmlformats.org/officeDocument/2006/math">
                    <m:oMathParaPr>
                      <m:jc m:val="left"/>
                    </m:oMathParaPr>
                    <m:oMath xmlns:m="http://schemas.openxmlformats.org/officeDocument/2006/math">
                      <m:f>
                        <m:fPr>
                          <m:ctrlPr>
                            <a:rPr lang="es-PA" i="1">
                              <a:latin typeface="Cambria Math" panose="02040503050406030204" pitchFamily="18" charset="0"/>
                            </a:rPr>
                          </m:ctrlPr>
                        </m:fPr>
                        <m:num>
                          <m:r>
                            <a:rPr lang="es-PA" i="1">
                              <a:latin typeface="Cambria Math" panose="02040503050406030204" pitchFamily="18" charset="0"/>
                            </a:rPr>
                            <m:t>𝑁</m:t>
                          </m:r>
                          <m:r>
                            <a:rPr lang="es-PA" i="1">
                              <a:latin typeface="Cambria Math" panose="02040503050406030204" pitchFamily="18" charset="0"/>
                            </a:rPr>
                            <m:t>(0)</m:t>
                          </m:r>
                        </m:num>
                        <m:den>
                          <m:d>
                            <m:dPr>
                              <m:ctrlPr>
                                <a:rPr lang="es-PA" i="1">
                                  <a:latin typeface="Cambria Math" panose="02040503050406030204" pitchFamily="18" charset="0"/>
                                </a:rPr>
                              </m:ctrlPr>
                            </m:dPr>
                            <m:e>
                              <m:r>
                                <a:rPr lang="es-PA" b="0" i="1" smtClean="0">
                                  <a:latin typeface="Cambria Math" panose="02040503050406030204" pitchFamily="18" charset="0"/>
                                </a:rPr>
                                <m:t>0</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𝑎</m:t>
                                  </m:r>
                                </m:e>
                                <m:sub>
                                  <m:r>
                                    <a:rPr lang="es-PA" i="1">
                                      <a:latin typeface="Cambria Math" panose="02040503050406030204" pitchFamily="18" charset="0"/>
                                    </a:rPr>
                                    <m:t>𝑛</m:t>
                                  </m:r>
                                </m:sub>
                              </m:sSub>
                            </m:e>
                          </m:d>
                          <m:r>
                            <a:rPr lang="es-PA" i="1">
                              <a:latin typeface="Cambria Math" panose="02040503050406030204" pitchFamily="18" charset="0"/>
                            </a:rPr>
                            <m:t>(</m:t>
                          </m:r>
                          <m:sSup>
                            <m:sSupPr>
                              <m:ctrlPr>
                                <a:rPr lang="es-PA" i="1">
                                  <a:latin typeface="Cambria Math" panose="02040503050406030204" pitchFamily="18" charset="0"/>
                                </a:rPr>
                              </m:ctrlPr>
                            </m:sSupPr>
                            <m:e>
                              <m:r>
                                <a:rPr lang="es-PA" i="1">
                                  <a:latin typeface="Cambria Math" panose="02040503050406030204" pitchFamily="18" charset="0"/>
                                </a:rPr>
                                <m:t>𝑎</m:t>
                              </m:r>
                              <m:d>
                                <m:dPr>
                                  <m:ctrlPr>
                                    <a:rPr lang="es-PA" b="0" i="1" smtClean="0">
                                      <a:latin typeface="Cambria Math" panose="02040503050406030204" pitchFamily="18" charset="0"/>
                                    </a:rPr>
                                  </m:ctrlPr>
                                </m:dPr>
                                <m:e>
                                  <m:r>
                                    <a:rPr lang="es-PA" b="0" i="1" smtClean="0">
                                      <a:latin typeface="Cambria Math" panose="02040503050406030204" pitchFamily="18" charset="0"/>
                                    </a:rPr>
                                    <m:t>0</m:t>
                                  </m:r>
                                </m:e>
                              </m:d>
                            </m:e>
                            <m:sup>
                              <m:r>
                                <a:rPr lang="es-PA" i="1">
                                  <a:latin typeface="Cambria Math" panose="02040503050406030204" pitchFamily="18" charset="0"/>
                                </a:rPr>
                                <m:t>2</m:t>
                              </m:r>
                            </m:sup>
                          </m:sSup>
                          <m:r>
                            <a:rPr lang="es-PA" i="1">
                              <a:latin typeface="Cambria Math" panose="02040503050406030204" pitchFamily="18" charset="0"/>
                            </a:rPr>
                            <m:t>+</m:t>
                          </m:r>
                          <m:r>
                            <a:rPr lang="es-PA" i="1">
                              <a:latin typeface="Cambria Math" panose="02040503050406030204" pitchFamily="18" charset="0"/>
                            </a:rPr>
                            <m:t>𝑏</m:t>
                          </m:r>
                          <m:r>
                            <a:rPr lang="es-PA" b="0" i="1" smtClean="0">
                              <a:latin typeface="Cambria Math" panose="02040503050406030204" pitchFamily="18" charset="0"/>
                            </a:rPr>
                            <m:t>(0)</m:t>
                          </m:r>
                          <m:r>
                            <a:rPr lang="es-PA" i="1">
                              <a:latin typeface="Cambria Math" panose="02040503050406030204" pitchFamily="18" charset="0"/>
                            </a:rPr>
                            <m:t>+</m:t>
                          </m:r>
                          <m:r>
                            <a:rPr lang="es-PA" i="1">
                              <a:latin typeface="Cambria Math" panose="02040503050406030204" pitchFamily="18" charset="0"/>
                            </a:rPr>
                            <m:t>𝑐</m:t>
                          </m:r>
                          <m:r>
                            <a:rPr lang="es-PA" i="1">
                              <a:latin typeface="Cambria Math" panose="02040503050406030204" pitchFamily="18" charset="0"/>
                            </a:rPr>
                            <m:t>)</m:t>
                          </m:r>
                        </m:den>
                      </m:f>
                      <m:r>
                        <a:rPr lang="es-PA" i="1">
                          <a:latin typeface="Cambria Math" panose="02040503050406030204" pitchFamily="18" charset="0"/>
                        </a:rPr>
                        <m:t>=</m:t>
                      </m:r>
                      <m:f>
                        <m:fPr>
                          <m:ctrlPr>
                            <a:rPr lang="es-PA" i="1">
                              <a:latin typeface="Cambria Math" panose="02040503050406030204" pitchFamily="18" charset="0"/>
                            </a:rPr>
                          </m:ctrlPr>
                        </m:fPr>
                        <m:num>
                          <m:sSub>
                            <m:sSubPr>
                              <m:ctrlPr>
                                <a:rPr lang="es-PA" i="1">
                                  <a:latin typeface="Cambria Math" panose="02040503050406030204" pitchFamily="18" charset="0"/>
                                </a:rPr>
                              </m:ctrlPr>
                            </m:sSubPr>
                            <m:e>
                              <m:r>
                                <a:rPr lang="es-PA" i="1">
                                  <a:latin typeface="Cambria Math" panose="02040503050406030204" pitchFamily="18" charset="0"/>
                                </a:rPr>
                                <m:t>𝐾</m:t>
                              </m:r>
                            </m:e>
                            <m:sub>
                              <m:r>
                                <a:rPr lang="es-PA" i="1">
                                  <a:latin typeface="Cambria Math" panose="02040503050406030204" pitchFamily="18" charset="0"/>
                                </a:rPr>
                                <m:t>𝑛</m:t>
                              </m:r>
                            </m:sub>
                          </m:sSub>
                        </m:num>
                        <m:den>
                          <m:r>
                            <a:rPr lang="es-PA" b="0" i="1" smtClean="0">
                              <a:latin typeface="Cambria Math" panose="02040503050406030204" pitchFamily="18" charset="0"/>
                            </a:rPr>
                            <m:t>0</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𝑎</m:t>
                              </m:r>
                            </m:e>
                            <m:sub>
                              <m:r>
                                <a:rPr lang="es-PA" i="1">
                                  <a:latin typeface="Cambria Math" panose="02040503050406030204" pitchFamily="18" charset="0"/>
                                </a:rPr>
                                <m:t>𝑛</m:t>
                              </m:r>
                            </m:sub>
                          </m:sSub>
                        </m:den>
                      </m:f>
                      <m:r>
                        <a:rPr lang="es-PA" i="1">
                          <a:latin typeface="Cambria Math" panose="02040503050406030204" pitchFamily="18" charset="0"/>
                        </a:rPr>
                        <m:t>+</m:t>
                      </m:r>
                      <m:f>
                        <m:fPr>
                          <m:ctrlPr>
                            <a:rPr lang="es-PA" i="1">
                              <a:latin typeface="Cambria Math" panose="02040503050406030204" pitchFamily="18" charset="0"/>
                            </a:rPr>
                          </m:ctrlPr>
                        </m:fPr>
                        <m:num>
                          <m:sSub>
                            <m:sSubPr>
                              <m:ctrlPr>
                                <a:rPr lang="es-PA" i="1">
                                  <a:latin typeface="Cambria Math" panose="02040503050406030204" pitchFamily="18" charset="0"/>
                                </a:rPr>
                              </m:ctrlPr>
                            </m:sSubPr>
                            <m:e>
                              <m:r>
                                <a:rPr lang="es-PA" i="1">
                                  <a:latin typeface="Cambria Math" panose="02040503050406030204" pitchFamily="18" charset="0"/>
                                </a:rPr>
                                <m:t>𝐾</m:t>
                              </m:r>
                            </m:e>
                            <m:sub>
                              <m:r>
                                <a:rPr lang="es-PA" i="1">
                                  <a:latin typeface="Cambria Math" panose="02040503050406030204" pitchFamily="18" charset="0"/>
                                </a:rPr>
                                <m:t>1</m:t>
                              </m:r>
                            </m:sub>
                          </m:sSub>
                          <m:r>
                            <a:rPr lang="es-PA" b="0" i="1" smtClean="0">
                              <a:latin typeface="Cambria Math" panose="02040503050406030204" pitchFamily="18" charset="0"/>
                            </a:rPr>
                            <m:t>(0)</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𝐾</m:t>
                              </m:r>
                            </m:e>
                            <m:sub>
                              <m:r>
                                <a:rPr lang="es-PA" i="1">
                                  <a:latin typeface="Cambria Math" panose="02040503050406030204" pitchFamily="18" charset="0"/>
                                </a:rPr>
                                <m:t>2</m:t>
                              </m:r>
                            </m:sub>
                          </m:sSub>
                        </m:num>
                        <m:den>
                          <m:sSup>
                            <m:sSupPr>
                              <m:ctrlPr>
                                <a:rPr lang="es-PA" i="1">
                                  <a:latin typeface="Cambria Math" panose="02040503050406030204" pitchFamily="18" charset="0"/>
                                </a:rPr>
                              </m:ctrlPr>
                            </m:sSupPr>
                            <m:e>
                              <m:r>
                                <a:rPr lang="es-PA" i="1">
                                  <a:latin typeface="Cambria Math" panose="02040503050406030204" pitchFamily="18" charset="0"/>
                                </a:rPr>
                                <m:t>𝑎</m:t>
                              </m:r>
                              <m:r>
                                <a:rPr lang="es-PA" b="0" i="1" smtClean="0">
                                  <a:latin typeface="Cambria Math" panose="02040503050406030204" pitchFamily="18" charset="0"/>
                                </a:rPr>
                                <m:t>(0)</m:t>
                              </m:r>
                            </m:e>
                            <m:sup>
                              <m:r>
                                <a:rPr lang="es-PA" i="1">
                                  <a:latin typeface="Cambria Math" panose="02040503050406030204" pitchFamily="18" charset="0"/>
                                </a:rPr>
                                <m:t>2</m:t>
                              </m:r>
                            </m:sup>
                          </m:sSup>
                          <m:r>
                            <a:rPr lang="es-PA" i="1">
                              <a:latin typeface="Cambria Math" panose="02040503050406030204" pitchFamily="18" charset="0"/>
                            </a:rPr>
                            <m:t>+</m:t>
                          </m:r>
                          <m:r>
                            <a:rPr lang="es-PA" i="1">
                              <a:latin typeface="Cambria Math" panose="02040503050406030204" pitchFamily="18" charset="0"/>
                            </a:rPr>
                            <m:t>𝑏</m:t>
                          </m:r>
                          <m:r>
                            <a:rPr lang="es-PA" b="0" i="1" smtClean="0">
                              <a:latin typeface="Cambria Math" panose="02040503050406030204" pitchFamily="18" charset="0"/>
                            </a:rPr>
                            <m:t>(0)</m:t>
                          </m:r>
                          <m:r>
                            <a:rPr lang="es-PA" i="1">
                              <a:latin typeface="Cambria Math" panose="02040503050406030204" pitchFamily="18" charset="0"/>
                            </a:rPr>
                            <m:t>+</m:t>
                          </m:r>
                          <m:r>
                            <a:rPr lang="es-PA" i="1">
                              <a:latin typeface="Cambria Math" panose="02040503050406030204" pitchFamily="18" charset="0"/>
                            </a:rPr>
                            <m:t>𝑐</m:t>
                          </m:r>
                        </m:den>
                      </m:f>
                    </m:oMath>
                  </m:oMathPara>
                </a14:m>
                <a:endParaRPr lang="es-PA" b="1" dirty="0"/>
              </a:p>
              <a:p>
                <a:pPr/>
                <a14:m>
                  <m:oMathPara xmlns:m="http://schemas.openxmlformats.org/officeDocument/2006/math">
                    <m:oMathParaPr>
                      <m:jc m:val="left"/>
                    </m:oMathParaPr>
                    <m:oMath xmlns:m="http://schemas.openxmlformats.org/officeDocument/2006/math">
                      <m:f>
                        <m:fPr>
                          <m:ctrlPr>
                            <a:rPr lang="es-PA" i="1">
                              <a:latin typeface="Cambria Math" panose="02040503050406030204" pitchFamily="18" charset="0"/>
                            </a:rPr>
                          </m:ctrlPr>
                        </m:fPr>
                        <m:num>
                          <m:r>
                            <a:rPr lang="es-PA" i="1">
                              <a:latin typeface="Cambria Math" panose="02040503050406030204" pitchFamily="18" charset="0"/>
                            </a:rPr>
                            <m:t>𝑁</m:t>
                          </m:r>
                          <m:r>
                            <a:rPr lang="es-PA" i="1">
                              <a:latin typeface="Cambria Math" panose="02040503050406030204" pitchFamily="18" charset="0"/>
                            </a:rPr>
                            <m:t>(0)</m:t>
                          </m:r>
                        </m:num>
                        <m:den>
                          <m:sSub>
                            <m:sSubPr>
                              <m:ctrlPr>
                                <a:rPr lang="es-PA" i="1">
                                  <a:latin typeface="Cambria Math" panose="02040503050406030204" pitchFamily="18" charset="0"/>
                                </a:rPr>
                              </m:ctrlPr>
                            </m:sSubPr>
                            <m:e>
                              <m:r>
                                <a:rPr lang="es-PA" i="1">
                                  <a:latin typeface="Cambria Math" panose="02040503050406030204" pitchFamily="18" charset="0"/>
                                </a:rPr>
                                <m:t>𝑎</m:t>
                              </m:r>
                            </m:e>
                            <m:sub>
                              <m:r>
                                <a:rPr lang="es-PA" i="1">
                                  <a:latin typeface="Cambria Math" panose="02040503050406030204" pitchFamily="18" charset="0"/>
                                </a:rPr>
                                <m:t>𝑛</m:t>
                              </m:r>
                            </m:sub>
                          </m:sSub>
                          <m:r>
                            <a:rPr lang="es-PA" b="0" i="1" smtClean="0">
                              <a:latin typeface="Cambria Math" panose="02040503050406030204" pitchFamily="18" charset="0"/>
                            </a:rPr>
                            <m:t>𝑐</m:t>
                          </m:r>
                        </m:den>
                      </m:f>
                      <m:r>
                        <a:rPr lang="es-PA" i="1">
                          <a:latin typeface="Cambria Math" panose="02040503050406030204" pitchFamily="18" charset="0"/>
                        </a:rPr>
                        <m:t>=</m:t>
                      </m:r>
                      <m:f>
                        <m:fPr>
                          <m:ctrlPr>
                            <a:rPr lang="es-PA" i="1">
                              <a:latin typeface="Cambria Math" panose="02040503050406030204" pitchFamily="18" charset="0"/>
                            </a:rPr>
                          </m:ctrlPr>
                        </m:fPr>
                        <m:num>
                          <m:sSub>
                            <m:sSubPr>
                              <m:ctrlPr>
                                <a:rPr lang="es-PA" i="1">
                                  <a:latin typeface="Cambria Math" panose="02040503050406030204" pitchFamily="18" charset="0"/>
                                </a:rPr>
                              </m:ctrlPr>
                            </m:sSubPr>
                            <m:e>
                              <m:r>
                                <a:rPr lang="es-PA" i="1">
                                  <a:latin typeface="Cambria Math" panose="02040503050406030204" pitchFamily="18" charset="0"/>
                                </a:rPr>
                                <m:t>𝐾</m:t>
                              </m:r>
                            </m:e>
                            <m:sub>
                              <m:r>
                                <a:rPr lang="es-PA" i="1">
                                  <a:latin typeface="Cambria Math" panose="02040503050406030204" pitchFamily="18" charset="0"/>
                                </a:rPr>
                                <m:t>𝑛</m:t>
                              </m:r>
                            </m:sub>
                          </m:sSub>
                        </m:num>
                        <m:den>
                          <m:sSub>
                            <m:sSubPr>
                              <m:ctrlPr>
                                <a:rPr lang="es-PA" i="1">
                                  <a:latin typeface="Cambria Math" panose="02040503050406030204" pitchFamily="18" charset="0"/>
                                </a:rPr>
                              </m:ctrlPr>
                            </m:sSubPr>
                            <m:e>
                              <m:r>
                                <a:rPr lang="es-PA" i="1">
                                  <a:latin typeface="Cambria Math" panose="02040503050406030204" pitchFamily="18" charset="0"/>
                                </a:rPr>
                                <m:t>𝑎</m:t>
                              </m:r>
                            </m:e>
                            <m:sub>
                              <m:r>
                                <a:rPr lang="es-PA" i="1">
                                  <a:latin typeface="Cambria Math" panose="02040503050406030204" pitchFamily="18" charset="0"/>
                                </a:rPr>
                                <m:t>𝑛</m:t>
                              </m:r>
                            </m:sub>
                          </m:sSub>
                        </m:den>
                      </m:f>
                      <m:r>
                        <a:rPr lang="es-PA" i="1">
                          <a:latin typeface="Cambria Math" panose="02040503050406030204" pitchFamily="18" charset="0"/>
                        </a:rPr>
                        <m:t>+</m:t>
                      </m:r>
                      <m:f>
                        <m:fPr>
                          <m:ctrlPr>
                            <a:rPr lang="es-PA" i="1">
                              <a:latin typeface="Cambria Math" panose="02040503050406030204" pitchFamily="18" charset="0"/>
                            </a:rPr>
                          </m:ctrlPr>
                        </m:fPr>
                        <m:num>
                          <m:sSub>
                            <m:sSubPr>
                              <m:ctrlPr>
                                <a:rPr lang="es-PA" i="1">
                                  <a:latin typeface="Cambria Math" panose="02040503050406030204" pitchFamily="18" charset="0"/>
                                </a:rPr>
                              </m:ctrlPr>
                            </m:sSubPr>
                            <m:e>
                              <m:r>
                                <a:rPr lang="es-PA" i="1">
                                  <a:latin typeface="Cambria Math" panose="02040503050406030204" pitchFamily="18" charset="0"/>
                                </a:rPr>
                                <m:t>𝐾</m:t>
                              </m:r>
                            </m:e>
                            <m:sub>
                              <m:r>
                                <a:rPr lang="es-PA" i="1">
                                  <a:latin typeface="Cambria Math" panose="02040503050406030204" pitchFamily="18" charset="0"/>
                                </a:rPr>
                                <m:t>2</m:t>
                              </m:r>
                            </m:sub>
                          </m:sSub>
                        </m:num>
                        <m:den>
                          <m:r>
                            <a:rPr lang="es-PA" i="1">
                              <a:latin typeface="Cambria Math" panose="02040503050406030204" pitchFamily="18" charset="0"/>
                            </a:rPr>
                            <m:t>𝑐</m:t>
                          </m:r>
                        </m:den>
                      </m:f>
                      <m:r>
                        <a:rPr lang="es-PA" b="0" i="1" smtClean="0">
                          <a:latin typeface="Cambria Math" panose="02040503050406030204" pitchFamily="18" charset="0"/>
                        </a:rPr>
                        <m:t>   →</m:t>
                      </m:r>
                      <m:sSub>
                        <m:sSubPr>
                          <m:ctrlPr>
                            <a:rPr lang="es-PA" i="1">
                              <a:latin typeface="Cambria Math" panose="02040503050406030204" pitchFamily="18" charset="0"/>
                            </a:rPr>
                          </m:ctrlPr>
                        </m:sSubPr>
                        <m:e>
                          <m:r>
                            <a:rPr lang="es-PA" i="1">
                              <a:latin typeface="Cambria Math" panose="02040503050406030204" pitchFamily="18" charset="0"/>
                            </a:rPr>
                            <m:t>𝐾</m:t>
                          </m:r>
                        </m:e>
                        <m:sub>
                          <m:r>
                            <a:rPr lang="es-PA" i="1">
                              <a:latin typeface="Cambria Math" panose="02040503050406030204" pitchFamily="18" charset="0"/>
                            </a:rPr>
                            <m:t>2</m:t>
                          </m:r>
                        </m:sub>
                      </m:sSub>
                      <m:r>
                        <a:rPr lang="es-PA" b="0" i="1" smtClean="0">
                          <a:latin typeface="Cambria Math" panose="02040503050406030204" pitchFamily="18" charset="0"/>
                        </a:rPr>
                        <m:t>=</m:t>
                      </m:r>
                      <m:f>
                        <m:fPr>
                          <m:ctrlPr>
                            <a:rPr lang="es-PA" i="1">
                              <a:latin typeface="Cambria Math" panose="02040503050406030204" pitchFamily="18" charset="0"/>
                            </a:rPr>
                          </m:ctrlPr>
                        </m:fPr>
                        <m:num>
                          <m:r>
                            <a:rPr lang="es-PA" i="1">
                              <a:latin typeface="Cambria Math" panose="02040503050406030204" pitchFamily="18" charset="0"/>
                            </a:rPr>
                            <m:t>𝑁</m:t>
                          </m:r>
                          <m:r>
                            <a:rPr lang="es-PA" i="1">
                              <a:latin typeface="Cambria Math" panose="02040503050406030204" pitchFamily="18" charset="0"/>
                            </a:rPr>
                            <m:t>(0)</m:t>
                          </m:r>
                        </m:num>
                        <m:den>
                          <m:sSub>
                            <m:sSubPr>
                              <m:ctrlPr>
                                <a:rPr lang="es-PA" i="1">
                                  <a:latin typeface="Cambria Math" panose="02040503050406030204" pitchFamily="18" charset="0"/>
                                </a:rPr>
                              </m:ctrlPr>
                            </m:sSubPr>
                            <m:e>
                              <m:r>
                                <a:rPr lang="es-PA" i="1">
                                  <a:latin typeface="Cambria Math" panose="02040503050406030204" pitchFamily="18" charset="0"/>
                                </a:rPr>
                                <m:t>𝑎</m:t>
                              </m:r>
                            </m:e>
                            <m:sub>
                              <m:r>
                                <a:rPr lang="es-PA" i="1">
                                  <a:latin typeface="Cambria Math" panose="02040503050406030204" pitchFamily="18" charset="0"/>
                                </a:rPr>
                                <m:t>𝑛</m:t>
                              </m:r>
                            </m:sub>
                          </m:sSub>
                        </m:den>
                      </m:f>
                      <m:r>
                        <a:rPr lang="es-PA" b="0" i="1" smtClean="0">
                          <a:latin typeface="Cambria Math" panose="02040503050406030204" pitchFamily="18" charset="0"/>
                        </a:rPr>
                        <m:t>−</m:t>
                      </m:r>
                      <m:f>
                        <m:fPr>
                          <m:ctrlPr>
                            <a:rPr lang="es-PA" i="1">
                              <a:latin typeface="Cambria Math" panose="02040503050406030204" pitchFamily="18" charset="0"/>
                            </a:rPr>
                          </m:ctrlPr>
                        </m:fPr>
                        <m:num>
                          <m:r>
                            <a:rPr lang="es-PA" b="0" i="1" smtClean="0">
                              <a:latin typeface="Cambria Math" panose="02040503050406030204" pitchFamily="18" charset="0"/>
                            </a:rPr>
                            <m:t>𝑐</m:t>
                          </m:r>
                          <m:sSub>
                            <m:sSubPr>
                              <m:ctrlPr>
                                <a:rPr lang="es-PA" i="1">
                                  <a:latin typeface="Cambria Math" panose="02040503050406030204" pitchFamily="18" charset="0"/>
                                </a:rPr>
                              </m:ctrlPr>
                            </m:sSubPr>
                            <m:e>
                              <m:r>
                                <a:rPr lang="es-PA" i="1">
                                  <a:latin typeface="Cambria Math" panose="02040503050406030204" pitchFamily="18" charset="0"/>
                                </a:rPr>
                                <m:t>𝐾</m:t>
                              </m:r>
                            </m:e>
                            <m:sub>
                              <m:r>
                                <a:rPr lang="es-PA" i="1">
                                  <a:latin typeface="Cambria Math" panose="02040503050406030204" pitchFamily="18" charset="0"/>
                                </a:rPr>
                                <m:t>𝑛</m:t>
                              </m:r>
                            </m:sub>
                          </m:sSub>
                        </m:num>
                        <m:den>
                          <m:sSub>
                            <m:sSubPr>
                              <m:ctrlPr>
                                <a:rPr lang="es-PA" i="1">
                                  <a:latin typeface="Cambria Math" panose="02040503050406030204" pitchFamily="18" charset="0"/>
                                </a:rPr>
                              </m:ctrlPr>
                            </m:sSubPr>
                            <m:e>
                              <m:r>
                                <a:rPr lang="es-PA" i="1">
                                  <a:latin typeface="Cambria Math" panose="02040503050406030204" pitchFamily="18" charset="0"/>
                                </a:rPr>
                                <m:t>𝑎</m:t>
                              </m:r>
                            </m:e>
                            <m:sub>
                              <m:r>
                                <a:rPr lang="es-PA" i="1">
                                  <a:latin typeface="Cambria Math" panose="02040503050406030204" pitchFamily="18" charset="0"/>
                                </a:rPr>
                                <m:t>𝑛</m:t>
                              </m:r>
                            </m:sub>
                          </m:sSub>
                        </m:den>
                      </m:f>
                    </m:oMath>
                  </m:oMathPara>
                </a14:m>
                <a:endParaRPr lang="es-PA" b="1" dirty="0"/>
              </a:p>
              <a:p>
                <a:endParaRPr lang="es-PA" b="1" dirty="0"/>
              </a:p>
              <a:p>
                <a:r>
                  <a:rPr lang="es-PA" b="1" dirty="0"/>
                  <a:t>Siempre buscamos facilidad en el cálculo, por lo que luego elegimos s=1.</a:t>
                </a:r>
              </a:p>
              <a:p>
                <a:pPr/>
                <a14:m>
                  <m:oMathPara xmlns:m="http://schemas.openxmlformats.org/officeDocument/2006/math">
                    <m:oMathParaPr>
                      <m:jc m:val="left"/>
                    </m:oMathParaPr>
                    <m:oMath xmlns:m="http://schemas.openxmlformats.org/officeDocument/2006/math">
                      <m:f>
                        <m:fPr>
                          <m:ctrlPr>
                            <a:rPr lang="es-PA" i="1">
                              <a:latin typeface="Cambria Math" panose="02040503050406030204" pitchFamily="18" charset="0"/>
                            </a:rPr>
                          </m:ctrlPr>
                        </m:fPr>
                        <m:num>
                          <m:r>
                            <a:rPr lang="es-PA" i="1">
                              <a:latin typeface="Cambria Math" panose="02040503050406030204" pitchFamily="18" charset="0"/>
                            </a:rPr>
                            <m:t>𝑁</m:t>
                          </m:r>
                          <m:r>
                            <a:rPr lang="es-PA" i="1">
                              <a:latin typeface="Cambria Math" panose="02040503050406030204" pitchFamily="18" charset="0"/>
                            </a:rPr>
                            <m:t>(1)</m:t>
                          </m:r>
                        </m:num>
                        <m:den>
                          <m:d>
                            <m:dPr>
                              <m:ctrlPr>
                                <a:rPr lang="es-PA" i="1">
                                  <a:latin typeface="Cambria Math" panose="02040503050406030204" pitchFamily="18" charset="0"/>
                                </a:rPr>
                              </m:ctrlPr>
                            </m:dPr>
                            <m:e>
                              <m:r>
                                <a:rPr lang="es-PA" b="0" i="1" smtClean="0">
                                  <a:latin typeface="Cambria Math" panose="02040503050406030204" pitchFamily="18" charset="0"/>
                                </a:rPr>
                                <m:t>1</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𝑎</m:t>
                                  </m:r>
                                </m:e>
                                <m:sub>
                                  <m:r>
                                    <a:rPr lang="es-PA" i="1">
                                      <a:latin typeface="Cambria Math" panose="02040503050406030204" pitchFamily="18" charset="0"/>
                                    </a:rPr>
                                    <m:t>𝑛</m:t>
                                  </m:r>
                                </m:sub>
                              </m:sSub>
                            </m:e>
                          </m:d>
                          <m:r>
                            <a:rPr lang="es-PA" i="1">
                              <a:latin typeface="Cambria Math" panose="02040503050406030204" pitchFamily="18" charset="0"/>
                            </a:rPr>
                            <m:t>(</m:t>
                          </m:r>
                          <m:sSup>
                            <m:sSupPr>
                              <m:ctrlPr>
                                <a:rPr lang="es-PA" i="1">
                                  <a:latin typeface="Cambria Math" panose="02040503050406030204" pitchFamily="18" charset="0"/>
                                </a:rPr>
                              </m:ctrlPr>
                            </m:sSupPr>
                            <m:e>
                              <m:r>
                                <a:rPr lang="es-PA" i="1">
                                  <a:latin typeface="Cambria Math" panose="02040503050406030204" pitchFamily="18" charset="0"/>
                                </a:rPr>
                                <m:t>𝑎</m:t>
                              </m:r>
                              <m:d>
                                <m:dPr>
                                  <m:ctrlPr>
                                    <a:rPr lang="es-PA" i="1">
                                      <a:latin typeface="Cambria Math" panose="02040503050406030204" pitchFamily="18" charset="0"/>
                                    </a:rPr>
                                  </m:ctrlPr>
                                </m:dPr>
                                <m:e>
                                  <m:r>
                                    <a:rPr lang="es-PA" b="0" i="1" smtClean="0">
                                      <a:latin typeface="Cambria Math" panose="02040503050406030204" pitchFamily="18" charset="0"/>
                                    </a:rPr>
                                    <m:t>1</m:t>
                                  </m:r>
                                </m:e>
                              </m:d>
                            </m:e>
                            <m:sup>
                              <m:r>
                                <a:rPr lang="es-PA" i="1">
                                  <a:latin typeface="Cambria Math" panose="02040503050406030204" pitchFamily="18" charset="0"/>
                                </a:rPr>
                                <m:t>2</m:t>
                              </m:r>
                            </m:sup>
                          </m:sSup>
                          <m:r>
                            <a:rPr lang="es-PA" i="1">
                              <a:latin typeface="Cambria Math" panose="02040503050406030204" pitchFamily="18" charset="0"/>
                            </a:rPr>
                            <m:t>+</m:t>
                          </m:r>
                          <m:r>
                            <a:rPr lang="es-PA" i="1">
                              <a:latin typeface="Cambria Math" panose="02040503050406030204" pitchFamily="18" charset="0"/>
                            </a:rPr>
                            <m:t>𝑏</m:t>
                          </m:r>
                          <m:r>
                            <a:rPr lang="es-PA" i="1">
                              <a:latin typeface="Cambria Math" panose="02040503050406030204" pitchFamily="18" charset="0"/>
                            </a:rPr>
                            <m:t>(1)+</m:t>
                          </m:r>
                          <m:r>
                            <a:rPr lang="es-PA" i="1">
                              <a:latin typeface="Cambria Math" panose="02040503050406030204" pitchFamily="18" charset="0"/>
                            </a:rPr>
                            <m:t>𝑐</m:t>
                          </m:r>
                          <m:r>
                            <a:rPr lang="es-PA" i="1">
                              <a:latin typeface="Cambria Math" panose="02040503050406030204" pitchFamily="18" charset="0"/>
                            </a:rPr>
                            <m:t>)</m:t>
                          </m:r>
                        </m:den>
                      </m:f>
                      <m:r>
                        <a:rPr lang="es-PA" i="1">
                          <a:latin typeface="Cambria Math" panose="02040503050406030204" pitchFamily="18" charset="0"/>
                        </a:rPr>
                        <m:t>=</m:t>
                      </m:r>
                      <m:f>
                        <m:fPr>
                          <m:ctrlPr>
                            <a:rPr lang="es-PA" i="1">
                              <a:latin typeface="Cambria Math" panose="02040503050406030204" pitchFamily="18" charset="0"/>
                            </a:rPr>
                          </m:ctrlPr>
                        </m:fPr>
                        <m:num>
                          <m:sSub>
                            <m:sSubPr>
                              <m:ctrlPr>
                                <a:rPr lang="es-PA" i="1">
                                  <a:latin typeface="Cambria Math" panose="02040503050406030204" pitchFamily="18" charset="0"/>
                                </a:rPr>
                              </m:ctrlPr>
                            </m:sSubPr>
                            <m:e>
                              <m:r>
                                <a:rPr lang="es-PA" i="1">
                                  <a:latin typeface="Cambria Math" panose="02040503050406030204" pitchFamily="18" charset="0"/>
                                </a:rPr>
                                <m:t>𝐾</m:t>
                              </m:r>
                            </m:e>
                            <m:sub>
                              <m:r>
                                <a:rPr lang="es-PA" i="1">
                                  <a:latin typeface="Cambria Math" panose="02040503050406030204" pitchFamily="18" charset="0"/>
                                </a:rPr>
                                <m:t>𝑛</m:t>
                              </m:r>
                            </m:sub>
                          </m:sSub>
                        </m:num>
                        <m:den>
                          <m:r>
                            <a:rPr lang="es-PA" b="0" i="1" smtClean="0">
                              <a:latin typeface="Cambria Math" panose="02040503050406030204" pitchFamily="18" charset="0"/>
                            </a:rPr>
                            <m:t>1</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𝑎</m:t>
                              </m:r>
                            </m:e>
                            <m:sub>
                              <m:r>
                                <a:rPr lang="es-PA" i="1">
                                  <a:latin typeface="Cambria Math" panose="02040503050406030204" pitchFamily="18" charset="0"/>
                                </a:rPr>
                                <m:t>𝑛</m:t>
                              </m:r>
                            </m:sub>
                          </m:sSub>
                        </m:den>
                      </m:f>
                      <m:r>
                        <a:rPr lang="es-PA" i="1">
                          <a:latin typeface="Cambria Math" panose="02040503050406030204" pitchFamily="18" charset="0"/>
                        </a:rPr>
                        <m:t>+</m:t>
                      </m:r>
                      <m:f>
                        <m:fPr>
                          <m:ctrlPr>
                            <a:rPr lang="es-PA" i="1">
                              <a:latin typeface="Cambria Math" panose="02040503050406030204" pitchFamily="18" charset="0"/>
                            </a:rPr>
                          </m:ctrlPr>
                        </m:fPr>
                        <m:num>
                          <m:sSub>
                            <m:sSubPr>
                              <m:ctrlPr>
                                <a:rPr lang="es-PA" i="1">
                                  <a:latin typeface="Cambria Math" panose="02040503050406030204" pitchFamily="18" charset="0"/>
                                </a:rPr>
                              </m:ctrlPr>
                            </m:sSubPr>
                            <m:e>
                              <m:r>
                                <a:rPr lang="es-PA" i="1">
                                  <a:latin typeface="Cambria Math" panose="02040503050406030204" pitchFamily="18" charset="0"/>
                                </a:rPr>
                                <m:t>𝐾</m:t>
                              </m:r>
                            </m:e>
                            <m:sub>
                              <m:r>
                                <a:rPr lang="es-PA" i="1">
                                  <a:latin typeface="Cambria Math" panose="02040503050406030204" pitchFamily="18" charset="0"/>
                                </a:rPr>
                                <m:t>1</m:t>
                              </m:r>
                            </m:sub>
                          </m:sSub>
                          <m:r>
                            <a:rPr lang="es-PA" i="1">
                              <a:latin typeface="Cambria Math" panose="02040503050406030204" pitchFamily="18" charset="0"/>
                            </a:rPr>
                            <m:t>(</m:t>
                          </m:r>
                          <m:r>
                            <a:rPr lang="es-PA" b="0" i="1" smtClean="0">
                              <a:latin typeface="Cambria Math" panose="02040503050406030204" pitchFamily="18" charset="0"/>
                            </a:rPr>
                            <m:t>1</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𝐾</m:t>
                              </m:r>
                            </m:e>
                            <m:sub>
                              <m:r>
                                <a:rPr lang="es-PA" i="1">
                                  <a:latin typeface="Cambria Math" panose="02040503050406030204" pitchFamily="18" charset="0"/>
                                </a:rPr>
                                <m:t>2</m:t>
                              </m:r>
                            </m:sub>
                          </m:sSub>
                        </m:num>
                        <m:den>
                          <m:sSup>
                            <m:sSupPr>
                              <m:ctrlPr>
                                <a:rPr lang="es-PA" i="1">
                                  <a:latin typeface="Cambria Math" panose="02040503050406030204" pitchFamily="18" charset="0"/>
                                </a:rPr>
                              </m:ctrlPr>
                            </m:sSupPr>
                            <m:e>
                              <m:r>
                                <a:rPr lang="es-PA" i="1">
                                  <a:latin typeface="Cambria Math" panose="02040503050406030204" pitchFamily="18" charset="0"/>
                                </a:rPr>
                                <m:t>𝑎</m:t>
                              </m:r>
                              <m:r>
                                <a:rPr lang="es-PA" i="1">
                                  <a:latin typeface="Cambria Math" panose="02040503050406030204" pitchFamily="18" charset="0"/>
                                </a:rPr>
                                <m:t>(1)</m:t>
                              </m:r>
                            </m:e>
                            <m:sup>
                              <m:r>
                                <a:rPr lang="es-PA" i="1">
                                  <a:latin typeface="Cambria Math" panose="02040503050406030204" pitchFamily="18" charset="0"/>
                                </a:rPr>
                                <m:t>2</m:t>
                              </m:r>
                            </m:sup>
                          </m:sSup>
                          <m:r>
                            <a:rPr lang="es-PA" i="1">
                              <a:latin typeface="Cambria Math" panose="02040503050406030204" pitchFamily="18" charset="0"/>
                            </a:rPr>
                            <m:t>+</m:t>
                          </m:r>
                          <m:r>
                            <a:rPr lang="es-PA" i="1">
                              <a:latin typeface="Cambria Math" panose="02040503050406030204" pitchFamily="18" charset="0"/>
                            </a:rPr>
                            <m:t>𝑏</m:t>
                          </m:r>
                          <m:r>
                            <a:rPr lang="es-PA" i="1">
                              <a:latin typeface="Cambria Math" panose="02040503050406030204" pitchFamily="18" charset="0"/>
                            </a:rPr>
                            <m:t>(1)+</m:t>
                          </m:r>
                          <m:r>
                            <a:rPr lang="es-PA" i="1">
                              <a:latin typeface="Cambria Math" panose="02040503050406030204" pitchFamily="18" charset="0"/>
                            </a:rPr>
                            <m:t>𝑐</m:t>
                          </m:r>
                        </m:den>
                      </m:f>
                    </m:oMath>
                  </m:oMathPara>
                </a14:m>
                <a:endParaRPr lang="es-PA" b="1" dirty="0"/>
              </a:p>
              <a:p>
                <a:pPr/>
                <a14:m>
                  <m:oMathPara xmlns:m="http://schemas.openxmlformats.org/officeDocument/2006/math">
                    <m:oMathParaPr>
                      <m:jc m:val="left"/>
                    </m:oMathParaPr>
                    <m:oMath xmlns:m="http://schemas.openxmlformats.org/officeDocument/2006/math">
                      <m:f>
                        <m:fPr>
                          <m:ctrlPr>
                            <a:rPr lang="es-PA" i="1">
                              <a:latin typeface="Cambria Math" panose="02040503050406030204" pitchFamily="18" charset="0"/>
                            </a:rPr>
                          </m:ctrlPr>
                        </m:fPr>
                        <m:num>
                          <m:r>
                            <a:rPr lang="es-PA" i="1">
                              <a:latin typeface="Cambria Math" panose="02040503050406030204" pitchFamily="18" charset="0"/>
                            </a:rPr>
                            <m:t>𝑁</m:t>
                          </m:r>
                          <m:r>
                            <a:rPr lang="es-PA" i="1">
                              <a:latin typeface="Cambria Math" panose="02040503050406030204" pitchFamily="18" charset="0"/>
                            </a:rPr>
                            <m:t>(1)</m:t>
                          </m:r>
                        </m:num>
                        <m:den>
                          <m:d>
                            <m:dPr>
                              <m:ctrlPr>
                                <a:rPr lang="es-PA" i="1">
                                  <a:latin typeface="Cambria Math" panose="02040503050406030204" pitchFamily="18" charset="0"/>
                                </a:rPr>
                              </m:ctrlPr>
                            </m:dPr>
                            <m:e>
                              <m:r>
                                <a:rPr lang="es-PA" i="1">
                                  <a:latin typeface="Cambria Math" panose="02040503050406030204" pitchFamily="18" charset="0"/>
                                </a:rPr>
                                <m:t>1+</m:t>
                              </m:r>
                              <m:sSub>
                                <m:sSubPr>
                                  <m:ctrlPr>
                                    <a:rPr lang="es-PA" i="1">
                                      <a:latin typeface="Cambria Math" panose="02040503050406030204" pitchFamily="18" charset="0"/>
                                    </a:rPr>
                                  </m:ctrlPr>
                                </m:sSubPr>
                                <m:e>
                                  <m:r>
                                    <a:rPr lang="es-PA" i="1">
                                      <a:latin typeface="Cambria Math" panose="02040503050406030204" pitchFamily="18" charset="0"/>
                                    </a:rPr>
                                    <m:t>𝑎</m:t>
                                  </m:r>
                                </m:e>
                                <m:sub>
                                  <m:r>
                                    <a:rPr lang="es-PA" i="1">
                                      <a:latin typeface="Cambria Math" panose="02040503050406030204" pitchFamily="18" charset="0"/>
                                    </a:rPr>
                                    <m:t>𝑛</m:t>
                                  </m:r>
                                </m:sub>
                              </m:sSub>
                            </m:e>
                          </m:d>
                          <m:r>
                            <a:rPr lang="es-PA" i="1">
                              <a:latin typeface="Cambria Math" panose="02040503050406030204" pitchFamily="18" charset="0"/>
                            </a:rPr>
                            <m:t>(</m:t>
                          </m:r>
                          <m:r>
                            <a:rPr lang="es-PA" b="0" i="1" smtClean="0">
                              <a:latin typeface="Cambria Math" panose="02040503050406030204" pitchFamily="18" charset="0"/>
                            </a:rPr>
                            <m:t>𝑎</m:t>
                          </m:r>
                          <m:r>
                            <a:rPr lang="es-PA" i="1">
                              <a:latin typeface="Cambria Math" panose="02040503050406030204" pitchFamily="18" charset="0"/>
                            </a:rPr>
                            <m:t>+</m:t>
                          </m:r>
                          <m:r>
                            <a:rPr lang="es-PA" i="1">
                              <a:latin typeface="Cambria Math" panose="02040503050406030204" pitchFamily="18" charset="0"/>
                            </a:rPr>
                            <m:t>𝑏</m:t>
                          </m:r>
                          <m:r>
                            <a:rPr lang="es-PA" i="1">
                              <a:latin typeface="Cambria Math" panose="02040503050406030204" pitchFamily="18" charset="0"/>
                            </a:rPr>
                            <m:t>+</m:t>
                          </m:r>
                          <m:r>
                            <a:rPr lang="es-PA" i="1">
                              <a:latin typeface="Cambria Math" panose="02040503050406030204" pitchFamily="18" charset="0"/>
                            </a:rPr>
                            <m:t>𝑐</m:t>
                          </m:r>
                          <m:r>
                            <a:rPr lang="es-PA" i="1">
                              <a:latin typeface="Cambria Math" panose="02040503050406030204" pitchFamily="18" charset="0"/>
                            </a:rPr>
                            <m:t>)</m:t>
                          </m:r>
                        </m:den>
                      </m:f>
                      <m:r>
                        <a:rPr lang="es-PA" i="1">
                          <a:latin typeface="Cambria Math" panose="02040503050406030204" pitchFamily="18" charset="0"/>
                        </a:rPr>
                        <m:t>=</m:t>
                      </m:r>
                      <m:f>
                        <m:fPr>
                          <m:ctrlPr>
                            <a:rPr lang="es-PA" i="1">
                              <a:latin typeface="Cambria Math" panose="02040503050406030204" pitchFamily="18" charset="0"/>
                            </a:rPr>
                          </m:ctrlPr>
                        </m:fPr>
                        <m:num>
                          <m:sSub>
                            <m:sSubPr>
                              <m:ctrlPr>
                                <a:rPr lang="es-PA" i="1">
                                  <a:latin typeface="Cambria Math" panose="02040503050406030204" pitchFamily="18" charset="0"/>
                                </a:rPr>
                              </m:ctrlPr>
                            </m:sSubPr>
                            <m:e>
                              <m:r>
                                <a:rPr lang="es-PA" i="1">
                                  <a:latin typeface="Cambria Math" panose="02040503050406030204" pitchFamily="18" charset="0"/>
                                </a:rPr>
                                <m:t>𝐾</m:t>
                              </m:r>
                            </m:e>
                            <m:sub>
                              <m:r>
                                <a:rPr lang="es-PA" i="1">
                                  <a:latin typeface="Cambria Math" panose="02040503050406030204" pitchFamily="18" charset="0"/>
                                </a:rPr>
                                <m:t>𝑛</m:t>
                              </m:r>
                            </m:sub>
                          </m:sSub>
                        </m:num>
                        <m:den>
                          <m:r>
                            <a:rPr lang="es-PA" i="1">
                              <a:latin typeface="Cambria Math" panose="02040503050406030204" pitchFamily="18" charset="0"/>
                            </a:rPr>
                            <m:t>1+</m:t>
                          </m:r>
                          <m:sSub>
                            <m:sSubPr>
                              <m:ctrlPr>
                                <a:rPr lang="es-PA" i="1">
                                  <a:latin typeface="Cambria Math" panose="02040503050406030204" pitchFamily="18" charset="0"/>
                                </a:rPr>
                              </m:ctrlPr>
                            </m:sSubPr>
                            <m:e>
                              <m:r>
                                <a:rPr lang="es-PA" i="1">
                                  <a:latin typeface="Cambria Math" panose="02040503050406030204" pitchFamily="18" charset="0"/>
                                </a:rPr>
                                <m:t>𝑎</m:t>
                              </m:r>
                            </m:e>
                            <m:sub>
                              <m:r>
                                <a:rPr lang="es-PA" i="1">
                                  <a:latin typeface="Cambria Math" panose="02040503050406030204" pitchFamily="18" charset="0"/>
                                </a:rPr>
                                <m:t>𝑛</m:t>
                              </m:r>
                            </m:sub>
                          </m:sSub>
                        </m:den>
                      </m:f>
                      <m:r>
                        <a:rPr lang="es-PA" i="1">
                          <a:latin typeface="Cambria Math" panose="02040503050406030204" pitchFamily="18" charset="0"/>
                        </a:rPr>
                        <m:t>+</m:t>
                      </m:r>
                      <m:f>
                        <m:fPr>
                          <m:ctrlPr>
                            <a:rPr lang="es-PA" i="1">
                              <a:latin typeface="Cambria Math" panose="02040503050406030204" pitchFamily="18" charset="0"/>
                            </a:rPr>
                          </m:ctrlPr>
                        </m:fPr>
                        <m:num>
                          <m:sSub>
                            <m:sSubPr>
                              <m:ctrlPr>
                                <a:rPr lang="es-PA" i="1">
                                  <a:latin typeface="Cambria Math" panose="02040503050406030204" pitchFamily="18" charset="0"/>
                                </a:rPr>
                              </m:ctrlPr>
                            </m:sSubPr>
                            <m:e>
                              <m:r>
                                <a:rPr lang="es-PA" i="1">
                                  <a:latin typeface="Cambria Math" panose="02040503050406030204" pitchFamily="18" charset="0"/>
                                </a:rPr>
                                <m:t>𝐾</m:t>
                              </m:r>
                            </m:e>
                            <m:sub>
                              <m:r>
                                <a:rPr lang="es-PA" i="1">
                                  <a:latin typeface="Cambria Math" panose="02040503050406030204" pitchFamily="18" charset="0"/>
                                </a:rPr>
                                <m:t>1</m:t>
                              </m:r>
                            </m:sub>
                          </m:sSub>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𝐾</m:t>
                              </m:r>
                            </m:e>
                            <m:sub>
                              <m:r>
                                <a:rPr lang="es-PA" i="1">
                                  <a:latin typeface="Cambria Math" panose="02040503050406030204" pitchFamily="18" charset="0"/>
                                </a:rPr>
                                <m:t>2</m:t>
                              </m:r>
                            </m:sub>
                          </m:sSub>
                        </m:num>
                        <m:den>
                          <m:r>
                            <a:rPr lang="es-PA" b="0" i="1" smtClean="0">
                              <a:latin typeface="Cambria Math" panose="02040503050406030204" pitchFamily="18" charset="0"/>
                            </a:rPr>
                            <m:t>𝑎</m:t>
                          </m:r>
                          <m:r>
                            <a:rPr lang="es-PA" i="1">
                              <a:latin typeface="Cambria Math" panose="02040503050406030204" pitchFamily="18" charset="0"/>
                            </a:rPr>
                            <m:t>+</m:t>
                          </m:r>
                          <m:r>
                            <a:rPr lang="es-PA" i="1">
                              <a:latin typeface="Cambria Math" panose="02040503050406030204" pitchFamily="18" charset="0"/>
                            </a:rPr>
                            <m:t>𝑏</m:t>
                          </m:r>
                          <m:r>
                            <a:rPr lang="es-PA" i="1">
                              <a:latin typeface="Cambria Math" panose="02040503050406030204" pitchFamily="18" charset="0"/>
                            </a:rPr>
                            <m:t>+</m:t>
                          </m:r>
                          <m:r>
                            <a:rPr lang="es-PA" i="1">
                              <a:latin typeface="Cambria Math" panose="02040503050406030204" pitchFamily="18" charset="0"/>
                            </a:rPr>
                            <m:t>𝑐</m:t>
                          </m:r>
                        </m:den>
                      </m:f>
                      <m:r>
                        <a:rPr lang="es-PA" b="0" i="1" smtClean="0">
                          <a:latin typeface="Cambria Math" panose="02040503050406030204" pitchFamily="18" charset="0"/>
                        </a:rPr>
                        <m:t>   →</m:t>
                      </m:r>
                    </m:oMath>
                  </m:oMathPara>
                </a14:m>
                <a:endParaRPr lang="es-PA" b="1" dirty="0"/>
              </a:p>
              <a:p>
                <a:r>
                  <a:rPr lang="es-PA" dirty="0"/>
                  <a:t>Conocido </a:t>
                </a:r>
                <a14:m>
                  <m:oMath xmlns:m="http://schemas.openxmlformats.org/officeDocument/2006/math">
                    <m:sSub>
                      <m:sSubPr>
                        <m:ctrlPr>
                          <a:rPr lang="es-PA" i="1">
                            <a:latin typeface="Cambria Math" panose="02040503050406030204" pitchFamily="18" charset="0"/>
                          </a:rPr>
                        </m:ctrlPr>
                      </m:sSubPr>
                      <m:e>
                        <m:r>
                          <a:rPr lang="es-PA" b="0" i="1">
                            <a:latin typeface="Cambria Math" panose="02040503050406030204" pitchFamily="18" charset="0"/>
                          </a:rPr>
                          <m:t>𝐾</m:t>
                        </m:r>
                      </m:e>
                      <m:sub>
                        <m:r>
                          <a:rPr lang="es-PA" b="0" i="1">
                            <a:latin typeface="Cambria Math" panose="02040503050406030204" pitchFamily="18" charset="0"/>
                          </a:rPr>
                          <m:t>𝑛</m:t>
                        </m:r>
                      </m:sub>
                    </m:sSub>
                    <m:r>
                      <a:rPr lang="es-PA" b="0" i="1">
                        <a:latin typeface="Cambria Math" panose="02040503050406030204" pitchFamily="18" charset="0"/>
                      </a:rPr>
                      <m:t> </m:t>
                    </m:r>
                    <m:r>
                      <a:rPr lang="es-PA" b="0" i="1">
                        <a:latin typeface="Cambria Math" panose="02040503050406030204" pitchFamily="18" charset="0"/>
                      </a:rPr>
                      <m:t>𝑦</m:t>
                    </m:r>
                    <m:r>
                      <a:rPr lang="es-PA" b="0" i="1">
                        <a:latin typeface="Cambria Math" panose="02040503050406030204" pitchFamily="18" charset="0"/>
                      </a:rPr>
                      <m:t> </m:t>
                    </m:r>
                    <m:sSub>
                      <m:sSubPr>
                        <m:ctrlPr>
                          <a:rPr lang="es-PA" i="1">
                            <a:latin typeface="Cambria Math" panose="02040503050406030204" pitchFamily="18" charset="0"/>
                          </a:rPr>
                        </m:ctrlPr>
                      </m:sSubPr>
                      <m:e>
                        <m:r>
                          <a:rPr lang="es-PA" b="0" i="1">
                            <a:latin typeface="Cambria Math" panose="02040503050406030204" pitchFamily="18" charset="0"/>
                          </a:rPr>
                          <m:t>𝐾</m:t>
                        </m:r>
                      </m:e>
                      <m:sub>
                        <m:r>
                          <a:rPr lang="es-PA" b="0" i="1">
                            <a:latin typeface="Cambria Math" panose="02040503050406030204" pitchFamily="18" charset="0"/>
                          </a:rPr>
                          <m:t>2</m:t>
                        </m:r>
                      </m:sub>
                    </m:sSub>
                    <m:r>
                      <a:rPr lang="es-PA" b="0" i="1">
                        <a:latin typeface="Cambria Math" panose="02040503050406030204" pitchFamily="18" charset="0"/>
                      </a:rPr>
                      <m:t>,</m:t>
                    </m:r>
                  </m:oMath>
                </a14:m>
                <a:r>
                  <a:rPr lang="es-PA" dirty="0"/>
                  <a:t> podemos encontrar </a:t>
                </a:r>
                <a14:m>
                  <m:oMath xmlns:m="http://schemas.openxmlformats.org/officeDocument/2006/math">
                    <m:sSub>
                      <m:sSubPr>
                        <m:ctrlPr>
                          <a:rPr lang="es-PA" i="1">
                            <a:latin typeface="Cambria Math" panose="02040503050406030204" pitchFamily="18" charset="0"/>
                          </a:rPr>
                        </m:ctrlPr>
                      </m:sSubPr>
                      <m:e>
                        <m:r>
                          <a:rPr lang="es-PA" b="0" i="1">
                            <a:latin typeface="Cambria Math" panose="02040503050406030204" pitchFamily="18" charset="0"/>
                          </a:rPr>
                          <m:t>𝐾</m:t>
                        </m:r>
                      </m:e>
                      <m:sub>
                        <m:r>
                          <a:rPr lang="es-PA" b="0" i="1" smtClean="0">
                            <a:latin typeface="Cambria Math" panose="02040503050406030204" pitchFamily="18" charset="0"/>
                          </a:rPr>
                          <m:t>1</m:t>
                        </m:r>
                      </m:sub>
                    </m:sSub>
                  </m:oMath>
                </a14:m>
                <a:r>
                  <a:rPr lang="es-PA" dirty="0"/>
                  <a:t>.</a:t>
                </a:r>
              </a:p>
              <a:p>
                <a:endParaRPr lang="es-PA" b="1" dirty="0"/>
              </a:p>
            </p:txBody>
          </p:sp>
        </mc:Choice>
        <mc:Fallback>
          <p:sp>
            <p:nvSpPr>
              <p:cNvPr id="4" name="Rectangle 3">
                <a:extLst>
                  <a:ext uri="{FF2B5EF4-FFF2-40B4-BE49-F238E27FC236}">
                    <a16:creationId xmlns:a16="http://schemas.microsoft.com/office/drawing/2014/main" id="{234CBD49-6FB7-47EE-9A2E-E18355A06DD5}"/>
                  </a:ext>
                </a:extLst>
              </p:cNvPr>
              <p:cNvSpPr>
                <a:spLocks noRot="1" noChangeAspect="1" noMove="1" noResize="1" noEditPoints="1" noAdjustHandles="1" noChangeArrowheads="1" noChangeShapeType="1" noTextEdit="1"/>
              </p:cNvSpPr>
              <p:nvPr/>
            </p:nvSpPr>
            <p:spPr>
              <a:xfrm>
                <a:off x="322555" y="1055324"/>
                <a:ext cx="10952085" cy="5743752"/>
              </a:xfrm>
              <a:prstGeom prst="rect">
                <a:avLst/>
              </a:prstGeom>
              <a:blipFill>
                <a:blip r:embed="rId2"/>
                <a:stretch>
                  <a:fillRect l="-501" t="-531" r="-723"/>
                </a:stretch>
              </a:blipFill>
            </p:spPr>
            <p:txBody>
              <a:bodyPr/>
              <a:lstStyle/>
              <a:p>
                <a:r>
                  <a:rPr lang="es-PA">
                    <a:noFill/>
                  </a:rPr>
                  <a:t> </a:t>
                </a:r>
              </a:p>
            </p:txBody>
          </p:sp>
        </mc:Fallback>
      </mc:AlternateContent>
      <p:sp>
        <p:nvSpPr>
          <p:cNvPr id="5" name="Título 1">
            <a:extLst>
              <a:ext uri="{FF2B5EF4-FFF2-40B4-BE49-F238E27FC236}">
                <a16:creationId xmlns:a16="http://schemas.microsoft.com/office/drawing/2014/main" id="{FFD5AA40-D6E4-4867-AE02-02ECD0B46FE1}"/>
              </a:ext>
            </a:extLst>
          </p:cNvPr>
          <p:cNvSpPr>
            <a:spLocks noGrp="1"/>
          </p:cNvSpPr>
          <p:nvPr>
            <p:ph type="title"/>
          </p:nvPr>
        </p:nvSpPr>
        <p:spPr>
          <a:xfrm>
            <a:off x="0" y="18256"/>
            <a:ext cx="12192000" cy="878390"/>
          </a:xfrm>
        </p:spPr>
        <p:txBody>
          <a:bodyPr/>
          <a:lstStyle/>
          <a:p>
            <a:pPr algn="ctr"/>
            <a:r>
              <a:rPr lang="es-PA" dirty="0"/>
              <a:t>La transformada inversa de Laplace</a:t>
            </a:r>
          </a:p>
        </p:txBody>
      </p:sp>
    </p:spTree>
    <p:extLst>
      <p:ext uri="{BB962C8B-B14F-4D97-AF65-F5344CB8AC3E}">
        <p14:creationId xmlns:p14="http://schemas.microsoft.com/office/powerpoint/2010/main" val="4007001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4F0F33-6B36-4D10-B0B8-AAA720BB1322}"/>
              </a:ext>
            </a:extLst>
          </p:cNvPr>
          <p:cNvSpPr>
            <a:spLocks noGrp="1"/>
          </p:cNvSpPr>
          <p:nvPr>
            <p:ph type="title"/>
          </p:nvPr>
        </p:nvSpPr>
        <p:spPr>
          <a:xfrm>
            <a:off x="0" y="0"/>
            <a:ext cx="10515600" cy="1325563"/>
          </a:xfrm>
        </p:spPr>
        <p:txBody>
          <a:bodyPr/>
          <a:lstStyle/>
          <a:p>
            <a:r>
              <a:rPr lang="es-PA" dirty="0"/>
              <a:t>Ejemplo#4</a:t>
            </a:r>
          </a:p>
        </p:txBody>
      </p:sp>
      <p:pic>
        <p:nvPicPr>
          <p:cNvPr id="4" name="Imagen 3">
            <a:extLst>
              <a:ext uri="{FF2B5EF4-FFF2-40B4-BE49-F238E27FC236}">
                <a16:creationId xmlns:a16="http://schemas.microsoft.com/office/drawing/2014/main" id="{30676AC7-987F-46DE-BF9E-65E563371D27}"/>
              </a:ext>
            </a:extLst>
          </p:cNvPr>
          <p:cNvPicPr>
            <a:picLocks noChangeAspect="1"/>
          </p:cNvPicPr>
          <p:nvPr/>
        </p:nvPicPr>
        <p:blipFill>
          <a:blip r:embed="rId2"/>
          <a:stretch>
            <a:fillRect/>
          </a:stretch>
        </p:blipFill>
        <p:spPr>
          <a:xfrm>
            <a:off x="271689" y="1103085"/>
            <a:ext cx="5359854" cy="1299359"/>
          </a:xfrm>
          <a:prstGeom prst="rect">
            <a:avLst/>
          </a:prstGeom>
        </p:spPr>
      </p:pic>
      <p:cxnSp>
        <p:nvCxnSpPr>
          <p:cNvPr id="9" name="Conector recto de flecha 8">
            <a:extLst>
              <a:ext uri="{FF2B5EF4-FFF2-40B4-BE49-F238E27FC236}">
                <a16:creationId xmlns:a16="http://schemas.microsoft.com/office/drawing/2014/main" id="{06298506-3E8D-4E35-80BB-AF93036F2A74}"/>
              </a:ext>
            </a:extLst>
          </p:cNvPr>
          <p:cNvCxnSpPr/>
          <p:nvPr/>
        </p:nvCxnSpPr>
        <p:spPr>
          <a:xfrm flipV="1">
            <a:off x="2598057" y="2293257"/>
            <a:ext cx="740229" cy="464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0F78F592-3EDF-49A4-B724-151D11EE30BE}"/>
              </a:ext>
            </a:extLst>
          </p:cNvPr>
          <p:cNvCxnSpPr/>
          <p:nvPr/>
        </p:nvCxnSpPr>
        <p:spPr>
          <a:xfrm flipV="1">
            <a:off x="4252686" y="2428648"/>
            <a:ext cx="0" cy="575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612EAF6C-DDCA-47F2-B043-A49BDE3BBF18}"/>
              </a:ext>
            </a:extLst>
          </p:cNvPr>
          <p:cNvCxnSpPr/>
          <p:nvPr/>
        </p:nvCxnSpPr>
        <p:spPr>
          <a:xfrm flipH="1" flipV="1">
            <a:off x="5631543" y="2428648"/>
            <a:ext cx="580571" cy="329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FC5A7D40-0A81-4FD7-A067-ACAFB833AE8E}"/>
              </a:ext>
            </a:extLst>
          </p:cNvPr>
          <p:cNvSpPr txBox="1"/>
          <p:nvPr/>
        </p:nvSpPr>
        <p:spPr>
          <a:xfrm>
            <a:off x="1451429" y="2721098"/>
            <a:ext cx="1625575" cy="646331"/>
          </a:xfrm>
          <a:prstGeom prst="rect">
            <a:avLst/>
          </a:prstGeom>
          <a:noFill/>
        </p:spPr>
        <p:txBody>
          <a:bodyPr wrap="square" rtlCol="0">
            <a:spAutoFit/>
          </a:bodyPr>
          <a:lstStyle/>
          <a:p>
            <a:r>
              <a:rPr lang="es-PA" dirty="0"/>
              <a:t>Raíz real no repetida</a:t>
            </a:r>
          </a:p>
        </p:txBody>
      </p:sp>
      <p:sp>
        <p:nvSpPr>
          <p:cNvPr id="16" name="CuadroTexto 15">
            <a:extLst>
              <a:ext uri="{FF2B5EF4-FFF2-40B4-BE49-F238E27FC236}">
                <a16:creationId xmlns:a16="http://schemas.microsoft.com/office/drawing/2014/main" id="{4FF0C9C3-2021-458A-B90F-00F0317A9924}"/>
              </a:ext>
            </a:extLst>
          </p:cNvPr>
          <p:cNvSpPr txBox="1"/>
          <p:nvPr/>
        </p:nvSpPr>
        <p:spPr>
          <a:xfrm>
            <a:off x="5878261" y="2815028"/>
            <a:ext cx="1625575" cy="646331"/>
          </a:xfrm>
          <a:prstGeom prst="rect">
            <a:avLst/>
          </a:prstGeom>
          <a:noFill/>
        </p:spPr>
        <p:txBody>
          <a:bodyPr wrap="square" rtlCol="0">
            <a:spAutoFit/>
          </a:bodyPr>
          <a:lstStyle/>
          <a:p>
            <a:r>
              <a:rPr lang="es-PA" dirty="0"/>
              <a:t>Raíz compleja Conjugada</a:t>
            </a:r>
          </a:p>
        </p:txBody>
      </p:sp>
      <p:sp>
        <p:nvSpPr>
          <p:cNvPr id="17" name="CuadroTexto 16">
            <a:extLst>
              <a:ext uri="{FF2B5EF4-FFF2-40B4-BE49-F238E27FC236}">
                <a16:creationId xmlns:a16="http://schemas.microsoft.com/office/drawing/2014/main" id="{03CBA7C8-08FB-4049-B636-5F8F1A32765B}"/>
              </a:ext>
            </a:extLst>
          </p:cNvPr>
          <p:cNvSpPr txBox="1"/>
          <p:nvPr/>
        </p:nvSpPr>
        <p:spPr>
          <a:xfrm>
            <a:off x="7699616" y="725398"/>
            <a:ext cx="3751936" cy="1477328"/>
          </a:xfrm>
          <a:prstGeom prst="rect">
            <a:avLst/>
          </a:prstGeom>
          <a:noFill/>
        </p:spPr>
        <p:txBody>
          <a:bodyPr wrap="square" rtlCol="0">
            <a:spAutoFit/>
          </a:bodyPr>
          <a:lstStyle/>
          <a:p>
            <a:r>
              <a:rPr lang="es-PA" dirty="0"/>
              <a:t>Aquí ya los términos se encuentran separados.</a:t>
            </a:r>
          </a:p>
          <a:p>
            <a:pPr marL="342900" indent="-342900">
              <a:buAutoNum type="arabicPeriod"/>
            </a:pPr>
            <a:r>
              <a:rPr lang="es-PA" dirty="0"/>
              <a:t>Identificamos.</a:t>
            </a:r>
          </a:p>
          <a:p>
            <a:r>
              <a:rPr lang="es-PA" dirty="0"/>
              <a:t>2.   Resolvemos cada termino por separado utilizando la tabla 1 y 2.</a:t>
            </a:r>
          </a:p>
        </p:txBody>
      </p:sp>
      <p:pic>
        <p:nvPicPr>
          <p:cNvPr id="18" name="Imagen 17">
            <a:extLst>
              <a:ext uri="{FF2B5EF4-FFF2-40B4-BE49-F238E27FC236}">
                <a16:creationId xmlns:a16="http://schemas.microsoft.com/office/drawing/2014/main" id="{96042413-3718-4701-8F68-0BAE1E2FE5ED}"/>
              </a:ext>
            </a:extLst>
          </p:cNvPr>
          <p:cNvPicPr>
            <a:picLocks noChangeAspect="1"/>
          </p:cNvPicPr>
          <p:nvPr/>
        </p:nvPicPr>
        <p:blipFill>
          <a:blip r:embed="rId3"/>
          <a:stretch>
            <a:fillRect/>
          </a:stretch>
        </p:blipFill>
        <p:spPr>
          <a:xfrm>
            <a:off x="748237" y="3571422"/>
            <a:ext cx="6755599" cy="756352"/>
          </a:xfrm>
          <a:prstGeom prst="rect">
            <a:avLst/>
          </a:prstGeom>
        </p:spPr>
      </p:pic>
      <p:pic>
        <p:nvPicPr>
          <p:cNvPr id="19" name="Imagen 18">
            <a:extLst>
              <a:ext uri="{FF2B5EF4-FFF2-40B4-BE49-F238E27FC236}">
                <a16:creationId xmlns:a16="http://schemas.microsoft.com/office/drawing/2014/main" id="{BD3D7A8D-F3CF-4612-94AC-1AEDDBEBD2F1}"/>
              </a:ext>
            </a:extLst>
          </p:cNvPr>
          <p:cNvPicPr>
            <a:picLocks noChangeAspect="1"/>
          </p:cNvPicPr>
          <p:nvPr/>
        </p:nvPicPr>
        <p:blipFill>
          <a:blip r:embed="rId4"/>
          <a:stretch>
            <a:fillRect/>
          </a:stretch>
        </p:blipFill>
        <p:spPr>
          <a:xfrm>
            <a:off x="2714157" y="4489770"/>
            <a:ext cx="4985459" cy="564759"/>
          </a:xfrm>
          <a:prstGeom prst="rect">
            <a:avLst/>
          </a:prstGeom>
        </p:spPr>
      </p:pic>
      <p:sp>
        <p:nvSpPr>
          <p:cNvPr id="21" name="CuadroTexto 13">
            <a:extLst>
              <a:ext uri="{FF2B5EF4-FFF2-40B4-BE49-F238E27FC236}">
                <a16:creationId xmlns:a16="http://schemas.microsoft.com/office/drawing/2014/main" id="{C059B595-AFFB-45FE-8231-15F796317CC4}"/>
              </a:ext>
            </a:extLst>
          </p:cNvPr>
          <p:cNvSpPr txBox="1"/>
          <p:nvPr/>
        </p:nvSpPr>
        <p:spPr>
          <a:xfrm>
            <a:off x="3632225" y="2999694"/>
            <a:ext cx="1625575" cy="646331"/>
          </a:xfrm>
          <a:prstGeom prst="rect">
            <a:avLst/>
          </a:prstGeom>
          <a:noFill/>
        </p:spPr>
        <p:txBody>
          <a:bodyPr wrap="square" rtlCol="0">
            <a:spAutoFit/>
          </a:bodyPr>
          <a:lstStyle/>
          <a:p>
            <a:r>
              <a:rPr lang="es-PA" dirty="0"/>
              <a:t>Raíz real no repetida</a:t>
            </a:r>
          </a:p>
        </p:txBody>
      </p:sp>
    </p:spTree>
    <p:extLst>
      <p:ext uri="{BB962C8B-B14F-4D97-AF65-F5344CB8AC3E}">
        <p14:creationId xmlns:p14="http://schemas.microsoft.com/office/powerpoint/2010/main" val="61243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2CAAE2-E78B-454C-9490-AA6D4945E91E}"/>
              </a:ext>
            </a:extLst>
          </p:cNvPr>
          <p:cNvSpPr>
            <a:spLocks noGrp="1"/>
          </p:cNvSpPr>
          <p:nvPr>
            <p:ph type="title"/>
          </p:nvPr>
        </p:nvSpPr>
        <p:spPr>
          <a:xfrm>
            <a:off x="0" y="18255"/>
            <a:ext cx="10515600" cy="722545"/>
          </a:xfrm>
        </p:spPr>
        <p:txBody>
          <a:bodyPr/>
          <a:lstStyle/>
          <a:p>
            <a:r>
              <a:rPr lang="es-PA" dirty="0"/>
              <a:t>Ejemplo#5</a:t>
            </a:r>
          </a:p>
        </p:txBody>
      </p:sp>
      <p:pic>
        <p:nvPicPr>
          <p:cNvPr id="5" name="Imagen 4">
            <a:extLst>
              <a:ext uri="{FF2B5EF4-FFF2-40B4-BE49-F238E27FC236}">
                <a16:creationId xmlns:a16="http://schemas.microsoft.com/office/drawing/2014/main" id="{1E803F2B-AE5D-4FCA-9AC0-321683576BDE}"/>
              </a:ext>
            </a:extLst>
          </p:cNvPr>
          <p:cNvPicPr>
            <a:picLocks noChangeAspect="1"/>
          </p:cNvPicPr>
          <p:nvPr/>
        </p:nvPicPr>
        <p:blipFill>
          <a:blip r:embed="rId2"/>
          <a:stretch>
            <a:fillRect/>
          </a:stretch>
        </p:blipFill>
        <p:spPr>
          <a:xfrm>
            <a:off x="334282" y="882155"/>
            <a:ext cx="5544004" cy="1377497"/>
          </a:xfrm>
          <a:prstGeom prst="rect">
            <a:avLst/>
          </a:prstGeom>
        </p:spPr>
      </p:pic>
      <p:sp>
        <p:nvSpPr>
          <p:cNvPr id="6" name="CuadroTexto 5">
            <a:extLst>
              <a:ext uri="{FF2B5EF4-FFF2-40B4-BE49-F238E27FC236}">
                <a16:creationId xmlns:a16="http://schemas.microsoft.com/office/drawing/2014/main" id="{51BBBD19-F5DF-4E0F-813F-6BC553138FAE}"/>
              </a:ext>
            </a:extLst>
          </p:cNvPr>
          <p:cNvSpPr txBox="1"/>
          <p:nvPr/>
        </p:nvSpPr>
        <p:spPr>
          <a:xfrm>
            <a:off x="7605487" y="592015"/>
            <a:ext cx="3751936" cy="646331"/>
          </a:xfrm>
          <a:prstGeom prst="rect">
            <a:avLst/>
          </a:prstGeom>
          <a:noFill/>
        </p:spPr>
        <p:txBody>
          <a:bodyPr wrap="square" rtlCol="0">
            <a:spAutoFit/>
          </a:bodyPr>
          <a:lstStyle/>
          <a:p>
            <a:pPr marL="342900" indent="-342900">
              <a:buAutoNum type="arabicPeriod"/>
            </a:pPr>
            <a:r>
              <a:rPr lang="es-PA" dirty="0"/>
              <a:t>Identificamos.</a:t>
            </a:r>
          </a:p>
          <a:p>
            <a:pPr marL="342900" indent="-342900">
              <a:buAutoNum type="arabicPeriod"/>
            </a:pPr>
            <a:endParaRPr lang="es-PA" dirty="0"/>
          </a:p>
        </p:txBody>
      </p:sp>
      <p:cxnSp>
        <p:nvCxnSpPr>
          <p:cNvPr id="8" name="Conector recto de flecha 7">
            <a:extLst>
              <a:ext uri="{FF2B5EF4-FFF2-40B4-BE49-F238E27FC236}">
                <a16:creationId xmlns:a16="http://schemas.microsoft.com/office/drawing/2014/main" id="{C46CD7A3-7197-4F1B-B440-3183457B939A}"/>
              </a:ext>
            </a:extLst>
          </p:cNvPr>
          <p:cNvCxnSpPr/>
          <p:nvPr/>
        </p:nvCxnSpPr>
        <p:spPr>
          <a:xfrm flipV="1">
            <a:off x="3367314" y="2069085"/>
            <a:ext cx="522515" cy="341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CA289272-418B-4496-B847-8D59709791E2}"/>
              </a:ext>
            </a:extLst>
          </p:cNvPr>
          <p:cNvCxnSpPr/>
          <p:nvPr/>
        </p:nvCxnSpPr>
        <p:spPr>
          <a:xfrm flipV="1">
            <a:off x="4615543" y="2259652"/>
            <a:ext cx="0" cy="354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DC2D7CF1-68DE-4DF9-BF6B-2521FBA810E1}"/>
              </a:ext>
            </a:extLst>
          </p:cNvPr>
          <p:cNvCxnSpPr/>
          <p:nvPr/>
        </p:nvCxnSpPr>
        <p:spPr>
          <a:xfrm flipH="1" flipV="1">
            <a:off x="5428343" y="2259652"/>
            <a:ext cx="449943" cy="383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F33652BC-B1EC-4F02-9F65-8B38486697EC}"/>
              </a:ext>
            </a:extLst>
          </p:cNvPr>
          <p:cNvSpPr txBox="1"/>
          <p:nvPr/>
        </p:nvSpPr>
        <p:spPr>
          <a:xfrm>
            <a:off x="2148127" y="2273815"/>
            <a:ext cx="1625575" cy="646331"/>
          </a:xfrm>
          <a:prstGeom prst="rect">
            <a:avLst/>
          </a:prstGeom>
          <a:noFill/>
        </p:spPr>
        <p:txBody>
          <a:bodyPr wrap="square" rtlCol="0">
            <a:spAutoFit/>
          </a:bodyPr>
          <a:lstStyle/>
          <a:p>
            <a:r>
              <a:rPr lang="es-PA" dirty="0"/>
              <a:t>Raíz real no repetida</a:t>
            </a:r>
          </a:p>
        </p:txBody>
      </p:sp>
      <p:pic>
        <p:nvPicPr>
          <p:cNvPr id="16" name="Imagen 15">
            <a:extLst>
              <a:ext uri="{FF2B5EF4-FFF2-40B4-BE49-F238E27FC236}">
                <a16:creationId xmlns:a16="http://schemas.microsoft.com/office/drawing/2014/main" id="{1212217C-934A-43EA-9FB6-06CF9A756DB9}"/>
              </a:ext>
            </a:extLst>
          </p:cNvPr>
          <p:cNvPicPr>
            <a:picLocks noChangeAspect="1"/>
          </p:cNvPicPr>
          <p:nvPr/>
        </p:nvPicPr>
        <p:blipFill>
          <a:blip r:embed="rId3"/>
          <a:stretch>
            <a:fillRect/>
          </a:stretch>
        </p:blipFill>
        <p:spPr>
          <a:xfrm>
            <a:off x="258899" y="3244453"/>
            <a:ext cx="4596141" cy="855096"/>
          </a:xfrm>
          <a:prstGeom prst="rect">
            <a:avLst/>
          </a:prstGeom>
        </p:spPr>
      </p:pic>
      <p:pic>
        <p:nvPicPr>
          <p:cNvPr id="17" name="Imagen 16">
            <a:extLst>
              <a:ext uri="{FF2B5EF4-FFF2-40B4-BE49-F238E27FC236}">
                <a16:creationId xmlns:a16="http://schemas.microsoft.com/office/drawing/2014/main" id="{2A446632-92A5-4585-9BFF-D7F1ACE3DED4}"/>
              </a:ext>
            </a:extLst>
          </p:cNvPr>
          <p:cNvPicPr>
            <a:picLocks noChangeAspect="1"/>
          </p:cNvPicPr>
          <p:nvPr/>
        </p:nvPicPr>
        <p:blipFill>
          <a:blip r:embed="rId4"/>
          <a:stretch>
            <a:fillRect/>
          </a:stretch>
        </p:blipFill>
        <p:spPr>
          <a:xfrm>
            <a:off x="334282" y="4099549"/>
            <a:ext cx="5790497" cy="2344794"/>
          </a:xfrm>
          <a:prstGeom prst="rect">
            <a:avLst/>
          </a:prstGeom>
        </p:spPr>
      </p:pic>
      <p:cxnSp>
        <p:nvCxnSpPr>
          <p:cNvPr id="19" name="Conector recto de flecha 18">
            <a:extLst>
              <a:ext uri="{FF2B5EF4-FFF2-40B4-BE49-F238E27FC236}">
                <a16:creationId xmlns:a16="http://schemas.microsoft.com/office/drawing/2014/main" id="{15659EC6-AABF-4245-8211-EFF92D651340}"/>
              </a:ext>
            </a:extLst>
          </p:cNvPr>
          <p:cNvCxnSpPr/>
          <p:nvPr/>
        </p:nvCxnSpPr>
        <p:spPr>
          <a:xfrm flipH="1">
            <a:off x="6487886" y="4862059"/>
            <a:ext cx="165462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Conector recto de flecha 19">
            <a:extLst>
              <a:ext uri="{FF2B5EF4-FFF2-40B4-BE49-F238E27FC236}">
                <a16:creationId xmlns:a16="http://schemas.microsoft.com/office/drawing/2014/main" id="{57C2468B-CE26-4FAC-8441-D871C21A7F0C}"/>
              </a:ext>
            </a:extLst>
          </p:cNvPr>
          <p:cNvCxnSpPr/>
          <p:nvPr/>
        </p:nvCxnSpPr>
        <p:spPr>
          <a:xfrm flipH="1">
            <a:off x="6487886" y="5507945"/>
            <a:ext cx="165462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Conector recto de flecha 20">
            <a:extLst>
              <a:ext uri="{FF2B5EF4-FFF2-40B4-BE49-F238E27FC236}">
                <a16:creationId xmlns:a16="http://schemas.microsoft.com/office/drawing/2014/main" id="{FA335611-F33B-4DDB-BDE3-2C3C164C2782}"/>
              </a:ext>
            </a:extLst>
          </p:cNvPr>
          <p:cNvCxnSpPr/>
          <p:nvPr/>
        </p:nvCxnSpPr>
        <p:spPr>
          <a:xfrm flipH="1">
            <a:off x="6487886" y="6103030"/>
            <a:ext cx="165462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2" name="CuadroTexto 21">
            <a:extLst>
              <a:ext uri="{FF2B5EF4-FFF2-40B4-BE49-F238E27FC236}">
                <a16:creationId xmlns:a16="http://schemas.microsoft.com/office/drawing/2014/main" id="{4EFE02DA-6CC9-4187-B075-0BE0131353CB}"/>
              </a:ext>
            </a:extLst>
          </p:cNvPr>
          <p:cNvSpPr txBox="1"/>
          <p:nvPr/>
        </p:nvSpPr>
        <p:spPr>
          <a:xfrm>
            <a:off x="8142514" y="4717892"/>
            <a:ext cx="3751936" cy="1754326"/>
          </a:xfrm>
          <a:prstGeom prst="rect">
            <a:avLst/>
          </a:prstGeom>
          <a:noFill/>
        </p:spPr>
        <p:txBody>
          <a:bodyPr wrap="square" rtlCol="0">
            <a:spAutoFit/>
          </a:bodyPr>
          <a:lstStyle/>
          <a:p>
            <a:r>
              <a:rPr lang="es-PA" dirty="0"/>
              <a:t>Si s=0.</a:t>
            </a:r>
          </a:p>
          <a:p>
            <a:endParaRPr lang="es-PA" dirty="0"/>
          </a:p>
          <a:p>
            <a:r>
              <a:rPr lang="es-PA" dirty="0"/>
              <a:t>Si s=-2</a:t>
            </a:r>
          </a:p>
          <a:p>
            <a:endParaRPr lang="es-PA" dirty="0"/>
          </a:p>
          <a:p>
            <a:r>
              <a:rPr lang="es-PA" dirty="0"/>
              <a:t>Si s=-3</a:t>
            </a:r>
          </a:p>
          <a:p>
            <a:endParaRPr lang="es-PA" dirty="0"/>
          </a:p>
        </p:txBody>
      </p:sp>
      <p:pic>
        <p:nvPicPr>
          <p:cNvPr id="25" name="Imagen 24">
            <a:extLst>
              <a:ext uri="{FF2B5EF4-FFF2-40B4-BE49-F238E27FC236}">
                <a16:creationId xmlns:a16="http://schemas.microsoft.com/office/drawing/2014/main" id="{79688569-88F5-4066-AF0A-6573EB4DC966}"/>
              </a:ext>
            </a:extLst>
          </p:cNvPr>
          <p:cNvPicPr>
            <a:picLocks noChangeAspect="1"/>
          </p:cNvPicPr>
          <p:nvPr/>
        </p:nvPicPr>
        <p:blipFill>
          <a:blip r:embed="rId5"/>
          <a:stretch>
            <a:fillRect/>
          </a:stretch>
        </p:blipFill>
        <p:spPr>
          <a:xfrm>
            <a:off x="4855041" y="3307327"/>
            <a:ext cx="2750446" cy="806797"/>
          </a:xfrm>
          <a:prstGeom prst="rect">
            <a:avLst/>
          </a:prstGeom>
        </p:spPr>
      </p:pic>
      <p:cxnSp>
        <p:nvCxnSpPr>
          <p:cNvPr id="27" name="Conector recto de flecha 26">
            <a:extLst>
              <a:ext uri="{FF2B5EF4-FFF2-40B4-BE49-F238E27FC236}">
                <a16:creationId xmlns:a16="http://schemas.microsoft.com/office/drawing/2014/main" id="{B3637E20-C8D3-4125-8D93-D59045B9EB17}"/>
              </a:ext>
            </a:extLst>
          </p:cNvPr>
          <p:cNvCxnSpPr>
            <a:cxnSpLocks/>
          </p:cNvCxnSpPr>
          <p:nvPr/>
        </p:nvCxnSpPr>
        <p:spPr>
          <a:xfrm flipH="1" flipV="1">
            <a:off x="5279564" y="4067982"/>
            <a:ext cx="297557" cy="662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4E4B3998-F7C3-4AFB-A2EB-AFDE4885BA47}"/>
              </a:ext>
            </a:extLst>
          </p:cNvPr>
          <p:cNvCxnSpPr/>
          <p:nvPr/>
        </p:nvCxnSpPr>
        <p:spPr>
          <a:xfrm flipV="1">
            <a:off x="5878286" y="4294185"/>
            <a:ext cx="0" cy="977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B0DC68B3-3ADF-41C4-92CE-E4A79966E18C}"/>
              </a:ext>
            </a:extLst>
          </p:cNvPr>
          <p:cNvCxnSpPr/>
          <p:nvPr/>
        </p:nvCxnSpPr>
        <p:spPr>
          <a:xfrm flipV="1">
            <a:off x="5979886" y="4267200"/>
            <a:ext cx="667657" cy="162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ángulo 33">
            <a:extLst>
              <a:ext uri="{FF2B5EF4-FFF2-40B4-BE49-F238E27FC236}">
                <a16:creationId xmlns:a16="http://schemas.microsoft.com/office/drawing/2014/main" id="{F436BE8F-9E69-4D9C-81F9-9C9F478C0EE9}"/>
              </a:ext>
            </a:extLst>
          </p:cNvPr>
          <p:cNvSpPr/>
          <p:nvPr/>
        </p:nvSpPr>
        <p:spPr>
          <a:xfrm>
            <a:off x="7619998" y="903575"/>
            <a:ext cx="6096000" cy="646331"/>
          </a:xfrm>
          <a:prstGeom prst="rect">
            <a:avLst/>
          </a:prstGeom>
        </p:spPr>
        <p:txBody>
          <a:bodyPr>
            <a:spAutoFit/>
          </a:bodyPr>
          <a:lstStyle/>
          <a:p>
            <a:pPr marL="342900" indent="-342900">
              <a:buAutoNum type="arabicPeriod" startAt="2"/>
            </a:pPr>
            <a:r>
              <a:rPr lang="es-PA" dirty="0"/>
              <a:t>Descomponemos las fracciones.</a:t>
            </a:r>
          </a:p>
          <a:p>
            <a:pPr marL="342900" indent="-342900">
              <a:buAutoNum type="arabicPeriod" startAt="2"/>
            </a:pPr>
            <a:endParaRPr lang="es-PA" dirty="0"/>
          </a:p>
        </p:txBody>
      </p:sp>
      <p:sp>
        <p:nvSpPr>
          <p:cNvPr id="35" name="Rectángulo 34">
            <a:extLst>
              <a:ext uri="{FF2B5EF4-FFF2-40B4-BE49-F238E27FC236}">
                <a16:creationId xmlns:a16="http://schemas.microsoft.com/office/drawing/2014/main" id="{AB61488F-A0F7-4398-B720-EE3D8E83AF3E}"/>
              </a:ext>
            </a:extLst>
          </p:cNvPr>
          <p:cNvSpPr/>
          <p:nvPr/>
        </p:nvSpPr>
        <p:spPr>
          <a:xfrm>
            <a:off x="7605487" y="1186874"/>
            <a:ext cx="6096000" cy="646331"/>
          </a:xfrm>
          <a:prstGeom prst="rect">
            <a:avLst/>
          </a:prstGeom>
        </p:spPr>
        <p:txBody>
          <a:bodyPr>
            <a:spAutoFit/>
          </a:bodyPr>
          <a:lstStyle/>
          <a:p>
            <a:pPr marL="342900" indent="-342900">
              <a:buAutoNum type="arabicPeriod" startAt="3"/>
            </a:pPr>
            <a:r>
              <a:rPr lang="es-PA" dirty="0"/>
              <a:t>Buscamos los coeficientes</a:t>
            </a:r>
          </a:p>
          <a:p>
            <a:pPr marL="342900" indent="-342900">
              <a:buAutoNum type="arabicPeriod" startAt="3"/>
            </a:pPr>
            <a:endParaRPr lang="es-PA" dirty="0"/>
          </a:p>
        </p:txBody>
      </p:sp>
      <p:sp>
        <p:nvSpPr>
          <p:cNvPr id="36" name="Rectángulo 35">
            <a:extLst>
              <a:ext uri="{FF2B5EF4-FFF2-40B4-BE49-F238E27FC236}">
                <a16:creationId xmlns:a16="http://schemas.microsoft.com/office/drawing/2014/main" id="{C5C97D9D-BF90-4348-A85D-95BB44CA5200}"/>
              </a:ext>
            </a:extLst>
          </p:cNvPr>
          <p:cNvSpPr/>
          <p:nvPr/>
        </p:nvSpPr>
        <p:spPr>
          <a:xfrm>
            <a:off x="7619998" y="1488735"/>
            <a:ext cx="4277709" cy="369332"/>
          </a:xfrm>
          <a:prstGeom prst="rect">
            <a:avLst/>
          </a:prstGeom>
        </p:spPr>
        <p:txBody>
          <a:bodyPr wrap="none">
            <a:spAutoFit/>
          </a:bodyPr>
          <a:lstStyle/>
          <a:p>
            <a:r>
              <a:rPr lang="es-PA" dirty="0"/>
              <a:t>4.   Resolvemos cada termino por separado</a:t>
            </a:r>
          </a:p>
        </p:txBody>
      </p:sp>
      <p:grpSp>
        <p:nvGrpSpPr>
          <p:cNvPr id="7" name="Group 6">
            <a:extLst>
              <a:ext uri="{FF2B5EF4-FFF2-40B4-BE49-F238E27FC236}">
                <a16:creationId xmlns:a16="http://schemas.microsoft.com/office/drawing/2014/main" id="{C1D18142-DEA6-485A-9E40-6CD49456151A}"/>
              </a:ext>
            </a:extLst>
          </p:cNvPr>
          <p:cNvGrpSpPr/>
          <p:nvPr/>
        </p:nvGrpSpPr>
        <p:grpSpPr>
          <a:xfrm>
            <a:off x="334282" y="6442823"/>
            <a:ext cx="2737391" cy="396922"/>
            <a:chOff x="334282" y="6442823"/>
            <a:chExt cx="2737391" cy="396922"/>
          </a:xfrm>
        </p:grpSpPr>
        <p:pic>
          <p:nvPicPr>
            <p:cNvPr id="33" name="Imagen 32">
              <a:extLst>
                <a:ext uri="{FF2B5EF4-FFF2-40B4-BE49-F238E27FC236}">
                  <a16:creationId xmlns:a16="http://schemas.microsoft.com/office/drawing/2014/main" id="{130A9DCF-4150-45C2-82F3-64EBFE29ADEF}"/>
                </a:ext>
              </a:extLst>
            </p:cNvPr>
            <p:cNvPicPr>
              <a:picLocks noChangeAspect="1"/>
            </p:cNvPicPr>
            <p:nvPr/>
          </p:nvPicPr>
          <p:blipFill>
            <a:blip r:embed="rId6"/>
            <a:stretch>
              <a:fillRect/>
            </a:stretch>
          </p:blipFill>
          <p:spPr>
            <a:xfrm>
              <a:off x="334282" y="6442823"/>
              <a:ext cx="2737391" cy="396922"/>
            </a:xfrm>
            <a:prstGeom prst="rect">
              <a:avLst/>
            </a:prstGeom>
          </p:spPr>
        </p:pic>
        <p:cxnSp>
          <p:nvCxnSpPr>
            <p:cNvPr id="4" name="Straight Connector 3">
              <a:extLst>
                <a:ext uri="{FF2B5EF4-FFF2-40B4-BE49-F238E27FC236}">
                  <a16:creationId xmlns:a16="http://schemas.microsoft.com/office/drawing/2014/main" id="{82C09960-DF50-4495-9025-3A9488678944}"/>
                </a:ext>
              </a:extLst>
            </p:cNvPr>
            <p:cNvCxnSpPr/>
            <p:nvPr/>
          </p:nvCxnSpPr>
          <p:spPr>
            <a:xfrm>
              <a:off x="1988598" y="6596894"/>
              <a:ext cx="0" cy="13237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CuadroTexto 12">
            <a:extLst>
              <a:ext uri="{FF2B5EF4-FFF2-40B4-BE49-F238E27FC236}">
                <a16:creationId xmlns:a16="http://schemas.microsoft.com/office/drawing/2014/main" id="{BC87B262-AEEB-40AE-B8E8-8CA0CAF060D9}"/>
              </a:ext>
            </a:extLst>
          </p:cNvPr>
          <p:cNvSpPr txBox="1"/>
          <p:nvPr/>
        </p:nvSpPr>
        <p:spPr>
          <a:xfrm>
            <a:off x="3802755" y="2558535"/>
            <a:ext cx="1625575" cy="646331"/>
          </a:xfrm>
          <a:prstGeom prst="rect">
            <a:avLst/>
          </a:prstGeom>
          <a:noFill/>
        </p:spPr>
        <p:txBody>
          <a:bodyPr wrap="square" rtlCol="0">
            <a:spAutoFit/>
          </a:bodyPr>
          <a:lstStyle/>
          <a:p>
            <a:r>
              <a:rPr lang="es-PA" dirty="0"/>
              <a:t>Raíz real no repetida</a:t>
            </a:r>
          </a:p>
        </p:txBody>
      </p:sp>
      <p:sp>
        <p:nvSpPr>
          <p:cNvPr id="31" name="CuadroTexto 12">
            <a:extLst>
              <a:ext uri="{FF2B5EF4-FFF2-40B4-BE49-F238E27FC236}">
                <a16:creationId xmlns:a16="http://schemas.microsoft.com/office/drawing/2014/main" id="{16C6F125-D095-4798-AEF5-777A708B13ED}"/>
              </a:ext>
            </a:extLst>
          </p:cNvPr>
          <p:cNvSpPr txBox="1"/>
          <p:nvPr/>
        </p:nvSpPr>
        <p:spPr>
          <a:xfrm>
            <a:off x="5417476" y="2653494"/>
            <a:ext cx="1625575" cy="646331"/>
          </a:xfrm>
          <a:prstGeom prst="rect">
            <a:avLst/>
          </a:prstGeom>
          <a:noFill/>
        </p:spPr>
        <p:txBody>
          <a:bodyPr wrap="square" rtlCol="0">
            <a:spAutoFit/>
          </a:bodyPr>
          <a:lstStyle/>
          <a:p>
            <a:r>
              <a:rPr lang="es-PA" dirty="0"/>
              <a:t>Raíz real no repetida</a:t>
            </a:r>
          </a:p>
        </p:txBody>
      </p:sp>
    </p:spTree>
    <p:extLst>
      <p:ext uri="{BB962C8B-B14F-4D97-AF65-F5344CB8AC3E}">
        <p14:creationId xmlns:p14="http://schemas.microsoft.com/office/powerpoint/2010/main" val="325016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22" grpId="0"/>
      <p:bldP spid="34" grpId="0"/>
      <p:bldP spid="35" grpId="0"/>
      <p:bldP spid="36" grpId="0"/>
      <p:bldP spid="29" grpId="0"/>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CE9E7-70C6-4E6C-87A9-963A19977DE4}"/>
              </a:ext>
            </a:extLst>
          </p:cNvPr>
          <p:cNvSpPr>
            <a:spLocks noGrp="1"/>
          </p:cNvSpPr>
          <p:nvPr>
            <p:ph type="title"/>
          </p:nvPr>
        </p:nvSpPr>
        <p:spPr>
          <a:xfrm>
            <a:off x="0" y="18255"/>
            <a:ext cx="10515600" cy="1325563"/>
          </a:xfrm>
        </p:spPr>
        <p:txBody>
          <a:bodyPr/>
          <a:lstStyle/>
          <a:p>
            <a:r>
              <a:rPr lang="es-PA" dirty="0"/>
              <a:t>Ejemplo #6</a:t>
            </a:r>
          </a:p>
        </p:txBody>
      </p:sp>
      <p:pic>
        <p:nvPicPr>
          <p:cNvPr id="4" name="Imagen 3">
            <a:extLst>
              <a:ext uri="{FF2B5EF4-FFF2-40B4-BE49-F238E27FC236}">
                <a16:creationId xmlns:a16="http://schemas.microsoft.com/office/drawing/2014/main" id="{3E30F7A9-D3E7-4F4F-89D6-154C827A18C1}"/>
              </a:ext>
            </a:extLst>
          </p:cNvPr>
          <p:cNvPicPr>
            <a:picLocks noChangeAspect="1"/>
          </p:cNvPicPr>
          <p:nvPr/>
        </p:nvPicPr>
        <p:blipFill>
          <a:blip r:embed="rId2"/>
          <a:stretch>
            <a:fillRect/>
          </a:stretch>
        </p:blipFill>
        <p:spPr>
          <a:xfrm>
            <a:off x="251051" y="1011010"/>
            <a:ext cx="5319246" cy="1325563"/>
          </a:xfrm>
          <a:prstGeom prst="rect">
            <a:avLst/>
          </a:prstGeom>
        </p:spPr>
      </p:pic>
      <p:sp>
        <p:nvSpPr>
          <p:cNvPr id="5" name="CuadroTexto 4">
            <a:extLst>
              <a:ext uri="{FF2B5EF4-FFF2-40B4-BE49-F238E27FC236}">
                <a16:creationId xmlns:a16="http://schemas.microsoft.com/office/drawing/2014/main" id="{6CF0A364-EF70-4420-824D-C2C3C9632E2D}"/>
              </a:ext>
            </a:extLst>
          </p:cNvPr>
          <p:cNvSpPr txBox="1"/>
          <p:nvPr/>
        </p:nvSpPr>
        <p:spPr>
          <a:xfrm>
            <a:off x="7605487" y="592015"/>
            <a:ext cx="3751936" cy="646331"/>
          </a:xfrm>
          <a:prstGeom prst="rect">
            <a:avLst/>
          </a:prstGeom>
          <a:noFill/>
        </p:spPr>
        <p:txBody>
          <a:bodyPr wrap="square" rtlCol="0">
            <a:spAutoFit/>
          </a:bodyPr>
          <a:lstStyle/>
          <a:p>
            <a:pPr marL="342900" indent="-342900">
              <a:buAutoNum type="arabicPeriod"/>
            </a:pPr>
            <a:r>
              <a:rPr lang="es-PA" dirty="0"/>
              <a:t>Identificamos.</a:t>
            </a:r>
          </a:p>
          <a:p>
            <a:pPr marL="342900" indent="-342900">
              <a:buAutoNum type="arabicPeriod"/>
            </a:pPr>
            <a:endParaRPr lang="es-PA" dirty="0"/>
          </a:p>
        </p:txBody>
      </p:sp>
      <p:sp>
        <p:nvSpPr>
          <p:cNvPr id="6" name="Rectángulo 5">
            <a:extLst>
              <a:ext uri="{FF2B5EF4-FFF2-40B4-BE49-F238E27FC236}">
                <a16:creationId xmlns:a16="http://schemas.microsoft.com/office/drawing/2014/main" id="{5929CDDB-8765-4CA8-BC54-650D30045E33}"/>
              </a:ext>
            </a:extLst>
          </p:cNvPr>
          <p:cNvSpPr/>
          <p:nvPr/>
        </p:nvSpPr>
        <p:spPr>
          <a:xfrm>
            <a:off x="7619998" y="903575"/>
            <a:ext cx="6096000" cy="646331"/>
          </a:xfrm>
          <a:prstGeom prst="rect">
            <a:avLst/>
          </a:prstGeom>
        </p:spPr>
        <p:txBody>
          <a:bodyPr>
            <a:spAutoFit/>
          </a:bodyPr>
          <a:lstStyle/>
          <a:p>
            <a:pPr marL="342900" indent="-342900">
              <a:buAutoNum type="arabicPeriod" startAt="2"/>
            </a:pPr>
            <a:r>
              <a:rPr lang="es-PA" dirty="0"/>
              <a:t>Descomponemos las fracciones.</a:t>
            </a:r>
          </a:p>
          <a:p>
            <a:pPr marL="342900" indent="-342900">
              <a:buAutoNum type="arabicPeriod" startAt="2"/>
            </a:pPr>
            <a:endParaRPr lang="es-PA" dirty="0"/>
          </a:p>
        </p:txBody>
      </p:sp>
      <p:sp>
        <p:nvSpPr>
          <p:cNvPr id="7" name="Rectángulo 6">
            <a:extLst>
              <a:ext uri="{FF2B5EF4-FFF2-40B4-BE49-F238E27FC236}">
                <a16:creationId xmlns:a16="http://schemas.microsoft.com/office/drawing/2014/main" id="{20DA4CC7-D985-4A76-BF24-91E28EECEBA2}"/>
              </a:ext>
            </a:extLst>
          </p:cNvPr>
          <p:cNvSpPr/>
          <p:nvPr/>
        </p:nvSpPr>
        <p:spPr>
          <a:xfrm>
            <a:off x="7605487" y="1186874"/>
            <a:ext cx="6096000" cy="646331"/>
          </a:xfrm>
          <a:prstGeom prst="rect">
            <a:avLst/>
          </a:prstGeom>
        </p:spPr>
        <p:txBody>
          <a:bodyPr>
            <a:spAutoFit/>
          </a:bodyPr>
          <a:lstStyle/>
          <a:p>
            <a:pPr marL="342900" indent="-342900">
              <a:buAutoNum type="arabicPeriod" startAt="3"/>
            </a:pPr>
            <a:r>
              <a:rPr lang="es-PA" dirty="0"/>
              <a:t>Buscamos los coeficientes</a:t>
            </a:r>
          </a:p>
          <a:p>
            <a:pPr marL="342900" indent="-342900">
              <a:buAutoNum type="arabicPeriod" startAt="3"/>
            </a:pPr>
            <a:endParaRPr lang="es-PA" dirty="0"/>
          </a:p>
        </p:txBody>
      </p:sp>
      <p:sp>
        <p:nvSpPr>
          <p:cNvPr id="8" name="Rectángulo 7">
            <a:extLst>
              <a:ext uri="{FF2B5EF4-FFF2-40B4-BE49-F238E27FC236}">
                <a16:creationId xmlns:a16="http://schemas.microsoft.com/office/drawing/2014/main" id="{13E9D532-5C89-42EA-9A7B-684BBEBDDC55}"/>
              </a:ext>
            </a:extLst>
          </p:cNvPr>
          <p:cNvSpPr/>
          <p:nvPr/>
        </p:nvSpPr>
        <p:spPr>
          <a:xfrm>
            <a:off x="7619998" y="1488735"/>
            <a:ext cx="4277709" cy="369332"/>
          </a:xfrm>
          <a:prstGeom prst="rect">
            <a:avLst/>
          </a:prstGeom>
        </p:spPr>
        <p:txBody>
          <a:bodyPr wrap="none">
            <a:spAutoFit/>
          </a:bodyPr>
          <a:lstStyle/>
          <a:p>
            <a:r>
              <a:rPr lang="es-PA" dirty="0"/>
              <a:t>4.   Resolvemos cada termino por separado</a:t>
            </a:r>
          </a:p>
        </p:txBody>
      </p:sp>
      <p:cxnSp>
        <p:nvCxnSpPr>
          <p:cNvPr id="9" name="Conector recto de flecha 8">
            <a:extLst>
              <a:ext uri="{FF2B5EF4-FFF2-40B4-BE49-F238E27FC236}">
                <a16:creationId xmlns:a16="http://schemas.microsoft.com/office/drawing/2014/main" id="{0EE851B8-8DE6-4507-B76D-15D14C513674}"/>
              </a:ext>
            </a:extLst>
          </p:cNvPr>
          <p:cNvCxnSpPr/>
          <p:nvPr/>
        </p:nvCxnSpPr>
        <p:spPr>
          <a:xfrm flipV="1">
            <a:off x="2598057" y="2293257"/>
            <a:ext cx="740229" cy="464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3E5951B1-9115-42CD-A950-BDA81E3977F3}"/>
              </a:ext>
            </a:extLst>
          </p:cNvPr>
          <p:cNvCxnSpPr/>
          <p:nvPr/>
        </p:nvCxnSpPr>
        <p:spPr>
          <a:xfrm flipV="1">
            <a:off x="4252686" y="2428648"/>
            <a:ext cx="0" cy="575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C4113BDE-BC62-479C-A183-B9BFD83A2EA9}"/>
              </a:ext>
            </a:extLst>
          </p:cNvPr>
          <p:cNvCxnSpPr/>
          <p:nvPr/>
        </p:nvCxnSpPr>
        <p:spPr>
          <a:xfrm flipH="1" flipV="1">
            <a:off x="5631543" y="2428648"/>
            <a:ext cx="580571" cy="329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Imagen 14">
            <a:extLst>
              <a:ext uri="{FF2B5EF4-FFF2-40B4-BE49-F238E27FC236}">
                <a16:creationId xmlns:a16="http://schemas.microsoft.com/office/drawing/2014/main" id="{9B9EF7A2-02D5-47D9-9F4B-4408A06BD89C}"/>
              </a:ext>
            </a:extLst>
          </p:cNvPr>
          <p:cNvPicPr>
            <a:picLocks noChangeAspect="1"/>
          </p:cNvPicPr>
          <p:nvPr/>
        </p:nvPicPr>
        <p:blipFill>
          <a:blip r:embed="rId3"/>
          <a:stretch>
            <a:fillRect/>
          </a:stretch>
        </p:blipFill>
        <p:spPr>
          <a:xfrm>
            <a:off x="1204458" y="3580266"/>
            <a:ext cx="3861015" cy="1587137"/>
          </a:xfrm>
          <a:prstGeom prst="rect">
            <a:avLst/>
          </a:prstGeom>
        </p:spPr>
      </p:pic>
      <p:pic>
        <p:nvPicPr>
          <p:cNvPr id="16" name="Imagen 15">
            <a:extLst>
              <a:ext uri="{FF2B5EF4-FFF2-40B4-BE49-F238E27FC236}">
                <a16:creationId xmlns:a16="http://schemas.microsoft.com/office/drawing/2014/main" id="{2D327631-E519-4E0C-9C2A-E49C42A2A0E1}"/>
              </a:ext>
            </a:extLst>
          </p:cNvPr>
          <p:cNvPicPr>
            <a:picLocks noChangeAspect="1"/>
          </p:cNvPicPr>
          <p:nvPr/>
        </p:nvPicPr>
        <p:blipFill>
          <a:blip r:embed="rId4"/>
          <a:stretch>
            <a:fillRect/>
          </a:stretch>
        </p:blipFill>
        <p:spPr>
          <a:xfrm>
            <a:off x="5842233" y="3241673"/>
            <a:ext cx="5663631" cy="3598071"/>
          </a:xfrm>
          <a:prstGeom prst="rect">
            <a:avLst/>
          </a:prstGeom>
        </p:spPr>
      </p:pic>
      <p:pic>
        <p:nvPicPr>
          <p:cNvPr id="17" name="Imagen 16">
            <a:extLst>
              <a:ext uri="{FF2B5EF4-FFF2-40B4-BE49-F238E27FC236}">
                <a16:creationId xmlns:a16="http://schemas.microsoft.com/office/drawing/2014/main" id="{4900B45D-9AF5-427C-872F-92F65A68C2EF}"/>
              </a:ext>
            </a:extLst>
          </p:cNvPr>
          <p:cNvPicPr>
            <a:picLocks noChangeAspect="1"/>
          </p:cNvPicPr>
          <p:nvPr/>
        </p:nvPicPr>
        <p:blipFill>
          <a:blip r:embed="rId5"/>
          <a:stretch>
            <a:fillRect/>
          </a:stretch>
        </p:blipFill>
        <p:spPr>
          <a:xfrm>
            <a:off x="686136" y="5872223"/>
            <a:ext cx="5233410" cy="775320"/>
          </a:xfrm>
          <a:prstGeom prst="rect">
            <a:avLst/>
          </a:prstGeom>
        </p:spPr>
      </p:pic>
      <p:sp>
        <p:nvSpPr>
          <p:cNvPr id="18" name="CuadroTexto 12">
            <a:extLst>
              <a:ext uri="{FF2B5EF4-FFF2-40B4-BE49-F238E27FC236}">
                <a16:creationId xmlns:a16="http://schemas.microsoft.com/office/drawing/2014/main" id="{EE03D275-BE8C-4DF6-9E99-724088009A04}"/>
              </a:ext>
            </a:extLst>
          </p:cNvPr>
          <p:cNvSpPr txBox="1"/>
          <p:nvPr/>
        </p:nvSpPr>
        <p:spPr>
          <a:xfrm>
            <a:off x="3632225" y="2952452"/>
            <a:ext cx="1625575" cy="646331"/>
          </a:xfrm>
          <a:prstGeom prst="rect">
            <a:avLst/>
          </a:prstGeom>
          <a:noFill/>
        </p:spPr>
        <p:txBody>
          <a:bodyPr wrap="square" rtlCol="0">
            <a:spAutoFit/>
          </a:bodyPr>
          <a:lstStyle/>
          <a:p>
            <a:r>
              <a:rPr lang="es-PA" dirty="0"/>
              <a:t>Raíz real no repetida</a:t>
            </a:r>
          </a:p>
        </p:txBody>
      </p:sp>
      <p:sp>
        <p:nvSpPr>
          <p:cNvPr id="19" name="CuadroTexto 12">
            <a:extLst>
              <a:ext uri="{FF2B5EF4-FFF2-40B4-BE49-F238E27FC236}">
                <a16:creationId xmlns:a16="http://schemas.microsoft.com/office/drawing/2014/main" id="{F99052FD-226A-474F-82D0-8A1578093383}"/>
              </a:ext>
            </a:extLst>
          </p:cNvPr>
          <p:cNvSpPr txBox="1"/>
          <p:nvPr/>
        </p:nvSpPr>
        <p:spPr>
          <a:xfrm>
            <a:off x="1937683" y="2739197"/>
            <a:ext cx="1625575" cy="646331"/>
          </a:xfrm>
          <a:prstGeom prst="rect">
            <a:avLst/>
          </a:prstGeom>
          <a:noFill/>
        </p:spPr>
        <p:txBody>
          <a:bodyPr wrap="square" rtlCol="0">
            <a:spAutoFit/>
          </a:bodyPr>
          <a:lstStyle/>
          <a:p>
            <a:r>
              <a:rPr lang="es-PA" dirty="0"/>
              <a:t>Raíz real no repetida</a:t>
            </a:r>
          </a:p>
        </p:txBody>
      </p:sp>
      <p:sp>
        <p:nvSpPr>
          <p:cNvPr id="20" name="CuadroTexto 12">
            <a:extLst>
              <a:ext uri="{FF2B5EF4-FFF2-40B4-BE49-F238E27FC236}">
                <a16:creationId xmlns:a16="http://schemas.microsoft.com/office/drawing/2014/main" id="{2355F815-ADF0-40DA-958A-D592D948D7A6}"/>
              </a:ext>
            </a:extLst>
          </p:cNvPr>
          <p:cNvSpPr txBox="1"/>
          <p:nvPr/>
        </p:nvSpPr>
        <p:spPr>
          <a:xfrm>
            <a:off x="6221339" y="2532917"/>
            <a:ext cx="1625575" cy="646331"/>
          </a:xfrm>
          <a:prstGeom prst="rect">
            <a:avLst/>
          </a:prstGeom>
          <a:noFill/>
        </p:spPr>
        <p:txBody>
          <a:bodyPr wrap="square" rtlCol="0">
            <a:spAutoFit/>
          </a:bodyPr>
          <a:lstStyle/>
          <a:p>
            <a:r>
              <a:rPr lang="es-PA" dirty="0"/>
              <a:t>Raíz real y repetida</a:t>
            </a:r>
          </a:p>
        </p:txBody>
      </p:sp>
    </p:spTree>
    <p:extLst>
      <p:ext uri="{BB962C8B-B14F-4D97-AF65-F5344CB8AC3E}">
        <p14:creationId xmlns:p14="http://schemas.microsoft.com/office/powerpoint/2010/main" val="1703832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8" grpId="0"/>
      <p:bldP spid="19" grpId="0"/>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A7F9CD-1E10-4F98-AB8D-D5FC3FDA1E1F}"/>
              </a:ext>
            </a:extLst>
          </p:cNvPr>
          <p:cNvSpPr>
            <a:spLocks noGrp="1"/>
          </p:cNvSpPr>
          <p:nvPr>
            <p:ph type="title"/>
          </p:nvPr>
        </p:nvSpPr>
        <p:spPr>
          <a:xfrm>
            <a:off x="0" y="0"/>
            <a:ext cx="10515600" cy="1325563"/>
          </a:xfrm>
        </p:spPr>
        <p:txBody>
          <a:bodyPr/>
          <a:lstStyle/>
          <a:p>
            <a:r>
              <a:rPr lang="es-PA" dirty="0"/>
              <a:t>Ejemplo #7</a:t>
            </a:r>
          </a:p>
        </p:txBody>
      </p:sp>
      <p:pic>
        <p:nvPicPr>
          <p:cNvPr id="4" name="Imagen 3">
            <a:extLst>
              <a:ext uri="{FF2B5EF4-FFF2-40B4-BE49-F238E27FC236}">
                <a16:creationId xmlns:a16="http://schemas.microsoft.com/office/drawing/2014/main" id="{DB588EC7-A931-476E-8614-6F2515C63278}"/>
              </a:ext>
            </a:extLst>
          </p:cNvPr>
          <p:cNvPicPr>
            <a:picLocks noChangeAspect="1"/>
          </p:cNvPicPr>
          <p:nvPr/>
        </p:nvPicPr>
        <p:blipFill>
          <a:blip r:embed="rId2"/>
          <a:stretch>
            <a:fillRect/>
          </a:stretch>
        </p:blipFill>
        <p:spPr>
          <a:xfrm>
            <a:off x="334055" y="1428875"/>
            <a:ext cx="3062288" cy="863722"/>
          </a:xfrm>
          <a:prstGeom prst="rect">
            <a:avLst/>
          </a:prstGeom>
        </p:spPr>
      </p:pic>
      <p:sp>
        <p:nvSpPr>
          <p:cNvPr id="5" name="CuadroTexto 4">
            <a:extLst>
              <a:ext uri="{FF2B5EF4-FFF2-40B4-BE49-F238E27FC236}">
                <a16:creationId xmlns:a16="http://schemas.microsoft.com/office/drawing/2014/main" id="{43B51E26-9F64-4D72-AE5F-9A5D51CFC46F}"/>
              </a:ext>
            </a:extLst>
          </p:cNvPr>
          <p:cNvSpPr txBox="1"/>
          <p:nvPr/>
        </p:nvSpPr>
        <p:spPr>
          <a:xfrm>
            <a:off x="203199" y="1059543"/>
            <a:ext cx="5733143" cy="369332"/>
          </a:xfrm>
          <a:prstGeom prst="rect">
            <a:avLst/>
          </a:prstGeom>
          <a:noFill/>
        </p:spPr>
        <p:txBody>
          <a:bodyPr wrap="square" rtlCol="0">
            <a:spAutoFit/>
          </a:bodyPr>
          <a:lstStyle/>
          <a:p>
            <a:r>
              <a:rPr lang="es-PA" dirty="0"/>
              <a:t>Encuentre la transformada inversa de la siguiente función</a:t>
            </a:r>
          </a:p>
        </p:txBody>
      </p:sp>
      <p:sp>
        <p:nvSpPr>
          <p:cNvPr id="6" name="CuadroTexto 5">
            <a:extLst>
              <a:ext uri="{FF2B5EF4-FFF2-40B4-BE49-F238E27FC236}">
                <a16:creationId xmlns:a16="http://schemas.microsoft.com/office/drawing/2014/main" id="{EF216161-1E03-404F-A6B0-27DAC37ECC7F}"/>
              </a:ext>
            </a:extLst>
          </p:cNvPr>
          <p:cNvSpPr txBox="1"/>
          <p:nvPr/>
        </p:nvSpPr>
        <p:spPr>
          <a:xfrm>
            <a:off x="7596608" y="162823"/>
            <a:ext cx="3751936" cy="646331"/>
          </a:xfrm>
          <a:prstGeom prst="rect">
            <a:avLst/>
          </a:prstGeom>
          <a:noFill/>
        </p:spPr>
        <p:txBody>
          <a:bodyPr wrap="square" rtlCol="0">
            <a:spAutoFit/>
          </a:bodyPr>
          <a:lstStyle/>
          <a:p>
            <a:pPr marL="342900" indent="-342900">
              <a:buAutoNum type="arabicPeriod"/>
            </a:pPr>
            <a:r>
              <a:rPr lang="es-PA" dirty="0"/>
              <a:t>Identificamos.</a:t>
            </a:r>
          </a:p>
          <a:p>
            <a:pPr marL="342900" indent="-342900">
              <a:buAutoNum type="arabicPeriod"/>
            </a:pPr>
            <a:endParaRPr lang="es-PA" dirty="0"/>
          </a:p>
        </p:txBody>
      </p:sp>
      <p:sp>
        <p:nvSpPr>
          <p:cNvPr id="7" name="Rectángulo 6">
            <a:extLst>
              <a:ext uri="{FF2B5EF4-FFF2-40B4-BE49-F238E27FC236}">
                <a16:creationId xmlns:a16="http://schemas.microsoft.com/office/drawing/2014/main" id="{56F01933-2B53-4D5F-AED2-603007C5C502}"/>
              </a:ext>
            </a:extLst>
          </p:cNvPr>
          <p:cNvSpPr/>
          <p:nvPr/>
        </p:nvSpPr>
        <p:spPr>
          <a:xfrm>
            <a:off x="7611119" y="474383"/>
            <a:ext cx="6096000" cy="646331"/>
          </a:xfrm>
          <a:prstGeom prst="rect">
            <a:avLst/>
          </a:prstGeom>
        </p:spPr>
        <p:txBody>
          <a:bodyPr>
            <a:spAutoFit/>
          </a:bodyPr>
          <a:lstStyle/>
          <a:p>
            <a:pPr marL="342900" indent="-342900">
              <a:buAutoNum type="arabicPeriod" startAt="2"/>
            </a:pPr>
            <a:r>
              <a:rPr lang="es-PA" dirty="0"/>
              <a:t>Descomponemos las fracciones.</a:t>
            </a:r>
          </a:p>
          <a:p>
            <a:pPr marL="342900" indent="-342900">
              <a:buAutoNum type="arabicPeriod" startAt="2"/>
            </a:pPr>
            <a:endParaRPr lang="es-PA" dirty="0"/>
          </a:p>
        </p:txBody>
      </p:sp>
      <p:sp>
        <p:nvSpPr>
          <p:cNvPr id="8" name="Rectángulo 7">
            <a:extLst>
              <a:ext uri="{FF2B5EF4-FFF2-40B4-BE49-F238E27FC236}">
                <a16:creationId xmlns:a16="http://schemas.microsoft.com/office/drawing/2014/main" id="{289922FF-FF0B-41D3-83D2-7A14FAC3E9C1}"/>
              </a:ext>
            </a:extLst>
          </p:cNvPr>
          <p:cNvSpPr/>
          <p:nvPr/>
        </p:nvSpPr>
        <p:spPr>
          <a:xfrm>
            <a:off x="7596608" y="757682"/>
            <a:ext cx="6096000" cy="646331"/>
          </a:xfrm>
          <a:prstGeom prst="rect">
            <a:avLst/>
          </a:prstGeom>
        </p:spPr>
        <p:txBody>
          <a:bodyPr>
            <a:spAutoFit/>
          </a:bodyPr>
          <a:lstStyle/>
          <a:p>
            <a:pPr marL="342900" indent="-342900">
              <a:buAutoNum type="arabicPeriod" startAt="3"/>
            </a:pPr>
            <a:r>
              <a:rPr lang="es-PA" dirty="0"/>
              <a:t>Buscamos los coeficientes</a:t>
            </a:r>
          </a:p>
          <a:p>
            <a:pPr marL="342900" indent="-342900">
              <a:buAutoNum type="arabicPeriod" startAt="3"/>
            </a:pPr>
            <a:endParaRPr lang="es-PA" dirty="0"/>
          </a:p>
        </p:txBody>
      </p:sp>
      <p:sp>
        <p:nvSpPr>
          <p:cNvPr id="9" name="Rectángulo 8">
            <a:extLst>
              <a:ext uri="{FF2B5EF4-FFF2-40B4-BE49-F238E27FC236}">
                <a16:creationId xmlns:a16="http://schemas.microsoft.com/office/drawing/2014/main" id="{BFF0A150-B3EC-41BE-A332-EC8AB172A10D}"/>
              </a:ext>
            </a:extLst>
          </p:cNvPr>
          <p:cNvSpPr/>
          <p:nvPr/>
        </p:nvSpPr>
        <p:spPr>
          <a:xfrm>
            <a:off x="7611119" y="1059543"/>
            <a:ext cx="4277709" cy="369332"/>
          </a:xfrm>
          <a:prstGeom prst="rect">
            <a:avLst/>
          </a:prstGeom>
        </p:spPr>
        <p:txBody>
          <a:bodyPr wrap="none">
            <a:spAutoFit/>
          </a:bodyPr>
          <a:lstStyle/>
          <a:p>
            <a:r>
              <a:rPr lang="es-PA" dirty="0"/>
              <a:t>4.   Resolvemos cada termino por separado</a:t>
            </a:r>
          </a:p>
        </p:txBody>
      </p:sp>
      <p:cxnSp>
        <p:nvCxnSpPr>
          <p:cNvPr id="11" name="Conector recto de flecha 10">
            <a:extLst>
              <a:ext uri="{FF2B5EF4-FFF2-40B4-BE49-F238E27FC236}">
                <a16:creationId xmlns:a16="http://schemas.microsoft.com/office/drawing/2014/main" id="{7CA3BF54-253B-49C7-A650-C165CFF886D4}"/>
              </a:ext>
            </a:extLst>
          </p:cNvPr>
          <p:cNvCxnSpPr/>
          <p:nvPr/>
        </p:nvCxnSpPr>
        <p:spPr>
          <a:xfrm flipV="1">
            <a:off x="1524000" y="2102038"/>
            <a:ext cx="0" cy="575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21469DBD-9F78-4602-AADD-FD6B80EF681B}"/>
              </a:ext>
            </a:extLst>
          </p:cNvPr>
          <p:cNvCxnSpPr/>
          <p:nvPr/>
        </p:nvCxnSpPr>
        <p:spPr>
          <a:xfrm flipH="1" flipV="1">
            <a:off x="2902857" y="2102038"/>
            <a:ext cx="580571" cy="329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a16="http://schemas.microsoft.com/office/drawing/2014/main" id="{5F8F312A-390B-4997-B1AB-7754E4FECE65}"/>
              </a:ext>
            </a:extLst>
          </p:cNvPr>
          <p:cNvSpPr txBox="1"/>
          <p:nvPr/>
        </p:nvSpPr>
        <p:spPr>
          <a:xfrm>
            <a:off x="3149575" y="2488418"/>
            <a:ext cx="1625575" cy="646331"/>
          </a:xfrm>
          <a:prstGeom prst="rect">
            <a:avLst/>
          </a:prstGeom>
          <a:noFill/>
        </p:spPr>
        <p:txBody>
          <a:bodyPr wrap="square" rtlCol="0">
            <a:spAutoFit/>
          </a:bodyPr>
          <a:lstStyle/>
          <a:p>
            <a:r>
              <a:rPr lang="es-PA" dirty="0"/>
              <a:t>Raíz compleja conjugada</a:t>
            </a:r>
          </a:p>
        </p:txBody>
      </p:sp>
      <p:pic>
        <p:nvPicPr>
          <p:cNvPr id="16" name="Imagen 15">
            <a:extLst>
              <a:ext uri="{FF2B5EF4-FFF2-40B4-BE49-F238E27FC236}">
                <a16:creationId xmlns:a16="http://schemas.microsoft.com/office/drawing/2014/main" id="{A725DC7D-9BA0-4DFD-B2FA-26B9B68F154E}"/>
              </a:ext>
            </a:extLst>
          </p:cNvPr>
          <p:cNvPicPr>
            <a:picLocks noChangeAspect="1"/>
          </p:cNvPicPr>
          <p:nvPr/>
        </p:nvPicPr>
        <p:blipFill>
          <a:blip r:embed="rId3"/>
          <a:stretch>
            <a:fillRect/>
          </a:stretch>
        </p:blipFill>
        <p:spPr>
          <a:xfrm>
            <a:off x="203199" y="3266810"/>
            <a:ext cx="5867524" cy="733441"/>
          </a:xfrm>
          <a:prstGeom prst="rect">
            <a:avLst/>
          </a:prstGeom>
        </p:spPr>
      </p:pic>
      <p:pic>
        <p:nvPicPr>
          <p:cNvPr id="17" name="Imagen 16">
            <a:extLst>
              <a:ext uri="{FF2B5EF4-FFF2-40B4-BE49-F238E27FC236}">
                <a16:creationId xmlns:a16="http://schemas.microsoft.com/office/drawing/2014/main" id="{AB3A32F9-C8A3-40D2-A7B5-4882D63106A7}"/>
              </a:ext>
            </a:extLst>
          </p:cNvPr>
          <p:cNvPicPr>
            <a:picLocks noChangeAspect="1"/>
          </p:cNvPicPr>
          <p:nvPr/>
        </p:nvPicPr>
        <p:blipFill>
          <a:blip r:embed="rId4"/>
          <a:stretch>
            <a:fillRect/>
          </a:stretch>
        </p:blipFill>
        <p:spPr>
          <a:xfrm>
            <a:off x="334055" y="4135873"/>
            <a:ext cx="5407032" cy="700084"/>
          </a:xfrm>
          <a:prstGeom prst="rect">
            <a:avLst/>
          </a:prstGeom>
        </p:spPr>
      </p:pic>
      <p:cxnSp>
        <p:nvCxnSpPr>
          <p:cNvPr id="19" name="Conector recto de flecha 18">
            <a:extLst>
              <a:ext uri="{FF2B5EF4-FFF2-40B4-BE49-F238E27FC236}">
                <a16:creationId xmlns:a16="http://schemas.microsoft.com/office/drawing/2014/main" id="{C135FFCE-022F-4BD4-8CFB-E4F7B797E90D}"/>
              </a:ext>
            </a:extLst>
          </p:cNvPr>
          <p:cNvCxnSpPr/>
          <p:nvPr/>
        </p:nvCxnSpPr>
        <p:spPr>
          <a:xfrm flipH="1">
            <a:off x="5936342" y="4513943"/>
            <a:ext cx="6241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ángulo 19">
            <a:extLst>
              <a:ext uri="{FF2B5EF4-FFF2-40B4-BE49-F238E27FC236}">
                <a16:creationId xmlns:a16="http://schemas.microsoft.com/office/drawing/2014/main" id="{206A96B4-75E7-45ED-A090-1C44A37343A7}"/>
              </a:ext>
            </a:extLst>
          </p:cNvPr>
          <p:cNvSpPr/>
          <p:nvPr/>
        </p:nvSpPr>
        <p:spPr>
          <a:xfrm>
            <a:off x="6560457" y="4329277"/>
            <a:ext cx="2032864" cy="369332"/>
          </a:xfrm>
          <a:prstGeom prst="rect">
            <a:avLst/>
          </a:prstGeom>
        </p:spPr>
        <p:txBody>
          <a:bodyPr wrap="none">
            <a:spAutoFit/>
          </a:bodyPr>
          <a:lstStyle/>
          <a:p>
            <a:r>
              <a:rPr lang="es-PA" dirty="0"/>
              <a:t>Método del residuo</a:t>
            </a:r>
          </a:p>
        </p:txBody>
      </p:sp>
      <p:pic>
        <p:nvPicPr>
          <p:cNvPr id="21" name="Imagen 20">
            <a:extLst>
              <a:ext uri="{FF2B5EF4-FFF2-40B4-BE49-F238E27FC236}">
                <a16:creationId xmlns:a16="http://schemas.microsoft.com/office/drawing/2014/main" id="{D43DCF53-F64D-475E-B411-C350D13B1B07}"/>
              </a:ext>
            </a:extLst>
          </p:cNvPr>
          <p:cNvPicPr>
            <a:picLocks noChangeAspect="1"/>
          </p:cNvPicPr>
          <p:nvPr/>
        </p:nvPicPr>
        <p:blipFill>
          <a:blip r:embed="rId5"/>
          <a:stretch>
            <a:fillRect/>
          </a:stretch>
        </p:blipFill>
        <p:spPr>
          <a:xfrm>
            <a:off x="334055" y="4835957"/>
            <a:ext cx="1476264" cy="700084"/>
          </a:xfrm>
          <a:prstGeom prst="rect">
            <a:avLst/>
          </a:prstGeom>
        </p:spPr>
      </p:pic>
      <p:cxnSp>
        <p:nvCxnSpPr>
          <p:cNvPr id="22" name="Conector recto de flecha 21">
            <a:extLst>
              <a:ext uri="{FF2B5EF4-FFF2-40B4-BE49-F238E27FC236}">
                <a16:creationId xmlns:a16="http://schemas.microsoft.com/office/drawing/2014/main" id="{420FA174-EDF7-4009-BB14-F450E5D8B952}"/>
              </a:ext>
            </a:extLst>
          </p:cNvPr>
          <p:cNvCxnSpPr/>
          <p:nvPr/>
        </p:nvCxnSpPr>
        <p:spPr>
          <a:xfrm flipH="1">
            <a:off x="2545979" y="5181554"/>
            <a:ext cx="6241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ángulo 22">
            <a:extLst>
              <a:ext uri="{FF2B5EF4-FFF2-40B4-BE49-F238E27FC236}">
                <a16:creationId xmlns:a16="http://schemas.microsoft.com/office/drawing/2014/main" id="{354659FA-CC3D-47FB-8AE5-2BE3406177F5}"/>
              </a:ext>
            </a:extLst>
          </p:cNvPr>
          <p:cNvSpPr/>
          <p:nvPr/>
        </p:nvSpPr>
        <p:spPr>
          <a:xfrm>
            <a:off x="3170094" y="4996888"/>
            <a:ext cx="7552965" cy="646331"/>
          </a:xfrm>
          <a:prstGeom prst="rect">
            <a:avLst/>
          </a:prstGeom>
        </p:spPr>
        <p:txBody>
          <a:bodyPr wrap="none">
            <a:spAutoFit/>
          </a:bodyPr>
          <a:lstStyle/>
          <a:p>
            <a:r>
              <a:rPr lang="es-PA" dirty="0"/>
              <a:t>Se evalúa “s” con cualquier valor que no sea una raíz del denominador de H(s).</a:t>
            </a:r>
          </a:p>
          <a:p>
            <a:r>
              <a:rPr lang="es-PA" dirty="0"/>
              <a:t>En este caso s=0.</a:t>
            </a:r>
          </a:p>
        </p:txBody>
      </p:sp>
      <p:pic>
        <p:nvPicPr>
          <p:cNvPr id="24" name="Imagen 23">
            <a:extLst>
              <a:ext uri="{FF2B5EF4-FFF2-40B4-BE49-F238E27FC236}">
                <a16:creationId xmlns:a16="http://schemas.microsoft.com/office/drawing/2014/main" id="{C6B7632D-8D01-4E92-9C2F-3B52864234BE}"/>
              </a:ext>
            </a:extLst>
          </p:cNvPr>
          <p:cNvPicPr>
            <a:picLocks noChangeAspect="1"/>
          </p:cNvPicPr>
          <p:nvPr/>
        </p:nvPicPr>
        <p:blipFill>
          <a:blip r:embed="rId6"/>
          <a:stretch>
            <a:fillRect/>
          </a:stretch>
        </p:blipFill>
        <p:spPr>
          <a:xfrm>
            <a:off x="66001" y="5855124"/>
            <a:ext cx="2270786" cy="567697"/>
          </a:xfrm>
          <a:prstGeom prst="rect">
            <a:avLst/>
          </a:prstGeom>
        </p:spPr>
      </p:pic>
      <p:cxnSp>
        <p:nvCxnSpPr>
          <p:cNvPr id="25" name="Conector recto de flecha 24">
            <a:extLst>
              <a:ext uri="{FF2B5EF4-FFF2-40B4-BE49-F238E27FC236}">
                <a16:creationId xmlns:a16="http://schemas.microsoft.com/office/drawing/2014/main" id="{2D9C0220-907E-443E-AE13-68436357B522}"/>
              </a:ext>
            </a:extLst>
          </p:cNvPr>
          <p:cNvCxnSpPr/>
          <p:nvPr/>
        </p:nvCxnSpPr>
        <p:spPr>
          <a:xfrm flipH="1">
            <a:off x="2481917" y="6126164"/>
            <a:ext cx="6241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ángulo 25">
            <a:extLst>
              <a:ext uri="{FF2B5EF4-FFF2-40B4-BE49-F238E27FC236}">
                <a16:creationId xmlns:a16="http://schemas.microsoft.com/office/drawing/2014/main" id="{47E36255-92EE-4328-A386-D8122E33F59C}"/>
              </a:ext>
            </a:extLst>
          </p:cNvPr>
          <p:cNvSpPr/>
          <p:nvPr/>
        </p:nvSpPr>
        <p:spPr>
          <a:xfrm>
            <a:off x="3106032" y="5941498"/>
            <a:ext cx="8941230" cy="646331"/>
          </a:xfrm>
          <a:prstGeom prst="rect">
            <a:avLst/>
          </a:prstGeom>
        </p:spPr>
        <p:txBody>
          <a:bodyPr wrap="none">
            <a:spAutoFit/>
          </a:bodyPr>
          <a:lstStyle/>
          <a:p>
            <a:r>
              <a:rPr lang="es-PA" dirty="0"/>
              <a:t>Se evalúa “s” con cualquier valor que no sea una raíz del denominador de H(s), ni s=0 porque </a:t>
            </a:r>
          </a:p>
          <a:p>
            <a:r>
              <a:rPr lang="es-PA" dirty="0"/>
              <a:t>ya  se uso. En este caso se escoge s=1.</a:t>
            </a:r>
          </a:p>
        </p:txBody>
      </p:sp>
      <p:pic>
        <p:nvPicPr>
          <p:cNvPr id="27" name="Imagen 26">
            <a:extLst>
              <a:ext uri="{FF2B5EF4-FFF2-40B4-BE49-F238E27FC236}">
                <a16:creationId xmlns:a16="http://schemas.microsoft.com/office/drawing/2014/main" id="{4285246D-2BC5-4F37-9850-BE242F94A552}"/>
              </a:ext>
            </a:extLst>
          </p:cNvPr>
          <p:cNvPicPr>
            <a:picLocks noChangeAspect="1"/>
          </p:cNvPicPr>
          <p:nvPr/>
        </p:nvPicPr>
        <p:blipFill>
          <a:blip r:embed="rId7"/>
          <a:stretch>
            <a:fillRect/>
          </a:stretch>
        </p:blipFill>
        <p:spPr>
          <a:xfrm>
            <a:off x="6970868" y="1998872"/>
            <a:ext cx="5003416" cy="593397"/>
          </a:xfrm>
          <a:prstGeom prst="rect">
            <a:avLst/>
          </a:prstGeom>
        </p:spPr>
      </p:pic>
      <p:pic>
        <p:nvPicPr>
          <p:cNvPr id="28" name="Imagen 27">
            <a:extLst>
              <a:ext uri="{FF2B5EF4-FFF2-40B4-BE49-F238E27FC236}">
                <a16:creationId xmlns:a16="http://schemas.microsoft.com/office/drawing/2014/main" id="{B934C050-A67A-4FD2-9E17-1238FD83493E}"/>
              </a:ext>
            </a:extLst>
          </p:cNvPr>
          <p:cNvPicPr>
            <a:picLocks noChangeAspect="1"/>
          </p:cNvPicPr>
          <p:nvPr/>
        </p:nvPicPr>
        <p:blipFill>
          <a:blip r:embed="rId8"/>
          <a:stretch>
            <a:fillRect/>
          </a:stretch>
        </p:blipFill>
        <p:spPr>
          <a:xfrm>
            <a:off x="7416852" y="2522849"/>
            <a:ext cx="3931692" cy="650568"/>
          </a:xfrm>
          <a:prstGeom prst="rect">
            <a:avLst/>
          </a:prstGeom>
        </p:spPr>
      </p:pic>
      <p:pic>
        <p:nvPicPr>
          <p:cNvPr id="29" name="Imagen 28">
            <a:extLst>
              <a:ext uri="{FF2B5EF4-FFF2-40B4-BE49-F238E27FC236}">
                <a16:creationId xmlns:a16="http://schemas.microsoft.com/office/drawing/2014/main" id="{97A50E3A-9595-436C-9EE7-1DCA771D6A8F}"/>
              </a:ext>
            </a:extLst>
          </p:cNvPr>
          <p:cNvPicPr>
            <a:picLocks noChangeAspect="1"/>
          </p:cNvPicPr>
          <p:nvPr/>
        </p:nvPicPr>
        <p:blipFill>
          <a:blip r:embed="rId9"/>
          <a:stretch>
            <a:fillRect/>
          </a:stretch>
        </p:blipFill>
        <p:spPr>
          <a:xfrm>
            <a:off x="6889416" y="3081700"/>
            <a:ext cx="4458691" cy="731168"/>
          </a:xfrm>
          <a:prstGeom prst="rect">
            <a:avLst/>
          </a:prstGeom>
        </p:spPr>
      </p:pic>
      <p:sp>
        <p:nvSpPr>
          <p:cNvPr id="30" name="CuadroTexto 12">
            <a:extLst>
              <a:ext uri="{FF2B5EF4-FFF2-40B4-BE49-F238E27FC236}">
                <a16:creationId xmlns:a16="http://schemas.microsoft.com/office/drawing/2014/main" id="{9DCC5B5F-0B6D-478F-AE7B-34199278EAB2}"/>
              </a:ext>
            </a:extLst>
          </p:cNvPr>
          <p:cNvSpPr txBox="1"/>
          <p:nvPr/>
        </p:nvSpPr>
        <p:spPr>
          <a:xfrm>
            <a:off x="997531" y="2611528"/>
            <a:ext cx="1625575" cy="646331"/>
          </a:xfrm>
          <a:prstGeom prst="rect">
            <a:avLst/>
          </a:prstGeom>
          <a:noFill/>
        </p:spPr>
        <p:txBody>
          <a:bodyPr wrap="square" rtlCol="0">
            <a:spAutoFit/>
          </a:bodyPr>
          <a:lstStyle/>
          <a:p>
            <a:r>
              <a:rPr lang="es-PA" dirty="0"/>
              <a:t>Raíz real no repetida</a:t>
            </a:r>
          </a:p>
        </p:txBody>
      </p:sp>
    </p:spTree>
    <p:extLst>
      <p:ext uri="{BB962C8B-B14F-4D97-AF65-F5344CB8AC3E}">
        <p14:creationId xmlns:p14="http://schemas.microsoft.com/office/powerpoint/2010/main" val="3022540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5" grpId="0"/>
      <p:bldP spid="20" grpId="0"/>
      <p:bldP spid="23" grpId="0"/>
      <p:bldP spid="26" grpId="0"/>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70AA0-54D0-46C2-8C5F-C0DA621A8131}"/>
              </a:ext>
            </a:extLst>
          </p:cNvPr>
          <p:cNvSpPr>
            <a:spLocks noGrp="1"/>
          </p:cNvSpPr>
          <p:nvPr>
            <p:ph type="title"/>
          </p:nvPr>
        </p:nvSpPr>
        <p:spPr>
          <a:xfrm>
            <a:off x="838200" y="0"/>
            <a:ext cx="10515600" cy="700195"/>
          </a:xfrm>
        </p:spPr>
        <p:txBody>
          <a:bodyPr/>
          <a:lstStyle/>
          <a:p>
            <a:r>
              <a:rPr lang="es-PA" dirty="0"/>
              <a:t>La función de transferencia</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86D99C6E-3AC9-4B24-9D93-FDF0195F8717}"/>
                  </a:ext>
                </a:extLst>
              </p:cNvPr>
              <p:cNvSpPr/>
              <p:nvPr/>
            </p:nvSpPr>
            <p:spPr>
              <a:xfrm>
                <a:off x="520823" y="700195"/>
                <a:ext cx="11150353" cy="3190745"/>
              </a:xfrm>
              <a:prstGeom prst="rect">
                <a:avLst/>
              </a:prstGeom>
            </p:spPr>
            <p:txBody>
              <a:bodyPr wrap="square">
                <a:spAutoFit/>
              </a:bodyPr>
              <a:lstStyle/>
              <a:p>
                <a:r>
                  <a:rPr lang="es-PA" dirty="0"/>
                  <a:t>Una Función de transferencia (</a:t>
                </a:r>
                <a14:m>
                  <m:oMath xmlns:m="http://schemas.openxmlformats.org/officeDocument/2006/math">
                    <m:r>
                      <a:rPr lang="es-PA" b="1" i="1" dirty="0" smtClean="0">
                        <a:latin typeface="Cambria Math" panose="02040503050406030204" pitchFamily="18" charset="0"/>
                      </a:rPr>
                      <m:t>𝑭</m:t>
                    </m:r>
                    <m:r>
                      <a:rPr lang="es-PA" b="1" i="1" dirty="0" smtClean="0">
                        <a:latin typeface="Cambria Math" panose="02040503050406030204" pitchFamily="18" charset="0"/>
                      </a:rPr>
                      <m:t>(</m:t>
                    </m:r>
                    <m:r>
                      <a:rPr lang="es-PA" b="1" i="1" dirty="0" smtClean="0">
                        <a:latin typeface="Cambria Math" panose="02040503050406030204" pitchFamily="18" charset="0"/>
                      </a:rPr>
                      <m:t>𝒔</m:t>
                    </m:r>
                    <m:r>
                      <a:rPr lang="es-PA" b="1" i="1" dirty="0" smtClean="0">
                        <a:latin typeface="Cambria Math" panose="02040503050406030204" pitchFamily="18" charset="0"/>
                      </a:rPr>
                      <m:t>)</m:t>
                    </m:r>
                  </m:oMath>
                </a14:m>
                <a:r>
                  <a:rPr lang="es-PA" dirty="0"/>
                  <a:t>) es la relación entre la salida de un sistema en el dominio de Laplace (</a:t>
                </a:r>
                <a:r>
                  <a:rPr lang="es-PA" b="1" dirty="0"/>
                  <a:t>Y(s)</a:t>
                </a:r>
                <a:r>
                  <a:rPr lang="es-PA" dirty="0"/>
                  <a:t>), y la entrada a dicho sistema en el domino de Laplace (</a:t>
                </a:r>
                <a:r>
                  <a:rPr lang="es-PA" b="1" dirty="0"/>
                  <a:t>X(s)</a:t>
                </a:r>
                <a:r>
                  <a:rPr lang="es-PA" dirty="0"/>
                  <a:t>):  </a:t>
                </a:r>
                <a14:m>
                  <m:oMath xmlns:m="http://schemas.openxmlformats.org/officeDocument/2006/math">
                    <m:r>
                      <m:rPr>
                        <m:sty m:val="p"/>
                      </m:rPr>
                      <a:rPr lang="es-PA" b="0" i="0" smtClean="0">
                        <a:latin typeface="Cambria Math" panose="02040503050406030204" pitchFamily="18" charset="0"/>
                      </a:rPr>
                      <m:t>G</m:t>
                    </m:r>
                    <m:d>
                      <m:dPr>
                        <m:ctrlPr>
                          <a:rPr lang="es-PA" i="1">
                            <a:latin typeface="Cambria Math" panose="02040503050406030204" pitchFamily="18" charset="0"/>
                          </a:rPr>
                        </m:ctrlPr>
                      </m:dPr>
                      <m:e>
                        <m:r>
                          <a:rPr lang="es-PA" i="1">
                            <a:latin typeface="Cambria Math" panose="02040503050406030204" pitchFamily="18" charset="0"/>
                          </a:rPr>
                          <m:t>𝑠</m:t>
                        </m:r>
                      </m:e>
                    </m:d>
                    <m:r>
                      <a:rPr lang="es-PA" i="1">
                        <a:latin typeface="Cambria Math" panose="02040503050406030204" pitchFamily="18" charset="0"/>
                      </a:rPr>
                      <m:t>=</m:t>
                    </m:r>
                    <m:f>
                      <m:fPr>
                        <m:ctrlPr>
                          <a:rPr lang="es-PA" i="1">
                            <a:latin typeface="Cambria Math" panose="02040503050406030204" pitchFamily="18" charset="0"/>
                          </a:rPr>
                        </m:ctrlPr>
                      </m:fPr>
                      <m:num>
                        <m:r>
                          <a:rPr lang="es-PA" b="0" i="1" smtClean="0">
                            <a:latin typeface="Cambria Math" panose="02040503050406030204" pitchFamily="18" charset="0"/>
                          </a:rPr>
                          <m:t>𝑌</m:t>
                        </m:r>
                        <m:r>
                          <a:rPr lang="es-PA" i="1">
                            <a:latin typeface="Cambria Math" panose="02040503050406030204" pitchFamily="18" charset="0"/>
                          </a:rPr>
                          <m:t>(</m:t>
                        </m:r>
                        <m:r>
                          <a:rPr lang="es-PA" i="1">
                            <a:latin typeface="Cambria Math" panose="02040503050406030204" pitchFamily="18" charset="0"/>
                          </a:rPr>
                          <m:t>𝑠</m:t>
                        </m:r>
                        <m:r>
                          <a:rPr lang="es-PA" i="1">
                            <a:latin typeface="Cambria Math" panose="02040503050406030204" pitchFamily="18" charset="0"/>
                          </a:rPr>
                          <m:t>)</m:t>
                        </m:r>
                      </m:num>
                      <m:den>
                        <m:r>
                          <a:rPr lang="es-PA" b="0" i="1" smtClean="0">
                            <a:latin typeface="Cambria Math" panose="02040503050406030204" pitchFamily="18" charset="0"/>
                          </a:rPr>
                          <m:t>𝑋</m:t>
                        </m:r>
                        <m:r>
                          <a:rPr lang="es-PA" i="1">
                            <a:latin typeface="Cambria Math" panose="02040503050406030204" pitchFamily="18" charset="0"/>
                          </a:rPr>
                          <m:t>(</m:t>
                        </m:r>
                        <m:r>
                          <a:rPr lang="es-PA" i="1">
                            <a:latin typeface="Cambria Math" panose="02040503050406030204" pitchFamily="18" charset="0"/>
                          </a:rPr>
                          <m:t>𝑠</m:t>
                        </m:r>
                        <m:r>
                          <a:rPr lang="es-PA" i="1">
                            <a:latin typeface="Cambria Math" panose="02040503050406030204" pitchFamily="18" charset="0"/>
                          </a:rPr>
                          <m:t>)</m:t>
                        </m:r>
                      </m:den>
                    </m:f>
                    <m:r>
                      <a:rPr lang="es-PA" b="0" i="1" smtClean="0">
                        <a:latin typeface="Cambria Math" panose="02040503050406030204" pitchFamily="18" charset="0"/>
                      </a:rPr>
                      <m:t>=</m:t>
                    </m:r>
                    <m:f>
                      <m:fPr>
                        <m:ctrlPr>
                          <a:rPr lang="es-PA" i="1">
                            <a:latin typeface="Cambria Math" panose="02040503050406030204" pitchFamily="18" charset="0"/>
                          </a:rPr>
                        </m:ctrlPr>
                      </m:fPr>
                      <m:num>
                        <m:r>
                          <a:rPr lang="es-PA" i="1">
                            <a:latin typeface="Cambria Math" panose="02040503050406030204" pitchFamily="18" charset="0"/>
                          </a:rPr>
                          <m:t>𝑁</m:t>
                        </m:r>
                        <m:r>
                          <a:rPr lang="es-PA" i="1">
                            <a:latin typeface="Cambria Math" panose="02040503050406030204" pitchFamily="18" charset="0"/>
                          </a:rPr>
                          <m:t>(</m:t>
                        </m:r>
                        <m:r>
                          <a:rPr lang="es-PA" i="1">
                            <a:latin typeface="Cambria Math" panose="02040503050406030204" pitchFamily="18" charset="0"/>
                          </a:rPr>
                          <m:t>𝑠</m:t>
                        </m:r>
                        <m:r>
                          <a:rPr lang="es-PA" i="1">
                            <a:latin typeface="Cambria Math" panose="02040503050406030204" pitchFamily="18" charset="0"/>
                          </a:rPr>
                          <m:t>)</m:t>
                        </m:r>
                      </m:num>
                      <m:den>
                        <m:r>
                          <a:rPr lang="es-PA" i="1">
                            <a:latin typeface="Cambria Math" panose="02040503050406030204" pitchFamily="18" charset="0"/>
                          </a:rPr>
                          <m:t>𝐷</m:t>
                        </m:r>
                        <m:r>
                          <a:rPr lang="es-PA" i="1">
                            <a:latin typeface="Cambria Math" panose="02040503050406030204" pitchFamily="18" charset="0"/>
                          </a:rPr>
                          <m:t>(</m:t>
                        </m:r>
                        <m:r>
                          <a:rPr lang="es-PA" i="1">
                            <a:latin typeface="Cambria Math" panose="02040503050406030204" pitchFamily="18" charset="0"/>
                          </a:rPr>
                          <m:t>𝑠</m:t>
                        </m:r>
                        <m:r>
                          <a:rPr lang="es-PA" i="1">
                            <a:latin typeface="Cambria Math" panose="02040503050406030204" pitchFamily="18" charset="0"/>
                          </a:rPr>
                          <m:t>)</m:t>
                        </m:r>
                      </m:den>
                    </m:f>
                    <m:r>
                      <a:rPr lang="es-PA" b="0" i="1" smtClean="0">
                        <a:latin typeface="Cambria Math" panose="02040503050406030204" pitchFamily="18" charset="0"/>
                      </a:rPr>
                      <m:t>.</m:t>
                    </m:r>
                  </m:oMath>
                </a14:m>
                <a:endParaRPr lang="es-PA" dirty="0"/>
              </a:p>
              <a:p>
                <a:endParaRPr lang="es-PA" dirty="0"/>
              </a:p>
              <a:p>
                <a:r>
                  <a:rPr lang="es-PA" dirty="0"/>
                  <a:t>Si una función en el dominio de “</a:t>
                </a:r>
                <a:r>
                  <a:rPr lang="es-PA" b="1" dirty="0"/>
                  <a:t>s</a:t>
                </a:r>
                <a:r>
                  <a:rPr lang="es-PA" dirty="0"/>
                  <a:t>” se encuentra factorizada y posee la forma </a:t>
                </a:r>
                <a14:m>
                  <m:oMath xmlns:m="http://schemas.openxmlformats.org/officeDocument/2006/math">
                    <m:r>
                      <m:rPr>
                        <m:sty m:val="p"/>
                      </m:rPr>
                      <a:rPr lang="es-PA" b="0" i="0" smtClean="0">
                        <a:latin typeface="Cambria Math" panose="02040503050406030204" pitchFamily="18" charset="0"/>
                      </a:rPr>
                      <m:t>G</m:t>
                    </m:r>
                    <m:d>
                      <m:dPr>
                        <m:ctrlPr>
                          <a:rPr lang="es-PA" i="1">
                            <a:latin typeface="Cambria Math" panose="02040503050406030204" pitchFamily="18" charset="0"/>
                          </a:rPr>
                        </m:ctrlPr>
                      </m:dPr>
                      <m:e>
                        <m:r>
                          <a:rPr lang="es-PA" i="1">
                            <a:latin typeface="Cambria Math" panose="02040503050406030204" pitchFamily="18" charset="0"/>
                          </a:rPr>
                          <m:t>𝑠</m:t>
                        </m:r>
                      </m:e>
                    </m:d>
                    <m:r>
                      <a:rPr lang="es-PA" i="1">
                        <a:latin typeface="Cambria Math" panose="02040503050406030204" pitchFamily="18" charset="0"/>
                      </a:rPr>
                      <m:t>=</m:t>
                    </m:r>
                    <m:f>
                      <m:fPr>
                        <m:ctrlPr>
                          <a:rPr lang="es-PA" i="1">
                            <a:latin typeface="Cambria Math" panose="02040503050406030204" pitchFamily="18" charset="0"/>
                          </a:rPr>
                        </m:ctrlPr>
                      </m:fPr>
                      <m:num>
                        <m:r>
                          <a:rPr lang="es-PA" i="1">
                            <a:latin typeface="Cambria Math" panose="02040503050406030204" pitchFamily="18" charset="0"/>
                          </a:rPr>
                          <m:t>𝑁</m:t>
                        </m:r>
                        <m:r>
                          <a:rPr lang="es-PA" i="1">
                            <a:latin typeface="Cambria Math" panose="02040503050406030204" pitchFamily="18" charset="0"/>
                          </a:rPr>
                          <m:t>(</m:t>
                        </m:r>
                        <m:r>
                          <a:rPr lang="es-PA" i="1">
                            <a:latin typeface="Cambria Math" panose="02040503050406030204" pitchFamily="18" charset="0"/>
                          </a:rPr>
                          <m:t>𝑠</m:t>
                        </m:r>
                        <m:r>
                          <a:rPr lang="es-PA" i="1">
                            <a:latin typeface="Cambria Math" panose="02040503050406030204" pitchFamily="18" charset="0"/>
                          </a:rPr>
                          <m:t>)</m:t>
                        </m:r>
                      </m:num>
                      <m:den>
                        <m:r>
                          <a:rPr lang="es-PA" i="1">
                            <a:latin typeface="Cambria Math" panose="02040503050406030204" pitchFamily="18" charset="0"/>
                          </a:rPr>
                          <m:t>𝐷</m:t>
                        </m:r>
                        <m:r>
                          <a:rPr lang="es-PA" i="1">
                            <a:latin typeface="Cambria Math" panose="02040503050406030204" pitchFamily="18" charset="0"/>
                          </a:rPr>
                          <m:t>(</m:t>
                        </m:r>
                        <m:r>
                          <a:rPr lang="es-PA" i="1">
                            <a:latin typeface="Cambria Math" panose="02040503050406030204" pitchFamily="18" charset="0"/>
                          </a:rPr>
                          <m:t>𝑠</m:t>
                        </m:r>
                        <m:r>
                          <a:rPr lang="es-PA" i="1">
                            <a:latin typeface="Cambria Math" panose="02040503050406030204" pitchFamily="18" charset="0"/>
                          </a:rPr>
                          <m:t>)</m:t>
                        </m:r>
                      </m:den>
                    </m:f>
                  </m:oMath>
                </a14:m>
                <a:r>
                  <a:rPr lang="es-PA" dirty="0"/>
                  <a:t>, donde N(s) y D(s) son polinomios en función de “</a:t>
                </a:r>
                <a:r>
                  <a:rPr lang="es-PA" b="1" dirty="0"/>
                  <a:t>s</a:t>
                </a:r>
                <a:r>
                  <a:rPr lang="es-PA" dirty="0"/>
                  <a:t>”, se llamarán “</a:t>
                </a:r>
                <a:r>
                  <a:rPr lang="es-PA" b="1" dirty="0"/>
                  <a:t>ceros</a:t>
                </a:r>
                <a:r>
                  <a:rPr lang="es-PA" dirty="0"/>
                  <a:t>” de la función de transferencia a aquellos valores de “</a:t>
                </a:r>
                <a:r>
                  <a:rPr lang="es-PA" b="1" dirty="0"/>
                  <a:t>s</a:t>
                </a:r>
                <a:r>
                  <a:rPr lang="es-PA" dirty="0"/>
                  <a:t>” que anulan al numerador [N(s)=0], es decir los valores de “s” que hacen ‘’cero’’ a </a:t>
                </a:r>
                <a14:m>
                  <m:oMath xmlns:m="http://schemas.openxmlformats.org/officeDocument/2006/math">
                    <m:r>
                      <m:rPr>
                        <m:sty m:val="p"/>
                      </m:rPr>
                      <a:rPr lang="es-PA" b="0" i="0" dirty="0" smtClean="0">
                        <a:latin typeface="Cambria Math" panose="02040503050406030204" pitchFamily="18" charset="0"/>
                      </a:rPr>
                      <m:t>G</m:t>
                    </m:r>
                    <m:r>
                      <a:rPr lang="es-PA" b="1" i="1" dirty="0">
                        <a:latin typeface="Cambria Math" panose="02040503050406030204" pitchFamily="18" charset="0"/>
                      </a:rPr>
                      <m:t>(</m:t>
                    </m:r>
                    <m:r>
                      <a:rPr lang="es-PA" b="1" i="1" dirty="0">
                        <a:latin typeface="Cambria Math" panose="02040503050406030204" pitchFamily="18" charset="0"/>
                      </a:rPr>
                      <m:t>𝒔</m:t>
                    </m:r>
                    <m:r>
                      <a:rPr lang="es-PA" b="1" i="1" dirty="0">
                        <a:latin typeface="Cambria Math" panose="02040503050406030204" pitchFamily="18" charset="0"/>
                      </a:rPr>
                      <m:t>)</m:t>
                    </m:r>
                  </m:oMath>
                </a14:m>
                <a:r>
                  <a:rPr lang="es-PA" dirty="0"/>
                  <a:t>; se llamarán “</a:t>
                </a:r>
                <a:r>
                  <a:rPr lang="es-PA" b="1" dirty="0"/>
                  <a:t>polos</a:t>
                </a:r>
                <a:r>
                  <a:rPr lang="es-PA" dirty="0"/>
                  <a:t>” de la función de transferencia a aquellos valores de “</a:t>
                </a:r>
                <a:r>
                  <a:rPr lang="es-PA" b="1" dirty="0"/>
                  <a:t>s</a:t>
                </a:r>
                <a:r>
                  <a:rPr lang="es-PA" dirty="0"/>
                  <a:t>” que anulan al denominador [D(s)=0], es decir los valores de “s” que vuelven infinito a </a:t>
                </a:r>
                <a14:m>
                  <m:oMath xmlns:m="http://schemas.openxmlformats.org/officeDocument/2006/math">
                    <m:r>
                      <m:rPr>
                        <m:sty m:val="p"/>
                      </m:rPr>
                      <a:rPr lang="es-PA" b="0" i="0" dirty="0" smtClean="0">
                        <a:latin typeface="Cambria Math" panose="02040503050406030204" pitchFamily="18" charset="0"/>
                      </a:rPr>
                      <m:t>G</m:t>
                    </m:r>
                    <m:d>
                      <m:dPr>
                        <m:ctrlPr>
                          <a:rPr lang="es-PA" b="1" i="1" dirty="0">
                            <a:latin typeface="Cambria Math" panose="02040503050406030204" pitchFamily="18" charset="0"/>
                          </a:rPr>
                        </m:ctrlPr>
                      </m:dPr>
                      <m:e>
                        <m:r>
                          <a:rPr lang="es-PA" b="1" i="1" dirty="0">
                            <a:latin typeface="Cambria Math" panose="02040503050406030204" pitchFamily="18" charset="0"/>
                          </a:rPr>
                          <m:t>𝒔</m:t>
                        </m:r>
                      </m:e>
                    </m:d>
                    <m:r>
                      <a:rPr lang="es-PA" b="1" i="1" dirty="0">
                        <a:latin typeface="Cambria Math" panose="02040503050406030204" pitchFamily="18" charset="0"/>
                      </a:rPr>
                      <m:t>.</m:t>
                    </m:r>
                  </m:oMath>
                </a14:m>
                <a:endParaRPr lang="es-PA" b="1" dirty="0"/>
              </a:p>
              <a:p>
                <a:endParaRPr lang="es-PA" b="1" dirty="0"/>
              </a:p>
              <a:p>
                <a:r>
                  <a:rPr lang="es-PA" b="1" dirty="0"/>
                  <a:t>Gran parte del éxito en este curso depende del entendimiento y estudio de los ceros y polos.</a:t>
                </a:r>
                <a:endParaRPr lang="es-PA" dirty="0"/>
              </a:p>
            </p:txBody>
          </p:sp>
        </mc:Choice>
        <mc:Fallback xmlns="">
          <p:sp>
            <p:nvSpPr>
              <p:cNvPr id="4" name="Rectangle 3">
                <a:extLst>
                  <a:ext uri="{FF2B5EF4-FFF2-40B4-BE49-F238E27FC236}">
                    <a16:creationId xmlns:a16="http://schemas.microsoft.com/office/drawing/2014/main" id="{86D99C6E-3AC9-4B24-9D93-FDF0195F8717}"/>
                  </a:ext>
                </a:extLst>
              </p:cNvPr>
              <p:cNvSpPr>
                <a:spLocks noRot="1" noChangeAspect="1" noMove="1" noResize="1" noEditPoints="1" noAdjustHandles="1" noChangeArrowheads="1" noChangeShapeType="1" noTextEdit="1"/>
              </p:cNvSpPr>
              <p:nvPr/>
            </p:nvSpPr>
            <p:spPr>
              <a:xfrm>
                <a:off x="520823" y="700195"/>
                <a:ext cx="11150353" cy="3190745"/>
              </a:xfrm>
              <a:prstGeom prst="rect">
                <a:avLst/>
              </a:prstGeom>
              <a:blipFill>
                <a:blip r:embed="rId2"/>
                <a:stretch>
                  <a:fillRect l="-437" t="-1147" b="-2103"/>
                </a:stretch>
              </a:blipFill>
            </p:spPr>
            <p:txBody>
              <a:bodyPr/>
              <a:lstStyle/>
              <a:p>
                <a:r>
                  <a:rPr lang="es-PA">
                    <a:noFill/>
                  </a:rPr>
                  <a:t> </a:t>
                </a:r>
              </a:p>
            </p:txBody>
          </p:sp>
        </mc:Fallback>
      </mc:AlternateContent>
      <p:cxnSp>
        <p:nvCxnSpPr>
          <p:cNvPr id="5" name="Conector recto de flecha 9">
            <a:extLst>
              <a:ext uri="{FF2B5EF4-FFF2-40B4-BE49-F238E27FC236}">
                <a16:creationId xmlns:a16="http://schemas.microsoft.com/office/drawing/2014/main" id="{F95090E4-D540-4772-B1C5-779F578B1969}"/>
              </a:ext>
            </a:extLst>
          </p:cNvPr>
          <p:cNvCxnSpPr/>
          <p:nvPr/>
        </p:nvCxnSpPr>
        <p:spPr>
          <a:xfrm flipH="1">
            <a:off x="9699390" y="4548374"/>
            <a:ext cx="246743" cy="414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CuadroTexto 10">
            <a:extLst>
              <a:ext uri="{FF2B5EF4-FFF2-40B4-BE49-F238E27FC236}">
                <a16:creationId xmlns:a16="http://schemas.microsoft.com/office/drawing/2014/main" id="{96852B9D-2D27-4CC5-B3D0-433364CEF309}"/>
              </a:ext>
            </a:extLst>
          </p:cNvPr>
          <p:cNvSpPr txBox="1"/>
          <p:nvPr/>
        </p:nvSpPr>
        <p:spPr>
          <a:xfrm>
            <a:off x="8973755" y="4148707"/>
            <a:ext cx="2873749" cy="369332"/>
          </a:xfrm>
          <a:prstGeom prst="rect">
            <a:avLst/>
          </a:prstGeom>
          <a:noFill/>
        </p:spPr>
        <p:txBody>
          <a:bodyPr wrap="square" rtlCol="0">
            <a:spAutoFit/>
          </a:bodyPr>
          <a:lstStyle/>
          <a:p>
            <a:r>
              <a:rPr lang="es-PA" dirty="0"/>
              <a:t>N(s)=0, Indican los ceros.</a:t>
            </a:r>
          </a:p>
        </p:txBody>
      </p:sp>
      <p:cxnSp>
        <p:nvCxnSpPr>
          <p:cNvPr id="7" name="Conector recto de flecha 11">
            <a:extLst>
              <a:ext uri="{FF2B5EF4-FFF2-40B4-BE49-F238E27FC236}">
                <a16:creationId xmlns:a16="http://schemas.microsoft.com/office/drawing/2014/main" id="{E12A06D0-CD6B-4CBE-8A47-2F94945FEB70}"/>
              </a:ext>
            </a:extLst>
          </p:cNvPr>
          <p:cNvCxnSpPr>
            <a:cxnSpLocks/>
          </p:cNvCxnSpPr>
          <p:nvPr/>
        </p:nvCxnSpPr>
        <p:spPr>
          <a:xfrm flipH="1" flipV="1">
            <a:off x="9699390" y="5973084"/>
            <a:ext cx="123371" cy="351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uadroTexto 13">
            <a:extLst>
              <a:ext uri="{FF2B5EF4-FFF2-40B4-BE49-F238E27FC236}">
                <a16:creationId xmlns:a16="http://schemas.microsoft.com/office/drawing/2014/main" id="{CF3CC856-C47E-4CFC-BD7D-A7BC4EE103A2}"/>
              </a:ext>
            </a:extLst>
          </p:cNvPr>
          <p:cNvSpPr txBox="1"/>
          <p:nvPr/>
        </p:nvSpPr>
        <p:spPr>
          <a:xfrm>
            <a:off x="8973754" y="6266849"/>
            <a:ext cx="2873749" cy="369332"/>
          </a:xfrm>
          <a:prstGeom prst="rect">
            <a:avLst/>
          </a:prstGeom>
          <a:noFill/>
        </p:spPr>
        <p:txBody>
          <a:bodyPr wrap="square" rtlCol="0">
            <a:spAutoFit/>
          </a:bodyPr>
          <a:lstStyle/>
          <a:p>
            <a:r>
              <a:rPr lang="es-PA" dirty="0"/>
              <a:t>D(s)=0, Indican los Polos.</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0C73C58-8881-4CC8-BFD4-18F8C64258FB}"/>
                  </a:ext>
                </a:extLst>
              </p:cNvPr>
              <p:cNvSpPr/>
              <p:nvPr/>
            </p:nvSpPr>
            <p:spPr>
              <a:xfrm>
                <a:off x="8611341" y="5145311"/>
                <a:ext cx="1477136"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PA" b="0" i="1" smtClean="0">
                          <a:latin typeface="Cambria Math" panose="02040503050406030204" pitchFamily="18" charset="0"/>
                        </a:rPr>
                        <m:t>𝐺</m:t>
                      </m:r>
                      <m:d>
                        <m:dPr>
                          <m:ctrlPr>
                            <a:rPr lang="es-PA" i="1">
                              <a:latin typeface="Cambria Math" panose="02040503050406030204" pitchFamily="18" charset="0"/>
                            </a:rPr>
                          </m:ctrlPr>
                        </m:dPr>
                        <m:e>
                          <m:r>
                            <a:rPr lang="es-PA" i="1">
                              <a:latin typeface="Cambria Math" panose="02040503050406030204" pitchFamily="18" charset="0"/>
                            </a:rPr>
                            <m:t>𝑠</m:t>
                          </m:r>
                        </m:e>
                      </m:d>
                      <m:r>
                        <a:rPr lang="es-PA" i="1">
                          <a:latin typeface="Cambria Math" panose="02040503050406030204" pitchFamily="18" charset="0"/>
                        </a:rPr>
                        <m:t>=</m:t>
                      </m:r>
                      <m:f>
                        <m:fPr>
                          <m:ctrlPr>
                            <a:rPr lang="es-PA" i="1">
                              <a:latin typeface="Cambria Math" panose="02040503050406030204" pitchFamily="18" charset="0"/>
                            </a:rPr>
                          </m:ctrlPr>
                        </m:fPr>
                        <m:num>
                          <m:r>
                            <a:rPr lang="es-PA" i="1">
                              <a:latin typeface="Cambria Math" panose="02040503050406030204" pitchFamily="18" charset="0"/>
                            </a:rPr>
                            <m:t>𝑁</m:t>
                          </m:r>
                          <m:r>
                            <a:rPr lang="es-PA" i="1">
                              <a:latin typeface="Cambria Math" panose="02040503050406030204" pitchFamily="18" charset="0"/>
                            </a:rPr>
                            <m:t>(</m:t>
                          </m:r>
                          <m:r>
                            <a:rPr lang="es-PA" i="1">
                              <a:latin typeface="Cambria Math" panose="02040503050406030204" pitchFamily="18" charset="0"/>
                            </a:rPr>
                            <m:t>𝑠</m:t>
                          </m:r>
                          <m:r>
                            <a:rPr lang="es-PA" i="1">
                              <a:latin typeface="Cambria Math" panose="02040503050406030204" pitchFamily="18" charset="0"/>
                            </a:rPr>
                            <m:t>)</m:t>
                          </m:r>
                        </m:num>
                        <m:den>
                          <m:r>
                            <a:rPr lang="es-PA" i="1">
                              <a:latin typeface="Cambria Math" panose="02040503050406030204" pitchFamily="18" charset="0"/>
                            </a:rPr>
                            <m:t>𝐷</m:t>
                          </m:r>
                          <m:r>
                            <a:rPr lang="es-PA" i="1">
                              <a:latin typeface="Cambria Math" panose="02040503050406030204" pitchFamily="18" charset="0"/>
                            </a:rPr>
                            <m:t>(</m:t>
                          </m:r>
                          <m:r>
                            <a:rPr lang="es-PA" i="1">
                              <a:latin typeface="Cambria Math" panose="02040503050406030204" pitchFamily="18" charset="0"/>
                            </a:rPr>
                            <m:t>𝑠</m:t>
                          </m:r>
                          <m:r>
                            <a:rPr lang="es-PA" i="1">
                              <a:latin typeface="Cambria Math" panose="02040503050406030204" pitchFamily="18" charset="0"/>
                            </a:rPr>
                            <m:t>)</m:t>
                          </m:r>
                        </m:den>
                      </m:f>
                    </m:oMath>
                  </m:oMathPara>
                </a14:m>
                <a:endParaRPr lang="es-PA" dirty="0"/>
              </a:p>
            </p:txBody>
          </p:sp>
        </mc:Choice>
        <mc:Fallback xmlns="">
          <p:sp>
            <p:nvSpPr>
              <p:cNvPr id="9" name="Rectangle 8">
                <a:extLst>
                  <a:ext uri="{FF2B5EF4-FFF2-40B4-BE49-F238E27FC236}">
                    <a16:creationId xmlns:a16="http://schemas.microsoft.com/office/drawing/2014/main" id="{30C73C58-8881-4CC8-BFD4-18F8C64258FB}"/>
                  </a:ext>
                </a:extLst>
              </p:cNvPr>
              <p:cNvSpPr>
                <a:spLocks noRot="1" noChangeAspect="1" noMove="1" noResize="1" noEditPoints="1" noAdjustHandles="1" noChangeArrowheads="1" noChangeShapeType="1" noTextEdit="1"/>
              </p:cNvSpPr>
              <p:nvPr/>
            </p:nvSpPr>
            <p:spPr>
              <a:xfrm>
                <a:off x="8611341" y="5145311"/>
                <a:ext cx="1477136" cy="669094"/>
              </a:xfrm>
              <a:prstGeom prst="rect">
                <a:avLst/>
              </a:prstGeom>
              <a:blipFill>
                <a:blip r:embed="rId3"/>
                <a:stretch>
                  <a:fillRect/>
                </a:stretch>
              </a:blipFill>
            </p:spPr>
            <p:txBody>
              <a:bodyPr/>
              <a:lstStyle/>
              <a:p>
                <a:r>
                  <a:rPr lang="es-PA">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4C1DDDC1-0C78-414B-A112-66D4E023DCA7}"/>
                  </a:ext>
                </a:extLst>
              </p:cNvPr>
              <p:cNvSpPr/>
              <p:nvPr/>
            </p:nvSpPr>
            <p:spPr>
              <a:xfrm>
                <a:off x="500874" y="4223814"/>
                <a:ext cx="3344185"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PA" b="0" i="1" smtClean="0">
                          <a:latin typeface="Cambria Math" panose="02040503050406030204" pitchFamily="18" charset="0"/>
                        </a:rPr>
                        <m:t>𝐺</m:t>
                      </m:r>
                      <m:d>
                        <m:dPr>
                          <m:ctrlPr>
                            <a:rPr lang="es-PA" i="1">
                              <a:latin typeface="Cambria Math" panose="02040503050406030204" pitchFamily="18" charset="0"/>
                            </a:rPr>
                          </m:ctrlPr>
                        </m:dPr>
                        <m:e>
                          <m:r>
                            <a:rPr lang="es-PA" i="1">
                              <a:latin typeface="Cambria Math" panose="02040503050406030204" pitchFamily="18" charset="0"/>
                            </a:rPr>
                            <m:t>𝑠</m:t>
                          </m:r>
                        </m:e>
                      </m:d>
                      <m:r>
                        <a:rPr lang="es-PA" i="1">
                          <a:latin typeface="Cambria Math" panose="02040503050406030204" pitchFamily="18" charset="0"/>
                        </a:rPr>
                        <m:t>=</m:t>
                      </m:r>
                      <m:f>
                        <m:fPr>
                          <m:ctrlPr>
                            <a:rPr lang="es-PA" i="1">
                              <a:latin typeface="Cambria Math" panose="02040503050406030204" pitchFamily="18" charset="0"/>
                            </a:rPr>
                          </m:ctrlPr>
                        </m:fPr>
                        <m:num>
                          <m:r>
                            <a:rPr lang="es-PA" b="0" i="1" smtClean="0">
                              <a:latin typeface="Cambria Math" panose="02040503050406030204" pitchFamily="18" charset="0"/>
                            </a:rPr>
                            <m:t>(</m:t>
                          </m:r>
                          <m:r>
                            <a:rPr lang="es-PA" b="0" i="1" smtClean="0">
                              <a:latin typeface="Cambria Math" panose="02040503050406030204" pitchFamily="18" charset="0"/>
                            </a:rPr>
                            <m:t>𝑠</m:t>
                          </m:r>
                          <m:r>
                            <a:rPr lang="es-PA" b="0" i="1" smtClean="0">
                              <a:latin typeface="Cambria Math" panose="02040503050406030204" pitchFamily="18" charset="0"/>
                            </a:rPr>
                            <m:t>+5)(</m:t>
                          </m:r>
                          <m:r>
                            <a:rPr lang="es-PA" b="0" i="1" smtClean="0">
                              <a:latin typeface="Cambria Math" panose="02040503050406030204" pitchFamily="18" charset="0"/>
                            </a:rPr>
                            <m:t>𝑠</m:t>
                          </m:r>
                          <m:r>
                            <a:rPr lang="es-PA" b="0" i="1" smtClean="0">
                              <a:latin typeface="Cambria Math" panose="02040503050406030204" pitchFamily="18" charset="0"/>
                            </a:rPr>
                            <m:t>+2)(</m:t>
                          </m:r>
                          <m:r>
                            <a:rPr lang="es-PA" b="0" i="1" smtClean="0">
                              <a:latin typeface="Cambria Math" panose="02040503050406030204" pitchFamily="18" charset="0"/>
                            </a:rPr>
                            <m:t>𝑠</m:t>
                          </m:r>
                          <m:r>
                            <a:rPr lang="es-PA" b="0" i="1" smtClean="0">
                              <a:latin typeface="Cambria Math" panose="02040503050406030204" pitchFamily="18" charset="0"/>
                            </a:rPr>
                            <m:t>−3)</m:t>
                          </m:r>
                        </m:num>
                        <m:den>
                          <m:sSup>
                            <m:sSupPr>
                              <m:ctrlPr>
                                <a:rPr lang="es-PA" b="0" i="1" smtClean="0">
                                  <a:latin typeface="Cambria Math" panose="02040503050406030204" pitchFamily="18" charset="0"/>
                                </a:rPr>
                              </m:ctrlPr>
                            </m:sSupPr>
                            <m:e>
                              <m:d>
                                <m:dPr>
                                  <m:ctrlPr>
                                    <a:rPr lang="es-PA" b="0" i="1" smtClean="0">
                                      <a:latin typeface="Cambria Math" panose="02040503050406030204" pitchFamily="18" charset="0"/>
                                    </a:rPr>
                                  </m:ctrlPr>
                                </m:dPr>
                                <m:e>
                                  <m:r>
                                    <a:rPr lang="es-PA" b="0" i="1" smtClean="0">
                                      <a:latin typeface="Cambria Math" panose="02040503050406030204" pitchFamily="18" charset="0"/>
                                    </a:rPr>
                                    <m:t>𝑠</m:t>
                                  </m:r>
                                  <m:r>
                                    <a:rPr lang="es-PA" b="0" i="1" smtClean="0">
                                      <a:latin typeface="Cambria Math" panose="02040503050406030204" pitchFamily="18" charset="0"/>
                                    </a:rPr>
                                    <m:t>+1</m:t>
                                  </m:r>
                                </m:e>
                              </m:d>
                            </m:e>
                            <m:sup>
                              <m:r>
                                <a:rPr lang="es-PA" b="0" i="1" smtClean="0">
                                  <a:latin typeface="Cambria Math" panose="02040503050406030204" pitchFamily="18" charset="0"/>
                                </a:rPr>
                                <m:t>3</m:t>
                              </m:r>
                            </m:sup>
                          </m:sSup>
                          <m:r>
                            <a:rPr lang="es-PA" b="0" i="1" smtClean="0">
                              <a:latin typeface="Cambria Math" panose="02040503050406030204" pitchFamily="18" charset="0"/>
                            </a:rPr>
                            <m:t>(</m:t>
                          </m:r>
                          <m:r>
                            <a:rPr lang="es-PA" b="0" i="1" smtClean="0">
                              <a:latin typeface="Cambria Math" panose="02040503050406030204" pitchFamily="18" charset="0"/>
                            </a:rPr>
                            <m:t>𝑠</m:t>
                          </m:r>
                          <m:r>
                            <a:rPr lang="es-PA" b="0" i="1" smtClean="0">
                              <a:latin typeface="Cambria Math" panose="02040503050406030204" pitchFamily="18" charset="0"/>
                            </a:rPr>
                            <m:t>+4)(</m:t>
                          </m:r>
                          <m:sSup>
                            <m:sSupPr>
                              <m:ctrlPr>
                                <a:rPr lang="es-PA" b="0" i="1" smtClean="0">
                                  <a:latin typeface="Cambria Math" panose="02040503050406030204" pitchFamily="18" charset="0"/>
                                </a:rPr>
                              </m:ctrlPr>
                            </m:sSupPr>
                            <m:e>
                              <m:r>
                                <a:rPr lang="es-PA" b="0" i="1" smtClean="0">
                                  <a:latin typeface="Cambria Math" panose="02040503050406030204" pitchFamily="18" charset="0"/>
                                </a:rPr>
                                <m:t>𝑠</m:t>
                              </m:r>
                            </m:e>
                            <m:sup>
                              <m:r>
                                <a:rPr lang="es-PA" b="0" i="1" smtClean="0">
                                  <a:latin typeface="Cambria Math" panose="02040503050406030204" pitchFamily="18" charset="0"/>
                                </a:rPr>
                                <m:t>2</m:t>
                              </m:r>
                            </m:sup>
                          </m:sSup>
                          <m:r>
                            <a:rPr lang="es-PA" b="0" i="1" smtClean="0">
                              <a:latin typeface="Cambria Math" panose="02040503050406030204" pitchFamily="18" charset="0"/>
                            </a:rPr>
                            <m:t>+4)</m:t>
                          </m:r>
                        </m:den>
                      </m:f>
                    </m:oMath>
                  </m:oMathPara>
                </a14:m>
                <a:endParaRPr lang="es-PA" dirty="0"/>
              </a:p>
            </p:txBody>
          </p:sp>
        </mc:Choice>
        <mc:Fallback xmlns="">
          <p:sp>
            <p:nvSpPr>
              <p:cNvPr id="10" name="Rectangle 9">
                <a:extLst>
                  <a:ext uri="{FF2B5EF4-FFF2-40B4-BE49-F238E27FC236}">
                    <a16:creationId xmlns:a16="http://schemas.microsoft.com/office/drawing/2014/main" id="{4C1DDDC1-0C78-414B-A112-66D4E023DCA7}"/>
                  </a:ext>
                </a:extLst>
              </p:cNvPr>
              <p:cNvSpPr>
                <a:spLocks noRot="1" noChangeAspect="1" noMove="1" noResize="1" noEditPoints="1" noAdjustHandles="1" noChangeArrowheads="1" noChangeShapeType="1" noTextEdit="1"/>
              </p:cNvSpPr>
              <p:nvPr/>
            </p:nvSpPr>
            <p:spPr>
              <a:xfrm>
                <a:off x="500874" y="4223814"/>
                <a:ext cx="3344185" cy="669094"/>
              </a:xfrm>
              <a:prstGeom prst="rect">
                <a:avLst/>
              </a:prstGeom>
              <a:blipFill>
                <a:blip r:embed="rId4"/>
                <a:stretch>
                  <a:fillRect/>
                </a:stretch>
              </a:blipFill>
            </p:spPr>
            <p:txBody>
              <a:bodyPr/>
              <a:lstStyle/>
              <a:p>
                <a:r>
                  <a:rPr lang="es-PA">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0B5D3637-740F-4011-B209-0DA15663A621}"/>
                  </a:ext>
                </a:extLst>
              </p:cNvPr>
              <p:cNvSpPr/>
              <p:nvPr/>
            </p:nvSpPr>
            <p:spPr>
              <a:xfrm>
                <a:off x="476896" y="5028338"/>
                <a:ext cx="11370607" cy="944746"/>
              </a:xfrm>
              <a:prstGeom prst="rect">
                <a:avLst/>
              </a:prstGeom>
            </p:spPr>
            <p:txBody>
              <a:bodyPr wrap="square">
                <a:spAutoFit/>
              </a:bodyPr>
              <a:lstStyle/>
              <a:p>
                <a:r>
                  <a:rPr lang="es-PA" dirty="0"/>
                  <a:t>La función de transferencia anterior, posee:</a:t>
                </a:r>
              </a:p>
              <a:p>
                <a:r>
                  <a:rPr lang="es-PA" dirty="0"/>
                  <a:t>3 ceros:  </a:t>
                </a:r>
                <a14:m>
                  <m:oMath xmlns:m="http://schemas.openxmlformats.org/officeDocument/2006/math">
                    <m:sSub>
                      <m:sSubPr>
                        <m:ctrlPr>
                          <a:rPr lang="es-PA" b="0" i="1" smtClean="0">
                            <a:latin typeface="Cambria Math" panose="02040503050406030204" pitchFamily="18" charset="0"/>
                          </a:rPr>
                        </m:ctrlPr>
                      </m:sSubPr>
                      <m:e>
                        <m:r>
                          <a:rPr lang="es-PA" b="0" i="1" smtClean="0">
                            <a:latin typeface="Cambria Math" panose="02040503050406030204" pitchFamily="18" charset="0"/>
                          </a:rPr>
                          <m:t>𝑠</m:t>
                        </m:r>
                      </m:e>
                      <m:sub>
                        <m:r>
                          <a:rPr lang="es-PA" b="0" i="1" smtClean="0">
                            <a:latin typeface="Cambria Math" panose="02040503050406030204" pitchFamily="18" charset="0"/>
                          </a:rPr>
                          <m:t>𝑐</m:t>
                        </m:r>
                        <m:r>
                          <a:rPr lang="es-PA" b="0" i="1" smtClean="0">
                            <a:latin typeface="Cambria Math" panose="02040503050406030204" pitchFamily="18" charset="0"/>
                          </a:rPr>
                          <m:t>1</m:t>
                        </m:r>
                      </m:sub>
                    </m:sSub>
                    <m:r>
                      <a:rPr lang="es-PA" b="0" i="1" smtClean="0">
                        <a:latin typeface="Cambria Math" panose="02040503050406030204" pitchFamily="18" charset="0"/>
                      </a:rPr>
                      <m:t>=−5, </m:t>
                    </m:r>
                    <m:sSub>
                      <m:sSubPr>
                        <m:ctrlPr>
                          <a:rPr lang="es-PA" b="0" i="1" smtClean="0">
                            <a:latin typeface="Cambria Math" panose="02040503050406030204" pitchFamily="18" charset="0"/>
                          </a:rPr>
                        </m:ctrlPr>
                      </m:sSubPr>
                      <m:e>
                        <m:r>
                          <a:rPr lang="es-PA" b="0" i="1" smtClean="0">
                            <a:latin typeface="Cambria Math" panose="02040503050406030204" pitchFamily="18" charset="0"/>
                          </a:rPr>
                          <m:t>𝑠</m:t>
                        </m:r>
                      </m:e>
                      <m:sub>
                        <m:r>
                          <a:rPr lang="es-PA" b="0" i="1" smtClean="0">
                            <a:latin typeface="Cambria Math" panose="02040503050406030204" pitchFamily="18" charset="0"/>
                          </a:rPr>
                          <m:t>𝑐</m:t>
                        </m:r>
                        <m:r>
                          <a:rPr lang="es-PA" b="0" i="1" smtClean="0">
                            <a:latin typeface="Cambria Math" panose="02040503050406030204" pitchFamily="18" charset="0"/>
                          </a:rPr>
                          <m:t>2</m:t>
                        </m:r>
                      </m:sub>
                    </m:sSub>
                    <m:r>
                      <a:rPr lang="es-PA" b="0" i="1" smtClean="0">
                        <a:latin typeface="Cambria Math" panose="02040503050406030204" pitchFamily="18" charset="0"/>
                      </a:rPr>
                      <m:t>=−2, </m:t>
                    </m:r>
                    <m:sSub>
                      <m:sSubPr>
                        <m:ctrlPr>
                          <a:rPr lang="es-PA" b="0" i="1" smtClean="0">
                            <a:latin typeface="Cambria Math" panose="02040503050406030204" pitchFamily="18" charset="0"/>
                          </a:rPr>
                        </m:ctrlPr>
                      </m:sSubPr>
                      <m:e>
                        <m:r>
                          <a:rPr lang="es-PA" b="0" i="1" smtClean="0">
                            <a:latin typeface="Cambria Math" panose="02040503050406030204" pitchFamily="18" charset="0"/>
                          </a:rPr>
                          <m:t>𝑠</m:t>
                        </m:r>
                      </m:e>
                      <m:sub>
                        <m:r>
                          <a:rPr lang="es-PA" b="0" i="1" smtClean="0">
                            <a:latin typeface="Cambria Math" panose="02040503050406030204" pitchFamily="18" charset="0"/>
                          </a:rPr>
                          <m:t>𝑐</m:t>
                        </m:r>
                        <m:r>
                          <a:rPr lang="es-PA" b="0" i="1" smtClean="0">
                            <a:latin typeface="Cambria Math" panose="02040503050406030204" pitchFamily="18" charset="0"/>
                          </a:rPr>
                          <m:t>3</m:t>
                        </m:r>
                      </m:sub>
                    </m:sSub>
                    <m:r>
                      <a:rPr lang="es-PA" b="0" i="1" smtClean="0">
                        <a:latin typeface="Cambria Math" panose="02040503050406030204" pitchFamily="18" charset="0"/>
                      </a:rPr>
                      <m:t>=3</m:t>
                    </m:r>
                  </m:oMath>
                </a14:m>
                <a:r>
                  <a:rPr lang="es-PA" dirty="0"/>
                  <a:t> </a:t>
                </a:r>
              </a:p>
              <a:p>
                <a:r>
                  <a:rPr lang="es-PA" dirty="0"/>
                  <a:t>6 polos: </a:t>
                </a:r>
                <a14:m>
                  <m:oMath xmlns:m="http://schemas.openxmlformats.org/officeDocument/2006/math">
                    <m:sSub>
                      <m:sSubPr>
                        <m:ctrlPr>
                          <a:rPr lang="es-PA" b="0" i="1" smtClean="0">
                            <a:latin typeface="Cambria Math" panose="02040503050406030204" pitchFamily="18" charset="0"/>
                          </a:rPr>
                        </m:ctrlPr>
                      </m:sSubPr>
                      <m:e>
                        <m:r>
                          <a:rPr lang="es-PA" b="0" i="1" smtClean="0">
                            <a:latin typeface="Cambria Math" panose="02040503050406030204" pitchFamily="18" charset="0"/>
                          </a:rPr>
                          <m:t>𝑠</m:t>
                        </m:r>
                      </m:e>
                      <m:sub>
                        <m:r>
                          <a:rPr lang="es-PA" b="0" i="1" smtClean="0">
                            <a:latin typeface="Cambria Math" panose="02040503050406030204" pitchFamily="18" charset="0"/>
                          </a:rPr>
                          <m:t>𝑝</m:t>
                        </m:r>
                        <m:r>
                          <a:rPr lang="es-PA" b="0" i="1" smtClean="0">
                            <a:latin typeface="Cambria Math" panose="02040503050406030204" pitchFamily="18" charset="0"/>
                          </a:rPr>
                          <m:t>1</m:t>
                        </m:r>
                      </m:sub>
                    </m:sSub>
                    <m:r>
                      <a:rPr lang="es-PA" b="0" i="1" smtClean="0">
                        <a:latin typeface="Cambria Math" panose="02040503050406030204" pitchFamily="18" charset="0"/>
                      </a:rPr>
                      <m:t>=−1, </m:t>
                    </m:r>
                    <m:sSub>
                      <m:sSubPr>
                        <m:ctrlPr>
                          <a:rPr lang="es-PA" b="0" i="1" smtClean="0">
                            <a:latin typeface="Cambria Math" panose="02040503050406030204" pitchFamily="18" charset="0"/>
                          </a:rPr>
                        </m:ctrlPr>
                      </m:sSubPr>
                      <m:e>
                        <m:r>
                          <a:rPr lang="es-PA" b="0" i="1" smtClean="0">
                            <a:latin typeface="Cambria Math" panose="02040503050406030204" pitchFamily="18" charset="0"/>
                          </a:rPr>
                          <m:t>𝑠</m:t>
                        </m:r>
                      </m:e>
                      <m:sub>
                        <m:r>
                          <a:rPr lang="es-PA" b="0" i="1" smtClean="0">
                            <a:latin typeface="Cambria Math" panose="02040503050406030204" pitchFamily="18" charset="0"/>
                          </a:rPr>
                          <m:t>𝑝</m:t>
                        </m:r>
                        <m:r>
                          <a:rPr lang="es-PA" b="0" i="1" smtClean="0">
                            <a:latin typeface="Cambria Math" panose="02040503050406030204" pitchFamily="18" charset="0"/>
                          </a:rPr>
                          <m:t>2</m:t>
                        </m:r>
                      </m:sub>
                    </m:sSub>
                    <m:r>
                      <a:rPr lang="es-PA" b="0" i="1" smtClean="0">
                        <a:latin typeface="Cambria Math" panose="02040503050406030204" pitchFamily="18" charset="0"/>
                      </a:rPr>
                      <m:t>=−1, </m:t>
                    </m:r>
                    <m:sSub>
                      <m:sSubPr>
                        <m:ctrlPr>
                          <a:rPr lang="es-PA" b="0" i="1" smtClean="0">
                            <a:latin typeface="Cambria Math" panose="02040503050406030204" pitchFamily="18" charset="0"/>
                          </a:rPr>
                        </m:ctrlPr>
                      </m:sSubPr>
                      <m:e>
                        <m:r>
                          <a:rPr lang="es-PA" b="0" i="1" smtClean="0">
                            <a:latin typeface="Cambria Math" panose="02040503050406030204" pitchFamily="18" charset="0"/>
                          </a:rPr>
                          <m:t>𝑠</m:t>
                        </m:r>
                      </m:e>
                      <m:sub>
                        <m:r>
                          <a:rPr lang="es-PA" b="0" i="1" smtClean="0">
                            <a:latin typeface="Cambria Math" panose="02040503050406030204" pitchFamily="18" charset="0"/>
                          </a:rPr>
                          <m:t>𝑝</m:t>
                        </m:r>
                        <m:r>
                          <a:rPr lang="es-PA" b="0" i="1" smtClean="0">
                            <a:latin typeface="Cambria Math" panose="02040503050406030204" pitchFamily="18" charset="0"/>
                          </a:rPr>
                          <m:t>3</m:t>
                        </m:r>
                      </m:sub>
                    </m:sSub>
                    <m:r>
                      <a:rPr lang="es-PA" b="0" i="1" smtClean="0">
                        <a:latin typeface="Cambria Math" panose="02040503050406030204" pitchFamily="18" charset="0"/>
                      </a:rPr>
                      <m:t>=−1,</m:t>
                    </m:r>
                    <m:sSub>
                      <m:sSubPr>
                        <m:ctrlPr>
                          <a:rPr lang="es-PA" b="0" i="1" smtClean="0">
                            <a:latin typeface="Cambria Math" panose="02040503050406030204" pitchFamily="18" charset="0"/>
                          </a:rPr>
                        </m:ctrlPr>
                      </m:sSubPr>
                      <m:e>
                        <m:r>
                          <a:rPr lang="es-PA" b="0" i="1" smtClean="0">
                            <a:latin typeface="Cambria Math" panose="02040503050406030204" pitchFamily="18" charset="0"/>
                          </a:rPr>
                          <m:t>𝑠</m:t>
                        </m:r>
                      </m:e>
                      <m:sub>
                        <m:r>
                          <a:rPr lang="es-PA" b="0" i="1" smtClean="0">
                            <a:latin typeface="Cambria Math" panose="02040503050406030204" pitchFamily="18" charset="0"/>
                          </a:rPr>
                          <m:t>𝑝</m:t>
                        </m:r>
                        <m:r>
                          <a:rPr lang="es-PA" b="0" i="1" smtClean="0">
                            <a:latin typeface="Cambria Math" panose="02040503050406030204" pitchFamily="18" charset="0"/>
                          </a:rPr>
                          <m:t>4</m:t>
                        </m:r>
                      </m:sub>
                    </m:sSub>
                    <m:r>
                      <a:rPr lang="es-PA" b="0" i="1" smtClean="0">
                        <a:latin typeface="Cambria Math" panose="02040503050406030204" pitchFamily="18" charset="0"/>
                      </a:rPr>
                      <m:t>=−4, </m:t>
                    </m:r>
                    <m:sSub>
                      <m:sSubPr>
                        <m:ctrlPr>
                          <a:rPr lang="es-PA" b="0" i="1" smtClean="0">
                            <a:latin typeface="Cambria Math" panose="02040503050406030204" pitchFamily="18" charset="0"/>
                          </a:rPr>
                        </m:ctrlPr>
                      </m:sSubPr>
                      <m:e>
                        <m:r>
                          <a:rPr lang="es-PA" b="0" i="1" smtClean="0">
                            <a:latin typeface="Cambria Math" panose="02040503050406030204" pitchFamily="18" charset="0"/>
                          </a:rPr>
                          <m:t>𝑠</m:t>
                        </m:r>
                      </m:e>
                      <m:sub>
                        <m:r>
                          <a:rPr lang="es-PA" b="0" i="1" smtClean="0">
                            <a:latin typeface="Cambria Math" panose="02040503050406030204" pitchFamily="18" charset="0"/>
                          </a:rPr>
                          <m:t>𝑝</m:t>
                        </m:r>
                        <m:r>
                          <a:rPr lang="es-PA" b="0" i="1" smtClean="0">
                            <a:latin typeface="Cambria Math" panose="02040503050406030204" pitchFamily="18" charset="0"/>
                          </a:rPr>
                          <m:t>5</m:t>
                        </m:r>
                      </m:sub>
                    </m:sSub>
                    <m:r>
                      <a:rPr lang="es-PA" b="0" i="1" smtClean="0">
                        <a:latin typeface="Cambria Math" panose="02040503050406030204" pitchFamily="18" charset="0"/>
                      </a:rPr>
                      <m:t>=</m:t>
                    </m:r>
                    <m:r>
                      <a:rPr lang="es-PA" b="0" i="1" smtClean="0">
                        <a:latin typeface="Cambria Math" panose="02040503050406030204" pitchFamily="18" charset="0"/>
                      </a:rPr>
                      <m:t>𝑗</m:t>
                    </m:r>
                    <m:r>
                      <a:rPr lang="es-PA" b="0" i="1" smtClean="0">
                        <a:latin typeface="Cambria Math" panose="02040503050406030204" pitchFamily="18" charset="0"/>
                      </a:rPr>
                      <m:t>2,</m:t>
                    </m:r>
                    <m:sSub>
                      <m:sSubPr>
                        <m:ctrlPr>
                          <a:rPr lang="es-PA" b="0" i="1" smtClean="0">
                            <a:latin typeface="Cambria Math" panose="02040503050406030204" pitchFamily="18" charset="0"/>
                          </a:rPr>
                        </m:ctrlPr>
                      </m:sSubPr>
                      <m:e>
                        <m:r>
                          <a:rPr lang="es-PA" b="0" i="1" smtClean="0">
                            <a:latin typeface="Cambria Math" panose="02040503050406030204" pitchFamily="18" charset="0"/>
                          </a:rPr>
                          <m:t>𝑠</m:t>
                        </m:r>
                      </m:e>
                      <m:sub>
                        <m:r>
                          <a:rPr lang="es-PA" b="0" i="1" smtClean="0">
                            <a:latin typeface="Cambria Math" panose="02040503050406030204" pitchFamily="18" charset="0"/>
                          </a:rPr>
                          <m:t>𝑝</m:t>
                        </m:r>
                        <m:r>
                          <a:rPr lang="es-PA" b="0" i="1" smtClean="0">
                            <a:latin typeface="Cambria Math" panose="02040503050406030204" pitchFamily="18" charset="0"/>
                          </a:rPr>
                          <m:t>6</m:t>
                        </m:r>
                      </m:sub>
                    </m:sSub>
                    <m:r>
                      <a:rPr lang="es-PA" b="0" i="1" smtClean="0">
                        <a:latin typeface="Cambria Math" panose="02040503050406030204" pitchFamily="18" charset="0"/>
                      </a:rPr>
                      <m:t>=−</m:t>
                    </m:r>
                    <m:r>
                      <a:rPr lang="es-PA" b="0" i="1" smtClean="0">
                        <a:latin typeface="Cambria Math" panose="02040503050406030204" pitchFamily="18" charset="0"/>
                      </a:rPr>
                      <m:t>𝑗</m:t>
                    </m:r>
                    <m:r>
                      <a:rPr lang="es-PA" b="0" i="1" smtClean="0">
                        <a:latin typeface="Cambria Math" panose="02040503050406030204" pitchFamily="18" charset="0"/>
                      </a:rPr>
                      <m:t>2</m:t>
                    </m:r>
                  </m:oMath>
                </a14:m>
                <a:endParaRPr lang="es-PA" dirty="0"/>
              </a:p>
            </p:txBody>
          </p:sp>
        </mc:Choice>
        <mc:Fallback xmlns="">
          <p:sp>
            <p:nvSpPr>
              <p:cNvPr id="11" name="Rectangle 10">
                <a:extLst>
                  <a:ext uri="{FF2B5EF4-FFF2-40B4-BE49-F238E27FC236}">
                    <a16:creationId xmlns:a16="http://schemas.microsoft.com/office/drawing/2014/main" id="{0B5D3637-740F-4011-B209-0DA15663A621}"/>
                  </a:ext>
                </a:extLst>
              </p:cNvPr>
              <p:cNvSpPr>
                <a:spLocks noRot="1" noChangeAspect="1" noMove="1" noResize="1" noEditPoints="1" noAdjustHandles="1" noChangeArrowheads="1" noChangeShapeType="1" noTextEdit="1"/>
              </p:cNvSpPr>
              <p:nvPr/>
            </p:nvSpPr>
            <p:spPr>
              <a:xfrm>
                <a:off x="476896" y="5028338"/>
                <a:ext cx="11370607" cy="944746"/>
              </a:xfrm>
              <a:prstGeom prst="rect">
                <a:avLst/>
              </a:prstGeom>
              <a:blipFill>
                <a:blip r:embed="rId5"/>
                <a:stretch>
                  <a:fillRect l="-429" t="-3871" b="-7742"/>
                </a:stretch>
              </a:blipFill>
            </p:spPr>
            <p:txBody>
              <a:bodyPr/>
              <a:lstStyle/>
              <a:p>
                <a:r>
                  <a:rPr lang="es-PA">
                    <a:noFill/>
                  </a:rPr>
                  <a:t> </a:t>
                </a:r>
              </a:p>
            </p:txBody>
          </p:sp>
        </mc:Fallback>
      </mc:AlternateContent>
      <p:sp>
        <p:nvSpPr>
          <p:cNvPr id="12" name="TextBox 11">
            <a:extLst>
              <a:ext uri="{FF2B5EF4-FFF2-40B4-BE49-F238E27FC236}">
                <a16:creationId xmlns:a16="http://schemas.microsoft.com/office/drawing/2014/main" id="{BB7E34BB-D9E4-492F-A1A8-31029F682450}"/>
              </a:ext>
            </a:extLst>
          </p:cNvPr>
          <p:cNvSpPr txBox="1"/>
          <p:nvPr/>
        </p:nvSpPr>
        <p:spPr>
          <a:xfrm>
            <a:off x="476896" y="6052573"/>
            <a:ext cx="7673266" cy="646331"/>
          </a:xfrm>
          <a:prstGeom prst="rect">
            <a:avLst/>
          </a:prstGeom>
          <a:noFill/>
        </p:spPr>
        <p:txBody>
          <a:bodyPr wrap="square" rtlCol="0">
            <a:spAutoFit/>
          </a:bodyPr>
          <a:lstStyle/>
          <a:p>
            <a:r>
              <a:rPr lang="es-PA" dirty="0"/>
              <a:t>El método de la función de transferencia será abordado completamente en la siguiente parte del curso.</a:t>
            </a:r>
          </a:p>
        </p:txBody>
      </p:sp>
    </p:spTree>
    <p:extLst>
      <p:ext uri="{BB962C8B-B14F-4D97-AF65-F5344CB8AC3E}">
        <p14:creationId xmlns:p14="http://schemas.microsoft.com/office/powerpoint/2010/main" val="14710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64F519EA-836C-4E21-87EE-CE7AB0186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6280"/>
            <a:ext cx="4449464"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3374" y="702944"/>
            <a:ext cx="5369325" cy="5586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285E06-824B-4159-BD87-A29B71E26BC2}"/>
              </a:ext>
            </a:extLst>
          </p:cNvPr>
          <p:cNvSpPr>
            <a:spLocks noGrp="1"/>
          </p:cNvSpPr>
          <p:nvPr>
            <p:ph type="title"/>
          </p:nvPr>
        </p:nvSpPr>
        <p:spPr>
          <a:xfrm>
            <a:off x="1016805" y="1345958"/>
            <a:ext cx="4193196" cy="4166085"/>
          </a:xfrm>
        </p:spPr>
        <p:txBody>
          <a:bodyPr>
            <a:normAutofit/>
          </a:bodyPr>
          <a:lstStyle/>
          <a:p>
            <a:r>
              <a:rPr lang="es-PA" sz="4600"/>
              <a:t>Modelo matemático de un sistema</a:t>
            </a:r>
          </a:p>
        </p:txBody>
      </p:sp>
      <p:grpSp>
        <p:nvGrpSpPr>
          <p:cNvPr id="46" name="Group 45">
            <a:extLst>
              <a:ext uri="{FF2B5EF4-FFF2-40B4-BE49-F238E27FC236}">
                <a16:creationId xmlns:a16="http://schemas.microsoft.com/office/drawing/2014/main" id="{C833A70A-9722-46F0-A5EB-C72F787470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47" name="Rectangle 2">
              <a:extLst>
                <a:ext uri="{FF2B5EF4-FFF2-40B4-BE49-F238E27FC236}">
                  <a16:creationId xmlns:a16="http://schemas.microsoft.com/office/drawing/2014/main" id="{0E424FCE-3213-4BEE-A1E8-B7E8AEA5A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59">
              <a:extLst>
                <a:ext uri="{FF2B5EF4-FFF2-40B4-BE49-F238E27FC236}">
                  <a16:creationId xmlns:a16="http://schemas.microsoft.com/office/drawing/2014/main" id="{5EE95433-383A-45BD-BFCA-833B8F0A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2">
              <a:extLst>
                <a:ext uri="{FF2B5EF4-FFF2-40B4-BE49-F238E27FC236}">
                  <a16:creationId xmlns:a16="http://schemas.microsoft.com/office/drawing/2014/main" id="{2EEA944D-C4D5-48D7-804D-86BE8AFC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4">
              <a:extLst>
                <a:ext uri="{FF2B5EF4-FFF2-40B4-BE49-F238E27FC236}">
                  <a16:creationId xmlns:a16="http://schemas.microsoft.com/office/drawing/2014/main" id="{F3FCE305-3F55-48BF-8549-01E0364C8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23D7F518-6C41-4C3F-9060-C9FE0B1D4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2">
              <a:extLst>
                <a:ext uri="{FF2B5EF4-FFF2-40B4-BE49-F238E27FC236}">
                  <a16:creationId xmlns:a16="http://schemas.microsoft.com/office/drawing/2014/main" id="{3B93E94B-19C7-49C9-A135-582F72B1A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9">
              <a:extLst>
                <a:ext uri="{FF2B5EF4-FFF2-40B4-BE49-F238E27FC236}">
                  <a16:creationId xmlns:a16="http://schemas.microsoft.com/office/drawing/2014/main" id="{FEF28287-3D78-44FC-8C53-70755EAF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2">
              <a:extLst>
                <a:ext uri="{FF2B5EF4-FFF2-40B4-BE49-F238E27FC236}">
                  <a16:creationId xmlns:a16="http://schemas.microsoft.com/office/drawing/2014/main" id="{2E8ECBA7-D5B5-48AD-9108-4EB4FB5AA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4">
              <a:extLst>
                <a:ext uri="{FF2B5EF4-FFF2-40B4-BE49-F238E27FC236}">
                  <a16:creationId xmlns:a16="http://schemas.microsoft.com/office/drawing/2014/main" id="{69CDB17F-9370-4BDB-AF7D-0C10664AF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6">
              <a:extLst>
                <a:ext uri="{FF2B5EF4-FFF2-40B4-BE49-F238E27FC236}">
                  <a16:creationId xmlns:a16="http://schemas.microsoft.com/office/drawing/2014/main" id="{65D03FDE-4254-4CCB-ACA1-CCF9ED99A1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2">
              <a:extLst>
                <a:ext uri="{FF2B5EF4-FFF2-40B4-BE49-F238E27FC236}">
                  <a16:creationId xmlns:a16="http://schemas.microsoft.com/office/drawing/2014/main" id="{406E5C16-E87A-48D6-808A-4E99A9FA2A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9">
              <a:extLst>
                <a:ext uri="{FF2B5EF4-FFF2-40B4-BE49-F238E27FC236}">
                  <a16:creationId xmlns:a16="http://schemas.microsoft.com/office/drawing/2014/main" id="{DD6696B0-7715-471B-835A-DA4F6E0B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2">
              <a:extLst>
                <a:ext uri="{FF2B5EF4-FFF2-40B4-BE49-F238E27FC236}">
                  <a16:creationId xmlns:a16="http://schemas.microsoft.com/office/drawing/2014/main" id="{7B7BE224-1A69-42AA-9C1C-29ADE08B27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4">
              <a:extLst>
                <a:ext uri="{FF2B5EF4-FFF2-40B4-BE49-F238E27FC236}">
                  <a16:creationId xmlns:a16="http://schemas.microsoft.com/office/drawing/2014/main" id="{F4CBB296-B6FF-43BA-A2F1-471A7D6A3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6">
              <a:extLst>
                <a:ext uri="{FF2B5EF4-FFF2-40B4-BE49-F238E27FC236}">
                  <a16:creationId xmlns:a16="http://schemas.microsoft.com/office/drawing/2014/main" id="{7B9B8F5E-97B1-4CC6-A25F-0406AF9F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2">
              <a:extLst>
                <a:ext uri="{FF2B5EF4-FFF2-40B4-BE49-F238E27FC236}">
                  <a16:creationId xmlns:a16="http://schemas.microsoft.com/office/drawing/2014/main" id="{9EB4DAA2-343C-4239-A2B2-D2412770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59">
              <a:extLst>
                <a:ext uri="{FF2B5EF4-FFF2-40B4-BE49-F238E27FC236}">
                  <a16:creationId xmlns:a16="http://schemas.microsoft.com/office/drawing/2014/main" id="{8D6B2AAD-8F5E-4D57-B2E6-7DBB7953C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2">
              <a:extLst>
                <a:ext uri="{FF2B5EF4-FFF2-40B4-BE49-F238E27FC236}">
                  <a16:creationId xmlns:a16="http://schemas.microsoft.com/office/drawing/2014/main" id="{9CE95F93-6BC5-4616-9F8D-B941B4B8F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A8C3D8DE-DC76-487C-8C2A-7684D5C9E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6">
              <a:extLst>
                <a:ext uri="{FF2B5EF4-FFF2-40B4-BE49-F238E27FC236}">
                  <a16:creationId xmlns:a16="http://schemas.microsoft.com/office/drawing/2014/main" id="{56088CB5-E2A8-49A4-8AB5-6D5463E03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2">
              <a:extLst>
                <a:ext uri="{FF2B5EF4-FFF2-40B4-BE49-F238E27FC236}">
                  <a16:creationId xmlns:a16="http://schemas.microsoft.com/office/drawing/2014/main" id="{372F50F8-8B88-48EF-B21C-B5B26426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59">
              <a:extLst>
                <a:ext uri="{FF2B5EF4-FFF2-40B4-BE49-F238E27FC236}">
                  <a16:creationId xmlns:a16="http://schemas.microsoft.com/office/drawing/2014/main" id="{37008499-DF9A-4230-BE00-35B862316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2">
              <a:extLst>
                <a:ext uri="{FF2B5EF4-FFF2-40B4-BE49-F238E27FC236}">
                  <a16:creationId xmlns:a16="http://schemas.microsoft.com/office/drawing/2014/main" id="{BCEE48F0-E436-451D-A5FE-0D818D1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4">
              <a:extLst>
                <a:ext uri="{FF2B5EF4-FFF2-40B4-BE49-F238E27FC236}">
                  <a16:creationId xmlns:a16="http://schemas.microsoft.com/office/drawing/2014/main" id="{6852656E-1E8F-41F9-900D-8E8CC1B2B9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6">
              <a:extLst>
                <a:ext uri="{FF2B5EF4-FFF2-40B4-BE49-F238E27FC236}">
                  <a16:creationId xmlns:a16="http://schemas.microsoft.com/office/drawing/2014/main" id="{489DA605-39DD-45FD-9796-12A36B23B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D32936B1-15FB-4DDC-BC18-3A1F2CC40F45}"/>
              </a:ext>
            </a:extLst>
          </p:cNvPr>
          <p:cNvSpPr>
            <a:spLocks noGrp="1"/>
          </p:cNvSpPr>
          <p:nvPr>
            <p:ph idx="1"/>
          </p:nvPr>
        </p:nvSpPr>
        <p:spPr>
          <a:xfrm>
            <a:off x="6229734" y="750307"/>
            <a:ext cx="5369326" cy="5357387"/>
          </a:xfrm>
        </p:spPr>
        <p:txBody>
          <a:bodyPr anchor="ctr">
            <a:normAutofit/>
          </a:bodyPr>
          <a:lstStyle/>
          <a:p>
            <a:pPr marL="0" indent="0">
              <a:buNone/>
            </a:pPr>
            <a:r>
              <a:rPr lang="es-PA" sz="2000" dirty="0"/>
              <a:t>El primer paso al diseñar sistemas de control, es el de desarrollar los modelos matemáticos que describen a ese sistema. Si conocemos el modelo matemático de un sistema, podemos predecir su comportamiento, y por lo tanto podemos corregir su respuesta. En el curso de teoría de control 1, se analizan 2 modelos matemáticos:</a:t>
            </a:r>
          </a:p>
          <a:p>
            <a:pPr marL="342900" indent="-342900">
              <a:buFont typeface="+mj-lt"/>
              <a:buAutoNum type="arabicPeriod"/>
            </a:pPr>
            <a:r>
              <a:rPr lang="es-PA" sz="2000" dirty="0"/>
              <a:t>El método de la función de transferencia, que es un análisis de los sistemas en el dominio de la frecuencia, mediante el uso de la transformada de Laplace,</a:t>
            </a:r>
          </a:p>
          <a:p>
            <a:pPr marL="342900" indent="-342900">
              <a:buFont typeface="+mj-lt"/>
              <a:buAutoNum type="arabicPeriod"/>
            </a:pPr>
            <a:r>
              <a:rPr lang="es-PA" sz="2000" dirty="0"/>
              <a:t>El método de las variables de estado, que es un análisis en el dominio del tiempo.</a:t>
            </a:r>
          </a:p>
          <a:p>
            <a:pPr marL="342900" indent="-342900">
              <a:buFont typeface="+mj-lt"/>
              <a:buAutoNum type="arabicPeriod"/>
            </a:pPr>
            <a:endParaRPr lang="es-PA" sz="2000" dirty="0"/>
          </a:p>
          <a:p>
            <a:pPr marL="0" indent="0">
              <a:buNone/>
            </a:pPr>
            <a:r>
              <a:rPr lang="es-PA" sz="2000" dirty="0"/>
              <a:t>Empezaremos haciendo una revisión del primer método, realizando un repaso de las transformadas de Laplace.</a:t>
            </a:r>
          </a:p>
        </p:txBody>
      </p:sp>
    </p:spTree>
    <p:extLst>
      <p:ext uri="{BB962C8B-B14F-4D97-AF65-F5344CB8AC3E}">
        <p14:creationId xmlns:p14="http://schemas.microsoft.com/office/powerpoint/2010/main" val="3734293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458B1A-5A45-4D2E-8B4A-3BF43143387F}"/>
              </a:ext>
            </a:extLst>
          </p:cNvPr>
          <p:cNvSpPr>
            <a:spLocks noGrp="1"/>
          </p:cNvSpPr>
          <p:nvPr>
            <p:ph type="title"/>
          </p:nvPr>
        </p:nvSpPr>
        <p:spPr>
          <a:xfrm>
            <a:off x="181111" y="52222"/>
            <a:ext cx="10515600" cy="1325563"/>
          </a:xfrm>
        </p:spPr>
        <p:txBody>
          <a:bodyPr/>
          <a:lstStyle/>
          <a:p>
            <a:pPr algn="ctr"/>
            <a:r>
              <a:rPr lang="es-PA" dirty="0"/>
              <a:t>La transformada de Laplace</a:t>
            </a:r>
          </a:p>
        </p:txBody>
      </p:sp>
      <p:sp>
        <p:nvSpPr>
          <p:cNvPr id="5" name="CuadroTexto 4">
            <a:extLst>
              <a:ext uri="{FF2B5EF4-FFF2-40B4-BE49-F238E27FC236}">
                <a16:creationId xmlns:a16="http://schemas.microsoft.com/office/drawing/2014/main" id="{DA6F827B-773D-4098-B2E8-748D15F97F4F}"/>
              </a:ext>
            </a:extLst>
          </p:cNvPr>
          <p:cNvSpPr txBox="1"/>
          <p:nvPr/>
        </p:nvSpPr>
        <p:spPr>
          <a:xfrm>
            <a:off x="171361" y="1135294"/>
            <a:ext cx="11476142" cy="923330"/>
          </a:xfrm>
          <a:prstGeom prst="rect">
            <a:avLst/>
          </a:prstGeom>
          <a:noFill/>
        </p:spPr>
        <p:txBody>
          <a:bodyPr wrap="square" rtlCol="0">
            <a:spAutoFit/>
          </a:bodyPr>
          <a:lstStyle/>
          <a:p>
            <a:r>
              <a:rPr lang="es-PA" dirty="0"/>
              <a:t>La transformada de Laplace reduce el análisis de un sistema de ‘’N’’ ecuaciones diferenciales de cualquier orden, a un sistema de ‘’N’’ ecuaciones algebraicas, siendo esta la mayor ventaja de este método. A continuación se define la transformada de Laplace, y la transformada inversa de Laplace:</a:t>
            </a:r>
          </a:p>
        </p:txBody>
      </p:sp>
      <p:sp>
        <p:nvSpPr>
          <p:cNvPr id="6" name="CuadroTexto 5">
            <a:extLst>
              <a:ext uri="{FF2B5EF4-FFF2-40B4-BE49-F238E27FC236}">
                <a16:creationId xmlns:a16="http://schemas.microsoft.com/office/drawing/2014/main" id="{7931A21C-BFCD-4F0D-B8E2-EB7F353158B6}"/>
              </a:ext>
            </a:extLst>
          </p:cNvPr>
          <p:cNvSpPr txBox="1"/>
          <p:nvPr/>
        </p:nvSpPr>
        <p:spPr>
          <a:xfrm>
            <a:off x="5078278" y="2389430"/>
            <a:ext cx="4194629" cy="646331"/>
          </a:xfrm>
          <a:prstGeom prst="rect">
            <a:avLst/>
          </a:prstGeom>
          <a:noFill/>
        </p:spPr>
        <p:txBody>
          <a:bodyPr wrap="square" rtlCol="0">
            <a:spAutoFit/>
          </a:bodyPr>
          <a:lstStyle/>
          <a:p>
            <a:r>
              <a:rPr lang="es-PA" dirty="0"/>
              <a:t>Definición de la transformada de Laplace unilateral.</a:t>
            </a:r>
          </a:p>
        </p:txBody>
      </p:sp>
      <p:sp>
        <p:nvSpPr>
          <p:cNvPr id="9" name="CuadroTexto 8">
            <a:extLst>
              <a:ext uri="{FF2B5EF4-FFF2-40B4-BE49-F238E27FC236}">
                <a16:creationId xmlns:a16="http://schemas.microsoft.com/office/drawing/2014/main" id="{B22B8C19-7886-4E4B-B855-477E92506D6A}"/>
              </a:ext>
            </a:extLst>
          </p:cNvPr>
          <p:cNvSpPr txBox="1"/>
          <p:nvPr/>
        </p:nvSpPr>
        <p:spPr>
          <a:xfrm>
            <a:off x="5078278" y="3333215"/>
            <a:ext cx="4194629" cy="646331"/>
          </a:xfrm>
          <a:prstGeom prst="rect">
            <a:avLst/>
          </a:prstGeom>
          <a:noFill/>
        </p:spPr>
        <p:txBody>
          <a:bodyPr wrap="square" rtlCol="0">
            <a:spAutoFit/>
          </a:bodyPr>
          <a:lstStyle/>
          <a:p>
            <a:r>
              <a:rPr lang="es-PA" dirty="0"/>
              <a:t>Definición de la transformada inversa de Laplace unilateral.</a:t>
            </a:r>
          </a:p>
        </p:txBody>
      </p:sp>
      <p:sp>
        <p:nvSpPr>
          <p:cNvPr id="8" name="CuadroTexto 7">
            <a:extLst>
              <a:ext uri="{FF2B5EF4-FFF2-40B4-BE49-F238E27FC236}">
                <a16:creationId xmlns:a16="http://schemas.microsoft.com/office/drawing/2014/main" id="{AEB52799-8DDB-47DC-9334-E43A49725EA5}"/>
              </a:ext>
            </a:extLst>
          </p:cNvPr>
          <p:cNvSpPr txBox="1"/>
          <p:nvPr/>
        </p:nvSpPr>
        <p:spPr>
          <a:xfrm>
            <a:off x="181111" y="4263111"/>
            <a:ext cx="11677060" cy="2585323"/>
          </a:xfrm>
          <a:prstGeom prst="rect">
            <a:avLst/>
          </a:prstGeom>
          <a:noFill/>
        </p:spPr>
        <p:txBody>
          <a:bodyPr wrap="square" rtlCol="0">
            <a:spAutoFit/>
          </a:bodyPr>
          <a:lstStyle/>
          <a:p>
            <a:r>
              <a:rPr lang="es-PA" dirty="0"/>
              <a:t>La transformada de Laplace de una ecuación diferencial LTI, puede ser calculada mediante la primera integral vista arriba, la cual permite pasar de una ecuación en el dominio del tiempo continuo, a otra equivalente en el dominio de la frecuencia. La transformada inversa de Laplace, se calcula mediante la segunda ecuación, permitiendo pasar del dominio de la frecuencia al dominio del tiempo continuo. </a:t>
            </a:r>
          </a:p>
          <a:p>
            <a:r>
              <a:rPr lang="es-PA" dirty="0"/>
              <a:t>La conversión del dominio del tiempo hacia el dominio de la frecuencia y viceversa, se puede realizar mediante la Tabla 1, ubicada en la diapositiva 7. </a:t>
            </a:r>
          </a:p>
          <a:p>
            <a:endParaRPr lang="es-PA" dirty="0"/>
          </a:p>
          <a:p>
            <a:r>
              <a:rPr lang="es-PA" dirty="0"/>
              <a:t>En los ejemplos siguientes se le pedirá realizar la conversión mediante la definición (Utilizando la integral) y mediante la tabla 1. En la tabla 2, en la misma diapositiva encontrarán algunos teoremas útiles.</a:t>
            </a:r>
          </a:p>
        </p:txBody>
      </p:sp>
      <p:pic>
        <p:nvPicPr>
          <p:cNvPr id="3" name="Picture 2">
            <a:extLst>
              <a:ext uri="{FF2B5EF4-FFF2-40B4-BE49-F238E27FC236}">
                <a16:creationId xmlns:a16="http://schemas.microsoft.com/office/drawing/2014/main" id="{410D8FA0-9265-4854-8333-2954C02A328E}"/>
              </a:ext>
            </a:extLst>
          </p:cNvPr>
          <p:cNvPicPr>
            <a:picLocks noChangeAspect="1"/>
          </p:cNvPicPr>
          <p:nvPr/>
        </p:nvPicPr>
        <p:blipFill>
          <a:blip r:embed="rId2"/>
          <a:stretch>
            <a:fillRect/>
          </a:stretch>
        </p:blipFill>
        <p:spPr>
          <a:xfrm>
            <a:off x="252181" y="2285946"/>
            <a:ext cx="3624494" cy="853300"/>
          </a:xfrm>
          <a:prstGeom prst="rect">
            <a:avLst/>
          </a:prstGeom>
        </p:spPr>
      </p:pic>
      <p:pic>
        <p:nvPicPr>
          <p:cNvPr id="10" name="Picture 9">
            <a:extLst>
              <a:ext uri="{FF2B5EF4-FFF2-40B4-BE49-F238E27FC236}">
                <a16:creationId xmlns:a16="http://schemas.microsoft.com/office/drawing/2014/main" id="{AA00F37A-7168-4810-BB30-FA7CB82692AD}"/>
              </a:ext>
            </a:extLst>
          </p:cNvPr>
          <p:cNvPicPr>
            <a:picLocks noChangeAspect="1"/>
          </p:cNvPicPr>
          <p:nvPr/>
        </p:nvPicPr>
        <p:blipFill>
          <a:blip r:embed="rId3"/>
          <a:stretch>
            <a:fillRect/>
          </a:stretch>
        </p:blipFill>
        <p:spPr>
          <a:xfrm>
            <a:off x="252181" y="3216040"/>
            <a:ext cx="4464147" cy="880682"/>
          </a:xfrm>
          <a:prstGeom prst="rect">
            <a:avLst/>
          </a:prstGeom>
        </p:spPr>
      </p:pic>
    </p:spTree>
    <p:extLst>
      <p:ext uri="{BB962C8B-B14F-4D97-AF65-F5344CB8AC3E}">
        <p14:creationId xmlns:p14="http://schemas.microsoft.com/office/powerpoint/2010/main" val="2545005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85A232-A45B-4796-A225-36A61FA72320}"/>
              </a:ext>
            </a:extLst>
          </p:cNvPr>
          <p:cNvSpPr>
            <a:spLocks noGrp="1"/>
          </p:cNvSpPr>
          <p:nvPr>
            <p:ph type="title"/>
          </p:nvPr>
        </p:nvSpPr>
        <p:spPr>
          <a:xfrm>
            <a:off x="0" y="0"/>
            <a:ext cx="10515600" cy="810658"/>
          </a:xfrm>
        </p:spPr>
        <p:txBody>
          <a:bodyPr/>
          <a:lstStyle/>
          <a:p>
            <a:r>
              <a:rPr lang="es-PA" dirty="0"/>
              <a:t>EJEMPLO #1</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7F957B2-3237-41CB-A1CC-AFA4003A87CC}"/>
                  </a:ext>
                </a:extLst>
              </p:cNvPr>
              <p:cNvSpPr txBox="1"/>
              <p:nvPr/>
            </p:nvSpPr>
            <p:spPr>
              <a:xfrm>
                <a:off x="226333" y="717473"/>
                <a:ext cx="4762917" cy="6140527"/>
              </a:xfrm>
              <a:prstGeom prst="rect">
                <a:avLst/>
              </a:prstGeom>
              <a:noFill/>
            </p:spPr>
            <p:txBody>
              <a:bodyPr wrap="square" rtlCol="0">
                <a:spAutoFit/>
              </a:bodyPr>
              <a:lstStyle/>
              <a:p>
                <a:r>
                  <a:rPr lang="es-PA" dirty="0"/>
                  <a:t>Encuentre la transformada de Laplace de </a:t>
                </a:r>
              </a:p>
              <a:p>
                <a14:m>
                  <m:oMath xmlns:m="http://schemas.openxmlformats.org/officeDocument/2006/math">
                    <m:r>
                      <a:rPr lang="es-PA" i="1" dirty="0" smtClean="0">
                        <a:latin typeface="Cambria Math" panose="02040503050406030204" pitchFamily="18" charset="0"/>
                      </a:rPr>
                      <m:t>𝑓</m:t>
                    </m:r>
                    <m:d>
                      <m:dPr>
                        <m:ctrlPr>
                          <a:rPr lang="es-PA" i="1" dirty="0" smtClean="0">
                            <a:latin typeface="Cambria Math" panose="02040503050406030204" pitchFamily="18" charset="0"/>
                          </a:rPr>
                        </m:ctrlPr>
                      </m:dPr>
                      <m:e>
                        <m:r>
                          <a:rPr lang="es-PA" i="1" dirty="0" smtClean="0">
                            <a:latin typeface="Cambria Math" panose="02040503050406030204" pitchFamily="18" charset="0"/>
                          </a:rPr>
                          <m:t>𝑡</m:t>
                        </m:r>
                      </m:e>
                    </m:d>
                    <m:r>
                      <a:rPr lang="es-PA" b="0" i="1" dirty="0" smtClean="0">
                        <a:latin typeface="Cambria Math" panose="02040503050406030204" pitchFamily="18" charset="0"/>
                      </a:rPr>
                      <m:t>=</m:t>
                    </m:r>
                    <m:r>
                      <a:rPr lang="es-PA" b="0" i="1" dirty="0" smtClean="0">
                        <a:latin typeface="Cambria Math" panose="02040503050406030204" pitchFamily="18" charset="0"/>
                      </a:rPr>
                      <m:t>𝐴</m:t>
                    </m:r>
                    <m:sSup>
                      <m:sSupPr>
                        <m:ctrlPr>
                          <a:rPr lang="es-PA" b="0" i="1" dirty="0" smtClean="0">
                            <a:latin typeface="Cambria Math" panose="02040503050406030204" pitchFamily="18" charset="0"/>
                          </a:rPr>
                        </m:ctrlPr>
                      </m:sSupPr>
                      <m:e>
                        <m:r>
                          <a:rPr lang="es-PA" b="0" i="1" dirty="0" smtClean="0">
                            <a:latin typeface="Cambria Math" panose="02040503050406030204" pitchFamily="18" charset="0"/>
                          </a:rPr>
                          <m:t>𝑒</m:t>
                        </m:r>
                      </m:e>
                      <m:sup>
                        <m:r>
                          <a:rPr lang="es-PA" b="0" i="1" dirty="0" smtClean="0">
                            <a:latin typeface="Cambria Math" panose="02040503050406030204" pitchFamily="18" charset="0"/>
                          </a:rPr>
                          <m:t>−</m:t>
                        </m:r>
                        <m:r>
                          <a:rPr lang="es-PA" b="0" i="1" dirty="0" smtClean="0">
                            <a:latin typeface="Cambria Math" panose="02040503050406030204" pitchFamily="18" charset="0"/>
                          </a:rPr>
                          <m:t>𝑎𝑡</m:t>
                        </m:r>
                      </m:sup>
                    </m:sSup>
                    <m:r>
                      <a:rPr lang="es-PA" b="0" i="1" dirty="0" smtClean="0">
                        <a:latin typeface="Cambria Math" panose="02040503050406030204" pitchFamily="18" charset="0"/>
                      </a:rPr>
                      <m:t>𝑈</m:t>
                    </m:r>
                    <m:r>
                      <a:rPr lang="es-PA" b="0" i="1" dirty="0" smtClean="0">
                        <a:latin typeface="Cambria Math" panose="02040503050406030204" pitchFamily="18" charset="0"/>
                      </a:rPr>
                      <m:t>(</m:t>
                    </m:r>
                    <m:r>
                      <a:rPr lang="es-PA" b="0" i="1" dirty="0" smtClean="0">
                        <a:latin typeface="Cambria Math" panose="02040503050406030204" pitchFamily="18" charset="0"/>
                      </a:rPr>
                      <m:t>𝑡</m:t>
                    </m:r>
                    <m:r>
                      <a:rPr lang="es-PA" b="0" i="1" dirty="0" smtClean="0">
                        <a:latin typeface="Cambria Math" panose="02040503050406030204" pitchFamily="18" charset="0"/>
                      </a:rPr>
                      <m:t>)</m:t>
                    </m:r>
                  </m:oMath>
                </a14:m>
                <a:r>
                  <a:rPr lang="es-PA" dirty="0"/>
                  <a:t>, utilizando la definición.</a:t>
                </a:r>
              </a:p>
              <a:p>
                <a:endParaRPr lang="es-PA" dirty="0"/>
              </a:p>
              <a:p>
                <a:pPr/>
                <a14:m>
                  <m:oMathPara xmlns:m="http://schemas.openxmlformats.org/officeDocument/2006/math">
                    <m:oMathParaPr>
                      <m:jc m:val="left"/>
                    </m:oMathParaPr>
                    <m:oMath xmlns:m="http://schemas.openxmlformats.org/officeDocument/2006/math">
                      <m:r>
                        <a:rPr lang="es-PA" i="1" dirty="0" smtClean="0">
                          <a:latin typeface="Cambria Math" panose="02040503050406030204" pitchFamily="18" charset="0"/>
                        </a:rPr>
                        <m:t>𝐹</m:t>
                      </m:r>
                      <m:d>
                        <m:dPr>
                          <m:ctrlPr>
                            <a:rPr lang="es-PA" i="1" dirty="0" smtClean="0">
                              <a:latin typeface="Cambria Math" panose="02040503050406030204" pitchFamily="18" charset="0"/>
                            </a:rPr>
                          </m:ctrlPr>
                        </m:dPr>
                        <m:e>
                          <m:r>
                            <a:rPr lang="es-PA" i="1" dirty="0" smtClean="0">
                              <a:latin typeface="Cambria Math" panose="02040503050406030204" pitchFamily="18" charset="0"/>
                            </a:rPr>
                            <m:t>𝑠</m:t>
                          </m:r>
                        </m:e>
                      </m:d>
                      <m:r>
                        <a:rPr lang="es-PA" b="0" i="1" dirty="0" smtClean="0">
                          <a:latin typeface="Cambria Math" panose="02040503050406030204" pitchFamily="18" charset="0"/>
                        </a:rPr>
                        <m:t>=</m:t>
                      </m:r>
                      <m:nary>
                        <m:naryPr>
                          <m:ctrlPr>
                            <a:rPr lang="es-PA" b="0" i="1" dirty="0" smtClean="0">
                              <a:latin typeface="Cambria Math" panose="02040503050406030204" pitchFamily="18" charset="0"/>
                            </a:rPr>
                          </m:ctrlPr>
                        </m:naryPr>
                        <m:sub>
                          <m:r>
                            <m:rPr>
                              <m:brk m:alnAt="23"/>
                            </m:rPr>
                            <a:rPr lang="es-PA" b="0" i="1" dirty="0" smtClean="0">
                              <a:latin typeface="Cambria Math" panose="02040503050406030204" pitchFamily="18" charset="0"/>
                            </a:rPr>
                            <m:t>0</m:t>
                          </m:r>
                        </m:sub>
                        <m:sup>
                          <m:r>
                            <m:rPr>
                              <m:nor/>
                            </m:rPr>
                            <a:rPr lang="en-US"/>
                            <m:t> ∞</m:t>
                          </m:r>
                        </m:sup>
                        <m:e>
                          <m:r>
                            <a:rPr lang="es-PA" i="1" dirty="0">
                              <a:latin typeface="Cambria Math" panose="02040503050406030204" pitchFamily="18" charset="0"/>
                            </a:rPr>
                            <m:t>𝐴</m:t>
                          </m:r>
                          <m:sSup>
                            <m:sSupPr>
                              <m:ctrlPr>
                                <a:rPr lang="es-PA" i="1" dirty="0">
                                  <a:latin typeface="Cambria Math" panose="02040503050406030204" pitchFamily="18" charset="0"/>
                                </a:rPr>
                              </m:ctrlPr>
                            </m:sSupPr>
                            <m:e>
                              <m:r>
                                <a:rPr lang="es-PA" i="1" dirty="0">
                                  <a:latin typeface="Cambria Math" panose="02040503050406030204" pitchFamily="18" charset="0"/>
                                </a:rPr>
                                <m:t>𝑒</m:t>
                              </m:r>
                            </m:e>
                            <m:sup>
                              <m:r>
                                <a:rPr lang="es-PA" i="1" dirty="0">
                                  <a:latin typeface="Cambria Math" panose="02040503050406030204" pitchFamily="18" charset="0"/>
                                </a:rPr>
                                <m:t>−</m:t>
                              </m:r>
                              <m:r>
                                <a:rPr lang="es-PA" i="1" dirty="0">
                                  <a:latin typeface="Cambria Math" panose="02040503050406030204" pitchFamily="18" charset="0"/>
                                </a:rPr>
                                <m:t>𝑎𝑡</m:t>
                              </m:r>
                            </m:sup>
                          </m:sSup>
                        </m:e>
                      </m:nary>
                      <m:sSup>
                        <m:sSupPr>
                          <m:ctrlPr>
                            <a:rPr lang="es-PA" b="0" i="1" dirty="0" smtClean="0">
                              <a:latin typeface="Cambria Math" panose="02040503050406030204" pitchFamily="18" charset="0"/>
                            </a:rPr>
                          </m:ctrlPr>
                        </m:sSupPr>
                        <m:e>
                          <m:r>
                            <a:rPr lang="es-PA" b="0" i="1" dirty="0" smtClean="0">
                              <a:latin typeface="Cambria Math" panose="02040503050406030204" pitchFamily="18" charset="0"/>
                            </a:rPr>
                            <m:t>𝑒</m:t>
                          </m:r>
                        </m:e>
                        <m:sup>
                          <m:r>
                            <a:rPr lang="es-PA" b="0" i="1" dirty="0" smtClean="0">
                              <a:latin typeface="Cambria Math" panose="02040503050406030204" pitchFamily="18" charset="0"/>
                            </a:rPr>
                            <m:t>−</m:t>
                          </m:r>
                          <m:r>
                            <a:rPr lang="es-PA" b="0" i="1" dirty="0" smtClean="0">
                              <a:latin typeface="Cambria Math" panose="02040503050406030204" pitchFamily="18" charset="0"/>
                            </a:rPr>
                            <m:t>𝑠𝑡</m:t>
                          </m:r>
                        </m:sup>
                      </m:sSup>
                      <m:r>
                        <a:rPr lang="es-PA" b="0" i="1" dirty="0" smtClean="0">
                          <a:latin typeface="Cambria Math" panose="02040503050406030204" pitchFamily="18" charset="0"/>
                        </a:rPr>
                        <m:t>𝑑𝑡</m:t>
                      </m:r>
                    </m:oMath>
                  </m:oMathPara>
                </a14:m>
                <a:endParaRPr lang="es-PA" dirty="0"/>
              </a:p>
              <a:p>
                <a:pPr/>
                <a14:m>
                  <m:oMathPara xmlns:m="http://schemas.openxmlformats.org/officeDocument/2006/math">
                    <m:oMathParaPr>
                      <m:jc m:val="left"/>
                    </m:oMathParaPr>
                    <m:oMath xmlns:m="http://schemas.openxmlformats.org/officeDocument/2006/math">
                      <m:r>
                        <a:rPr lang="es-PA" i="1" dirty="0">
                          <a:latin typeface="Cambria Math" panose="02040503050406030204" pitchFamily="18" charset="0"/>
                        </a:rPr>
                        <m:t>𝐹</m:t>
                      </m:r>
                      <m:d>
                        <m:dPr>
                          <m:ctrlPr>
                            <a:rPr lang="es-PA" i="1" dirty="0">
                              <a:latin typeface="Cambria Math" panose="02040503050406030204" pitchFamily="18" charset="0"/>
                            </a:rPr>
                          </m:ctrlPr>
                        </m:dPr>
                        <m:e>
                          <m:r>
                            <a:rPr lang="es-PA" i="1" dirty="0">
                              <a:latin typeface="Cambria Math" panose="02040503050406030204" pitchFamily="18" charset="0"/>
                            </a:rPr>
                            <m:t>𝑠</m:t>
                          </m:r>
                        </m:e>
                      </m:d>
                      <m:r>
                        <a:rPr lang="es-PA" i="1" dirty="0">
                          <a:latin typeface="Cambria Math" panose="02040503050406030204" pitchFamily="18" charset="0"/>
                        </a:rPr>
                        <m:t>=</m:t>
                      </m:r>
                      <m:nary>
                        <m:naryPr>
                          <m:ctrlPr>
                            <a:rPr lang="es-PA" i="1" dirty="0">
                              <a:latin typeface="Cambria Math" panose="02040503050406030204" pitchFamily="18" charset="0"/>
                            </a:rPr>
                          </m:ctrlPr>
                        </m:naryPr>
                        <m:sub>
                          <m:r>
                            <m:rPr>
                              <m:brk m:alnAt="23"/>
                            </m:rPr>
                            <a:rPr lang="es-PA" i="1" dirty="0">
                              <a:latin typeface="Cambria Math" panose="02040503050406030204" pitchFamily="18" charset="0"/>
                            </a:rPr>
                            <m:t>0</m:t>
                          </m:r>
                        </m:sub>
                        <m:sup>
                          <m:r>
                            <m:rPr>
                              <m:nor/>
                            </m:rPr>
                            <a:rPr lang="en-US"/>
                            <m:t> ∞</m:t>
                          </m:r>
                        </m:sup>
                        <m:e>
                          <m:r>
                            <a:rPr lang="es-PA" i="1" dirty="0">
                              <a:latin typeface="Cambria Math" panose="02040503050406030204" pitchFamily="18" charset="0"/>
                            </a:rPr>
                            <m:t>𝐴</m:t>
                          </m:r>
                          <m:sSup>
                            <m:sSupPr>
                              <m:ctrlPr>
                                <a:rPr lang="es-PA" i="1" dirty="0">
                                  <a:latin typeface="Cambria Math" panose="02040503050406030204" pitchFamily="18" charset="0"/>
                                </a:rPr>
                              </m:ctrlPr>
                            </m:sSupPr>
                            <m:e>
                              <m:r>
                                <a:rPr lang="es-PA" i="1" dirty="0">
                                  <a:latin typeface="Cambria Math" panose="02040503050406030204" pitchFamily="18" charset="0"/>
                                </a:rPr>
                                <m:t>𝑒</m:t>
                              </m:r>
                            </m:e>
                            <m:sup>
                              <m:r>
                                <a:rPr lang="es-PA" i="1" dirty="0">
                                  <a:latin typeface="Cambria Math" panose="02040503050406030204" pitchFamily="18" charset="0"/>
                                </a:rPr>
                                <m:t>−</m:t>
                              </m:r>
                              <m:r>
                                <a:rPr lang="es-PA" b="0" i="1" dirty="0" smtClean="0">
                                  <a:latin typeface="Cambria Math" panose="02040503050406030204" pitchFamily="18" charset="0"/>
                                </a:rPr>
                                <m:t>(</m:t>
                              </m:r>
                              <m:r>
                                <a:rPr lang="es-PA" b="0" i="1" dirty="0" smtClean="0">
                                  <a:latin typeface="Cambria Math" panose="02040503050406030204" pitchFamily="18" charset="0"/>
                                </a:rPr>
                                <m:t>𝑠</m:t>
                              </m:r>
                              <m:r>
                                <a:rPr lang="es-PA" b="0" i="1" dirty="0" smtClean="0">
                                  <a:latin typeface="Cambria Math" panose="02040503050406030204" pitchFamily="18" charset="0"/>
                                </a:rPr>
                                <m:t>+</m:t>
                              </m:r>
                              <m:r>
                                <a:rPr lang="es-PA" i="1" dirty="0">
                                  <a:latin typeface="Cambria Math" panose="02040503050406030204" pitchFamily="18" charset="0"/>
                                </a:rPr>
                                <m:t>𝑎</m:t>
                              </m:r>
                              <m:r>
                                <a:rPr lang="es-PA" b="0" i="1" dirty="0" smtClean="0">
                                  <a:latin typeface="Cambria Math" panose="02040503050406030204" pitchFamily="18" charset="0"/>
                                </a:rPr>
                                <m:t>)</m:t>
                              </m:r>
                              <m:r>
                                <a:rPr lang="es-PA" i="1" dirty="0">
                                  <a:latin typeface="Cambria Math" panose="02040503050406030204" pitchFamily="18" charset="0"/>
                                </a:rPr>
                                <m:t>𝑡</m:t>
                              </m:r>
                            </m:sup>
                          </m:sSup>
                        </m:e>
                      </m:nary>
                      <m:r>
                        <a:rPr lang="es-PA" i="1" dirty="0">
                          <a:latin typeface="Cambria Math" panose="02040503050406030204" pitchFamily="18" charset="0"/>
                        </a:rPr>
                        <m:t>𝑑𝑡</m:t>
                      </m:r>
                    </m:oMath>
                  </m:oMathPara>
                </a14:m>
                <a:endParaRPr lang="es-PA" dirty="0"/>
              </a:p>
              <a:p>
                <a14:m>
                  <m:oMath xmlns:m="http://schemas.openxmlformats.org/officeDocument/2006/math">
                    <m:r>
                      <a:rPr lang="es-PA" b="0" i="1" smtClean="0">
                        <a:latin typeface="Cambria Math" panose="02040503050406030204" pitchFamily="18" charset="0"/>
                      </a:rPr>
                      <m:t>𝑢</m:t>
                    </m:r>
                    <m:r>
                      <a:rPr lang="es-PA" b="0" i="1" smtClean="0">
                        <a:latin typeface="Cambria Math" panose="02040503050406030204" pitchFamily="18" charset="0"/>
                      </a:rPr>
                      <m:t>=−</m:t>
                    </m:r>
                    <m:d>
                      <m:dPr>
                        <m:ctrlPr>
                          <a:rPr lang="es-PA" b="0" i="1" smtClean="0">
                            <a:latin typeface="Cambria Math" panose="02040503050406030204" pitchFamily="18" charset="0"/>
                          </a:rPr>
                        </m:ctrlPr>
                      </m:dPr>
                      <m:e>
                        <m:r>
                          <a:rPr lang="es-PA" b="0" i="1" smtClean="0">
                            <a:latin typeface="Cambria Math" panose="02040503050406030204" pitchFamily="18" charset="0"/>
                          </a:rPr>
                          <m:t>𝑠</m:t>
                        </m:r>
                        <m:r>
                          <a:rPr lang="es-PA" b="0" i="1" smtClean="0">
                            <a:latin typeface="Cambria Math" panose="02040503050406030204" pitchFamily="18" charset="0"/>
                          </a:rPr>
                          <m:t>+</m:t>
                        </m:r>
                        <m:r>
                          <a:rPr lang="es-PA" b="0" i="1" smtClean="0">
                            <a:latin typeface="Cambria Math" panose="02040503050406030204" pitchFamily="18" charset="0"/>
                          </a:rPr>
                          <m:t>𝑎</m:t>
                        </m:r>
                      </m:e>
                    </m:d>
                    <m:r>
                      <a:rPr lang="es-PA" b="0" i="1" smtClean="0">
                        <a:latin typeface="Cambria Math" panose="02040503050406030204" pitchFamily="18" charset="0"/>
                      </a:rPr>
                      <m:t>𝑡</m:t>
                    </m:r>
                  </m:oMath>
                </a14:m>
                <a:r>
                  <a:rPr lang="es-PA" b="0" dirty="0"/>
                  <a:t>      y      </a:t>
                </a:r>
                <a14:m>
                  <m:oMath xmlns:m="http://schemas.openxmlformats.org/officeDocument/2006/math">
                    <m:r>
                      <a:rPr lang="es-PA" b="0" i="1" smtClean="0">
                        <a:latin typeface="Cambria Math" panose="02040503050406030204" pitchFamily="18" charset="0"/>
                      </a:rPr>
                      <m:t>𝑑𝑢</m:t>
                    </m:r>
                    <m:r>
                      <a:rPr lang="es-PA" b="0" i="1" smtClean="0">
                        <a:latin typeface="Cambria Math" panose="02040503050406030204" pitchFamily="18" charset="0"/>
                      </a:rPr>
                      <m:t>=−</m:t>
                    </m:r>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m:t>
                        </m:r>
                        <m:r>
                          <a:rPr lang="es-PA" i="1">
                            <a:latin typeface="Cambria Math" panose="02040503050406030204" pitchFamily="18" charset="0"/>
                          </a:rPr>
                          <m:t>𝑎</m:t>
                        </m:r>
                      </m:e>
                    </m:d>
                    <m:r>
                      <a:rPr lang="es-PA" b="0" i="1" smtClean="0">
                        <a:latin typeface="Cambria Math" panose="02040503050406030204" pitchFamily="18" charset="0"/>
                      </a:rPr>
                      <m:t>𝑑𝑡</m:t>
                    </m:r>
                  </m:oMath>
                </a14:m>
                <a:endParaRPr lang="es-PA" b="0" dirty="0"/>
              </a:p>
              <a:p>
                <a14:m>
                  <m:oMath xmlns:m="http://schemas.openxmlformats.org/officeDocument/2006/math">
                    <m:r>
                      <a:rPr lang="es-PA" b="0" i="1" smtClean="0">
                        <a:latin typeface="Cambria Math" panose="02040503050406030204" pitchFamily="18" charset="0"/>
                      </a:rPr>
                      <m:t>𝑢</m:t>
                    </m:r>
                    <m:d>
                      <m:dPr>
                        <m:ctrlPr>
                          <a:rPr lang="es-PA" b="0" i="1" smtClean="0">
                            <a:latin typeface="Cambria Math" panose="02040503050406030204" pitchFamily="18" charset="0"/>
                          </a:rPr>
                        </m:ctrlPr>
                      </m:dPr>
                      <m:e>
                        <m:r>
                          <a:rPr lang="es-PA" b="0" i="1" smtClean="0">
                            <a:latin typeface="Cambria Math" panose="02040503050406030204" pitchFamily="18" charset="0"/>
                          </a:rPr>
                          <m:t>0</m:t>
                        </m:r>
                      </m:e>
                    </m:d>
                    <m:r>
                      <a:rPr lang="es-PA" b="0" i="1" smtClean="0">
                        <a:latin typeface="Cambria Math" panose="02040503050406030204" pitchFamily="18" charset="0"/>
                      </a:rPr>
                      <m:t>=0</m:t>
                    </m:r>
                  </m:oMath>
                </a14:m>
                <a:r>
                  <a:rPr lang="es-PA" b="0" dirty="0"/>
                  <a:t>     y     </a:t>
                </a:r>
                <a14:m>
                  <m:oMath xmlns:m="http://schemas.openxmlformats.org/officeDocument/2006/math">
                    <m:r>
                      <a:rPr lang="es-PA" b="0" i="1" smtClean="0">
                        <a:latin typeface="Cambria Math" panose="02040503050406030204" pitchFamily="18" charset="0"/>
                      </a:rPr>
                      <m:t>𝑢</m:t>
                    </m:r>
                    <m:r>
                      <a:rPr lang="es-PA" b="0" i="1" smtClean="0">
                        <a:latin typeface="Cambria Math" panose="02040503050406030204" pitchFamily="18" charset="0"/>
                      </a:rPr>
                      <m:t>(</m:t>
                    </m:r>
                    <m:r>
                      <m:rPr>
                        <m:nor/>
                      </m:rPr>
                      <a:rPr lang="en-US"/>
                      <m:t>∞</m:t>
                    </m:r>
                    <m:r>
                      <m:rPr>
                        <m:nor/>
                      </m:rPr>
                      <a:rPr lang="es-PA" b="0" i="0" smtClean="0"/>
                      <m:t>)=−</m:t>
                    </m:r>
                    <m:r>
                      <m:rPr>
                        <m:nor/>
                      </m:rPr>
                      <a:rPr lang="en-US"/>
                      <m:t>∞</m:t>
                    </m:r>
                  </m:oMath>
                </a14:m>
                <a:endParaRPr lang="es-PA" b="0" dirty="0"/>
              </a:p>
              <a:p>
                <a:pPr/>
                <a14:m>
                  <m:oMathPara xmlns:m="http://schemas.openxmlformats.org/officeDocument/2006/math">
                    <m:oMathParaPr>
                      <m:jc m:val="left"/>
                    </m:oMathParaPr>
                    <m:oMath xmlns:m="http://schemas.openxmlformats.org/officeDocument/2006/math">
                      <m:r>
                        <a:rPr lang="es-PA" i="1" dirty="0">
                          <a:latin typeface="Cambria Math" panose="02040503050406030204" pitchFamily="18" charset="0"/>
                        </a:rPr>
                        <m:t>𝐹</m:t>
                      </m:r>
                      <m:d>
                        <m:dPr>
                          <m:ctrlPr>
                            <a:rPr lang="es-PA" i="1" dirty="0">
                              <a:latin typeface="Cambria Math" panose="02040503050406030204" pitchFamily="18" charset="0"/>
                            </a:rPr>
                          </m:ctrlPr>
                        </m:dPr>
                        <m:e>
                          <m:r>
                            <a:rPr lang="es-PA" i="1" dirty="0">
                              <a:latin typeface="Cambria Math" panose="02040503050406030204" pitchFamily="18" charset="0"/>
                            </a:rPr>
                            <m:t>𝑠</m:t>
                          </m:r>
                        </m:e>
                      </m:d>
                      <m:r>
                        <a:rPr lang="es-PA" i="1" dirty="0">
                          <a:latin typeface="Cambria Math" panose="02040503050406030204" pitchFamily="18" charset="0"/>
                        </a:rPr>
                        <m:t>=</m:t>
                      </m:r>
                      <m:nary>
                        <m:naryPr>
                          <m:ctrlPr>
                            <a:rPr lang="es-PA" i="1" dirty="0">
                              <a:latin typeface="Cambria Math" panose="02040503050406030204" pitchFamily="18" charset="0"/>
                            </a:rPr>
                          </m:ctrlPr>
                        </m:naryPr>
                        <m:sub>
                          <m:r>
                            <m:rPr>
                              <m:brk m:alnAt="23"/>
                            </m:rPr>
                            <a:rPr lang="es-PA" i="1" dirty="0">
                              <a:latin typeface="Cambria Math" panose="02040503050406030204" pitchFamily="18" charset="0"/>
                            </a:rPr>
                            <m:t>0</m:t>
                          </m:r>
                        </m:sub>
                        <m:sup>
                          <m:r>
                            <m:rPr>
                              <m:nor/>
                            </m:rPr>
                            <a:rPr lang="en-US"/>
                            <m:t> </m:t>
                          </m:r>
                          <m:r>
                            <m:rPr>
                              <m:nor/>
                            </m:rPr>
                            <a:rPr lang="es-PA" b="0" i="0" smtClean="0"/>
                            <m:t>−</m:t>
                          </m:r>
                          <m:r>
                            <m:rPr>
                              <m:nor/>
                            </m:rPr>
                            <a:rPr lang="en-US"/>
                            <m:t>∞</m:t>
                          </m:r>
                        </m:sup>
                        <m:e>
                          <m:f>
                            <m:fPr>
                              <m:ctrlPr>
                                <a:rPr lang="en-US" i="1" smtClean="0">
                                  <a:latin typeface="Cambria Math" panose="02040503050406030204" pitchFamily="18" charset="0"/>
                                </a:rPr>
                              </m:ctrlPr>
                            </m:fPr>
                            <m:num>
                              <m:r>
                                <a:rPr lang="es-PA" b="0" i="1" smtClean="0">
                                  <a:latin typeface="Cambria Math" panose="02040503050406030204" pitchFamily="18" charset="0"/>
                                </a:rPr>
                                <m:t>−</m:t>
                              </m:r>
                              <m:r>
                                <a:rPr lang="es-PA" b="0" i="1" smtClean="0">
                                  <a:latin typeface="Cambria Math" panose="02040503050406030204" pitchFamily="18" charset="0"/>
                                </a:rPr>
                                <m:t>𝐴</m:t>
                              </m:r>
                            </m:num>
                            <m:den>
                              <m:r>
                                <a:rPr lang="es-PA" b="0" i="1" smtClean="0">
                                  <a:latin typeface="Cambria Math" panose="02040503050406030204" pitchFamily="18" charset="0"/>
                                </a:rPr>
                                <m:t>𝑠</m:t>
                              </m:r>
                              <m:r>
                                <a:rPr lang="es-PA" b="0" i="1" smtClean="0">
                                  <a:latin typeface="Cambria Math" panose="02040503050406030204" pitchFamily="18" charset="0"/>
                                </a:rPr>
                                <m:t>+</m:t>
                              </m:r>
                              <m:r>
                                <a:rPr lang="es-PA" b="0" i="1" smtClean="0">
                                  <a:latin typeface="Cambria Math" panose="02040503050406030204" pitchFamily="18" charset="0"/>
                                </a:rPr>
                                <m:t>𝑎</m:t>
                              </m:r>
                            </m:den>
                          </m:f>
                          <m:sSup>
                            <m:sSupPr>
                              <m:ctrlPr>
                                <a:rPr lang="es-PA" i="1" dirty="0">
                                  <a:latin typeface="Cambria Math" panose="02040503050406030204" pitchFamily="18" charset="0"/>
                                </a:rPr>
                              </m:ctrlPr>
                            </m:sSupPr>
                            <m:e>
                              <m:r>
                                <a:rPr lang="es-PA" i="1" dirty="0">
                                  <a:latin typeface="Cambria Math" panose="02040503050406030204" pitchFamily="18" charset="0"/>
                                </a:rPr>
                                <m:t>𝑒</m:t>
                              </m:r>
                            </m:e>
                            <m:sup>
                              <m:r>
                                <a:rPr lang="es-PA" b="0" i="1" dirty="0" smtClean="0">
                                  <a:latin typeface="Cambria Math" panose="02040503050406030204" pitchFamily="18" charset="0"/>
                                </a:rPr>
                                <m:t>𝑢</m:t>
                              </m:r>
                            </m:sup>
                          </m:sSup>
                        </m:e>
                      </m:nary>
                      <m:r>
                        <a:rPr lang="es-PA" i="1" dirty="0">
                          <a:latin typeface="Cambria Math" panose="02040503050406030204" pitchFamily="18" charset="0"/>
                        </a:rPr>
                        <m:t>𝑑</m:t>
                      </m:r>
                      <m:r>
                        <a:rPr lang="es-PA" b="0" i="1" dirty="0" smtClean="0">
                          <a:latin typeface="Cambria Math" panose="02040503050406030204" pitchFamily="18" charset="0"/>
                        </a:rPr>
                        <m:t>𝑢</m:t>
                      </m:r>
                    </m:oMath>
                  </m:oMathPara>
                </a14:m>
                <a:endParaRPr lang="es-PA" dirty="0"/>
              </a:p>
              <a:p>
                <a:pPr/>
                <a14:m>
                  <m:oMathPara xmlns:m="http://schemas.openxmlformats.org/officeDocument/2006/math">
                    <m:oMathParaPr>
                      <m:jc m:val="left"/>
                    </m:oMathParaPr>
                    <m:oMath xmlns:m="http://schemas.openxmlformats.org/officeDocument/2006/math">
                      <m:r>
                        <a:rPr lang="es-PA" b="0" i="1" smtClean="0">
                          <a:latin typeface="Cambria Math" panose="02040503050406030204" pitchFamily="18" charset="0"/>
                        </a:rPr>
                        <m:t>𝐹</m:t>
                      </m:r>
                      <m:d>
                        <m:dPr>
                          <m:ctrlPr>
                            <a:rPr lang="es-PA" b="0" i="1" smtClean="0">
                              <a:latin typeface="Cambria Math" panose="02040503050406030204" pitchFamily="18" charset="0"/>
                            </a:rPr>
                          </m:ctrlPr>
                        </m:dPr>
                        <m:e>
                          <m:r>
                            <a:rPr lang="es-PA" b="0" i="1" smtClean="0">
                              <a:latin typeface="Cambria Math" panose="02040503050406030204" pitchFamily="18" charset="0"/>
                            </a:rPr>
                            <m:t>𝑠</m:t>
                          </m:r>
                        </m:e>
                      </m:d>
                      <m:r>
                        <a:rPr lang="es-PA" b="0" i="1" smtClean="0">
                          <a:latin typeface="Cambria Math" panose="02040503050406030204" pitchFamily="18" charset="0"/>
                        </a:rPr>
                        <m:t>=</m:t>
                      </m:r>
                      <m:d>
                        <m:dPr>
                          <m:begChr m:val=""/>
                          <m:endChr m:val="|"/>
                          <m:ctrlPr>
                            <a:rPr lang="es-PA" i="1" dirty="0" smtClean="0">
                              <a:latin typeface="Cambria Math" panose="02040503050406030204" pitchFamily="18" charset="0"/>
                            </a:rPr>
                          </m:ctrlPr>
                        </m:dPr>
                        <m:e>
                          <m:f>
                            <m:fPr>
                              <m:ctrlPr>
                                <a:rPr lang="en-US" i="1">
                                  <a:latin typeface="Cambria Math" panose="02040503050406030204" pitchFamily="18" charset="0"/>
                                </a:rPr>
                              </m:ctrlPr>
                            </m:fPr>
                            <m:num>
                              <m:r>
                                <a:rPr lang="es-PA" i="1">
                                  <a:latin typeface="Cambria Math" panose="02040503050406030204" pitchFamily="18" charset="0"/>
                                </a:rPr>
                                <m:t>−</m:t>
                              </m:r>
                              <m:r>
                                <a:rPr lang="es-PA" i="1">
                                  <a:latin typeface="Cambria Math" panose="02040503050406030204" pitchFamily="18" charset="0"/>
                                </a:rPr>
                                <m:t>𝐴</m:t>
                              </m:r>
                            </m:num>
                            <m:den>
                              <m:r>
                                <a:rPr lang="es-PA" i="1">
                                  <a:latin typeface="Cambria Math" panose="02040503050406030204" pitchFamily="18" charset="0"/>
                                </a:rPr>
                                <m:t>𝑠</m:t>
                              </m:r>
                              <m:r>
                                <a:rPr lang="es-PA" i="1">
                                  <a:latin typeface="Cambria Math" panose="02040503050406030204" pitchFamily="18" charset="0"/>
                                </a:rPr>
                                <m:t>+</m:t>
                              </m:r>
                              <m:r>
                                <a:rPr lang="es-PA" i="1">
                                  <a:latin typeface="Cambria Math" panose="02040503050406030204" pitchFamily="18" charset="0"/>
                                </a:rPr>
                                <m:t>𝑎</m:t>
                              </m:r>
                            </m:den>
                          </m:f>
                          <m:sSup>
                            <m:sSupPr>
                              <m:ctrlPr>
                                <a:rPr lang="es-PA" i="1" dirty="0">
                                  <a:latin typeface="Cambria Math" panose="02040503050406030204" pitchFamily="18" charset="0"/>
                                </a:rPr>
                              </m:ctrlPr>
                            </m:sSupPr>
                            <m:e>
                              <m:r>
                                <a:rPr lang="es-PA" i="1" dirty="0">
                                  <a:latin typeface="Cambria Math" panose="02040503050406030204" pitchFamily="18" charset="0"/>
                                </a:rPr>
                                <m:t>𝑒</m:t>
                              </m:r>
                            </m:e>
                            <m:sup>
                              <m:r>
                                <a:rPr lang="es-PA" i="1" dirty="0">
                                  <a:latin typeface="Cambria Math" panose="02040503050406030204" pitchFamily="18" charset="0"/>
                                </a:rPr>
                                <m:t>𝑢</m:t>
                              </m:r>
                            </m:sup>
                          </m:sSup>
                        </m:e>
                      </m:d>
                      <m:f>
                        <m:fPr>
                          <m:type m:val="noBar"/>
                          <m:ctrlPr>
                            <a:rPr lang="es-PA" i="1" dirty="0" smtClean="0">
                              <a:latin typeface="Cambria Math" panose="02040503050406030204" pitchFamily="18" charset="0"/>
                            </a:rPr>
                          </m:ctrlPr>
                        </m:fPr>
                        <m:num>
                          <m:r>
                            <m:rPr>
                              <m:nor/>
                            </m:rPr>
                            <a:rPr lang="es-PA" b="0" i="0" dirty="0" smtClean="0">
                              <a:latin typeface="Cambria Math" panose="02040503050406030204" pitchFamily="18" charset="0"/>
                            </a:rPr>
                            <m:t>−</m:t>
                          </m:r>
                          <m:r>
                            <m:rPr>
                              <m:nor/>
                            </m:rPr>
                            <a:rPr lang="en-US"/>
                            <m:t>∞</m:t>
                          </m:r>
                        </m:num>
                        <m:den>
                          <m:r>
                            <a:rPr lang="es-PA" b="0" i="1" dirty="0" smtClean="0">
                              <a:latin typeface="Cambria Math" panose="02040503050406030204" pitchFamily="18" charset="0"/>
                            </a:rPr>
                            <m:t>0</m:t>
                          </m:r>
                        </m:den>
                      </m:f>
                    </m:oMath>
                  </m:oMathPara>
                </a14:m>
                <a:endParaRPr lang="es-PA" dirty="0"/>
              </a:p>
              <a:p>
                <a:endParaRPr lang="es-PA" dirty="0"/>
              </a:p>
              <a:p>
                <a:pPr/>
                <a14:m>
                  <m:oMathPara xmlns:m="http://schemas.openxmlformats.org/officeDocument/2006/math">
                    <m:oMathParaPr>
                      <m:jc m:val="left"/>
                    </m:oMathParaPr>
                    <m:oMath xmlns:m="http://schemas.openxmlformats.org/officeDocument/2006/math">
                      <m:r>
                        <a:rPr lang="es-PA" i="1">
                          <a:latin typeface="Cambria Math" panose="02040503050406030204" pitchFamily="18" charset="0"/>
                        </a:rPr>
                        <m:t>𝐹</m:t>
                      </m:r>
                      <m:d>
                        <m:dPr>
                          <m:ctrlPr>
                            <a:rPr lang="es-PA" i="1">
                              <a:latin typeface="Cambria Math" panose="02040503050406030204" pitchFamily="18" charset="0"/>
                            </a:rPr>
                          </m:ctrlPr>
                        </m:dPr>
                        <m:e>
                          <m:r>
                            <a:rPr lang="es-PA" i="1">
                              <a:latin typeface="Cambria Math" panose="02040503050406030204" pitchFamily="18" charset="0"/>
                            </a:rPr>
                            <m:t>𝑠</m:t>
                          </m:r>
                        </m:e>
                      </m:d>
                      <m:r>
                        <a:rPr lang="es-PA" i="1">
                          <a:latin typeface="Cambria Math" panose="02040503050406030204" pitchFamily="18" charset="0"/>
                        </a:rPr>
                        <m:t>=</m:t>
                      </m:r>
                      <m:f>
                        <m:fPr>
                          <m:ctrlPr>
                            <a:rPr lang="en-US" i="1">
                              <a:latin typeface="Cambria Math" panose="02040503050406030204" pitchFamily="18" charset="0"/>
                            </a:rPr>
                          </m:ctrlPr>
                        </m:fPr>
                        <m:num>
                          <m:r>
                            <a:rPr lang="es-PA" i="1">
                              <a:latin typeface="Cambria Math" panose="02040503050406030204" pitchFamily="18" charset="0"/>
                            </a:rPr>
                            <m:t>−</m:t>
                          </m:r>
                          <m:r>
                            <a:rPr lang="es-PA" i="1">
                              <a:latin typeface="Cambria Math" panose="02040503050406030204" pitchFamily="18" charset="0"/>
                            </a:rPr>
                            <m:t>𝐴</m:t>
                          </m:r>
                        </m:num>
                        <m:den>
                          <m:r>
                            <m:rPr>
                              <m:nor/>
                            </m:rPr>
                            <a:rPr lang="es-PA" b="0" i="0" smtClean="0">
                              <a:latin typeface="Cambria Math" panose="02040503050406030204" pitchFamily="18" charset="0"/>
                            </a:rPr>
                            <m:t>s</m:t>
                          </m:r>
                          <m:r>
                            <a:rPr lang="es-PA" i="1">
                              <a:latin typeface="Cambria Math" panose="02040503050406030204" pitchFamily="18" charset="0"/>
                            </a:rPr>
                            <m:t>+</m:t>
                          </m:r>
                          <m:r>
                            <a:rPr lang="es-PA" i="1">
                              <a:latin typeface="Cambria Math" panose="02040503050406030204" pitchFamily="18" charset="0"/>
                            </a:rPr>
                            <m:t>𝑎</m:t>
                          </m:r>
                        </m:den>
                      </m:f>
                      <m:sSup>
                        <m:sSupPr>
                          <m:ctrlPr>
                            <a:rPr lang="es-PA" i="1" dirty="0">
                              <a:latin typeface="Cambria Math" panose="02040503050406030204" pitchFamily="18" charset="0"/>
                            </a:rPr>
                          </m:ctrlPr>
                        </m:sSupPr>
                        <m:e>
                          <m:r>
                            <a:rPr lang="es-PA" i="1" dirty="0">
                              <a:latin typeface="Cambria Math" panose="02040503050406030204" pitchFamily="18" charset="0"/>
                            </a:rPr>
                            <m:t>𝑒</m:t>
                          </m:r>
                        </m:e>
                        <m:sup>
                          <m:r>
                            <m:rPr>
                              <m:nor/>
                            </m:rPr>
                            <a:rPr lang="es-PA" dirty="0">
                              <a:latin typeface="Cambria Math" panose="02040503050406030204" pitchFamily="18" charset="0"/>
                            </a:rPr>
                            <m:t>−</m:t>
                          </m:r>
                          <m:r>
                            <m:rPr>
                              <m:nor/>
                            </m:rPr>
                            <a:rPr lang="en-US"/>
                            <m:t>∞</m:t>
                          </m:r>
                        </m:sup>
                      </m:sSup>
                      <m:r>
                        <a:rPr lang="es-PA" b="0" i="1" dirty="0" smtClean="0">
                          <a:latin typeface="Cambria Math" panose="02040503050406030204" pitchFamily="18" charset="0"/>
                        </a:rPr>
                        <m:t>−</m:t>
                      </m:r>
                      <m:f>
                        <m:fPr>
                          <m:ctrlPr>
                            <a:rPr lang="en-US" i="1">
                              <a:latin typeface="Cambria Math" panose="02040503050406030204" pitchFamily="18" charset="0"/>
                            </a:rPr>
                          </m:ctrlPr>
                        </m:fPr>
                        <m:num>
                          <m:r>
                            <a:rPr lang="es-PA" i="1">
                              <a:latin typeface="Cambria Math" panose="02040503050406030204" pitchFamily="18" charset="0"/>
                            </a:rPr>
                            <m:t>−</m:t>
                          </m:r>
                          <m:r>
                            <a:rPr lang="es-PA" i="1">
                              <a:latin typeface="Cambria Math" panose="02040503050406030204" pitchFamily="18" charset="0"/>
                            </a:rPr>
                            <m:t>𝐴</m:t>
                          </m:r>
                        </m:num>
                        <m:den>
                          <m:r>
                            <m:rPr>
                              <m:nor/>
                            </m:rPr>
                            <a:rPr lang="es-PA" b="0" i="0" smtClean="0">
                              <a:latin typeface="Cambria Math" panose="02040503050406030204" pitchFamily="18" charset="0"/>
                            </a:rPr>
                            <m:t>s</m:t>
                          </m:r>
                          <m:r>
                            <a:rPr lang="es-PA" i="1">
                              <a:latin typeface="Cambria Math" panose="02040503050406030204" pitchFamily="18" charset="0"/>
                            </a:rPr>
                            <m:t>+</m:t>
                          </m:r>
                          <m:r>
                            <a:rPr lang="es-PA" i="1">
                              <a:latin typeface="Cambria Math" panose="02040503050406030204" pitchFamily="18" charset="0"/>
                            </a:rPr>
                            <m:t>𝑎</m:t>
                          </m:r>
                        </m:den>
                      </m:f>
                      <m:sSup>
                        <m:sSupPr>
                          <m:ctrlPr>
                            <a:rPr lang="es-PA" i="1" dirty="0">
                              <a:latin typeface="Cambria Math" panose="02040503050406030204" pitchFamily="18" charset="0"/>
                            </a:rPr>
                          </m:ctrlPr>
                        </m:sSupPr>
                        <m:e>
                          <m:r>
                            <a:rPr lang="es-PA" i="1" dirty="0">
                              <a:latin typeface="Cambria Math" panose="02040503050406030204" pitchFamily="18" charset="0"/>
                            </a:rPr>
                            <m:t>𝑒</m:t>
                          </m:r>
                        </m:e>
                        <m:sup>
                          <m:r>
                            <m:rPr>
                              <m:nor/>
                            </m:rPr>
                            <a:rPr lang="es-PA" b="0" i="0" dirty="0" smtClean="0">
                              <a:latin typeface="Cambria Math" panose="02040503050406030204" pitchFamily="18" charset="0"/>
                            </a:rPr>
                            <m:t>0</m:t>
                          </m:r>
                        </m:sup>
                      </m:sSup>
                    </m:oMath>
                  </m:oMathPara>
                </a14:m>
                <a:endParaRPr lang="es-PA" b="0" dirty="0"/>
              </a:p>
              <a:p>
                <a:endParaRPr lang="es-PA" b="0" dirty="0"/>
              </a:p>
              <a:p>
                <a:pPr/>
                <a14:m>
                  <m:oMathPara xmlns:m="http://schemas.openxmlformats.org/officeDocument/2006/math">
                    <m:oMathParaPr>
                      <m:jc m:val="left"/>
                    </m:oMathParaPr>
                    <m:oMath xmlns:m="http://schemas.openxmlformats.org/officeDocument/2006/math">
                      <m:r>
                        <a:rPr lang="es-PA" i="1">
                          <a:latin typeface="Cambria Math" panose="02040503050406030204" pitchFamily="18" charset="0"/>
                        </a:rPr>
                        <m:t>𝐹</m:t>
                      </m:r>
                      <m:d>
                        <m:dPr>
                          <m:ctrlPr>
                            <a:rPr lang="es-PA" i="1">
                              <a:latin typeface="Cambria Math" panose="02040503050406030204" pitchFamily="18" charset="0"/>
                            </a:rPr>
                          </m:ctrlPr>
                        </m:dPr>
                        <m:e>
                          <m:r>
                            <a:rPr lang="es-PA" i="1">
                              <a:latin typeface="Cambria Math" panose="02040503050406030204" pitchFamily="18" charset="0"/>
                            </a:rPr>
                            <m:t>𝑠</m:t>
                          </m:r>
                        </m:e>
                      </m:d>
                      <m:r>
                        <a:rPr lang="es-PA" i="1">
                          <a:latin typeface="Cambria Math" panose="02040503050406030204" pitchFamily="18" charset="0"/>
                        </a:rPr>
                        <m:t>=</m:t>
                      </m:r>
                      <m:r>
                        <a:rPr lang="es-PA" b="0" i="1" dirty="0" smtClean="0">
                          <a:latin typeface="Cambria Math" panose="02040503050406030204" pitchFamily="18" charset="0"/>
                        </a:rPr>
                        <m:t>0</m:t>
                      </m:r>
                      <m:r>
                        <a:rPr lang="es-PA" i="1" dirty="0">
                          <a:latin typeface="Cambria Math" panose="02040503050406030204" pitchFamily="18" charset="0"/>
                        </a:rPr>
                        <m:t>−</m:t>
                      </m:r>
                      <m:f>
                        <m:fPr>
                          <m:ctrlPr>
                            <a:rPr lang="en-US" i="1">
                              <a:latin typeface="Cambria Math" panose="02040503050406030204" pitchFamily="18" charset="0"/>
                            </a:rPr>
                          </m:ctrlPr>
                        </m:fPr>
                        <m:num>
                          <m:r>
                            <a:rPr lang="es-PA" i="1">
                              <a:latin typeface="Cambria Math" panose="02040503050406030204" pitchFamily="18" charset="0"/>
                            </a:rPr>
                            <m:t>−</m:t>
                          </m:r>
                          <m:r>
                            <a:rPr lang="es-PA" i="1">
                              <a:latin typeface="Cambria Math" panose="02040503050406030204" pitchFamily="18" charset="0"/>
                            </a:rPr>
                            <m:t>𝐴</m:t>
                          </m:r>
                        </m:num>
                        <m:den>
                          <m:r>
                            <a:rPr lang="es-PA" b="0" i="1" smtClean="0">
                              <a:latin typeface="Cambria Math" panose="02040503050406030204" pitchFamily="18" charset="0"/>
                            </a:rPr>
                            <m:t>𝑠</m:t>
                          </m:r>
                          <m:r>
                            <a:rPr lang="es-PA" b="0" i="1" smtClean="0">
                              <a:latin typeface="Cambria Math" panose="02040503050406030204" pitchFamily="18" charset="0"/>
                            </a:rPr>
                            <m:t>+</m:t>
                          </m:r>
                          <m:r>
                            <a:rPr lang="es-PA" i="1">
                              <a:latin typeface="Cambria Math" panose="02040503050406030204" pitchFamily="18" charset="0"/>
                            </a:rPr>
                            <m:t>𝑎</m:t>
                          </m:r>
                        </m:den>
                      </m:f>
                      <m:d>
                        <m:dPr>
                          <m:ctrlPr>
                            <a:rPr lang="es-PA" b="0" i="1" smtClean="0">
                              <a:latin typeface="Cambria Math" panose="02040503050406030204" pitchFamily="18" charset="0"/>
                            </a:rPr>
                          </m:ctrlPr>
                        </m:dPr>
                        <m:e>
                          <m:r>
                            <a:rPr lang="es-PA" b="0" i="1" smtClean="0">
                              <a:latin typeface="Cambria Math" panose="02040503050406030204" pitchFamily="18" charset="0"/>
                            </a:rPr>
                            <m:t>1</m:t>
                          </m:r>
                        </m:e>
                      </m:d>
                    </m:oMath>
                  </m:oMathPara>
                </a14:m>
                <a:endParaRPr lang="es-PA" b="0" dirty="0"/>
              </a:p>
              <a:p>
                <a:pPr/>
                <a14:m>
                  <m:oMathPara xmlns:m="http://schemas.openxmlformats.org/officeDocument/2006/math">
                    <m:oMathParaPr>
                      <m:jc m:val="left"/>
                    </m:oMathParaPr>
                    <m:oMath xmlns:m="http://schemas.openxmlformats.org/officeDocument/2006/math">
                      <m:r>
                        <a:rPr lang="es-PA" i="1">
                          <a:latin typeface="Cambria Math" panose="02040503050406030204" pitchFamily="18" charset="0"/>
                        </a:rPr>
                        <m:t>𝐹</m:t>
                      </m:r>
                      <m:d>
                        <m:dPr>
                          <m:ctrlPr>
                            <a:rPr lang="es-PA" i="1">
                              <a:latin typeface="Cambria Math" panose="02040503050406030204" pitchFamily="18" charset="0"/>
                            </a:rPr>
                          </m:ctrlPr>
                        </m:dPr>
                        <m:e>
                          <m:r>
                            <a:rPr lang="es-PA" i="1">
                              <a:latin typeface="Cambria Math" panose="02040503050406030204" pitchFamily="18" charset="0"/>
                            </a:rPr>
                            <m:t>𝑠</m:t>
                          </m:r>
                        </m:e>
                      </m:d>
                      <m:r>
                        <a:rPr lang="es-PA" i="1">
                          <a:latin typeface="Cambria Math" panose="02040503050406030204" pitchFamily="18" charset="0"/>
                        </a:rPr>
                        <m:t>=</m:t>
                      </m:r>
                      <m:f>
                        <m:fPr>
                          <m:ctrlPr>
                            <a:rPr lang="en-US" i="1">
                              <a:latin typeface="Cambria Math" panose="02040503050406030204" pitchFamily="18" charset="0"/>
                            </a:rPr>
                          </m:ctrlPr>
                        </m:fPr>
                        <m:num>
                          <m:r>
                            <a:rPr lang="es-PA" i="1">
                              <a:latin typeface="Cambria Math" panose="02040503050406030204" pitchFamily="18" charset="0"/>
                            </a:rPr>
                            <m:t>𝐴</m:t>
                          </m:r>
                        </m:num>
                        <m:den>
                          <m:r>
                            <a:rPr lang="es-PA" i="1">
                              <a:latin typeface="Cambria Math" panose="02040503050406030204" pitchFamily="18" charset="0"/>
                            </a:rPr>
                            <m:t>𝑠</m:t>
                          </m:r>
                          <m:r>
                            <a:rPr lang="es-PA" i="1">
                              <a:latin typeface="Cambria Math" panose="02040503050406030204" pitchFamily="18" charset="0"/>
                            </a:rPr>
                            <m:t>+</m:t>
                          </m:r>
                          <m:r>
                            <a:rPr lang="es-PA" i="1">
                              <a:latin typeface="Cambria Math" panose="02040503050406030204" pitchFamily="18" charset="0"/>
                            </a:rPr>
                            <m:t>𝑎</m:t>
                          </m:r>
                        </m:den>
                      </m:f>
                    </m:oMath>
                  </m:oMathPara>
                </a14:m>
                <a:endParaRPr lang="es-PA" dirty="0"/>
              </a:p>
            </p:txBody>
          </p:sp>
        </mc:Choice>
        <mc:Fallback xmlns="">
          <p:sp>
            <p:nvSpPr>
              <p:cNvPr id="3" name="TextBox 2">
                <a:extLst>
                  <a:ext uri="{FF2B5EF4-FFF2-40B4-BE49-F238E27FC236}">
                    <a16:creationId xmlns:a16="http://schemas.microsoft.com/office/drawing/2014/main" id="{97F957B2-3237-41CB-A1CC-AFA4003A87CC}"/>
                  </a:ext>
                </a:extLst>
              </p:cNvPr>
              <p:cNvSpPr txBox="1">
                <a:spLocks noRot="1" noChangeAspect="1" noMove="1" noResize="1" noEditPoints="1" noAdjustHandles="1" noChangeArrowheads="1" noChangeShapeType="1" noTextEdit="1"/>
              </p:cNvSpPr>
              <p:nvPr/>
            </p:nvSpPr>
            <p:spPr>
              <a:xfrm>
                <a:off x="226333" y="717473"/>
                <a:ext cx="4762917" cy="6140527"/>
              </a:xfrm>
              <a:prstGeom prst="rect">
                <a:avLst/>
              </a:prstGeom>
              <a:blipFill>
                <a:blip r:embed="rId2"/>
                <a:stretch>
                  <a:fillRect l="-1024" t="-596"/>
                </a:stretch>
              </a:blipFill>
            </p:spPr>
            <p:txBody>
              <a:bodyPr/>
              <a:lstStyle/>
              <a:p>
                <a:r>
                  <a:rPr lang="es-PA">
                    <a:noFill/>
                  </a:rPr>
                  <a:t> </a:t>
                </a:r>
              </a:p>
            </p:txBody>
          </p:sp>
        </mc:Fallback>
      </mc:AlternateContent>
      <p:sp>
        <p:nvSpPr>
          <p:cNvPr id="8" name="Título 1">
            <a:extLst>
              <a:ext uri="{FF2B5EF4-FFF2-40B4-BE49-F238E27FC236}">
                <a16:creationId xmlns:a16="http://schemas.microsoft.com/office/drawing/2014/main" id="{41ABB1AF-83F3-4ABA-AD99-66952D0A5378}"/>
              </a:ext>
            </a:extLst>
          </p:cNvPr>
          <p:cNvSpPr txBox="1">
            <a:spLocks/>
          </p:cNvSpPr>
          <p:nvPr/>
        </p:nvSpPr>
        <p:spPr>
          <a:xfrm>
            <a:off x="5869667" y="0"/>
            <a:ext cx="6322333" cy="8106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A" dirty="0"/>
              <a:t>EJEMPLO #2</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21468BA-84E2-418A-92AD-AECE6F12B184}"/>
                  </a:ext>
                </a:extLst>
              </p:cNvPr>
              <p:cNvSpPr txBox="1"/>
              <p:nvPr/>
            </p:nvSpPr>
            <p:spPr>
              <a:xfrm>
                <a:off x="6096000" y="717473"/>
                <a:ext cx="4762917" cy="6223178"/>
              </a:xfrm>
              <a:prstGeom prst="rect">
                <a:avLst/>
              </a:prstGeom>
              <a:noFill/>
            </p:spPr>
            <p:txBody>
              <a:bodyPr wrap="square" rtlCol="0">
                <a:spAutoFit/>
              </a:bodyPr>
              <a:lstStyle/>
              <a:p>
                <a:r>
                  <a:rPr lang="es-PA" dirty="0"/>
                  <a:t>Encuentre la transformada de Laplace de </a:t>
                </a:r>
              </a:p>
              <a:p>
                <a14:m>
                  <m:oMath xmlns:m="http://schemas.openxmlformats.org/officeDocument/2006/math">
                    <m:r>
                      <a:rPr lang="es-PA" i="1" dirty="0" smtClean="0">
                        <a:latin typeface="Cambria Math" panose="02040503050406030204" pitchFamily="18" charset="0"/>
                      </a:rPr>
                      <m:t>𝑓</m:t>
                    </m:r>
                    <m:d>
                      <m:dPr>
                        <m:ctrlPr>
                          <a:rPr lang="es-PA" i="1" dirty="0" smtClean="0">
                            <a:latin typeface="Cambria Math" panose="02040503050406030204" pitchFamily="18" charset="0"/>
                          </a:rPr>
                        </m:ctrlPr>
                      </m:dPr>
                      <m:e>
                        <m:r>
                          <a:rPr lang="es-PA" i="1" dirty="0" smtClean="0">
                            <a:latin typeface="Cambria Math" panose="02040503050406030204" pitchFamily="18" charset="0"/>
                          </a:rPr>
                          <m:t>𝑡</m:t>
                        </m:r>
                      </m:e>
                    </m:d>
                    <m:r>
                      <a:rPr lang="es-PA" b="0" i="1" dirty="0" smtClean="0">
                        <a:latin typeface="Cambria Math" panose="02040503050406030204" pitchFamily="18" charset="0"/>
                      </a:rPr>
                      <m:t>=</m:t>
                    </m:r>
                    <m:r>
                      <a:rPr lang="es-PA" b="0" i="1" dirty="0" smtClean="0">
                        <a:latin typeface="Cambria Math" panose="02040503050406030204" pitchFamily="18" charset="0"/>
                      </a:rPr>
                      <m:t>𝐴</m:t>
                    </m:r>
                    <m:sSup>
                      <m:sSupPr>
                        <m:ctrlPr>
                          <a:rPr lang="es-PA" b="0" i="1" dirty="0" smtClean="0">
                            <a:latin typeface="Cambria Math" panose="02040503050406030204" pitchFamily="18" charset="0"/>
                          </a:rPr>
                        </m:ctrlPr>
                      </m:sSupPr>
                      <m:e>
                        <m:r>
                          <a:rPr lang="es-PA" b="0" i="1" dirty="0" smtClean="0">
                            <a:latin typeface="Cambria Math" panose="02040503050406030204" pitchFamily="18" charset="0"/>
                          </a:rPr>
                          <m:t>𝑒</m:t>
                        </m:r>
                      </m:e>
                      <m:sup>
                        <m:r>
                          <a:rPr lang="es-PA" b="0" i="1" dirty="0" smtClean="0">
                            <a:latin typeface="Cambria Math" panose="02040503050406030204" pitchFamily="18" charset="0"/>
                          </a:rPr>
                          <m:t>−</m:t>
                        </m:r>
                        <m:r>
                          <a:rPr lang="es-PA" b="0" i="1" dirty="0" smtClean="0">
                            <a:latin typeface="Cambria Math" panose="02040503050406030204" pitchFamily="18" charset="0"/>
                          </a:rPr>
                          <m:t>𝑎𝑡</m:t>
                        </m:r>
                      </m:sup>
                    </m:sSup>
                    <m:r>
                      <a:rPr lang="es-PA" b="0" i="1" dirty="0" smtClean="0">
                        <a:latin typeface="Cambria Math" panose="02040503050406030204" pitchFamily="18" charset="0"/>
                      </a:rPr>
                      <m:t>𝑈</m:t>
                    </m:r>
                    <m:r>
                      <a:rPr lang="es-PA" b="0" i="1" dirty="0" smtClean="0">
                        <a:latin typeface="Cambria Math" panose="02040503050406030204" pitchFamily="18" charset="0"/>
                      </a:rPr>
                      <m:t>(</m:t>
                    </m:r>
                    <m:r>
                      <a:rPr lang="es-PA" b="0" i="1" dirty="0" smtClean="0">
                        <a:latin typeface="Cambria Math" panose="02040503050406030204" pitchFamily="18" charset="0"/>
                      </a:rPr>
                      <m:t>𝑡</m:t>
                    </m:r>
                    <m:r>
                      <a:rPr lang="es-PA" b="0" i="1" dirty="0" smtClean="0">
                        <a:latin typeface="Cambria Math" panose="02040503050406030204" pitchFamily="18" charset="0"/>
                      </a:rPr>
                      <m:t>−</m:t>
                    </m:r>
                    <m:r>
                      <a:rPr lang="es-PA" b="0" i="1" dirty="0" smtClean="0">
                        <a:latin typeface="Cambria Math" panose="02040503050406030204" pitchFamily="18" charset="0"/>
                      </a:rPr>
                      <m:t>𝑏</m:t>
                    </m:r>
                    <m:r>
                      <a:rPr lang="es-PA" b="0" i="1" dirty="0" smtClean="0">
                        <a:latin typeface="Cambria Math" panose="02040503050406030204" pitchFamily="18" charset="0"/>
                      </a:rPr>
                      <m:t>)</m:t>
                    </m:r>
                  </m:oMath>
                </a14:m>
                <a:r>
                  <a:rPr lang="es-PA" dirty="0"/>
                  <a:t>, utilizando la definición.</a:t>
                </a:r>
              </a:p>
              <a:p>
                <a:endParaRPr lang="es-PA" dirty="0"/>
              </a:p>
              <a:p>
                <a:pPr/>
                <a14:m>
                  <m:oMathPara xmlns:m="http://schemas.openxmlformats.org/officeDocument/2006/math">
                    <m:oMathParaPr>
                      <m:jc m:val="left"/>
                    </m:oMathParaPr>
                    <m:oMath xmlns:m="http://schemas.openxmlformats.org/officeDocument/2006/math">
                      <m:r>
                        <a:rPr lang="es-PA" i="1" dirty="0" smtClean="0">
                          <a:latin typeface="Cambria Math" panose="02040503050406030204" pitchFamily="18" charset="0"/>
                        </a:rPr>
                        <m:t>𝐹</m:t>
                      </m:r>
                      <m:d>
                        <m:dPr>
                          <m:ctrlPr>
                            <a:rPr lang="es-PA" i="1" dirty="0" smtClean="0">
                              <a:latin typeface="Cambria Math" panose="02040503050406030204" pitchFamily="18" charset="0"/>
                            </a:rPr>
                          </m:ctrlPr>
                        </m:dPr>
                        <m:e>
                          <m:r>
                            <a:rPr lang="es-PA" i="1" dirty="0" smtClean="0">
                              <a:latin typeface="Cambria Math" panose="02040503050406030204" pitchFamily="18" charset="0"/>
                            </a:rPr>
                            <m:t>𝑠</m:t>
                          </m:r>
                        </m:e>
                      </m:d>
                      <m:r>
                        <a:rPr lang="es-PA" b="0" i="1" dirty="0" smtClean="0">
                          <a:latin typeface="Cambria Math" panose="02040503050406030204" pitchFamily="18" charset="0"/>
                        </a:rPr>
                        <m:t>=</m:t>
                      </m:r>
                      <m:nary>
                        <m:naryPr>
                          <m:ctrlPr>
                            <a:rPr lang="es-PA" b="0" i="1" dirty="0" smtClean="0">
                              <a:latin typeface="Cambria Math" panose="02040503050406030204" pitchFamily="18" charset="0"/>
                            </a:rPr>
                          </m:ctrlPr>
                        </m:naryPr>
                        <m:sub>
                          <m:r>
                            <m:rPr>
                              <m:brk m:alnAt="23"/>
                            </m:rPr>
                            <a:rPr lang="es-PA" b="0" i="1" dirty="0" smtClean="0">
                              <a:latin typeface="Cambria Math" panose="02040503050406030204" pitchFamily="18" charset="0"/>
                            </a:rPr>
                            <m:t>𝑏</m:t>
                          </m:r>
                        </m:sub>
                        <m:sup>
                          <m:r>
                            <m:rPr>
                              <m:nor/>
                            </m:rPr>
                            <a:rPr lang="en-US"/>
                            <m:t> ∞</m:t>
                          </m:r>
                        </m:sup>
                        <m:e>
                          <m:r>
                            <a:rPr lang="es-PA" i="1" dirty="0">
                              <a:latin typeface="Cambria Math" panose="02040503050406030204" pitchFamily="18" charset="0"/>
                            </a:rPr>
                            <m:t>𝐴</m:t>
                          </m:r>
                          <m:sSup>
                            <m:sSupPr>
                              <m:ctrlPr>
                                <a:rPr lang="es-PA" i="1" dirty="0">
                                  <a:latin typeface="Cambria Math" panose="02040503050406030204" pitchFamily="18" charset="0"/>
                                </a:rPr>
                              </m:ctrlPr>
                            </m:sSupPr>
                            <m:e>
                              <m:r>
                                <a:rPr lang="es-PA" i="1" dirty="0">
                                  <a:latin typeface="Cambria Math" panose="02040503050406030204" pitchFamily="18" charset="0"/>
                                </a:rPr>
                                <m:t>𝑒</m:t>
                              </m:r>
                            </m:e>
                            <m:sup>
                              <m:r>
                                <a:rPr lang="es-PA" i="1" dirty="0">
                                  <a:latin typeface="Cambria Math" panose="02040503050406030204" pitchFamily="18" charset="0"/>
                                </a:rPr>
                                <m:t>−</m:t>
                              </m:r>
                              <m:r>
                                <a:rPr lang="es-PA" i="1" dirty="0">
                                  <a:latin typeface="Cambria Math" panose="02040503050406030204" pitchFamily="18" charset="0"/>
                                </a:rPr>
                                <m:t>𝑎𝑡</m:t>
                              </m:r>
                            </m:sup>
                          </m:sSup>
                        </m:e>
                      </m:nary>
                      <m:sSup>
                        <m:sSupPr>
                          <m:ctrlPr>
                            <a:rPr lang="es-PA" b="0" i="1" dirty="0" smtClean="0">
                              <a:latin typeface="Cambria Math" panose="02040503050406030204" pitchFamily="18" charset="0"/>
                            </a:rPr>
                          </m:ctrlPr>
                        </m:sSupPr>
                        <m:e>
                          <m:r>
                            <a:rPr lang="es-PA" b="0" i="1" dirty="0" smtClean="0">
                              <a:latin typeface="Cambria Math" panose="02040503050406030204" pitchFamily="18" charset="0"/>
                            </a:rPr>
                            <m:t>𝑒</m:t>
                          </m:r>
                        </m:e>
                        <m:sup>
                          <m:r>
                            <a:rPr lang="es-PA" b="0" i="1" dirty="0" smtClean="0">
                              <a:latin typeface="Cambria Math" panose="02040503050406030204" pitchFamily="18" charset="0"/>
                            </a:rPr>
                            <m:t>−</m:t>
                          </m:r>
                          <m:r>
                            <a:rPr lang="es-PA" b="0" i="1" dirty="0" smtClean="0">
                              <a:latin typeface="Cambria Math" panose="02040503050406030204" pitchFamily="18" charset="0"/>
                            </a:rPr>
                            <m:t>𝑠𝑡</m:t>
                          </m:r>
                        </m:sup>
                      </m:sSup>
                      <m:r>
                        <a:rPr lang="es-PA" b="0" i="1" dirty="0" smtClean="0">
                          <a:latin typeface="Cambria Math" panose="02040503050406030204" pitchFamily="18" charset="0"/>
                        </a:rPr>
                        <m:t>𝑑𝑡</m:t>
                      </m:r>
                    </m:oMath>
                  </m:oMathPara>
                </a14:m>
                <a:endParaRPr lang="es-PA" dirty="0"/>
              </a:p>
              <a:p>
                <a:pPr/>
                <a14:m>
                  <m:oMathPara xmlns:m="http://schemas.openxmlformats.org/officeDocument/2006/math">
                    <m:oMathParaPr>
                      <m:jc m:val="left"/>
                    </m:oMathParaPr>
                    <m:oMath xmlns:m="http://schemas.openxmlformats.org/officeDocument/2006/math">
                      <m:r>
                        <a:rPr lang="es-PA" i="1" dirty="0">
                          <a:latin typeface="Cambria Math" panose="02040503050406030204" pitchFamily="18" charset="0"/>
                        </a:rPr>
                        <m:t>𝐹</m:t>
                      </m:r>
                      <m:d>
                        <m:dPr>
                          <m:ctrlPr>
                            <a:rPr lang="es-PA" i="1" dirty="0">
                              <a:latin typeface="Cambria Math" panose="02040503050406030204" pitchFamily="18" charset="0"/>
                            </a:rPr>
                          </m:ctrlPr>
                        </m:dPr>
                        <m:e>
                          <m:r>
                            <a:rPr lang="es-PA" i="1" dirty="0">
                              <a:latin typeface="Cambria Math" panose="02040503050406030204" pitchFamily="18" charset="0"/>
                            </a:rPr>
                            <m:t>𝑠</m:t>
                          </m:r>
                        </m:e>
                      </m:d>
                      <m:r>
                        <a:rPr lang="es-PA" i="1" dirty="0">
                          <a:latin typeface="Cambria Math" panose="02040503050406030204" pitchFamily="18" charset="0"/>
                        </a:rPr>
                        <m:t>=</m:t>
                      </m:r>
                      <m:nary>
                        <m:naryPr>
                          <m:ctrlPr>
                            <a:rPr lang="es-PA" i="1" dirty="0">
                              <a:latin typeface="Cambria Math" panose="02040503050406030204" pitchFamily="18" charset="0"/>
                            </a:rPr>
                          </m:ctrlPr>
                        </m:naryPr>
                        <m:sub>
                          <m:r>
                            <m:rPr>
                              <m:brk m:alnAt="23"/>
                            </m:rPr>
                            <a:rPr lang="es-PA" b="0" i="1" dirty="0" smtClean="0">
                              <a:latin typeface="Cambria Math" panose="02040503050406030204" pitchFamily="18" charset="0"/>
                            </a:rPr>
                            <m:t>𝑏</m:t>
                          </m:r>
                        </m:sub>
                        <m:sup>
                          <m:r>
                            <m:rPr>
                              <m:nor/>
                            </m:rPr>
                            <a:rPr lang="en-US"/>
                            <m:t> ∞</m:t>
                          </m:r>
                        </m:sup>
                        <m:e>
                          <m:r>
                            <a:rPr lang="es-PA" i="1" dirty="0">
                              <a:latin typeface="Cambria Math" panose="02040503050406030204" pitchFamily="18" charset="0"/>
                            </a:rPr>
                            <m:t>𝐴</m:t>
                          </m:r>
                          <m:sSup>
                            <m:sSupPr>
                              <m:ctrlPr>
                                <a:rPr lang="es-PA" i="1" dirty="0">
                                  <a:latin typeface="Cambria Math" panose="02040503050406030204" pitchFamily="18" charset="0"/>
                                </a:rPr>
                              </m:ctrlPr>
                            </m:sSupPr>
                            <m:e>
                              <m:r>
                                <a:rPr lang="es-PA" i="1" dirty="0">
                                  <a:latin typeface="Cambria Math" panose="02040503050406030204" pitchFamily="18" charset="0"/>
                                </a:rPr>
                                <m:t>𝑒</m:t>
                              </m:r>
                            </m:e>
                            <m:sup>
                              <m:r>
                                <a:rPr lang="es-PA" i="1" dirty="0">
                                  <a:latin typeface="Cambria Math" panose="02040503050406030204" pitchFamily="18" charset="0"/>
                                </a:rPr>
                                <m:t>−</m:t>
                              </m:r>
                              <m:r>
                                <a:rPr lang="es-PA" b="0" i="1" dirty="0" smtClean="0">
                                  <a:latin typeface="Cambria Math" panose="02040503050406030204" pitchFamily="18" charset="0"/>
                                </a:rPr>
                                <m:t>(</m:t>
                              </m:r>
                              <m:r>
                                <a:rPr lang="es-PA" b="0" i="1" dirty="0" smtClean="0">
                                  <a:latin typeface="Cambria Math" panose="02040503050406030204" pitchFamily="18" charset="0"/>
                                </a:rPr>
                                <m:t>𝑠</m:t>
                              </m:r>
                              <m:r>
                                <a:rPr lang="es-PA" b="0" i="1" dirty="0" smtClean="0">
                                  <a:latin typeface="Cambria Math" panose="02040503050406030204" pitchFamily="18" charset="0"/>
                                </a:rPr>
                                <m:t>+</m:t>
                              </m:r>
                              <m:r>
                                <a:rPr lang="es-PA" i="1" dirty="0">
                                  <a:latin typeface="Cambria Math" panose="02040503050406030204" pitchFamily="18" charset="0"/>
                                </a:rPr>
                                <m:t>𝑎</m:t>
                              </m:r>
                              <m:r>
                                <a:rPr lang="es-PA" b="0" i="1" dirty="0" smtClean="0">
                                  <a:latin typeface="Cambria Math" panose="02040503050406030204" pitchFamily="18" charset="0"/>
                                </a:rPr>
                                <m:t>)</m:t>
                              </m:r>
                              <m:r>
                                <a:rPr lang="es-PA" i="1" dirty="0">
                                  <a:latin typeface="Cambria Math" panose="02040503050406030204" pitchFamily="18" charset="0"/>
                                </a:rPr>
                                <m:t>𝑡</m:t>
                              </m:r>
                            </m:sup>
                          </m:sSup>
                        </m:e>
                      </m:nary>
                      <m:r>
                        <a:rPr lang="es-PA" i="1" dirty="0">
                          <a:latin typeface="Cambria Math" panose="02040503050406030204" pitchFamily="18" charset="0"/>
                        </a:rPr>
                        <m:t>𝑑𝑡</m:t>
                      </m:r>
                    </m:oMath>
                  </m:oMathPara>
                </a14:m>
                <a:endParaRPr lang="es-PA" dirty="0"/>
              </a:p>
              <a:p>
                <a14:m>
                  <m:oMath xmlns:m="http://schemas.openxmlformats.org/officeDocument/2006/math">
                    <m:r>
                      <a:rPr lang="es-PA" b="0" i="1" smtClean="0">
                        <a:latin typeface="Cambria Math" panose="02040503050406030204" pitchFamily="18" charset="0"/>
                      </a:rPr>
                      <m:t>𝑢</m:t>
                    </m:r>
                    <m:r>
                      <a:rPr lang="es-PA" b="0" i="1" smtClean="0">
                        <a:latin typeface="Cambria Math" panose="02040503050406030204" pitchFamily="18" charset="0"/>
                      </a:rPr>
                      <m:t>=−</m:t>
                    </m:r>
                    <m:d>
                      <m:dPr>
                        <m:ctrlPr>
                          <a:rPr lang="es-PA" b="0" i="1" smtClean="0">
                            <a:latin typeface="Cambria Math" panose="02040503050406030204" pitchFamily="18" charset="0"/>
                          </a:rPr>
                        </m:ctrlPr>
                      </m:dPr>
                      <m:e>
                        <m:r>
                          <a:rPr lang="es-PA" b="0" i="1" smtClean="0">
                            <a:latin typeface="Cambria Math" panose="02040503050406030204" pitchFamily="18" charset="0"/>
                          </a:rPr>
                          <m:t>𝑠</m:t>
                        </m:r>
                        <m:r>
                          <a:rPr lang="es-PA" b="0" i="1" smtClean="0">
                            <a:latin typeface="Cambria Math" panose="02040503050406030204" pitchFamily="18" charset="0"/>
                          </a:rPr>
                          <m:t>+</m:t>
                        </m:r>
                        <m:r>
                          <a:rPr lang="es-PA" b="0" i="1" smtClean="0">
                            <a:latin typeface="Cambria Math" panose="02040503050406030204" pitchFamily="18" charset="0"/>
                          </a:rPr>
                          <m:t>𝑎</m:t>
                        </m:r>
                      </m:e>
                    </m:d>
                    <m:r>
                      <a:rPr lang="es-PA" b="0" i="1" smtClean="0">
                        <a:latin typeface="Cambria Math" panose="02040503050406030204" pitchFamily="18" charset="0"/>
                      </a:rPr>
                      <m:t>𝑡</m:t>
                    </m:r>
                  </m:oMath>
                </a14:m>
                <a:r>
                  <a:rPr lang="es-PA" b="0" dirty="0"/>
                  <a:t>          y      </a:t>
                </a:r>
                <a14:m>
                  <m:oMath xmlns:m="http://schemas.openxmlformats.org/officeDocument/2006/math">
                    <m:r>
                      <a:rPr lang="es-PA" b="0" i="1" smtClean="0">
                        <a:latin typeface="Cambria Math" panose="02040503050406030204" pitchFamily="18" charset="0"/>
                      </a:rPr>
                      <m:t>𝑑𝑢</m:t>
                    </m:r>
                    <m:r>
                      <a:rPr lang="es-PA" b="0" i="1" smtClean="0">
                        <a:latin typeface="Cambria Math" panose="02040503050406030204" pitchFamily="18" charset="0"/>
                      </a:rPr>
                      <m:t>=−</m:t>
                    </m:r>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m:t>
                        </m:r>
                        <m:r>
                          <a:rPr lang="es-PA" i="1">
                            <a:latin typeface="Cambria Math" panose="02040503050406030204" pitchFamily="18" charset="0"/>
                          </a:rPr>
                          <m:t>𝑎</m:t>
                        </m:r>
                      </m:e>
                    </m:d>
                    <m:r>
                      <a:rPr lang="es-PA" b="0" i="1" smtClean="0">
                        <a:latin typeface="Cambria Math" panose="02040503050406030204" pitchFamily="18" charset="0"/>
                      </a:rPr>
                      <m:t>𝑑𝑡</m:t>
                    </m:r>
                  </m:oMath>
                </a14:m>
                <a:endParaRPr lang="es-PA" b="0" dirty="0"/>
              </a:p>
              <a:p>
                <a14:m>
                  <m:oMath xmlns:m="http://schemas.openxmlformats.org/officeDocument/2006/math">
                    <m:r>
                      <a:rPr lang="es-PA" b="0" i="1" smtClean="0">
                        <a:latin typeface="Cambria Math" panose="02040503050406030204" pitchFamily="18" charset="0"/>
                      </a:rPr>
                      <m:t>𝑢</m:t>
                    </m:r>
                    <m:d>
                      <m:dPr>
                        <m:ctrlPr>
                          <a:rPr lang="es-PA" b="0" i="1" smtClean="0">
                            <a:latin typeface="Cambria Math" panose="02040503050406030204" pitchFamily="18" charset="0"/>
                          </a:rPr>
                        </m:ctrlPr>
                      </m:dPr>
                      <m:e>
                        <m:r>
                          <a:rPr lang="es-PA" b="0" i="1" smtClean="0">
                            <a:latin typeface="Cambria Math" panose="02040503050406030204" pitchFamily="18" charset="0"/>
                          </a:rPr>
                          <m:t>𝑏</m:t>
                        </m:r>
                      </m:e>
                    </m:d>
                    <m:r>
                      <a:rPr lang="es-PA" b="0" i="1" smtClean="0">
                        <a:latin typeface="Cambria Math" panose="02040503050406030204" pitchFamily="18" charset="0"/>
                      </a:rPr>
                      <m:t>=</m:t>
                    </m:r>
                    <m:r>
                      <a:rPr lang="es-PA" i="1">
                        <a:latin typeface="Cambria Math" panose="02040503050406030204" pitchFamily="18" charset="0"/>
                      </a:rPr>
                      <m:t>−</m:t>
                    </m:r>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m:t>
                        </m:r>
                        <m:r>
                          <a:rPr lang="es-PA" i="1">
                            <a:latin typeface="Cambria Math" panose="02040503050406030204" pitchFamily="18" charset="0"/>
                          </a:rPr>
                          <m:t>𝑎</m:t>
                        </m:r>
                      </m:e>
                    </m:d>
                    <m:r>
                      <a:rPr lang="es-PA" b="0" i="1" smtClean="0">
                        <a:latin typeface="Cambria Math" panose="02040503050406030204" pitchFamily="18" charset="0"/>
                      </a:rPr>
                      <m:t>𝑏</m:t>
                    </m:r>
                  </m:oMath>
                </a14:m>
                <a:r>
                  <a:rPr lang="es-PA" b="0" dirty="0"/>
                  <a:t>    y     </a:t>
                </a:r>
                <a14:m>
                  <m:oMath xmlns:m="http://schemas.openxmlformats.org/officeDocument/2006/math">
                    <m:r>
                      <a:rPr lang="es-PA" b="0" i="1" smtClean="0">
                        <a:latin typeface="Cambria Math" panose="02040503050406030204" pitchFamily="18" charset="0"/>
                      </a:rPr>
                      <m:t>𝑢</m:t>
                    </m:r>
                    <m:r>
                      <a:rPr lang="es-PA" b="0" i="1" smtClean="0">
                        <a:latin typeface="Cambria Math" panose="02040503050406030204" pitchFamily="18" charset="0"/>
                      </a:rPr>
                      <m:t>(</m:t>
                    </m:r>
                    <m:r>
                      <m:rPr>
                        <m:nor/>
                      </m:rPr>
                      <a:rPr lang="en-US"/>
                      <m:t>∞</m:t>
                    </m:r>
                    <m:r>
                      <m:rPr>
                        <m:nor/>
                      </m:rPr>
                      <a:rPr lang="es-PA" b="0" i="0" smtClean="0"/>
                      <m:t>)=−</m:t>
                    </m:r>
                    <m:r>
                      <m:rPr>
                        <m:nor/>
                      </m:rPr>
                      <a:rPr lang="en-US"/>
                      <m:t>∞</m:t>
                    </m:r>
                  </m:oMath>
                </a14:m>
                <a:endParaRPr lang="es-PA" b="0" dirty="0"/>
              </a:p>
              <a:p>
                <a:pPr/>
                <a14:m>
                  <m:oMathPara xmlns:m="http://schemas.openxmlformats.org/officeDocument/2006/math">
                    <m:oMathParaPr>
                      <m:jc m:val="left"/>
                    </m:oMathParaPr>
                    <m:oMath xmlns:m="http://schemas.openxmlformats.org/officeDocument/2006/math">
                      <m:r>
                        <a:rPr lang="es-PA" i="1" dirty="0">
                          <a:latin typeface="Cambria Math" panose="02040503050406030204" pitchFamily="18" charset="0"/>
                        </a:rPr>
                        <m:t>𝐹</m:t>
                      </m:r>
                      <m:d>
                        <m:dPr>
                          <m:ctrlPr>
                            <a:rPr lang="es-PA" i="1" dirty="0">
                              <a:latin typeface="Cambria Math" panose="02040503050406030204" pitchFamily="18" charset="0"/>
                            </a:rPr>
                          </m:ctrlPr>
                        </m:dPr>
                        <m:e>
                          <m:r>
                            <a:rPr lang="es-PA" i="1" dirty="0">
                              <a:latin typeface="Cambria Math" panose="02040503050406030204" pitchFamily="18" charset="0"/>
                            </a:rPr>
                            <m:t>𝑠</m:t>
                          </m:r>
                        </m:e>
                      </m:d>
                      <m:r>
                        <a:rPr lang="es-PA" i="1" dirty="0">
                          <a:latin typeface="Cambria Math" panose="02040503050406030204" pitchFamily="18" charset="0"/>
                        </a:rPr>
                        <m:t>=</m:t>
                      </m:r>
                      <m:nary>
                        <m:naryPr>
                          <m:ctrlPr>
                            <a:rPr lang="es-PA" i="1" dirty="0">
                              <a:latin typeface="Cambria Math" panose="02040503050406030204" pitchFamily="18" charset="0"/>
                            </a:rPr>
                          </m:ctrlPr>
                        </m:naryPr>
                        <m:sub>
                          <m:r>
                            <a:rPr lang="es-PA" i="1">
                              <a:latin typeface="Cambria Math" panose="02040503050406030204" pitchFamily="18" charset="0"/>
                            </a:rPr>
                            <m:t>−</m:t>
                          </m:r>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m:t>
                              </m:r>
                              <m:r>
                                <a:rPr lang="es-PA" i="1">
                                  <a:latin typeface="Cambria Math" panose="02040503050406030204" pitchFamily="18" charset="0"/>
                                </a:rPr>
                                <m:t>𝑎</m:t>
                              </m:r>
                            </m:e>
                          </m:d>
                          <m:r>
                            <a:rPr lang="es-PA" i="1">
                              <a:latin typeface="Cambria Math" panose="02040503050406030204" pitchFamily="18" charset="0"/>
                            </a:rPr>
                            <m:t>𝑏</m:t>
                          </m:r>
                        </m:sub>
                        <m:sup>
                          <m:r>
                            <m:rPr>
                              <m:nor/>
                            </m:rPr>
                            <a:rPr lang="en-US"/>
                            <m:t> </m:t>
                          </m:r>
                          <m:r>
                            <m:rPr>
                              <m:nor/>
                            </m:rPr>
                            <a:rPr lang="es-PA" b="0" i="0" smtClean="0"/>
                            <m:t>−</m:t>
                          </m:r>
                          <m:r>
                            <m:rPr>
                              <m:nor/>
                            </m:rPr>
                            <a:rPr lang="en-US"/>
                            <m:t>∞</m:t>
                          </m:r>
                        </m:sup>
                        <m:e>
                          <m:f>
                            <m:fPr>
                              <m:ctrlPr>
                                <a:rPr lang="en-US" i="1" smtClean="0">
                                  <a:latin typeface="Cambria Math" panose="02040503050406030204" pitchFamily="18" charset="0"/>
                                </a:rPr>
                              </m:ctrlPr>
                            </m:fPr>
                            <m:num>
                              <m:r>
                                <a:rPr lang="es-PA" b="0" i="1" smtClean="0">
                                  <a:latin typeface="Cambria Math" panose="02040503050406030204" pitchFamily="18" charset="0"/>
                                </a:rPr>
                                <m:t>−</m:t>
                              </m:r>
                              <m:r>
                                <a:rPr lang="es-PA" b="0" i="1" smtClean="0">
                                  <a:latin typeface="Cambria Math" panose="02040503050406030204" pitchFamily="18" charset="0"/>
                                </a:rPr>
                                <m:t>𝐴</m:t>
                              </m:r>
                            </m:num>
                            <m:den>
                              <m:r>
                                <a:rPr lang="es-PA" b="0" i="1" smtClean="0">
                                  <a:latin typeface="Cambria Math" panose="02040503050406030204" pitchFamily="18" charset="0"/>
                                </a:rPr>
                                <m:t>𝑠</m:t>
                              </m:r>
                              <m:r>
                                <a:rPr lang="es-PA" b="0" i="1" smtClean="0">
                                  <a:latin typeface="Cambria Math" panose="02040503050406030204" pitchFamily="18" charset="0"/>
                                </a:rPr>
                                <m:t>+</m:t>
                              </m:r>
                              <m:r>
                                <a:rPr lang="es-PA" b="0" i="1" smtClean="0">
                                  <a:latin typeface="Cambria Math" panose="02040503050406030204" pitchFamily="18" charset="0"/>
                                </a:rPr>
                                <m:t>𝑎</m:t>
                              </m:r>
                            </m:den>
                          </m:f>
                          <m:sSup>
                            <m:sSupPr>
                              <m:ctrlPr>
                                <a:rPr lang="es-PA" i="1" dirty="0">
                                  <a:latin typeface="Cambria Math" panose="02040503050406030204" pitchFamily="18" charset="0"/>
                                </a:rPr>
                              </m:ctrlPr>
                            </m:sSupPr>
                            <m:e>
                              <m:r>
                                <a:rPr lang="es-PA" i="1" dirty="0">
                                  <a:latin typeface="Cambria Math" panose="02040503050406030204" pitchFamily="18" charset="0"/>
                                </a:rPr>
                                <m:t>𝑒</m:t>
                              </m:r>
                            </m:e>
                            <m:sup>
                              <m:r>
                                <a:rPr lang="es-PA" b="0" i="1" dirty="0" smtClean="0">
                                  <a:latin typeface="Cambria Math" panose="02040503050406030204" pitchFamily="18" charset="0"/>
                                </a:rPr>
                                <m:t>𝑢</m:t>
                              </m:r>
                            </m:sup>
                          </m:sSup>
                        </m:e>
                      </m:nary>
                      <m:r>
                        <a:rPr lang="es-PA" i="1" dirty="0">
                          <a:latin typeface="Cambria Math" panose="02040503050406030204" pitchFamily="18" charset="0"/>
                        </a:rPr>
                        <m:t>𝑑</m:t>
                      </m:r>
                      <m:r>
                        <a:rPr lang="es-PA" b="0" i="1" dirty="0" smtClean="0">
                          <a:latin typeface="Cambria Math" panose="02040503050406030204" pitchFamily="18" charset="0"/>
                        </a:rPr>
                        <m:t>𝑢</m:t>
                      </m:r>
                    </m:oMath>
                  </m:oMathPara>
                </a14:m>
                <a:endParaRPr lang="es-PA" dirty="0"/>
              </a:p>
              <a:p>
                <a:pPr/>
                <a14:m>
                  <m:oMathPara xmlns:m="http://schemas.openxmlformats.org/officeDocument/2006/math">
                    <m:oMathParaPr>
                      <m:jc m:val="left"/>
                    </m:oMathParaPr>
                    <m:oMath xmlns:m="http://schemas.openxmlformats.org/officeDocument/2006/math">
                      <m:r>
                        <a:rPr lang="es-PA" b="0" i="1" smtClean="0">
                          <a:latin typeface="Cambria Math" panose="02040503050406030204" pitchFamily="18" charset="0"/>
                        </a:rPr>
                        <m:t>𝐹</m:t>
                      </m:r>
                      <m:d>
                        <m:dPr>
                          <m:ctrlPr>
                            <a:rPr lang="es-PA" b="0" i="1" smtClean="0">
                              <a:latin typeface="Cambria Math" panose="02040503050406030204" pitchFamily="18" charset="0"/>
                            </a:rPr>
                          </m:ctrlPr>
                        </m:dPr>
                        <m:e>
                          <m:r>
                            <a:rPr lang="es-PA" b="0" i="1" smtClean="0">
                              <a:latin typeface="Cambria Math" panose="02040503050406030204" pitchFamily="18" charset="0"/>
                            </a:rPr>
                            <m:t>𝑠</m:t>
                          </m:r>
                        </m:e>
                      </m:d>
                      <m:r>
                        <a:rPr lang="es-PA" b="0" i="1" smtClean="0">
                          <a:latin typeface="Cambria Math" panose="02040503050406030204" pitchFamily="18" charset="0"/>
                        </a:rPr>
                        <m:t>=</m:t>
                      </m:r>
                      <m:d>
                        <m:dPr>
                          <m:begChr m:val=""/>
                          <m:endChr m:val="|"/>
                          <m:ctrlPr>
                            <a:rPr lang="es-PA" i="1" dirty="0" smtClean="0">
                              <a:latin typeface="Cambria Math" panose="02040503050406030204" pitchFamily="18" charset="0"/>
                            </a:rPr>
                          </m:ctrlPr>
                        </m:dPr>
                        <m:e>
                          <m:f>
                            <m:fPr>
                              <m:ctrlPr>
                                <a:rPr lang="en-US" i="1">
                                  <a:latin typeface="Cambria Math" panose="02040503050406030204" pitchFamily="18" charset="0"/>
                                </a:rPr>
                              </m:ctrlPr>
                            </m:fPr>
                            <m:num>
                              <m:r>
                                <a:rPr lang="es-PA" i="1">
                                  <a:latin typeface="Cambria Math" panose="02040503050406030204" pitchFamily="18" charset="0"/>
                                </a:rPr>
                                <m:t>−</m:t>
                              </m:r>
                              <m:r>
                                <a:rPr lang="es-PA" i="1">
                                  <a:latin typeface="Cambria Math" panose="02040503050406030204" pitchFamily="18" charset="0"/>
                                </a:rPr>
                                <m:t>𝐴</m:t>
                              </m:r>
                            </m:num>
                            <m:den>
                              <m:r>
                                <a:rPr lang="es-PA" i="1">
                                  <a:latin typeface="Cambria Math" panose="02040503050406030204" pitchFamily="18" charset="0"/>
                                </a:rPr>
                                <m:t>𝑠</m:t>
                              </m:r>
                              <m:r>
                                <a:rPr lang="es-PA" i="1">
                                  <a:latin typeface="Cambria Math" panose="02040503050406030204" pitchFamily="18" charset="0"/>
                                </a:rPr>
                                <m:t>+</m:t>
                              </m:r>
                              <m:r>
                                <a:rPr lang="es-PA" i="1">
                                  <a:latin typeface="Cambria Math" panose="02040503050406030204" pitchFamily="18" charset="0"/>
                                </a:rPr>
                                <m:t>𝑎</m:t>
                              </m:r>
                            </m:den>
                          </m:f>
                          <m:sSup>
                            <m:sSupPr>
                              <m:ctrlPr>
                                <a:rPr lang="es-PA" i="1" dirty="0">
                                  <a:latin typeface="Cambria Math" panose="02040503050406030204" pitchFamily="18" charset="0"/>
                                </a:rPr>
                              </m:ctrlPr>
                            </m:sSupPr>
                            <m:e>
                              <m:r>
                                <a:rPr lang="es-PA" i="1" dirty="0">
                                  <a:latin typeface="Cambria Math" panose="02040503050406030204" pitchFamily="18" charset="0"/>
                                </a:rPr>
                                <m:t>𝑒</m:t>
                              </m:r>
                            </m:e>
                            <m:sup>
                              <m:r>
                                <a:rPr lang="es-PA" i="1" dirty="0">
                                  <a:latin typeface="Cambria Math" panose="02040503050406030204" pitchFamily="18" charset="0"/>
                                </a:rPr>
                                <m:t>𝑢</m:t>
                              </m:r>
                            </m:sup>
                          </m:sSup>
                        </m:e>
                      </m:d>
                      <m:f>
                        <m:fPr>
                          <m:type m:val="noBar"/>
                          <m:ctrlPr>
                            <a:rPr lang="es-PA" i="1" dirty="0" smtClean="0">
                              <a:latin typeface="Cambria Math" panose="02040503050406030204" pitchFamily="18" charset="0"/>
                            </a:rPr>
                          </m:ctrlPr>
                        </m:fPr>
                        <m:num>
                          <m:r>
                            <m:rPr>
                              <m:nor/>
                            </m:rPr>
                            <a:rPr lang="es-PA" b="0" i="0" dirty="0" smtClean="0">
                              <a:latin typeface="Cambria Math" panose="02040503050406030204" pitchFamily="18" charset="0"/>
                            </a:rPr>
                            <m:t>−</m:t>
                          </m:r>
                          <m:r>
                            <m:rPr>
                              <m:nor/>
                            </m:rPr>
                            <a:rPr lang="en-US"/>
                            <m:t>∞</m:t>
                          </m:r>
                        </m:num>
                        <m:den>
                          <m:r>
                            <a:rPr lang="es-PA" i="1">
                              <a:latin typeface="Cambria Math" panose="02040503050406030204" pitchFamily="18" charset="0"/>
                            </a:rPr>
                            <m:t>−</m:t>
                          </m:r>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m:t>
                              </m:r>
                              <m:r>
                                <a:rPr lang="es-PA" i="1">
                                  <a:latin typeface="Cambria Math" panose="02040503050406030204" pitchFamily="18" charset="0"/>
                                </a:rPr>
                                <m:t>𝑎</m:t>
                              </m:r>
                            </m:e>
                          </m:d>
                          <m:r>
                            <a:rPr lang="es-PA" i="1">
                              <a:latin typeface="Cambria Math" panose="02040503050406030204" pitchFamily="18" charset="0"/>
                            </a:rPr>
                            <m:t>𝑏</m:t>
                          </m:r>
                        </m:den>
                      </m:f>
                    </m:oMath>
                  </m:oMathPara>
                </a14:m>
                <a:endParaRPr lang="es-PA" dirty="0"/>
              </a:p>
              <a:p>
                <a:endParaRPr lang="es-PA" dirty="0"/>
              </a:p>
              <a:p>
                <a:pPr/>
                <a14:m>
                  <m:oMathPara xmlns:m="http://schemas.openxmlformats.org/officeDocument/2006/math">
                    <m:oMathParaPr>
                      <m:jc m:val="left"/>
                    </m:oMathParaPr>
                    <m:oMath xmlns:m="http://schemas.openxmlformats.org/officeDocument/2006/math">
                      <m:r>
                        <a:rPr lang="es-PA" i="1">
                          <a:latin typeface="Cambria Math" panose="02040503050406030204" pitchFamily="18" charset="0"/>
                        </a:rPr>
                        <m:t>𝐹</m:t>
                      </m:r>
                      <m:d>
                        <m:dPr>
                          <m:ctrlPr>
                            <a:rPr lang="es-PA" i="1">
                              <a:latin typeface="Cambria Math" panose="02040503050406030204" pitchFamily="18" charset="0"/>
                            </a:rPr>
                          </m:ctrlPr>
                        </m:dPr>
                        <m:e>
                          <m:r>
                            <a:rPr lang="es-PA" i="1">
                              <a:latin typeface="Cambria Math" panose="02040503050406030204" pitchFamily="18" charset="0"/>
                            </a:rPr>
                            <m:t>𝑠</m:t>
                          </m:r>
                        </m:e>
                      </m:d>
                      <m:r>
                        <a:rPr lang="es-PA" i="1">
                          <a:latin typeface="Cambria Math" panose="02040503050406030204" pitchFamily="18" charset="0"/>
                        </a:rPr>
                        <m:t>=</m:t>
                      </m:r>
                      <m:f>
                        <m:fPr>
                          <m:ctrlPr>
                            <a:rPr lang="en-US" i="1">
                              <a:latin typeface="Cambria Math" panose="02040503050406030204" pitchFamily="18" charset="0"/>
                            </a:rPr>
                          </m:ctrlPr>
                        </m:fPr>
                        <m:num>
                          <m:r>
                            <a:rPr lang="es-PA" i="1">
                              <a:latin typeface="Cambria Math" panose="02040503050406030204" pitchFamily="18" charset="0"/>
                            </a:rPr>
                            <m:t>−</m:t>
                          </m:r>
                          <m:r>
                            <a:rPr lang="es-PA" i="1">
                              <a:latin typeface="Cambria Math" panose="02040503050406030204" pitchFamily="18" charset="0"/>
                            </a:rPr>
                            <m:t>𝐴</m:t>
                          </m:r>
                        </m:num>
                        <m:den>
                          <m:r>
                            <m:rPr>
                              <m:nor/>
                            </m:rPr>
                            <a:rPr lang="es-PA" b="0" i="0" smtClean="0">
                              <a:latin typeface="Cambria Math" panose="02040503050406030204" pitchFamily="18" charset="0"/>
                            </a:rPr>
                            <m:t>s</m:t>
                          </m:r>
                          <m:r>
                            <a:rPr lang="es-PA" i="1">
                              <a:latin typeface="Cambria Math" panose="02040503050406030204" pitchFamily="18" charset="0"/>
                            </a:rPr>
                            <m:t>+</m:t>
                          </m:r>
                          <m:r>
                            <a:rPr lang="es-PA" i="1">
                              <a:latin typeface="Cambria Math" panose="02040503050406030204" pitchFamily="18" charset="0"/>
                            </a:rPr>
                            <m:t>𝑎</m:t>
                          </m:r>
                        </m:den>
                      </m:f>
                      <m:sSup>
                        <m:sSupPr>
                          <m:ctrlPr>
                            <a:rPr lang="es-PA" i="1" dirty="0">
                              <a:latin typeface="Cambria Math" panose="02040503050406030204" pitchFamily="18" charset="0"/>
                            </a:rPr>
                          </m:ctrlPr>
                        </m:sSupPr>
                        <m:e>
                          <m:r>
                            <a:rPr lang="es-PA" i="1" dirty="0">
                              <a:latin typeface="Cambria Math" panose="02040503050406030204" pitchFamily="18" charset="0"/>
                            </a:rPr>
                            <m:t>𝑒</m:t>
                          </m:r>
                        </m:e>
                        <m:sup>
                          <m:r>
                            <m:rPr>
                              <m:nor/>
                            </m:rPr>
                            <a:rPr lang="es-PA" dirty="0">
                              <a:latin typeface="Cambria Math" panose="02040503050406030204" pitchFamily="18" charset="0"/>
                            </a:rPr>
                            <m:t>−</m:t>
                          </m:r>
                          <m:r>
                            <m:rPr>
                              <m:nor/>
                            </m:rPr>
                            <a:rPr lang="en-US"/>
                            <m:t>∞</m:t>
                          </m:r>
                        </m:sup>
                      </m:sSup>
                      <m:r>
                        <a:rPr lang="es-PA" b="0" i="1" dirty="0" smtClean="0">
                          <a:latin typeface="Cambria Math" panose="02040503050406030204" pitchFamily="18" charset="0"/>
                        </a:rPr>
                        <m:t>−</m:t>
                      </m:r>
                      <m:f>
                        <m:fPr>
                          <m:ctrlPr>
                            <a:rPr lang="en-US" i="1">
                              <a:latin typeface="Cambria Math" panose="02040503050406030204" pitchFamily="18" charset="0"/>
                            </a:rPr>
                          </m:ctrlPr>
                        </m:fPr>
                        <m:num>
                          <m:r>
                            <a:rPr lang="es-PA" i="1">
                              <a:latin typeface="Cambria Math" panose="02040503050406030204" pitchFamily="18" charset="0"/>
                            </a:rPr>
                            <m:t>−</m:t>
                          </m:r>
                          <m:r>
                            <a:rPr lang="es-PA" i="1">
                              <a:latin typeface="Cambria Math" panose="02040503050406030204" pitchFamily="18" charset="0"/>
                            </a:rPr>
                            <m:t>𝐴</m:t>
                          </m:r>
                        </m:num>
                        <m:den>
                          <m:r>
                            <m:rPr>
                              <m:nor/>
                            </m:rPr>
                            <a:rPr lang="es-PA" b="0" i="0" smtClean="0">
                              <a:latin typeface="Cambria Math" panose="02040503050406030204" pitchFamily="18" charset="0"/>
                            </a:rPr>
                            <m:t>s</m:t>
                          </m:r>
                          <m:r>
                            <a:rPr lang="es-PA" i="1">
                              <a:latin typeface="Cambria Math" panose="02040503050406030204" pitchFamily="18" charset="0"/>
                            </a:rPr>
                            <m:t>+</m:t>
                          </m:r>
                          <m:r>
                            <a:rPr lang="es-PA" i="1">
                              <a:latin typeface="Cambria Math" panose="02040503050406030204" pitchFamily="18" charset="0"/>
                            </a:rPr>
                            <m:t>𝑎</m:t>
                          </m:r>
                        </m:den>
                      </m:f>
                      <m:sSup>
                        <m:sSupPr>
                          <m:ctrlPr>
                            <a:rPr lang="es-PA" i="1" dirty="0">
                              <a:latin typeface="Cambria Math" panose="02040503050406030204" pitchFamily="18" charset="0"/>
                            </a:rPr>
                          </m:ctrlPr>
                        </m:sSupPr>
                        <m:e>
                          <m:r>
                            <a:rPr lang="es-PA" i="1" dirty="0">
                              <a:latin typeface="Cambria Math" panose="02040503050406030204" pitchFamily="18" charset="0"/>
                            </a:rPr>
                            <m:t>𝑒</m:t>
                          </m:r>
                        </m:e>
                        <m:sup>
                          <m:r>
                            <a:rPr lang="es-PA" i="1">
                              <a:latin typeface="Cambria Math" panose="02040503050406030204" pitchFamily="18" charset="0"/>
                            </a:rPr>
                            <m:t>−</m:t>
                          </m:r>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m:t>
                              </m:r>
                              <m:r>
                                <a:rPr lang="es-PA" i="1">
                                  <a:latin typeface="Cambria Math" panose="02040503050406030204" pitchFamily="18" charset="0"/>
                                </a:rPr>
                                <m:t>𝑎</m:t>
                              </m:r>
                            </m:e>
                          </m:d>
                          <m:r>
                            <a:rPr lang="es-PA" i="1">
                              <a:latin typeface="Cambria Math" panose="02040503050406030204" pitchFamily="18" charset="0"/>
                            </a:rPr>
                            <m:t>𝑏</m:t>
                          </m:r>
                        </m:sup>
                      </m:sSup>
                    </m:oMath>
                  </m:oMathPara>
                </a14:m>
                <a:endParaRPr lang="es-PA" b="0" dirty="0"/>
              </a:p>
              <a:p>
                <a:endParaRPr lang="es-PA" b="0" dirty="0"/>
              </a:p>
              <a:p>
                <a:pPr/>
                <a14:m>
                  <m:oMathPara xmlns:m="http://schemas.openxmlformats.org/officeDocument/2006/math">
                    <m:oMathParaPr>
                      <m:jc m:val="left"/>
                    </m:oMathParaPr>
                    <m:oMath xmlns:m="http://schemas.openxmlformats.org/officeDocument/2006/math">
                      <m:r>
                        <a:rPr lang="es-PA" i="1">
                          <a:latin typeface="Cambria Math" panose="02040503050406030204" pitchFamily="18" charset="0"/>
                        </a:rPr>
                        <m:t>𝐹</m:t>
                      </m:r>
                      <m:d>
                        <m:dPr>
                          <m:ctrlPr>
                            <a:rPr lang="es-PA" i="1">
                              <a:latin typeface="Cambria Math" panose="02040503050406030204" pitchFamily="18" charset="0"/>
                            </a:rPr>
                          </m:ctrlPr>
                        </m:dPr>
                        <m:e>
                          <m:r>
                            <a:rPr lang="es-PA" i="1">
                              <a:latin typeface="Cambria Math" panose="02040503050406030204" pitchFamily="18" charset="0"/>
                            </a:rPr>
                            <m:t>𝑠</m:t>
                          </m:r>
                        </m:e>
                      </m:d>
                      <m:r>
                        <a:rPr lang="es-PA" i="1">
                          <a:latin typeface="Cambria Math" panose="02040503050406030204" pitchFamily="18" charset="0"/>
                        </a:rPr>
                        <m:t>=</m:t>
                      </m:r>
                      <m:r>
                        <a:rPr lang="es-PA" b="0" i="1" dirty="0" smtClean="0">
                          <a:latin typeface="Cambria Math" panose="02040503050406030204" pitchFamily="18" charset="0"/>
                        </a:rPr>
                        <m:t>0</m:t>
                      </m:r>
                      <m:r>
                        <a:rPr lang="es-PA" i="1" dirty="0">
                          <a:latin typeface="Cambria Math" panose="02040503050406030204" pitchFamily="18" charset="0"/>
                        </a:rPr>
                        <m:t>−</m:t>
                      </m:r>
                      <m:f>
                        <m:fPr>
                          <m:ctrlPr>
                            <a:rPr lang="en-US" i="1">
                              <a:latin typeface="Cambria Math" panose="02040503050406030204" pitchFamily="18" charset="0"/>
                            </a:rPr>
                          </m:ctrlPr>
                        </m:fPr>
                        <m:num>
                          <m:r>
                            <a:rPr lang="es-PA" i="1">
                              <a:latin typeface="Cambria Math" panose="02040503050406030204" pitchFamily="18" charset="0"/>
                            </a:rPr>
                            <m:t>−</m:t>
                          </m:r>
                          <m:r>
                            <a:rPr lang="es-PA" i="1">
                              <a:latin typeface="Cambria Math" panose="02040503050406030204" pitchFamily="18" charset="0"/>
                            </a:rPr>
                            <m:t>𝐴</m:t>
                          </m:r>
                        </m:num>
                        <m:den>
                          <m:r>
                            <a:rPr lang="es-PA" b="0" i="1" smtClean="0">
                              <a:latin typeface="Cambria Math" panose="02040503050406030204" pitchFamily="18" charset="0"/>
                            </a:rPr>
                            <m:t>𝑠</m:t>
                          </m:r>
                          <m:r>
                            <a:rPr lang="es-PA" b="0" i="1" smtClean="0">
                              <a:latin typeface="Cambria Math" panose="02040503050406030204" pitchFamily="18" charset="0"/>
                            </a:rPr>
                            <m:t>+</m:t>
                          </m:r>
                          <m:r>
                            <a:rPr lang="es-PA" i="1">
                              <a:latin typeface="Cambria Math" panose="02040503050406030204" pitchFamily="18" charset="0"/>
                            </a:rPr>
                            <m:t>𝑎</m:t>
                          </m:r>
                        </m:den>
                      </m:f>
                      <m:sSup>
                        <m:sSupPr>
                          <m:ctrlPr>
                            <a:rPr lang="es-PA" i="1" dirty="0">
                              <a:latin typeface="Cambria Math" panose="02040503050406030204" pitchFamily="18" charset="0"/>
                            </a:rPr>
                          </m:ctrlPr>
                        </m:sSupPr>
                        <m:e>
                          <m:r>
                            <a:rPr lang="es-PA" i="1" dirty="0">
                              <a:latin typeface="Cambria Math" panose="02040503050406030204" pitchFamily="18" charset="0"/>
                            </a:rPr>
                            <m:t>𝑒</m:t>
                          </m:r>
                        </m:e>
                        <m:sup>
                          <m:r>
                            <a:rPr lang="es-PA" i="1">
                              <a:latin typeface="Cambria Math" panose="02040503050406030204" pitchFamily="18" charset="0"/>
                            </a:rPr>
                            <m:t>−</m:t>
                          </m:r>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m:t>
                              </m:r>
                              <m:r>
                                <a:rPr lang="es-PA" i="1">
                                  <a:latin typeface="Cambria Math" panose="02040503050406030204" pitchFamily="18" charset="0"/>
                                </a:rPr>
                                <m:t>𝑎</m:t>
                              </m:r>
                            </m:e>
                          </m:d>
                          <m:r>
                            <a:rPr lang="es-PA" i="1">
                              <a:latin typeface="Cambria Math" panose="02040503050406030204" pitchFamily="18" charset="0"/>
                            </a:rPr>
                            <m:t>𝑏</m:t>
                          </m:r>
                        </m:sup>
                      </m:sSup>
                    </m:oMath>
                  </m:oMathPara>
                </a14:m>
                <a:endParaRPr lang="es-PA" b="0" dirty="0"/>
              </a:p>
              <a:p>
                <a:pPr/>
                <a14:m>
                  <m:oMathPara xmlns:m="http://schemas.openxmlformats.org/officeDocument/2006/math">
                    <m:oMathParaPr>
                      <m:jc m:val="left"/>
                    </m:oMathParaPr>
                    <m:oMath xmlns:m="http://schemas.openxmlformats.org/officeDocument/2006/math">
                      <m:r>
                        <a:rPr lang="es-PA" i="1">
                          <a:latin typeface="Cambria Math" panose="02040503050406030204" pitchFamily="18" charset="0"/>
                        </a:rPr>
                        <m:t>𝐹</m:t>
                      </m:r>
                      <m:d>
                        <m:dPr>
                          <m:ctrlPr>
                            <a:rPr lang="es-PA" i="1">
                              <a:latin typeface="Cambria Math" panose="02040503050406030204" pitchFamily="18" charset="0"/>
                            </a:rPr>
                          </m:ctrlPr>
                        </m:dPr>
                        <m:e>
                          <m:r>
                            <a:rPr lang="es-PA" i="1">
                              <a:latin typeface="Cambria Math" panose="02040503050406030204" pitchFamily="18" charset="0"/>
                            </a:rPr>
                            <m:t>𝑠</m:t>
                          </m:r>
                        </m:e>
                      </m:d>
                      <m:r>
                        <a:rPr lang="es-PA" i="1">
                          <a:latin typeface="Cambria Math" panose="02040503050406030204" pitchFamily="18" charset="0"/>
                        </a:rPr>
                        <m:t>=</m:t>
                      </m:r>
                      <m:f>
                        <m:fPr>
                          <m:ctrlPr>
                            <a:rPr lang="en-US" i="1">
                              <a:latin typeface="Cambria Math" panose="02040503050406030204" pitchFamily="18" charset="0"/>
                            </a:rPr>
                          </m:ctrlPr>
                        </m:fPr>
                        <m:num>
                          <m:r>
                            <a:rPr lang="es-PA" i="1">
                              <a:latin typeface="Cambria Math" panose="02040503050406030204" pitchFamily="18" charset="0"/>
                            </a:rPr>
                            <m:t>𝐴</m:t>
                          </m:r>
                          <m:sSup>
                            <m:sSupPr>
                              <m:ctrlPr>
                                <a:rPr lang="es-PA" i="1" dirty="0">
                                  <a:latin typeface="Cambria Math" panose="02040503050406030204" pitchFamily="18" charset="0"/>
                                </a:rPr>
                              </m:ctrlPr>
                            </m:sSupPr>
                            <m:e>
                              <m:r>
                                <a:rPr lang="es-PA" i="1" dirty="0">
                                  <a:latin typeface="Cambria Math" panose="02040503050406030204" pitchFamily="18" charset="0"/>
                                </a:rPr>
                                <m:t>𝑒</m:t>
                              </m:r>
                            </m:e>
                            <m:sup>
                              <m:r>
                                <a:rPr lang="es-PA" i="1">
                                  <a:latin typeface="Cambria Math" panose="02040503050406030204" pitchFamily="18" charset="0"/>
                                </a:rPr>
                                <m:t>−</m:t>
                              </m:r>
                              <m:r>
                                <a:rPr lang="es-PA" b="0" i="1" smtClean="0">
                                  <a:latin typeface="Cambria Math" panose="02040503050406030204" pitchFamily="18" charset="0"/>
                                </a:rPr>
                                <m:t>𝑎</m:t>
                              </m:r>
                              <m:r>
                                <a:rPr lang="es-PA" i="1">
                                  <a:latin typeface="Cambria Math" panose="02040503050406030204" pitchFamily="18" charset="0"/>
                                </a:rPr>
                                <m:t>𝑏</m:t>
                              </m:r>
                            </m:sup>
                          </m:sSup>
                        </m:num>
                        <m:den>
                          <m:r>
                            <a:rPr lang="es-PA" i="1">
                              <a:latin typeface="Cambria Math" panose="02040503050406030204" pitchFamily="18" charset="0"/>
                            </a:rPr>
                            <m:t>𝑠</m:t>
                          </m:r>
                          <m:r>
                            <a:rPr lang="es-PA" i="1">
                              <a:latin typeface="Cambria Math" panose="02040503050406030204" pitchFamily="18" charset="0"/>
                            </a:rPr>
                            <m:t>+</m:t>
                          </m:r>
                          <m:r>
                            <a:rPr lang="es-PA" i="1">
                              <a:latin typeface="Cambria Math" panose="02040503050406030204" pitchFamily="18" charset="0"/>
                            </a:rPr>
                            <m:t>𝑎</m:t>
                          </m:r>
                        </m:den>
                      </m:f>
                      <m:sSup>
                        <m:sSupPr>
                          <m:ctrlPr>
                            <a:rPr lang="es-PA" i="1" dirty="0">
                              <a:latin typeface="Cambria Math" panose="02040503050406030204" pitchFamily="18" charset="0"/>
                            </a:rPr>
                          </m:ctrlPr>
                        </m:sSupPr>
                        <m:e>
                          <m:r>
                            <a:rPr lang="es-PA" i="1" dirty="0">
                              <a:latin typeface="Cambria Math" panose="02040503050406030204" pitchFamily="18" charset="0"/>
                            </a:rPr>
                            <m:t>𝑒</m:t>
                          </m:r>
                        </m:e>
                        <m:sup>
                          <m:r>
                            <a:rPr lang="es-PA" i="1">
                              <a:latin typeface="Cambria Math" panose="02040503050406030204" pitchFamily="18" charset="0"/>
                            </a:rPr>
                            <m:t>−</m:t>
                          </m:r>
                          <m:r>
                            <a:rPr lang="es-PA" i="1">
                              <a:latin typeface="Cambria Math" panose="02040503050406030204" pitchFamily="18" charset="0"/>
                            </a:rPr>
                            <m:t>𝑏𝑠</m:t>
                          </m:r>
                        </m:sup>
                      </m:sSup>
                    </m:oMath>
                  </m:oMathPara>
                </a14:m>
                <a:endParaRPr lang="es-PA" dirty="0"/>
              </a:p>
            </p:txBody>
          </p:sp>
        </mc:Choice>
        <mc:Fallback xmlns="">
          <p:sp>
            <p:nvSpPr>
              <p:cNvPr id="9" name="TextBox 8">
                <a:extLst>
                  <a:ext uri="{FF2B5EF4-FFF2-40B4-BE49-F238E27FC236}">
                    <a16:creationId xmlns:a16="http://schemas.microsoft.com/office/drawing/2014/main" id="{921468BA-84E2-418A-92AD-AECE6F12B184}"/>
                  </a:ext>
                </a:extLst>
              </p:cNvPr>
              <p:cNvSpPr txBox="1">
                <a:spLocks noRot="1" noChangeAspect="1" noMove="1" noResize="1" noEditPoints="1" noAdjustHandles="1" noChangeArrowheads="1" noChangeShapeType="1" noTextEdit="1"/>
              </p:cNvSpPr>
              <p:nvPr/>
            </p:nvSpPr>
            <p:spPr>
              <a:xfrm>
                <a:off x="6096000" y="717473"/>
                <a:ext cx="4762917" cy="6223178"/>
              </a:xfrm>
              <a:prstGeom prst="rect">
                <a:avLst/>
              </a:prstGeom>
              <a:blipFill>
                <a:blip r:embed="rId3"/>
                <a:stretch>
                  <a:fillRect l="-1024" t="-588"/>
                </a:stretch>
              </a:blipFill>
            </p:spPr>
            <p:txBody>
              <a:bodyPr/>
              <a:lstStyle/>
              <a:p>
                <a:r>
                  <a:rPr lang="es-PA">
                    <a:noFill/>
                  </a:rPr>
                  <a:t> </a:t>
                </a:r>
              </a:p>
            </p:txBody>
          </p:sp>
        </mc:Fallback>
      </mc:AlternateContent>
      <p:sp>
        <p:nvSpPr>
          <p:cNvPr id="4" name="TextBox 3">
            <a:extLst>
              <a:ext uri="{FF2B5EF4-FFF2-40B4-BE49-F238E27FC236}">
                <a16:creationId xmlns:a16="http://schemas.microsoft.com/office/drawing/2014/main" id="{E97468C2-AFC3-4BB3-9AC8-5AF7E80CFB38}"/>
              </a:ext>
            </a:extLst>
          </p:cNvPr>
          <p:cNvSpPr txBox="1"/>
          <p:nvPr/>
        </p:nvSpPr>
        <p:spPr>
          <a:xfrm>
            <a:off x="2916315" y="3425971"/>
            <a:ext cx="3222594" cy="1477328"/>
          </a:xfrm>
          <a:prstGeom prst="rect">
            <a:avLst/>
          </a:prstGeom>
          <a:noFill/>
          <a:ln>
            <a:solidFill>
              <a:schemeClr val="tx1"/>
            </a:solidFill>
          </a:ln>
        </p:spPr>
        <p:txBody>
          <a:bodyPr wrap="square" rtlCol="0">
            <a:spAutoFit/>
          </a:bodyPr>
          <a:lstStyle/>
          <a:p>
            <a:pPr algn="just"/>
            <a:r>
              <a:rPr lang="es-PA" b="1" dirty="0"/>
              <a:t>¿Puede explicar que representa gráficamente la función U(t) y en que se diferencia de U(t-b)?, ¿Cómo se llama a la función U(t)?</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D89591E-4F97-46E5-913E-03A995D1F48C}"/>
                  </a:ext>
                </a:extLst>
              </p:cNvPr>
              <p:cNvSpPr txBox="1"/>
              <p:nvPr/>
            </p:nvSpPr>
            <p:spPr>
              <a:xfrm>
                <a:off x="8743073" y="6061899"/>
                <a:ext cx="3222594" cy="656783"/>
              </a:xfrm>
              <a:prstGeom prst="rect">
                <a:avLst/>
              </a:prstGeom>
              <a:noFill/>
              <a:ln>
                <a:solidFill>
                  <a:schemeClr val="tx1"/>
                </a:solidFill>
              </a:ln>
            </p:spPr>
            <p:txBody>
              <a:bodyPr wrap="square" rtlCol="0">
                <a:spAutoFit/>
              </a:bodyPr>
              <a:lstStyle/>
              <a:p>
                <a:pPr algn="just"/>
                <a:r>
                  <a:rPr lang="es-PA" b="1" dirty="0"/>
                  <a:t>¿Qué significado tiene </a:t>
                </a:r>
                <a14:m>
                  <m:oMath xmlns:m="http://schemas.openxmlformats.org/officeDocument/2006/math">
                    <m:sSup>
                      <m:sSupPr>
                        <m:ctrlPr>
                          <a:rPr lang="es-PA" b="1" i="1" smtClean="0">
                            <a:latin typeface="Cambria Math" panose="02040503050406030204" pitchFamily="18" charset="0"/>
                          </a:rPr>
                        </m:ctrlPr>
                      </m:sSupPr>
                      <m:e>
                        <m:r>
                          <a:rPr lang="es-PA" b="1" i="1" smtClean="0">
                            <a:latin typeface="Cambria Math" panose="02040503050406030204" pitchFamily="18" charset="0"/>
                          </a:rPr>
                          <m:t>𝒆</m:t>
                        </m:r>
                      </m:e>
                      <m:sup>
                        <m:r>
                          <a:rPr lang="es-PA" b="1" i="1" smtClean="0">
                            <a:latin typeface="Cambria Math" panose="02040503050406030204" pitchFamily="18" charset="0"/>
                          </a:rPr>
                          <m:t>−</m:t>
                        </m:r>
                        <m:r>
                          <a:rPr lang="es-PA" b="1" i="1" smtClean="0">
                            <a:latin typeface="Cambria Math" panose="02040503050406030204" pitchFamily="18" charset="0"/>
                          </a:rPr>
                          <m:t>𝒃𝒔</m:t>
                        </m:r>
                      </m:sup>
                    </m:sSup>
                  </m:oMath>
                </a14:m>
                <a:r>
                  <a:rPr lang="es-PA" b="1" dirty="0"/>
                  <a:t> en esta solución?</a:t>
                </a:r>
              </a:p>
            </p:txBody>
          </p:sp>
        </mc:Choice>
        <mc:Fallback>
          <p:sp>
            <p:nvSpPr>
              <p:cNvPr id="7" name="TextBox 6">
                <a:extLst>
                  <a:ext uri="{FF2B5EF4-FFF2-40B4-BE49-F238E27FC236}">
                    <a16:creationId xmlns:a16="http://schemas.microsoft.com/office/drawing/2014/main" id="{DD89591E-4F97-46E5-913E-03A995D1F48C}"/>
                  </a:ext>
                </a:extLst>
              </p:cNvPr>
              <p:cNvSpPr txBox="1">
                <a:spLocks noRot="1" noChangeAspect="1" noMove="1" noResize="1" noEditPoints="1" noAdjustHandles="1" noChangeArrowheads="1" noChangeShapeType="1" noTextEdit="1"/>
              </p:cNvSpPr>
              <p:nvPr/>
            </p:nvSpPr>
            <p:spPr>
              <a:xfrm>
                <a:off x="8743073" y="6061899"/>
                <a:ext cx="3222594" cy="656783"/>
              </a:xfrm>
              <a:prstGeom prst="rect">
                <a:avLst/>
              </a:prstGeom>
              <a:blipFill>
                <a:blip r:embed="rId4"/>
                <a:stretch>
                  <a:fillRect l="-1318" t="-1818" r="-1318" b="-12727"/>
                </a:stretch>
              </a:blipFill>
              <a:ln>
                <a:solidFill>
                  <a:schemeClr val="tx1"/>
                </a:solidFill>
              </a:ln>
            </p:spPr>
            <p:txBody>
              <a:bodyPr/>
              <a:lstStyle/>
              <a:p>
                <a:r>
                  <a:rPr lang="es-PA">
                    <a:noFill/>
                  </a:rPr>
                  <a:t> </a:t>
                </a:r>
              </a:p>
            </p:txBody>
          </p:sp>
        </mc:Fallback>
      </mc:AlternateContent>
    </p:spTree>
    <p:extLst>
      <p:ext uri="{BB962C8B-B14F-4D97-AF65-F5344CB8AC3E}">
        <p14:creationId xmlns:p14="http://schemas.microsoft.com/office/powerpoint/2010/main" val="67994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6A4312-17B8-485F-B158-145E7FCB86F7}"/>
              </a:ext>
            </a:extLst>
          </p:cNvPr>
          <p:cNvSpPr>
            <a:spLocks noGrp="1"/>
          </p:cNvSpPr>
          <p:nvPr>
            <p:ph type="title"/>
          </p:nvPr>
        </p:nvSpPr>
        <p:spPr>
          <a:xfrm>
            <a:off x="0" y="18256"/>
            <a:ext cx="10515600" cy="699218"/>
          </a:xfrm>
        </p:spPr>
        <p:txBody>
          <a:bodyPr/>
          <a:lstStyle/>
          <a:p>
            <a:r>
              <a:rPr lang="es-PA" dirty="0"/>
              <a:t>EJEMPLO #3</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E4F0AE6-D4EB-4437-A460-88CAA9E94397}"/>
                  </a:ext>
                </a:extLst>
              </p:cNvPr>
              <p:cNvSpPr txBox="1"/>
              <p:nvPr/>
            </p:nvSpPr>
            <p:spPr>
              <a:xfrm>
                <a:off x="226333" y="717473"/>
                <a:ext cx="5526350" cy="6196505"/>
              </a:xfrm>
              <a:prstGeom prst="rect">
                <a:avLst/>
              </a:prstGeom>
              <a:noFill/>
            </p:spPr>
            <p:txBody>
              <a:bodyPr wrap="square" rtlCol="0">
                <a:spAutoFit/>
              </a:bodyPr>
              <a:lstStyle/>
              <a:p>
                <a:r>
                  <a:rPr lang="es-PA" dirty="0"/>
                  <a:t>Encuentre la transformada de Laplace de </a:t>
                </a:r>
              </a:p>
              <a:p>
                <a14:m>
                  <m:oMath xmlns:m="http://schemas.openxmlformats.org/officeDocument/2006/math">
                    <m:r>
                      <a:rPr lang="es-PA" i="1" dirty="0" smtClean="0">
                        <a:latin typeface="Cambria Math" panose="02040503050406030204" pitchFamily="18" charset="0"/>
                      </a:rPr>
                      <m:t>𝑓</m:t>
                    </m:r>
                    <m:d>
                      <m:dPr>
                        <m:ctrlPr>
                          <a:rPr lang="es-PA" i="1" dirty="0" smtClean="0">
                            <a:latin typeface="Cambria Math" panose="02040503050406030204" pitchFamily="18" charset="0"/>
                          </a:rPr>
                        </m:ctrlPr>
                      </m:dPr>
                      <m:e>
                        <m:r>
                          <a:rPr lang="es-PA" i="1" dirty="0" smtClean="0">
                            <a:latin typeface="Cambria Math" panose="02040503050406030204" pitchFamily="18" charset="0"/>
                          </a:rPr>
                          <m:t>𝑡</m:t>
                        </m:r>
                      </m:e>
                    </m:d>
                    <m:r>
                      <a:rPr lang="es-PA" b="0" i="1" dirty="0" smtClean="0">
                        <a:latin typeface="Cambria Math" panose="02040503050406030204" pitchFamily="18" charset="0"/>
                      </a:rPr>
                      <m:t>=</m:t>
                    </m:r>
                    <m:r>
                      <a:rPr lang="es-PA" b="0" i="1" dirty="0" smtClean="0">
                        <a:latin typeface="Cambria Math" panose="02040503050406030204" pitchFamily="18" charset="0"/>
                      </a:rPr>
                      <m:t>𝐴𝑠𝑒𝑛</m:t>
                    </m:r>
                    <m:d>
                      <m:dPr>
                        <m:ctrlPr>
                          <a:rPr lang="es-PA" b="0" i="1" dirty="0" smtClean="0">
                            <a:latin typeface="Cambria Math" panose="02040503050406030204" pitchFamily="18" charset="0"/>
                          </a:rPr>
                        </m:ctrlPr>
                      </m:dPr>
                      <m:e>
                        <m:r>
                          <m:rPr>
                            <m:sty m:val="p"/>
                          </m:rPr>
                          <a:rPr lang="el-GR" b="0" i="1" dirty="0" smtClean="0">
                            <a:latin typeface="Cambria Math" panose="02040503050406030204" pitchFamily="18" charset="0"/>
                          </a:rPr>
                          <m:t>ω</m:t>
                        </m:r>
                        <m:r>
                          <a:rPr lang="es-PA" b="0" i="1" dirty="0" smtClean="0">
                            <a:latin typeface="Cambria Math" panose="02040503050406030204" pitchFamily="18" charset="0"/>
                          </a:rPr>
                          <m:t>𝑡</m:t>
                        </m:r>
                      </m:e>
                    </m:d>
                    <m:r>
                      <a:rPr lang="es-PA" b="0" i="1" dirty="0" smtClean="0">
                        <a:latin typeface="Cambria Math" panose="02040503050406030204" pitchFamily="18" charset="0"/>
                      </a:rPr>
                      <m:t>𝑈</m:t>
                    </m:r>
                    <m:r>
                      <a:rPr lang="es-PA" b="0" i="1" dirty="0" smtClean="0">
                        <a:latin typeface="Cambria Math" panose="02040503050406030204" pitchFamily="18" charset="0"/>
                      </a:rPr>
                      <m:t>(</m:t>
                    </m:r>
                    <m:r>
                      <a:rPr lang="es-PA" b="0" i="1" dirty="0" smtClean="0">
                        <a:latin typeface="Cambria Math" panose="02040503050406030204" pitchFamily="18" charset="0"/>
                      </a:rPr>
                      <m:t>𝑡</m:t>
                    </m:r>
                    <m:r>
                      <a:rPr lang="es-PA" b="0" i="1" dirty="0" smtClean="0">
                        <a:latin typeface="Cambria Math" panose="02040503050406030204" pitchFamily="18" charset="0"/>
                      </a:rPr>
                      <m:t>)</m:t>
                    </m:r>
                  </m:oMath>
                </a14:m>
                <a:r>
                  <a:rPr lang="es-PA" dirty="0"/>
                  <a:t>, utilizando la definición.</a:t>
                </a:r>
              </a:p>
              <a:p>
                <a:pPr/>
                <a14:m>
                  <m:oMathPara xmlns:m="http://schemas.openxmlformats.org/officeDocument/2006/math">
                    <m:oMathParaPr>
                      <m:jc m:val="left"/>
                    </m:oMathParaPr>
                    <m:oMath xmlns:m="http://schemas.openxmlformats.org/officeDocument/2006/math">
                      <m:r>
                        <a:rPr lang="es-PA" b="0" i="1" smtClean="0">
                          <a:latin typeface="Cambria Math" panose="02040503050406030204" pitchFamily="18" charset="0"/>
                        </a:rPr>
                        <m:t>𝑓</m:t>
                      </m:r>
                      <m:d>
                        <m:dPr>
                          <m:ctrlPr>
                            <a:rPr lang="es-PA" b="0" i="1" smtClean="0">
                              <a:latin typeface="Cambria Math" panose="02040503050406030204" pitchFamily="18" charset="0"/>
                            </a:rPr>
                          </m:ctrlPr>
                        </m:dPr>
                        <m:e>
                          <m:r>
                            <a:rPr lang="es-PA" b="0" i="1" smtClean="0">
                              <a:latin typeface="Cambria Math" panose="02040503050406030204" pitchFamily="18" charset="0"/>
                            </a:rPr>
                            <m:t>𝑡</m:t>
                          </m:r>
                        </m:e>
                      </m:d>
                      <m:r>
                        <a:rPr lang="es-PA" b="0" i="1" smtClean="0">
                          <a:latin typeface="Cambria Math" panose="02040503050406030204" pitchFamily="18" charset="0"/>
                        </a:rPr>
                        <m:t>=</m:t>
                      </m:r>
                      <m:r>
                        <a:rPr lang="es-PA" b="0" i="1" smtClean="0">
                          <a:latin typeface="Cambria Math" panose="02040503050406030204" pitchFamily="18" charset="0"/>
                        </a:rPr>
                        <m:t>𝐴</m:t>
                      </m:r>
                      <m:d>
                        <m:dPr>
                          <m:ctrlPr>
                            <a:rPr lang="es-PA" b="0" i="1" smtClean="0">
                              <a:latin typeface="Cambria Math" panose="02040503050406030204" pitchFamily="18" charset="0"/>
                            </a:rPr>
                          </m:ctrlPr>
                        </m:dPr>
                        <m:e>
                          <m:f>
                            <m:fPr>
                              <m:ctrlPr>
                                <a:rPr lang="es-PA" i="1">
                                  <a:latin typeface="Cambria Math" panose="02040503050406030204" pitchFamily="18" charset="0"/>
                                </a:rPr>
                              </m:ctrlPr>
                            </m:fPr>
                            <m:num>
                              <m:sSup>
                                <m:sSupPr>
                                  <m:ctrlPr>
                                    <a:rPr lang="es-PA" i="1">
                                      <a:latin typeface="Cambria Math" panose="02040503050406030204" pitchFamily="18" charset="0"/>
                                    </a:rPr>
                                  </m:ctrlPr>
                                </m:sSupPr>
                                <m:e>
                                  <m:r>
                                    <a:rPr lang="es-PA" i="1">
                                      <a:latin typeface="Cambria Math" panose="02040503050406030204" pitchFamily="18" charset="0"/>
                                    </a:rPr>
                                    <m:t>𝑒</m:t>
                                  </m:r>
                                </m:e>
                                <m:sup>
                                  <m:r>
                                    <a:rPr lang="es-PA" i="1">
                                      <a:latin typeface="Cambria Math" panose="02040503050406030204" pitchFamily="18" charset="0"/>
                                    </a:rPr>
                                    <m:t>𝑖</m:t>
                                  </m:r>
                                  <m:r>
                                    <m:rPr>
                                      <m:sty m:val="p"/>
                                    </m:rPr>
                                    <a:rPr lang="el-GR" i="1" dirty="0">
                                      <a:latin typeface="Cambria Math" panose="02040503050406030204" pitchFamily="18" charset="0"/>
                                    </a:rPr>
                                    <m:t>ω</m:t>
                                  </m:r>
                                  <m:r>
                                    <a:rPr lang="es-PA" i="1" dirty="0">
                                      <a:latin typeface="Cambria Math" panose="02040503050406030204" pitchFamily="18" charset="0"/>
                                    </a:rPr>
                                    <m:t>𝑡</m:t>
                                  </m:r>
                                </m:sup>
                              </m:sSup>
                              <m:r>
                                <a:rPr lang="es-PA">
                                  <a:latin typeface="Cambria Math" panose="02040503050406030204" pitchFamily="18" charset="0"/>
                                </a:rPr>
                                <m:t>−</m:t>
                              </m:r>
                              <m:sSup>
                                <m:sSupPr>
                                  <m:ctrlPr>
                                    <a:rPr lang="es-PA" i="1">
                                      <a:latin typeface="Cambria Math" panose="02040503050406030204" pitchFamily="18" charset="0"/>
                                    </a:rPr>
                                  </m:ctrlPr>
                                </m:sSupPr>
                                <m:e>
                                  <m:r>
                                    <a:rPr lang="es-PA" i="1">
                                      <a:latin typeface="Cambria Math" panose="02040503050406030204" pitchFamily="18" charset="0"/>
                                    </a:rPr>
                                    <m:t>𝑒</m:t>
                                  </m:r>
                                </m:e>
                                <m:sup>
                                  <m:r>
                                    <a:rPr lang="es-PA" i="1">
                                      <a:latin typeface="Cambria Math" panose="02040503050406030204" pitchFamily="18" charset="0"/>
                                    </a:rPr>
                                    <m:t>−</m:t>
                                  </m:r>
                                  <m:r>
                                    <a:rPr lang="es-PA" i="1">
                                      <a:latin typeface="Cambria Math" panose="02040503050406030204" pitchFamily="18" charset="0"/>
                                    </a:rPr>
                                    <m:t>𝑖</m:t>
                                  </m:r>
                                  <m:r>
                                    <m:rPr>
                                      <m:sty m:val="p"/>
                                    </m:rPr>
                                    <a:rPr lang="el-GR" i="1" dirty="0">
                                      <a:latin typeface="Cambria Math" panose="02040503050406030204" pitchFamily="18" charset="0"/>
                                    </a:rPr>
                                    <m:t>ω</m:t>
                                  </m:r>
                                  <m:r>
                                    <a:rPr lang="es-PA" i="1" dirty="0">
                                      <a:latin typeface="Cambria Math" panose="02040503050406030204" pitchFamily="18" charset="0"/>
                                    </a:rPr>
                                    <m:t>𝑡</m:t>
                                  </m:r>
                                </m:sup>
                              </m:sSup>
                            </m:num>
                            <m:den>
                              <m:r>
                                <a:rPr lang="es-PA" i="1">
                                  <a:latin typeface="Cambria Math" panose="02040503050406030204" pitchFamily="18" charset="0"/>
                                </a:rPr>
                                <m:t>2</m:t>
                              </m:r>
                              <m:r>
                                <a:rPr lang="es-PA" i="1">
                                  <a:latin typeface="Cambria Math" panose="02040503050406030204" pitchFamily="18" charset="0"/>
                                </a:rPr>
                                <m:t>𝑖</m:t>
                              </m:r>
                            </m:den>
                          </m:f>
                        </m:e>
                      </m:d>
                      <m:r>
                        <a:rPr lang="es-PA" b="0" i="1" smtClean="0">
                          <a:latin typeface="Cambria Math" panose="02040503050406030204" pitchFamily="18" charset="0"/>
                        </a:rPr>
                        <m:t>𝑈</m:t>
                      </m:r>
                      <m:r>
                        <a:rPr lang="es-PA" b="0" i="1" smtClean="0">
                          <a:latin typeface="Cambria Math" panose="02040503050406030204" pitchFamily="18" charset="0"/>
                        </a:rPr>
                        <m:t>(</m:t>
                      </m:r>
                      <m:r>
                        <a:rPr lang="es-PA" b="0" i="1" smtClean="0">
                          <a:latin typeface="Cambria Math" panose="02040503050406030204" pitchFamily="18" charset="0"/>
                        </a:rPr>
                        <m:t>𝑡</m:t>
                      </m:r>
                      <m:r>
                        <a:rPr lang="es-PA" b="0" i="1" smtClean="0">
                          <a:latin typeface="Cambria Math" panose="02040503050406030204" pitchFamily="18" charset="0"/>
                        </a:rPr>
                        <m:t>)</m:t>
                      </m:r>
                    </m:oMath>
                  </m:oMathPara>
                </a14:m>
                <a:endParaRPr lang="es-PA" dirty="0"/>
              </a:p>
              <a:p>
                <a:pPr/>
                <a14:m>
                  <m:oMathPara xmlns:m="http://schemas.openxmlformats.org/officeDocument/2006/math">
                    <m:oMathParaPr>
                      <m:jc m:val="left"/>
                    </m:oMathParaPr>
                    <m:oMath xmlns:m="http://schemas.openxmlformats.org/officeDocument/2006/math">
                      <m:r>
                        <a:rPr lang="es-PA" i="1" dirty="0" smtClean="0">
                          <a:latin typeface="Cambria Math" panose="02040503050406030204" pitchFamily="18" charset="0"/>
                        </a:rPr>
                        <m:t>𝐹</m:t>
                      </m:r>
                      <m:d>
                        <m:dPr>
                          <m:ctrlPr>
                            <a:rPr lang="es-PA" i="1" dirty="0" smtClean="0">
                              <a:latin typeface="Cambria Math" panose="02040503050406030204" pitchFamily="18" charset="0"/>
                            </a:rPr>
                          </m:ctrlPr>
                        </m:dPr>
                        <m:e>
                          <m:r>
                            <a:rPr lang="es-PA" i="1" dirty="0" smtClean="0">
                              <a:latin typeface="Cambria Math" panose="02040503050406030204" pitchFamily="18" charset="0"/>
                            </a:rPr>
                            <m:t>𝑠</m:t>
                          </m:r>
                        </m:e>
                      </m:d>
                      <m:r>
                        <a:rPr lang="es-PA" b="0" i="1" dirty="0" smtClean="0">
                          <a:latin typeface="Cambria Math" panose="02040503050406030204" pitchFamily="18" charset="0"/>
                        </a:rPr>
                        <m:t>=</m:t>
                      </m:r>
                      <m:nary>
                        <m:naryPr>
                          <m:ctrlPr>
                            <a:rPr lang="es-PA" b="0" i="1" dirty="0" smtClean="0">
                              <a:latin typeface="Cambria Math" panose="02040503050406030204" pitchFamily="18" charset="0"/>
                            </a:rPr>
                          </m:ctrlPr>
                        </m:naryPr>
                        <m:sub>
                          <m:r>
                            <m:rPr>
                              <m:brk m:alnAt="23"/>
                            </m:rPr>
                            <a:rPr lang="es-PA" b="0" i="1" dirty="0" smtClean="0">
                              <a:latin typeface="Cambria Math" panose="02040503050406030204" pitchFamily="18" charset="0"/>
                            </a:rPr>
                            <m:t>0</m:t>
                          </m:r>
                        </m:sub>
                        <m:sup>
                          <m:r>
                            <m:rPr>
                              <m:nor/>
                            </m:rPr>
                            <a:rPr lang="en-US"/>
                            <m:t> ∞</m:t>
                          </m:r>
                        </m:sup>
                        <m:e>
                          <m:r>
                            <a:rPr lang="es-PA" i="1">
                              <a:latin typeface="Cambria Math" panose="02040503050406030204" pitchFamily="18" charset="0"/>
                            </a:rPr>
                            <m:t>𝐴</m:t>
                          </m:r>
                          <m:r>
                            <a:rPr lang="es-PA" i="1">
                              <a:latin typeface="Cambria Math" panose="02040503050406030204" pitchFamily="18" charset="0"/>
                            </a:rPr>
                            <m:t>(</m:t>
                          </m:r>
                          <m:f>
                            <m:fPr>
                              <m:ctrlPr>
                                <a:rPr lang="es-PA" i="1">
                                  <a:latin typeface="Cambria Math" panose="02040503050406030204" pitchFamily="18" charset="0"/>
                                </a:rPr>
                              </m:ctrlPr>
                            </m:fPr>
                            <m:num>
                              <m:sSup>
                                <m:sSupPr>
                                  <m:ctrlPr>
                                    <a:rPr lang="es-PA" i="1">
                                      <a:latin typeface="Cambria Math" panose="02040503050406030204" pitchFamily="18" charset="0"/>
                                    </a:rPr>
                                  </m:ctrlPr>
                                </m:sSupPr>
                                <m:e>
                                  <m:r>
                                    <a:rPr lang="es-PA" i="1">
                                      <a:latin typeface="Cambria Math" panose="02040503050406030204" pitchFamily="18" charset="0"/>
                                    </a:rPr>
                                    <m:t>𝑒</m:t>
                                  </m:r>
                                </m:e>
                                <m:sup>
                                  <m:r>
                                    <a:rPr lang="es-PA" i="1">
                                      <a:latin typeface="Cambria Math" panose="02040503050406030204" pitchFamily="18" charset="0"/>
                                    </a:rPr>
                                    <m:t>𝑖</m:t>
                                  </m:r>
                                  <m:r>
                                    <m:rPr>
                                      <m:sty m:val="p"/>
                                    </m:rPr>
                                    <a:rPr lang="el-GR" i="1" dirty="0">
                                      <a:latin typeface="Cambria Math" panose="02040503050406030204" pitchFamily="18" charset="0"/>
                                    </a:rPr>
                                    <m:t>ω</m:t>
                                  </m:r>
                                  <m:r>
                                    <a:rPr lang="es-PA" i="1" dirty="0">
                                      <a:latin typeface="Cambria Math" panose="02040503050406030204" pitchFamily="18" charset="0"/>
                                    </a:rPr>
                                    <m:t>𝑡</m:t>
                                  </m:r>
                                </m:sup>
                              </m:sSup>
                              <m:r>
                                <a:rPr lang="es-PA">
                                  <a:latin typeface="Cambria Math" panose="02040503050406030204" pitchFamily="18" charset="0"/>
                                </a:rPr>
                                <m:t>−</m:t>
                              </m:r>
                              <m:sSup>
                                <m:sSupPr>
                                  <m:ctrlPr>
                                    <a:rPr lang="es-PA" i="1">
                                      <a:latin typeface="Cambria Math" panose="02040503050406030204" pitchFamily="18" charset="0"/>
                                    </a:rPr>
                                  </m:ctrlPr>
                                </m:sSupPr>
                                <m:e>
                                  <m:r>
                                    <a:rPr lang="es-PA" i="1">
                                      <a:latin typeface="Cambria Math" panose="02040503050406030204" pitchFamily="18" charset="0"/>
                                    </a:rPr>
                                    <m:t>𝑒</m:t>
                                  </m:r>
                                </m:e>
                                <m:sup>
                                  <m:r>
                                    <a:rPr lang="es-PA" i="1">
                                      <a:latin typeface="Cambria Math" panose="02040503050406030204" pitchFamily="18" charset="0"/>
                                    </a:rPr>
                                    <m:t>−</m:t>
                                  </m:r>
                                  <m:r>
                                    <a:rPr lang="es-PA" i="1">
                                      <a:latin typeface="Cambria Math" panose="02040503050406030204" pitchFamily="18" charset="0"/>
                                    </a:rPr>
                                    <m:t>𝑖</m:t>
                                  </m:r>
                                  <m:r>
                                    <m:rPr>
                                      <m:sty m:val="p"/>
                                    </m:rPr>
                                    <a:rPr lang="el-GR" i="1" dirty="0">
                                      <a:latin typeface="Cambria Math" panose="02040503050406030204" pitchFamily="18" charset="0"/>
                                    </a:rPr>
                                    <m:t>ω</m:t>
                                  </m:r>
                                  <m:r>
                                    <a:rPr lang="es-PA" i="1" dirty="0">
                                      <a:latin typeface="Cambria Math" panose="02040503050406030204" pitchFamily="18" charset="0"/>
                                    </a:rPr>
                                    <m:t>𝑡</m:t>
                                  </m:r>
                                </m:sup>
                              </m:sSup>
                            </m:num>
                            <m:den>
                              <m:r>
                                <a:rPr lang="es-PA" i="1">
                                  <a:latin typeface="Cambria Math" panose="02040503050406030204" pitchFamily="18" charset="0"/>
                                </a:rPr>
                                <m:t>2</m:t>
                              </m:r>
                              <m:r>
                                <a:rPr lang="es-PA" i="1">
                                  <a:latin typeface="Cambria Math" panose="02040503050406030204" pitchFamily="18" charset="0"/>
                                </a:rPr>
                                <m:t>𝑖</m:t>
                              </m:r>
                            </m:den>
                          </m:f>
                          <m:r>
                            <a:rPr lang="es-PA" i="1">
                              <a:latin typeface="Cambria Math" panose="02040503050406030204" pitchFamily="18" charset="0"/>
                            </a:rPr>
                            <m:t>)</m:t>
                          </m:r>
                          <m:r>
                            <m:rPr>
                              <m:nor/>
                            </m:rPr>
                            <a:rPr lang="es-PA" dirty="0"/>
                            <m:t> </m:t>
                          </m:r>
                        </m:e>
                      </m:nary>
                      <m:sSup>
                        <m:sSupPr>
                          <m:ctrlPr>
                            <a:rPr lang="es-PA" b="0" i="1" dirty="0" smtClean="0">
                              <a:latin typeface="Cambria Math" panose="02040503050406030204" pitchFamily="18" charset="0"/>
                            </a:rPr>
                          </m:ctrlPr>
                        </m:sSupPr>
                        <m:e>
                          <m:r>
                            <a:rPr lang="es-PA" b="0" i="1" dirty="0" smtClean="0">
                              <a:latin typeface="Cambria Math" panose="02040503050406030204" pitchFamily="18" charset="0"/>
                            </a:rPr>
                            <m:t>𝑒</m:t>
                          </m:r>
                        </m:e>
                        <m:sup>
                          <m:r>
                            <a:rPr lang="es-PA" b="0" i="1" dirty="0" smtClean="0">
                              <a:latin typeface="Cambria Math" panose="02040503050406030204" pitchFamily="18" charset="0"/>
                            </a:rPr>
                            <m:t>−</m:t>
                          </m:r>
                          <m:r>
                            <a:rPr lang="es-PA" b="0" i="1" dirty="0" smtClean="0">
                              <a:latin typeface="Cambria Math" panose="02040503050406030204" pitchFamily="18" charset="0"/>
                            </a:rPr>
                            <m:t>𝑠𝑡</m:t>
                          </m:r>
                        </m:sup>
                      </m:sSup>
                      <m:r>
                        <a:rPr lang="es-PA" b="0" i="1" dirty="0" smtClean="0">
                          <a:latin typeface="Cambria Math" panose="02040503050406030204" pitchFamily="18" charset="0"/>
                        </a:rPr>
                        <m:t>𝑑𝑡</m:t>
                      </m:r>
                    </m:oMath>
                  </m:oMathPara>
                </a14:m>
                <a:endParaRPr lang="es-PA" dirty="0"/>
              </a:p>
              <a:p>
                <a:pPr/>
                <a14:m>
                  <m:oMathPara xmlns:m="http://schemas.openxmlformats.org/officeDocument/2006/math">
                    <m:oMathParaPr>
                      <m:jc m:val="left"/>
                    </m:oMathParaPr>
                    <m:oMath xmlns:m="http://schemas.openxmlformats.org/officeDocument/2006/math">
                      <m:r>
                        <a:rPr lang="es-PA" i="1" dirty="0">
                          <a:latin typeface="Cambria Math" panose="02040503050406030204" pitchFamily="18" charset="0"/>
                        </a:rPr>
                        <m:t>𝐹</m:t>
                      </m:r>
                      <m:d>
                        <m:dPr>
                          <m:ctrlPr>
                            <a:rPr lang="es-PA" i="1" dirty="0">
                              <a:latin typeface="Cambria Math" panose="02040503050406030204" pitchFamily="18" charset="0"/>
                            </a:rPr>
                          </m:ctrlPr>
                        </m:dPr>
                        <m:e>
                          <m:r>
                            <a:rPr lang="es-PA" i="1" dirty="0">
                              <a:latin typeface="Cambria Math" panose="02040503050406030204" pitchFamily="18" charset="0"/>
                            </a:rPr>
                            <m:t>𝑠</m:t>
                          </m:r>
                        </m:e>
                      </m:d>
                      <m:r>
                        <a:rPr lang="es-PA" i="1" dirty="0">
                          <a:latin typeface="Cambria Math" panose="02040503050406030204" pitchFamily="18" charset="0"/>
                        </a:rPr>
                        <m:t>=</m:t>
                      </m:r>
                      <m:nary>
                        <m:naryPr>
                          <m:ctrlPr>
                            <a:rPr lang="es-PA" i="1" dirty="0">
                              <a:latin typeface="Cambria Math" panose="02040503050406030204" pitchFamily="18" charset="0"/>
                            </a:rPr>
                          </m:ctrlPr>
                        </m:naryPr>
                        <m:sub>
                          <m:r>
                            <m:rPr>
                              <m:brk m:alnAt="23"/>
                            </m:rPr>
                            <a:rPr lang="es-PA" i="1" dirty="0">
                              <a:latin typeface="Cambria Math" panose="02040503050406030204" pitchFamily="18" charset="0"/>
                            </a:rPr>
                            <m:t>0</m:t>
                          </m:r>
                        </m:sub>
                        <m:sup>
                          <m:r>
                            <m:rPr>
                              <m:nor/>
                            </m:rPr>
                            <a:rPr lang="en-US"/>
                            <m:t> ∞</m:t>
                          </m:r>
                        </m:sup>
                        <m:e>
                          <m:r>
                            <a:rPr lang="es-PA" i="1">
                              <a:latin typeface="Cambria Math" panose="02040503050406030204" pitchFamily="18" charset="0"/>
                            </a:rPr>
                            <m:t>𝐴</m:t>
                          </m:r>
                          <m:r>
                            <a:rPr lang="es-PA" i="1">
                              <a:latin typeface="Cambria Math" panose="02040503050406030204" pitchFamily="18" charset="0"/>
                            </a:rPr>
                            <m:t>(</m:t>
                          </m:r>
                          <m:f>
                            <m:fPr>
                              <m:ctrlPr>
                                <a:rPr lang="es-PA" i="1">
                                  <a:latin typeface="Cambria Math" panose="02040503050406030204" pitchFamily="18" charset="0"/>
                                </a:rPr>
                              </m:ctrlPr>
                            </m:fPr>
                            <m:num>
                              <m:sSup>
                                <m:sSupPr>
                                  <m:ctrlPr>
                                    <a:rPr lang="es-PA" i="1">
                                      <a:latin typeface="Cambria Math" panose="02040503050406030204" pitchFamily="18" charset="0"/>
                                    </a:rPr>
                                  </m:ctrlPr>
                                </m:sSupPr>
                                <m:e>
                                  <m:r>
                                    <a:rPr lang="es-PA" i="1">
                                      <a:latin typeface="Cambria Math" panose="02040503050406030204" pitchFamily="18" charset="0"/>
                                    </a:rPr>
                                    <m:t>𝑒</m:t>
                                  </m:r>
                                </m:e>
                                <m:sup>
                                  <m:r>
                                    <a:rPr lang="es-PA" b="0" i="1" smtClean="0">
                                      <a:latin typeface="Cambria Math" panose="02040503050406030204" pitchFamily="18" charset="0"/>
                                    </a:rPr>
                                    <m:t>−(</m:t>
                                  </m:r>
                                  <m:r>
                                    <a:rPr lang="es-PA" b="0" i="1" smtClean="0">
                                      <a:latin typeface="Cambria Math" panose="02040503050406030204" pitchFamily="18" charset="0"/>
                                    </a:rPr>
                                    <m:t>𝑠</m:t>
                                  </m:r>
                                  <m:r>
                                    <a:rPr lang="es-PA" b="0" i="1" smtClean="0">
                                      <a:latin typeface="Cambria Math" panose="02040503050406030204" pitchFamily="18" charset="0"/>
                                    </a:rPr>
                                    <m:t>−</m:t>
                                  </m:r>
                                  <m:r>
                                    <a:rPr lang="es-PA" i="1">
                                      <a:latin typeface="Cambria Math" panose="02040503050406030204" pitchFamily="18" charset="0"/>
                                    </a:rPr>
                                    <m:t>𝑖</m:t>
                                  </m:r>
                                  <m:r>
                                    <m:rPr>
                                      <m:sty m:val="p"/>
                                    </m:rPr>
                                    <a:rPr lang="el-GR" i="1" dirty="0">
                                      <a:latin typeface="Cambria Math" panose="02040503050406030204" pitchFamily="18" charset="0"/>
                                    </a:rPr>
                                    <m:t>ω</m:t>
                                  </m:r>
                                  <m:r>
                                    <a:rPr lang="es-PA" b="0" i="1" dirty="0" smtClean="0">
                                      <a:latin typeface="Cambria Math" panose="02040503050406030204" pitchFamily="18" charset="0"/>
                                    </a:rPr>
                                    <m:t>)</m:t>
                                  </m:r>
                                  <m:r>
                                    <a:rPr lang="es-PA" i="1" dirty="0">
                                      <a:latin typeface="Cambria Math" panose="02040503050406030204" pitchFamily="18" charset="0"/>
                                    </a:rPr>
                                    <m:t>𝑡</m:t>
                                  </m:r>
                                </m:sup>
                              </m:sSup>
                            </m:num>
                            <m:den>
                              <m:r>
                                <a:rPr lang="es-PA" i="1">
                                  <a:latin typeface="Cambria Math" panose="02040503050406030204" pitchFamily="18" charset="0"/>
                                </a:rPr>
                                <m:t>2</m:t>
                              </m:r>
                              <m:r>
                                <a:rPr lang="es-PA" i="1">
                                  <a:latin typeface="Cambria Math" panose="02040503050406030204" pitchFamily="18" charset="0"/>
                                </a:rPr>
                                <m:t>𝑖</m:t>
                              </m:r>
                            </m:den>
                          </m:f>
                          <m:r>
                            <a:rPr lang="es-PA" i="1">
                              <a:latin typeface="Cambria Math" panose="02040503050406030204" pitchFamily="18" charset="0"/>
                            </a:rPr>
                            <m:t>)</m:t>
                          </m:r>
                          <m:r>
                            <m:rPr>
                              <m:nor/>
                            </m:rPr>
                            <a:rPr lang="es-PA" dirty="0"/>
                            <m:t> </m:t>
                          </m:r>
                        </m:e>
                      </m:nary>
                      <m:r>
                        <a:rPr lang="es-PA" i="1" dirty="0">
                          <a:latin typeface="Cambria Math" panose="02040503050406030204" pitchFamily="18" charset="0"/>
                        </a:rPr>
                        <m:t>𝑑𝑡</m:t>
                      </m:r>
                      <m:r>
                        <a:rPr lang="es-PA" b="0" i="1" dirty="0" smtClean="0">
                          <a:latin typeface="Cambria Math" panose="02040503050406030204" pitchFamily="18" charset="0"/>
                        </a:rPr>
                        <m:t>−</m:t>
                      </m:r>
                      <m:nary>
                        <m:naryPr>
                          <m:ctrlPr>
                            <a:rPr lang="es-PA" i="1" dirty="0">
                              <a:latin typeface="Cambria Math" panose="02040503050406030204" pitchFamily="18" charset="0"/>
                            </a:rPr>
                          </m:ctrlPr>
                        </m:naryPr>
                        <m:sub>
                          <m:r>
                            <m:rPr>
                              <m:brk m:alnAt="23"/>
                            </m:rPr>
                            <a:rPr lang="es-PA" i="1" dirty="0">
                              <a:latin typeface="Cambria Math" panose="02040503050406030204" pitchFamily="18" charset="0"/>
                            </a:rPr>
                            <m:t>0</m:t>
                          </m:r>
                        </m:sub>
                        <m:sup>
                          <m:r>
                            <m:rPr>
                              <m:nor/>
                            </m:rPr>
                            <a:rPr lang="en-US"/>
                            <m:t> ∞</m:t>
                          </m:r>
                        </m:sup>
                        <m:e>
                          <m:r>
                            <a:rPr lang="es-PA" i="1">
                              <a:latin typeface="Cambria Math" panose="02040503050406030204" pitchFamily="18" charset="0"/>
                            </a:rPr>
                            <m:t>𝐴</m:t>
                          </m:r>
                          <m:r>
                            <a:rPr lang="es-PA" i="1">
                              <a:latin typeface="Cambria Math" panose="02040503050406030204" pitchFamily="18" charset="0"/>
                            </a:rPr>
                            <m:t>(</m:t>
                          </m:r>
                          <m:f>
                            <m:fPr>
                              <m:ctrlPr>
                                <a:rPr lang="es-PA" i="1">
                                  <a:latin typeface="Cambria Math" panose="02040503050406030204" pitchFamily="18" charset="0"/>
                                </a:rPr>
                              </m:ctrlPr>
                            </m:fPr>
                            <m:num>
                              <m:sSup>
                                <m:sSupPr>
                                  <m:ctrlPr>
                                    <a:rPr lang="es-PA" i="1">
                                      <a:latin typeface="Cambria Math" panose="02040503050406030204" pitchFamily="18" charset="0"/>
                                    </a:rPr>
                                  </m:ctrlPr>
                                </m:sSupPr>
                                <m:e>
                                  <m:r>
                                    <a:rPr lang="es-PA" i="1">
                                      <a:latin typeface="Cambria Math" panose="02040503050406030204" pitchFamily="18" charset="0"/>
                                    </a:rPr>
                                    <m:t>𝑒</m:t>
                                  </m:r>
                                </m:e>
                                <m:sup>
                                  <m:r>
                                    <a:rPr lang="es-PA" i="1">
                                      <a:latin typeface="Cambria Math" panose="02040503050406030204" pitchFamily="18" charset="0"/>
                                    </a:rPr>
                                    <m:t>−(</m:t>
                                  </m:r>
                                  <m:r>
                                    <a:rPr lang="es-PA" i="1">
                                      <a:latin typeface="Cambria Math" panose="02040503050406030204" pitchFamily="18" charset="0"/>
                                    </a:rPr>
                                    <m:t>𝑠</m:t>
                                  </m:r>
                                  <m:r>
                                    <a:rPr lang="es-PA" b="0" i="1" smtClean="0">
                                      <a:latin typeface="Cambria Math" panose="02040503050406030204" pitchFamily="18" charset="0"/>
                                    </a:rPr>
                                    <m:t>+</m:t>
                                  </m:r>
                                  <m:r>
                                    <a:rPr lang="es-PA" i="1">
                                      <a:latin typeface="Cambria Math" panose="02040503050406030204" pitchFamily="18" charset="0"/>
                                    </a:rPr>
                                    <m:t>𝑖</m:t>
                                  </m:r>
                                  <m:r>
                                    <m:rPr>
                                      <m:sty m:val="p"/>
                                    </m:rPr>
                                    <a:rPr lang="el-GR" i="1" dirty="0">
                                      <a:latin typeface="Cambria Math" panose="02040503050406030204" pitchFamily="18" charset="0"/>
                                    </a:rPr>
                                    <m:t>ω</m:t>
                                  </m:r>
                                  <m:r>
                                    <a:rPr lang="es-PA" i="1" dirty="0">
                                      <a:latin typeface="Cambria Math" panose="02040503050406030204" pitchFamily="18" charset="0"/>
                                    </a:rPr>
                                    <m:t>)</m:t>
                                  </m:r>
                                  <m:r>
                                    <a:rPr lang="es-PA" i="1" dirty="0">
                                      <a:latin typeface="Cambria Math" panose="02040503050406030204" pitchFamily="18" charset="0"/>
                                    </a:rPr>
                                    <m:t>𝑡</m:t>
                                  </m:r>
                                </m:sup>
                              </m:sSup>
                            </m:num>
                            <m:den>
                              <m:r>
                                <a:rPr lang="es-PA" i="1">
                                  <a:latin typeface="Cambria Math" panose="02040503050406030204" pitchFamily="18" charset="0"/>
                                </a:rPr>
                                <m:t>2</m:t>
                              </m:r>
                              <m:r>
                                <a:rPr lang="es-PA" i="1">
                                  <a:latin typeface="Cambria Math" panose="02040503050406030204" pitchFamily="18" charset="0"/>
                                </a:rPr>
                                <m:t>𝑖</m:t>
                              </m:r>
                            </m:den>
                          </m:f>
                          <m:r>
                            <a:rPr lang="es-PA" i="1">
                              <a:latin typeface="Cambria Math" panose="02040503050406030204" pitchFamily="18" charset="0"/>
                            </a:rPr>
                            <m:t>)</m:t>
                          </m:r>
                          <m:r>
                            <m:rPr>
                              <m:nor/>
                            </m:rPr>
                            <a:rPr lang="es-PA" dirty="0"/>
                            <m:t> </m:t>
                          </m:r>
                        </m:e>
                      </m:nary>
                      <m:r>
                        <a:rPr lang="es-PA" i="1" dirty="0">
                          <a:latin typeface="Cambria Math" panose="02040503050406030204" pitchFamily="18" charset="0"/>
                        </a:rPr>
                        <m:t>𝑑𝑡</m:t>
                      </m:r>
                    </m:oMath>
                  </m:oMathPara>
                </a14:m>
                <a:endParaRPr lang="es-PA" dirty="0"/>
              </a:p>
              <a:p>
                <a:r>
                  <a:rPr lang="es-PA" dirty="0"/>
                  <a:t>Estos 2 términos ya han sido resuelto en el ejemplo #1, por lo que procederé a sustituir según sea el caso:</a:t>
                </a:r>
              </a:p>
              <a:p>
                <a:pPr/>
                <a14:m>
                  <m:oMathPara xmlns:m="http://schemas.openxmlformats.org/officeDocument/2006/math">
                    <m:oMathParaPr>
                      <m:jc m:val="left"/>
                    </m:oMathParaPr>
                    <m:oMath xmlns:m="http://schemas.openxmlformats.org/officeDocument/2006/math">
                      <m:r>
                        <a:rPr lang="es-PA" i="1">
                          <a:latin typeface="Cambria Math" panose="02040503050406030204" pitchFamily="18" charset="0"/>
                        </a:rPr>
                        <m:t>𝐹</m:t>
                      </m:r>
                      <m:d>
                        <m:dPr>
                          <m:ctrlPr>
                            <a:rPr lang="es-PA" i="1">
                              <a:latin typeface="Cambria Math" panose="02040503050406030204" pitchFamily="18" charset="0"/>
                            </a:rPr>
                          </m:ctrlPr>
                        </m:dPr>
                        <m:e>
                          <m:r>
                            <a:rPr lang="es-PA" i="1">
                              <a:latin typeface="Cambria Math" panose="02040503050406030204" pitchFamily="18" charset="0"/>
                            </a:rPr>
                            <m:t>𝑠</m:t>
                          </m:r>
                        </m:e>
                      </m:d>
                      <m:r>
                        <a:rPr lang="es-PA" i="1">
                          <a:latin typeface="Cambria Math" panose="02040503050406030204" pitchFamily="18" charset="0"/>
                        </a:rPr>
                        <m:t>=</m:t>
                      </m:r>
                      <m:f>
                        <m:fPr>
                          <m:ctrlPr>
                            <a:rPr lang="en-US" i="1">
                              <a:latin typeface="Cambria Math" panose="02040503050406030204" pitchFamily="18" charset="0"/>
                            </a:rPr>
                          </m:ctrlPr>
                        </m:fPr>
                        <m:num>
                          <m:r>
                            <a:rPr lang="es-PA" i="1">
                              <a:latin typeface="Cambria Math" panose="02040503050406030204" pitchFamily="18" charset="0"/>
                            </a:rPr>
                            <m:t>𝐴</m:t>
                          </m:r>
                          <m:r>
                            <a:rPr lang="es-PA" b="0" i="1" smtClean="0">
                              <a:latin typeface="Cambria Math" panose="02040503050406030204" pitchFamily="18" charset="0"/>
                            </a:rPr>
                            <m:t>/2</m:t>
                          </m:r>
                          <m:r>
                            <a:rPr lang="es-PA" b="0" i="1" smtClean="0">
                              <a:latin typeface="Cambria Math" panose="02040503050406030204" pitchFamily="18" charset="0"/>
                            </a:rPr>
                            <m:t>𝑖</m:t>
                          </m:r>
                        </m:num>
                        <m:den>
                          <m:r>
                            <a:rPr lang="es-PA" i="1">
                              <a:latin typeface="Cambria Math" panose="02040503050406030204" pitchFamily="18" charset="0"/>
                            </a:rPr>
                            <m:t>𝑠</m:t>
                          </m:r>
                          <m:r>
                            <a:rPr lang="es-PA" i="1">
                              <a:latin typeface="Cambria Math" panose="02040503050406030204" pitchFamily="18" charset="0"/>
                            </a:rPr>
                            <m:t>−</m:t>
                          </m:r>
                          <m:r>
                            <a:rPr lang="es-PA" i="1">
                              <a:latin typeface="Cambria Math" panose="02040503050406030204" pitchFamily="18" charset="0"/>
                            </a:rPr>
                            <m:t>𝑖</m:t>
                          </m:r>
                          <m:r>
                            <m:rPr>
                              <m:sty m:val="p"/>
                            </m:rPr>
                            <a:rPr lang="el-GR" i="1" dirty="0">
                              <a:latin typeface="Cambria Math" panose="02040503050406030204" pitchFamily="18" charset="0"/>
                            </a:rPr>
                            <m:t>ω</m:t>
                          </m:r>
                        </m:den>
                      </m:f>
                      <m:r>
                        <a:rPr lang="es-PA" b="0" i="1" smtClean="0">
                          <a:latin typeface="Cambria Math" panose="02040503050406030204" pitchFamily="18" charset="0"/>
                        </a:rPr>
                        <m:t>−</m:t>
                      </m:r>
                      <m:f>
                        <m:fPr>
                          <m:ctrlPr>
                            <a:rPr lang="en-US" i="1">
                              <a:latin typeface="Cambria Math" panose="02040503050406030204" pitchFamily="18" charset="0"/>
                            </a:rPr>
                          </m:ctrlPr>
                        </m:fPr>
                        <m:num>
                          <m:r>
                            <a:rPr lang="es-PA" i="1">
                              <a:latin typeface="Cambria Math" panose="02040503050406030204" pitchFamily="18" charset="0"/>
                            </a:rPr>
                            <m:t>𝐴</m:t>
                          </m:r>
                          <m:r>
                            <a:rPr lang="es-PA" i="1">
                              <a:latin typeface="Cambria Math" panose="02040503050406030204" pitchFamily="18" charset="0"/>
                            </a:rPr>
                            <m:t>/2</m:t>
                          </m:r>
                          <m:r>
                            <a:rPr lang="es-PA" i="1">
                              <a:latin typeface="Cambria Math" panose="02040503050406030204" pitchFamily="18" charset="0"/>
                            </a:rPr>
                            <m:t>𝑖</m:t>
                          </m:r>
                        </m:num>
                        <m:den>
                          <m:r>
                            <a:rPr lang="es-PA" i="1">
                              <a:latin typeface="Cambria Math" panose="02040503050406030204" pitchFamily="18" charset="0"/>
                            </a:rPr>
                            <m:t>𝑠</m:t>
                          </m:r>
                          <m:r>
                            <a:rPr lang="es-PA" b="0" i="1" smtClean="0">
                              <a:latin typeface="Cambria Math" panose="02040503050406030204" pitchFamily="18" charset="0"/>
                            </a:rPr>
                            <m:t>+</m:t>
                          </m:r>
                          <m:r>
                            <a:rPr lang="es-PA" i="1">
                              <a:latin typeface="Cambria Math" panose="02040503050406030204" pitchFamily="18" charset="0"/>
                            </a:rPr>
                            <m:t>𝑖</m:t>
                          </m:r>
                          <m:r>
                            <m:rPr>
                              <m:sty m:val="p"/>
                            </m:rPr>
                            <a:rPr lang="el-GR" i="1" dirty="0">
                              <a:latin typeface="Cambria Math" panose="02040503050406030204" pitchFamily="18" charset="0"/>
                            </a:rPr>
                            <m:t>ω</m:t>
                          </m:r>
                        </m:den>
                      </m:f>
                    </m:oMath>
                  </m:oMathPara>
                </a14:m>
                <a:endParaRPr lang="es-PA" dirty="0"/>
              </a:p>
              <a:p>
                <a:pPr/>
                <a14:m>
                  <m:oMathPara xmlns:m="http://schemas.openxmlformats.org/officeDocument/2006/math">
                    <m:oMathParaPr>
                      <m:jc m:val="left"/>
                    </m:oMathParaPr>
                    <m:oMath xmlns:m="http://schemas.openxmlformats.org/officeDocument/2006/math">
                      <m:r>
                        <a:rPr lang="es-PA" i="1">
                          <a:latin typeface="Cambria Math" panose="02040503050406030204" pitchFamily="18" charset="0"/>
                        </a:rPr>
                        <m:t>𝐹</m:t>
                      </m:r>
                      <m:d>
                        <m:dPr>
                          <m:ctrlPr>
                            <a:rPr lang="es-PA" i="1">
                              <a:latin typeface="Cambria Math" panose="02040503050406030204" pitchFamily="18" charset="0"/>
                            </a:rPr>
                          </m:ctrlPr>
                        </m:dPr>
                        <m:e>
                          <m:r>
                            <a:rPr lang="es-PA" i="1">
                              <a:latin typeface="Cambria Math" panose="02040503050406030204" pitchFamily="18" charset="0"/>
                            </a:rPr>
                            <m:t>𝑠</m:t>
                          </m:r>
                        </m:e>
                      </m:d>
                      <m:r>
                        <a:rPr lang="es-PA" i="1">
                          <a:latin typeface="Cambria Math" panose="02040503050406030204" pitchFamily="18" charset="0"/>
                        </a:rPr>
                        <m:t>=</m:t>
                      </m:r>
                      <m:f>
                        <m:fPr>
                          <m:ctrlPr>
                            <a:rPr lang="en-US" i="1">
                              <a:latin typeface="Cambria Math" panose="02040503050406030204" pitchFamily="18" charset="0"/>
                            </a:rPr>
                          </m:ctrlPr>
                        </m:fPr>
                        <m:num>
                          <m:r>
                            <a:rPr lang="es-PA" b="0" i="1" smtClean="0">
                              <a:latin typeface="Cambria Math" panose="02040503050406030204" pitchFamily="18" charset="0"/>
                            </a:rPr>
                            <m:t>(</m:t>
                          </m:r>
                          <m:r>
                            <a:rPr lang="es-PA" i="1">
                              <a:latin typeface="Cambria Math" panose="02040503050406030204" pitchFamily="18" charset="0"/>
                            </a:rPr>
                            <m:t>𝐴</m:t>
                          </m:r>
                          <m:r>
                            <a:rPr lang="es-PA" i="1">
                              <a:latin typeface="Cambria Math" panose="02040503050406030204" pitchFamily="18" charset="0"/>
                            </a:rPr>
                            <m:t>/2</m:t>
                          </m:r>
                          <m:r>
                            <a:rPr lang="es-PA" i="1">
                              <a:latin typeface="Cambria Math" panose="02040503050406030204" pitchFamily="18" charset="0"/>
                            </a:rPr>
                            <m:t>𝑖</m:t>
                          </m:r>
                          <m:r>
                            <a:rPr lang="es-PA" b="0" i="1" smtClean="0">
                              <a:latin typeface="Cambria Math" panose="02040503050406030204" pitchFamily="18" charset="0"/>
                            </a:rPr>
                            <m:t>)(</m:t>
                          </m:r>
                          <m:r>
                            <a:rPr lang="es-PA" i="1">
                              <a:latin typeface="Cambria Math" panose="02040503050406030204" pitchFamily="18" charset="0"/>
                            </a:rPr>
                            <m:t>𝑠</m:t>
                          </m:r>
                          <m:r>
                            <a:rPr lang="es-PA" i="1">
                              <a:latin typeface="Cambria Math" panose="02040503050406030204" pitchFamily="18" charset="0"/>
                            </a:rPr>
                            <m:t>+</m:t>
                          </m:r>
                          <m:r>
                            <a:rPr lang="es-PA" i="1">
                              <a:latin typeface="Cambria Math" panose="02040503050406030204" pitchFamily="18" charset="0"/>
                            </a:rPr>
                            <m:t>𝑖</m:t>
                          </m:r>
                          <m:r>
                            <m:rPr>
                              <m:sty m:val="p"/>
                            </m:rPr>
                            <a:rPr lang="el-GR" i="1" dirty="0">
                              <a:latin typeface="Cambria Math" panose="02040503050406030204" pitchFamily="18" charset="0"/>
                            </a:rPr>
                            <m:t>ω</m:t>
                          </m:r>
                          <m:r>
                            <a:rPr lang="es-PA" b="0" i="1" dirty="0" smtClean="0">
                              <a:latin typeface="Cambria Math" panose="02040503050406030204" pitchFamily="18" charset="0"/>
                            </a:rPr>
                            <m:t>−</m:t>
                          </m:r>
                          <m:d>
                            <m:dPr>
                              <m:ctrlPr>
                                <a:rPr lang="es-PA" b="0" i="1" dirty="0" smtClean="0">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m:t>
                              </m:r>
                              <m:r>
                                <a:rPr lang="es-PA" i="1">
                                  <a:latin typeface="Cambria Math" panose="02040503050406030204" pitchFamily="18" charset="0"/>
                                </a:rPr>
                                <m:t>𝑖</m:t>
                              </m:r>
                              <m:r>
                                <m:rPr>
                                  <m:sty m:val="p"/>
                                </m:rPr>
                                <a:rPr lang="el-GR" i="1" dirty="0">
                                  <a:latin typeface="Cambria Math" panose="02040503050406030204" pitchFamily="18" charset="0"/>
                                </a:rPr>
                                <m:t>ω</m:t>
                              </m:r>
                            </m:e>
                          </m:d>
                          <m:r>
                            <a:rPr lang="es-PA" b="0" i="1" dirty="0" smtClean="0">
                              <a:latin typeface="Cambria Math" panose="02040503050406030204" pitchFamily="18" charset="0"/>
                            </a:rPr>
                            <m:t>)</m:t>
                          </m:r>
                        </m:num>
                        <m:den>
                          <m:r>
                            <a:rPr lang="es-PA" b="0" i="1" smtClean="0">
                              <a:latin typeface="Cambria Math" panose="02040503050406030204" pitchFamily="18" charset="0"/>
                            </a:rPr>
                            <m:t>(</m:t>
                          </m:r>
                          <m:r>
                            <a:rPr lang="es-PA" i="1">
                              <a:latin typeface="Cambria Math" panose="02040503050406030204" pitchFamily="18" charset="0"/>
                            </a:rPr>
                            <m:t>𝑠</m:t>
                          </m:r>
                          <m:r>
                            <a:rPr lang="es-PA" i="1">
                              <a:latin typeface="Cambria Math" panose="02040503050406030204" pitchFamily="18" charset="0"/>
                            </a:rPr>
                            <m:t>−</m:t>
                          </m:r>
                          <m:r>
                            <a:rPr lang="es-PA" i="1">
                              <a:latin typeface="Cambria Math" panose="02040503050406030204" pitchFamily="18" charset="0"/>
                            </a:rPr>
                            <m:t>𝑖</m:t>
                          </m:r>
                          <m:r>
                            <m:rPr>
                              <m:sty m:val="p"/>
                            </m:rPr>
                            <a:rPr lang="el-GR" i="1" dirty="0">
                              <a:latin typeface="Cambria Math" panose="02040503050406030204" pitchFamily="18" charset="0"/>
                            </a:rPr>
                            <m:t>ω</m:t>
                          </m:r>
                          <m:r>
                            <a:rPr lang="es-PA" b="0" i="1" dirty="0" smtClean="0">
                              <a:latin typeface="Cambria Math" panose="02040503050406030204" pitchFamily="18" charset="0"/>
                            </a:rPr>
                            <m:t>)(</m:t>
                          </m:r>
                          <m:r>
                            <a:rPr lang="es-PA" i="1">
                              <a:latin typeface="Cambria Math" panose="02040503050406030204" pitchFamily="18" charset="0"/>
                            </a:rPr>
                            <m:t>𝑠</m:t>
                          </m:r>
                          <m:r>
                            <a:rPr lang="es-PA" i="1">
                              <a:latin typeface="Cambria Math" panose="02040503050406030204" pitchFamily="18" charset="0"/>
                            </a:rPr>
                            <m:t>+</m:t>
                          </m:r>
                          <m:r>
                            <a:rPr lang="es-PA" i="1">
                              <a:latin typeface="Cambria Math" panose="02040503050406030204" pitchFamily="18" charset="0"/>
                            </a:rPr>
                            <m:t>𝑖</m:t>
                          </m:r>
                          <m:r>
                            <m:rPr>
                              <m:sty m:val="p"/>
                            </m:rPr>
                            <a:rPr lang="el-GR" i="1" dirty="0">
                              <a:latin typeface="Cambria Math" panose="02040503050406030204" pitchFamily="18" charset="0"/>
                            </a:rPr>
                            <m:t>ω</m:t>
                          </m:r>
                          <m:r>
                            <a:rPr lang="es-PA" b="0" i="1" dirty="0" smtClean="0">
                              <a:latin typeface="Cambria Math" panose="02040503050406030204" pitchFamily="18" charset="0"/>
                            </a:rPr>
                            <m:t>)</m:t>
                          </m:r>
                        </m:den>
                      </m:f>
                    </m:oMath>
                  </m:oMathPara>
                </a14:m>
                <a:endParaRPr lang="es-PA" dirty="0"/>
              </a:p>
              <a:p>
                <a:pPr/>
                <a14:m>
                  <m:oMathPara xmlns:m="http://schemas.openxmlformats.org/officeDocument/2006/math">
                    <m:oMathParaPr>
                      <m:jc m:val="left"/>
                    </m:oMathParaPr>
                    <m:oMath xmlns:m="http://schemas.openxmlformats.org/officeDocument/2006/math">
                      <m:r>
                        <a:rPr lang="es-PA" i="1">
                          <a:latin typeface="Cambria Math" panose="02040503050406030204" pitchFamily="18" charset="0"/>
                        </a:rPr>
                        <m:t>𝐹</m:t>
                      </m:r>
                      <m:d>
                        <m:dPr>
                          <m:ctrlPr>
                            <a:rPr lang="es-PA" i="1">
                              <a:latin typeface="Cambria Math" panose="02040503050406030204" pitchFamily="18" charset="0"/>
                            </a:rPr>
                          </m:ctrlPr>
                        </m:dPr>
                        <m:e>
                          <m:r>
                            <a:rPr lang="es-PA" i="1">
                              <a:latin typeface="Cambria Math" panose="02040503050406030204" pitchFamily="18" charset="0"/>
                            </a:rPr>
                            <m:t>𝑠</m:t>
                          </m:r>
                        </m:e>
                      </m:d>
                      <m:r>
                        <a:rPr lang="es-PA" i="1">
                          <a:latin typeface="Cambria Math" panose="02040503050406030204" pitchFamily="18" charset="0"/>
                        </a:rPr>
                        <m:t>=</m:t>
                      </m:r>
                      <m:f>
                        <m:fPr>
                          <m:ctrlPr>
                            <a:rPr lang="en-US" i="1">
                              <a:latin typeface="Cambria Math" panose="02040503050406030204" pitchFamily="18" charset="0"/>
                            </a:rPr>
                          </m:ctrlPr>
                        </m:fPr>
                        <m:num>
                          <m:r>
                            <a:rPr lang="es-PA" i="1">
                              <a:latin typeface="Cambria Math" panose="02040503050406030204" pitchFamily="18" charset="0"/>
                            </a:rPr>
                            <m:t>(</m:t>
                          </m:r>
                          <m:r>
                            <a:rPr lang="es-PA" i="1">
                              <a:latin typeface="Cambria Math" panose="02040503050406030204" pitchFamily="18" charset="0"/>
                            </a:rPr>
                            <m:t>𝐴</m:t>
                          </m:r>
                          <m:r>
                            <a:rPr lang="es-PA" i="1">
                              <a:latin typeface="Cambria Math" panose="02040503050406030204" pitchFamily="18" charset="0"/>
                            </a:rPr>
                            <m:t>/2</m:t>
                          </m:r>
                          <m:r>
                            <a:rPr lang="es-PA" i="1">
                              <a:latin typeface="Cambria Math" panose="02040503050406030204" pitchFamily="18" charset="0"/>
                            </a:rPr>
                            <m:t>𝑖</m:t>
                          </m:r>
                          <m:r>
                            <a:rPr lang="es-PA" i="1">
                              <a:latin typeface="Cambria Math" panose="02040503050406030204" pitchFamily="18" charset="0"/>
                            </a:rPr>
                            <m:t>)(2</m:t>
                          </m:r>
                          <m:r>
                            <a:rPr lang="es-PA" i="1">
                              <a:latin typeface="Cambria Math" panose="02040503050406030204" pitchFamily="18" charset="0"/>
                            </a:rPr>
                            <m:t>𝑖</m:t>
                          </m:r>
                          <m:r>
                            <m:rPr>
                              <m:sty m:val="p"/>
                            </m:rPr>
                            <a:rPr lang="el-GR" i="1" dirty="0">
                              <a:latin typeface="Cambria Math" panose="02040503050406030204" pitchFamily="18" charset="0"/>
                            </a:rPr>
                            <m:t>ω</m:t>
                          </m:r>
                          <m:r>
                            <a:rPr lang="es-PA" i="1" dirty="0">
                              <a:latin typeface="Cambria Math" panose="02040503050406030204" pitchFamily="18" charset="0"/>
                            </a:rPr>
                            <m:t>)</m:t>
                          </m:r>
                        </m:num>
                        <m:den>
                          <m:r>
                            <a:rPr lang="es-PA" i="1">
                              <a:latin typeface="Cambria Math" panose="02040503050406030204" pitchFamily="18" charset="0"/>
                            </a:rPr>
                            <m:t>(</m:t>
                          </m:r>
                          <m:r>
                            <a:rPr lang="es-PA" i="1">
                              <a:latin typeface="Cambria Math" panose="02040503050406030204" pitchFamily="18" charset="0"/>
                            </a:rPr>
                            <m:t>𝑠</m:t>
                          </m:r>
                          <m:r>
                            <a:rPr lang="es-PA" i="1">
                              <a:latin typeface="Cambria Math" panose="02040503050406030204" pitchFamily="18" charset="0"/>
                            </a:rPr>
                            <m:t>−</m:t>
                          </m:r>
                          <m:r>
                            <a:rPr lang="es-PA" i="1">
                              <a:latin typeface="Cambria Math" panose="02040503050406030204" pitchFamily="18" charset="0"/>
                            </a:rPr>
                            <m:t>𝑖</m:t>
                          </m:r>
                          <m:r>
                            <m:rPr>
                              <m:sty m:val="p"/>
                            </m:rPr>
                            <a:rPr lang="el-GR" i="1" dirty="0">
                              <a:latin typeface="Cambria Math" panose="02040503050406030204" pitchFamily="18" charset="0"/>
                            </a:rPr>
                            <m:t>ω</m:t>
                          </m:r>
                          <m:r>
                            <a:rPr lang="es-PA" i="1" dirty="0">
                              <a:latin typeface="Cambria Math" panose="02040503050406030204" pitchFamily="18" charset="0"/>
                            </a:rPr>
                            <m:t>)(</m:t>
                          </m:r>
                          <m:r>
                            <a:rPr lang="es-PA" i="1">
                              <a:latin typeface="Cambria Math" panose="02040503050406030204" pitchFamily="18" charset="0"/>
                            </a:rPr>
                            <m:t>𝑠</m:t>
                          </m:r>
                          <m:r>
                            <a:rPr lang="es-PA" i="1">
                              <a:latin typeface="Cambria Math" panose="02040503050406030204" pitchFamily="18" charset="0"/>
                            </a:rPr>
                            <m:t>+</m:t>
                          </m:r>
                          <m:r>
                            <a:rPr lang="es-PA" i="1">
                              <a:latin typeface="Cambria Math" panose="02040503050406030204" pitchFamily="18" charset="0"/>
                            </a:rPr>
                            <m:t>𝑖</m:t>
                          </m:r>
                          <m:r>
                            <m:rPr>
                              <m:sty m:val="p"/>
                            </m:rPr>
                            <a:rPr lang="el-GR" i="1" dirty="0">
                              <a:latin typeface="Cambria Math" panose="02040503050406030204" pitchFamily="18" charset="0"/>
                            </a:rPr>
                            <m:t>ω</m:t>
                          </m:r>
                          <m:r>
                            <a:rPr lang="es-PA" i="1" dirty="0">
                              <a:latin typeface="Cambria Math" panose="02040503050406030204" pitchFamily="18" charset="0"/>
                            </a:rPr>
                            <m:t>)</m:t>
                          </m:r>
                        </m:den>
                      </m:f>
                    </m:oMath>
                  </m:oMathPara>
                </a14:m>
                <a:endParaRPr lang="es-PA" dirty="0"/>
              </a:p>
              <a:p>
                <a:pPr/>
                <a14:m>
                  <m:oMathPara xmlns:m="http://schemas.openxmlformats.org/officeDocument/2006/math">
                    <m:oMathParaPr>
                      <m:jc m:val="left"/>
                    </m:oMathParaPr>
                    <m:oMath xmlns:m="http://schemas.openxmlformats.org/officeDocument/2006/math">
                      <m:r>
                        <a:rPr lang="es-PA" i="1">
                          <a:latin typeface="Cambria Math" panose="02040503050406030204" pitchFamily="18" charset="0"/>
                        </a:rPr>
                        <m:t>𝐹</m:t>
                      </m:r>
                      <m:d>
                        <m:dPr>
                          <m:ctrlPr>
                            <a:rPr lang="es-PA" i="1">
                              <a:latin typeface="Cambria Math" panose="02040503050406030204" pitchFamily="18" charset="0"/>
                            </a:rPr>
                          </m:ctrlPr>
                        </m:dPr>
                        <m:e>
                          <m:r>
                            <a:rPr lang="es-PA" i="1">
                              <a:latin typeface="Cambria Math" panose="02040503050406030204" pitchFamily="18" charset="0"/>
                            </a:rPr>
                            <m:t>𝑠</m:t>
                          </m:r>
                        </m:e>
                      </m:d>
                      <m:r>
                        <a:rPr lang="es-PA" i="1">
                          <a:latin typeface="Cambria Math" panose="02040503050406030204" pitchFamily="18" charset="0"/>
                        </a:rPr>
                        <m:t>=</m:t>
                      </m:r>
                      <m:f>
                        <m:fPr>
                          <m:ctrlPr>
                            <a:rPr lang="en-US" i="1">
                              <a:latin typeface="Cambria Math" panose="02040503050406030204" pitchFamily="18" charset="0"/>
                            </a:rPr>
                          </m:ctrlPr>
                        </m:fPr>
                        <m:num>
                          <m:r>
                            <a:rPr lang="es-PA" i="1">
                              <a:latin typeface="Cambria Math" panose="02040503050406030204" pitchFamily="18" charset="0"/>
                            </a:rPr>
                            <m:t>(</m:t>
                          </m:r>
                          <m:r>
                            <a:rPr lang="es-PA" i="1">
                              <a:latin typeface="Cambria Math" panose="02040503050406030204" pitchFamily="18" charset="0"/>
                            </a:rPr>
                            <m:t>𝐴</m:t>
                          </m:r>
                          <m:r>
                            <a:rPr lang="es-PA" i="1">
                              <a:latin typeface="Cambria Math" panose="02040503050406030204" pitchFamily="18" charset="0"/>
                            </a:rPr>
                            <m:t>)(</m:t>
                          </m:r>
                          <m:r>
                            <m:rPr>
                              <m:sty m:val="p"/>
                            </m:rPr>
                            <a:rPr lang="el-GR" i="1" dirty="0">
                              <a:latin typeface="Cambria Math" panose="02040503050406030204" pitchFamily="18" charset="0"/>
                            </a:rPr>
                            <m:t>ω</m:t>
                          </m:r>
                          <m:r>
                            <a:rPr lang="es-PA" i="1" dirty="0">
                              <a:latin typeface="Cambria Math" panose="02040503050406030204" pitchFamily="18" charset="0"/>
                            </a:rPr>
                            <m:t>)</m:t>
                          </m:r>
                        </m:num>
                        <m:den>
                          <m:r>
                            <a:rPr lang="es-PA" i="1">
                              <a:latin typeface="Cambria Math" panose="02040503050406030204" pitchFamily="18" charset="0"/>
                            </a:rPr>
                            <m:t>(</m:t>
                          </m:r>
                          <m:sSup>
                            <m:sSupPr>
                              <m:ctrlPr>
                                <a:rPr lang="es-PA" i="1" smtClean="0">
                                  <a:latin typeface="Cambria Math" panose="02040503050406030204" pitchFamily="18" charset="0"/>
                                </a:rPr>
                              </m:ctrlPr>
                            </m:sSupPr>
                            <m:e>
                              <m:r>
                                <a:rPr lang="es-PA" b="0" i="1" smtClean="0">
                                  <a:latin typeface="Cambria Math" panose="02040503050406030204" pitchFamily="18" charset="0"/>
                                </a:rPr>
                                <m:t>𝑠</m:t>
                              </m:r>
                            </m:e>
                            <m:sup>
                              <m:r>
                                <a:rPr lang="es-PA" b="0" i="1" smtClean="0">
                                  <a:latin typeface="Cambria Math" panose="02040503050406030204" pitchFamily="18" charset="0"/>
                                </a:rPr>
                                <m:t>2</m:t>
                              </m:r>
                            </m:sup>
                          </m:sSup>
                          <m:r>
                            <a:rPr lang="es-PA" b="0" i="1" smtClean="0">
                              <a:latin typeface="Cambria Math" panose="02040503050406030204" pitchFamily="18" charset="0"/>
                            </a:rPr>
                            <m:t>+</m:t>
                          </m:r>
                          <m:sSup>
                            <m:sSupPr>
                              <m:ctrlPr>
                                <a:rPr lang="es-PA" b="0" i="1" smtClean="0">
                                  <a:latin typeface="Cambria Math" panose="02040503050406030204" pitchFamily="18" charset="0"/>
                                </a:rPr>
                              </m:ctrlPr>
                            </m:sSupPr>
                            <m:e>
                              <m:r>
                                <m:rPr>
                                  <m:sty m:val="p"/>
                                </m:rPr>
                                <a:rPr lang="el-GR" i="1" dirty="0">
                                  <a:latin typeface="Cambria Math" panose="02040503050406030204" pitchFamily="18" charset="0"/>
                                </a:rPr>
                                <m:t>ω</m:t>
                              </m:r>
                            </m:e>
                            <m:sup>
                              <m:r>
                                <a:rPr lang="es-PA" b="0" i="1" smtClean="0">
                                  <a:latin typeface="Cambria Math" panose="02040503050406030204" pitchFamily="18" charset="0"/>
                                </a:rPr>
                                <m:t>2</m:t>
                              </m:r>
                            </m:sup>
                          </m:sSup>
                          <m:r>
                            <a:rPr lang="es-PA" i="1" dirty="0">
                              <a:latin typeface="Cambria Math" panose="02040503050406030204" pitchFamily="18" charset="0"/>
                            </a:rPr>
                            <m:t>)</m:t>
                          </m:r>
                        </m:den>
                      </m:f>
                    </m:oMath>
                  </m:oMathPara>
                </a14:m>
                <a:endParaRPr lang="es-PA" dirty="0"/>
              </a:p>
              <a:p>
                <a:pPr/>
                <a14:m>
                  <m:oMathPara xmlns:m="http://schemas.openxmlformats.org/officeDocument/2006/math">
                    <m:oMathParaPr>
                      <m:jc m:val="left"/>
                    </m:oMathParaPr>
                    <m:oMath xmlns:m="http://schemas.openxmlformats.org/officeDocument/2006/math">
                      <m:r>
                        <a:rPr lang="es-PA" i="1">
                          <a:latin typeface="Cambria Math" panose="02040503050406030204" pitchFamily="18" charset="0"/>
                        </a:rPr>
                        <m:t>𝐹</m:t>
                      </m:r>
                      <m:d>
                        <m:dPr>
                          <m:ctrlPr>
                            <a:rPr lang="es-PA" i="1">
                              <a:latin typeface="Cambria Math" panose="02040503050406030204" pitchFamily="18" charset="0"/>
                            </a:rPr>
                          </m:ctrlPr>
                        </m:dPr>
                        <m:e>
                          <m:r>
                            <a:rPr lang="es-PA" i="1">
                              <a:latin typeface="Cambria Math" panose="02040503050406030204" pitchFamily="18" charset="0"/>
                            </a:rPr>
                            <m:t>𝑠</m:t>
                          </m:r>
                        </m:e>
                      </m:d>
                      <m:r>
                        <a:rPr lang="es-PA" i="1">
                          <a:latin typeface="Cambria Math" panose="02040503050406030204" pitchFamily="18" charset="0"/>
                        </a:rPr>
                        <m:t>=</m:t>
                      </m:r>
                      <m:f>
                        <m:fPr>
                          <m:ctrlPr>
                            <a:rPr lang="en-US" i="1">
                              <a:latin typeface="Cambria Math" panose="02040503050406030204" pitchFamily="18" charset="0"/>
                            </a:rPr>
                          </m:ctrlPr>
                        </m:fPr>
                        <m:num>
                          <m:r>
                            <a:rPr lang="es-PA" i="1">
                              <a:latin typeface="Cambria Math" panose="02040503050406030204" pitchFamily="18" charset="0"/>
                            </a:rPr>
                            <m:t>𝐴</m:t>
                          </m:r>
                          <m:r>
                            <m:rPr>
                              <m:sty m:val="p"/>
                            </m:rPr>
                            <a:rPr lang="el-GR" i="1" dirty="0">
                              <a:latin typeface="Cambria Math" panose="02040503050406030204" pitchFamily="18" charset="0"/>
                            </a:rPr>
                            <m:t>ω</m:t>
                          </m:r>
                        </m:num>
                        <m:den>
                          <m:sSup>
                            <m:sSupPr>
                              <m:ctrlPr>
                                <a:rPr lang="es-PA" i="1">
                                  <a:latin typeface="Cambria Math" panose="02040503050406030204" pitchFamily="18" charset="0"/>
                                </a:rPr>
                              </m:ctrlPr>
                            </m:sSupPr>
                            <m:e>
                              <m:r>
                                <a:rPr lang="es-PA" i="1">
                                  <a:latin typeface="Cambria Math" panose="02040503050406030204" pitchFamily="18" charset="0"/>
                                </a:rPr>
                                <m:t>𝑠</m:t>
                              </m:r>
                            </m:e>
                            <m:sup>
                              <m:r>
                                <a:rPr lang="es-PA" i="1">
                                  <a:latin typeface="Cambria Math" panose="02040503050406030204" pitchFamily="18" charset="0"/>
                                </a:rPr>
                                <m:t>2</m:t>
                              </m:r>
                            </m:sup>
                          </m:sSup>
                          <m:r>
                            <a:rPr lang="es-PA" i="1">
                              <a:latin typeface="Cambria Math" panose="02040503050406030204" pitchFamily="18" charset="0"/>
                            </a:rPr>
                            <m:t>+</m:t>
                          </m:r>
                          <m:sSup>
                            <m:sSupPr>
                              <m:ctrlPr>
                                <a:rPr lang="es-PA" i="1">
                                  <a:latin typeface="Cambria Math" panose="02040503050406030204" pitchFamily="18" charset="0"/>
                                </a:rPr>
                              </m:ctrlPr>
                            </m:sSupPr>
                            <m:e>
                              <m:r>
                                <m:rPr>
                                  <m:sty m:val="p"/>
                                </m:rPr>
                                <a:rPr lang="el-GR" i="1" dirty="0">
                                  <a:latin typeface="Cambria Math" panose="02040503050406030204" pitchFamily="18" charset="0"/>
                                </a:rPr>
                                <m:t>ω</m:t>
                              </m:r>
                            </m:e>
                            <m:sup>
                              <m:r>
                                <a:rPr lang="es-PA" i="1">
                                  <a:latin typeface="Cambria Math" panose="02040503050406030204" pitchFamily="18" charset="0"/>
                                </a:rPr>
                                <m:t>2</m:t>
                              </m:r>
                            </m:sup>
                          </m:sSup>
                        </m:den>
                      </m:f>
                    </m:oMath>
                  </m:oMathPara>
                </a14:m>
                <a:endParaRPr lang="es-PA" dirty="0"/>
              </a:p>
              <a:p>
                <a:endParaRPr lang="es-PA" dirty="0"/>
              </a:p>
            </p:txBody>
          </p:sp>
        </mc:Choice>
        <mc:Fallback xmlns="">
          <p:sp>
            <p:nvSpPr>
              <p:cNvPr id="6" name="TextBox 5">
                <a:extLst>
                  <a:ext uri="{FF2B5EF4-FFF2-40B4-BE49-F238E27FC236}">
                    <a16:creationId xmlns:a16="http://schemas.microsoft.com/office/drawing/2014/main" id="{AE4F0AE6-D4EB-4437-A460-88CAA9E94397}"/>
                  </a:ext>
                </a:extLst>
              </p:cNvPr>
              <p:cNvSpPr txBox="1">
                <a:spLocks noRot="1" noChangeAspect="1" noMove="1" noResize="1" noEditPoints="1" noAdjustHandles="1" noChangeArrowheads="1" noChangeShapeType="1" noTextEdit="1"/>
              </p:cNvSpPr>
              <p:nvPr/>
            </p:nvSpPr>
            <p:spPr>
              <a:xfrm>
                <a:off x="226333" y="717473"/>
                <a:ext cx="5526350" cy="6196505"/>
              </a:xfrm>
              <a:prstGeom prst="rect">
                <a:avLst/>
              </a:prstGeom>
              <a:blipFill>
                <a:blip r:embed="rId2"/>
                <a:stretch>
                  <a:fillRect l="-882" t="-591"/>
                </a:stretch>
              </a:blipFill>
            </p:spPr>
            <p:txBody>
              <a:bodyPr/>
              <a:lstStyle/>
              <a:p>
                <a:r>
                  <a:rPr lang="es-PA">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7A54EA9-CF52-4B5C-B448-551A6F44D4EC}"/>
                  </a:ext>
                </a:extLst>
              </p:cNvPr>
              <p:cNvSpPr txBox="1"/>
              <p:nvPr/>
            </p:nvSpPr>
            <p:spPr>
              <a:xfrm>
                <a:off x="6371159" y="367865"/>
                <a:ext cx="4762917" cy="2346604"/>
              </a:xfrm>
              <a:prstGeom prst="rect">
                <a:avLst/>
              </a:prstGeom>
              <a:noFill/>
            </p:spPr>
            <p:txBody>
              <a:bodyPr wrap="square" rtlCol="0">
                <a:spAutoFit/>
              </a:bodyPr>
              <a:lstStyle/>
              <a:p>
                <a:r>
                  <a:rPr lang="es-PA" i="1" dirty="0">
                    <a:latin typeface="Cambria Math" panose="02040503050406030204" pitchFamily="18" charset="0"/>
                  </a:rPr>
                  <a:t>Identidad  de </a:t>
                </a:r>
                <a:r>
                  <a:rPr lang="es-PA" i="1" dirty="0" err="1">
                    <a:latin typeface="Cambria Math" panose="02040503050406030204" pitchFamily="18" charset="0"/>
                  </a:rPr>
                  <a:t>euler</a:t>
                </a:r>
                <a:r>
                  <a:rPr lang="es-PA" i="1" dirty="0">
                    <a:latin typeface="Cambria Math" panose="02040503050406030204" pitchFamily="18" charset="0"/>
                  </a:rPr>
                  <a:t>:</a:t>
                </a:r>
              </a:p>
              <a:p>
                <a:pPr/>
                <a14:m>
                  <m:oMathPara xmlns:m="http://schemas.openxmlformats.org/officeDocument/2006/math">
                    <m:oMathParaPr>
                      <m:jc m:val="left"/>
                    </m:oMathParaPr>
                    <m:oMath xmlns:m="http://schemas.openxmlformats.org/officeDocument/2006/math">
                      <m:sSup>
                        <m:sSupPr>
                          <m:ctrlPr>
                            <a:rPr lang="es-PA" i="1" smtClean="0">
                              <a:latin typeface="Cambria Math" panose="02040503050406030204" pitchFamily="18" charset="0"/>
                            </a:rPr>
                          </m:ctrlPr>
                        </m:sSupPr>
                        <m:e>
                          <m:r>
                            <a:rPr lang="es-PA" b="0" i="1" smtClean="0">
                              <a:latin typeface="Cambria Math" panose="02040503050406030204" pitchFamily="18" charset="0"/>
                            </a:rPr>
                            <m:t>𝑒</m:t>
                          </m:r>
                        </m:e>
                        <m:sup>
                          <m:r>
                            <a:rPr lang="es-PA" b="0" i="1" smtClean="0">
                              <a:latin typeface="Cambria Math" panose="02040503050406030204" pitchFamily="18" charset="0"/>
                            </a:rPr>
                            <m:t>𝑖𝑥</m:t>
                          </m:r>
                        </m:sup>
                      </m:sSup>
                      <m:r>
                        <a:rPr lang="es-PA" b="0" i="1" smtClean="0">
                          <a:latin typeface="Cambria Math" panose="02040503050406030204" pitchFamily="18" charset="0"/>
                        </a:rPr>
                        <m:t>=</m:t>
                      </m:r>
                      <m:func>
                        <m:funcPr>
                          <m:ctrlPr>
                            <a:rPr lang="es-PA" b="0" i="1" smtClean="0">
                              <a:latin typeface="Cambria Math" panose="02040503050406030204" pitchFamily="18" charset="0"/>
                            </a:rPr>
                          </m:ctrlPr>
                        </m:funcPr>
                        <m:fName>
                          <m:r>
                            <m:rPr>
                              <m:sty m:val="p"/>
                            </m:rPr>
                            <a:rPr lang="es-PA" b="0" i="0" smtClean="0">
                              <a:latin typeface="Cambria Math" panose="02040503050406030204" pitchFamily="18" charset="0"/>
                            </a:rPr>
                            <m:t>cos</m:t>
                          </m:r>
                        </m:fName>
                        <m:e>
                          <m:d>
                            <m:dPr>
                              <m:ctrlPr>
                                <a:rPr lang="es-PA" b="0" i="1" smtClean="0">
                                  <a:latin typeface="Cambria Math" panose="02040503050406030204" pitchFamily="18" charset="0"/>
                                </a:rPr>
                              </m:ctrlPr>
                            </m:dPr>
                            <m:e>
                              <m:r>
                                <a:rPr lang="es-PA" b="0" i="1" smtClean="0">
                                  <a:latin typeface="Cambria Math" panose="02040503050406030204" pitchFamily="18" charset="0"/>
                                </a:rPr>
                                <m:t>𝑥</m:t>
                              </m:r>
                            </m:e>
                          </m:d>
                        </m:e>
                      </m:func>
                      <m:r>
                        <a:rPr lang="es-PA" b="0" i="1" smtClean="0">
                          <a:latin typeface="Cambria Math" panose="02040503050406030204" pitchFamily="18" charset="0"/>
                        </a:rPr>
                        <m:t>+</m:t>
                      </m:r>
                      <m:r>
                        <a:rPr lang="es-PA" b="0" i="1" smtClean="0">
                          <a:latin typeface="Cambria Math" panose="02040503050406030204" pitchFamily="18" charset="0"/>
                        </a:rPr>
                        <m:t>𝑖𝑠𝑒𝑛</m:t>
                      </m:r>
                      <m:d>
                        <m:dPr>
                          <m:ctrlPr>
                            <a:rPr lang="es-PA" b="0" i="1" smtClean="0">
                              <a:latin typeface="Cambria Math" panose="02040503050406030204" pitchFamily="18" charset="0"/>
                            </a:rPr>
                          </m:ctrlPr>
                        </m:dPr>
                        <m:e>
                          <m:r>
                            <a:rPr lang="es-PA" b="0" i="1" smtClean="0">
                              <a:latin typeface="Cambria Math" panose="02040503050406030204" pitchFamily="18" charset="0"/>
                            </a:rPr>
                            <m:t>𝑥</m:t>
                          </m:r>
                        </m:e>
                      </m:d>
                    </m:oMath>
                  </m:oMathPara>
                </a14:m>
                <a:endParaRPr lang="es-PA" b="0" dirty="0"/>
              </a:p>
              <a:p>
                <a:pPr/>
                <a14:m>
                  <m:oMathPara xmlns:m="http://schemas.openxmlformats.org/officeDocument/2006/math">
                    <m:oMathParaPr>
                      <m:jc m:val="left"/>
                    </m:oMathParaPr>
                    <m:oMath xmlns:m="http://schemas.openxmlformats.org/officeDocument/2006/math">
                      <m:sSup>
                        <m:sSupPr>
                          <m:ctrlPr>
                            <a:rPr lang="es-PA" i="1">
                              <a:latin typeface="Cambria Math" panose="02040503050406030204" pitchFamily="18" charset="0"/>
                            </a:rPr>
                          </m:ctrlPr>
                        </m:sSupPr>
                        <m:e>
                          <m:r>
                            <a:rPr lang="es-PA" i="1">
                              <a:latin typeface="Cambria Math" panose="02040503050406030204" pitchFamily="18" charset="0"/>
                            </a:rPr>
                            <m:t>𝑒</m:t>
                          </m:r>
                        </m:e>
                        <m:sup>
                          <m:r>
                            <a:rPr lang="es-PA" b="0" i="1" smtClean="0">
                              <a:latin typeface="Cambria Math" panose="02040503050406030204" pitchFamily="18" charset="0"/>
                            </a:rPr>
                            <m:t>−</m:t>
                          </m:r>
                          <m:r>
                            <a:rPr lang="es-PA" i="1">
                              <a:latin typeface="Cambria Math" panose="02040503050406030204" pitchFamily="18" charset="0"/>
                            </a:rPr>
                            <m:t>𝑖𝑥</m:t>
                          </m:r>
                        </m:sup>
                      </m:sSup>
                      <m:r>
                        <a:rPr lang="es-PA" i="1">
                          <a:latin typeface="Cambria Math" panose="02040503050406030204" pitchFamily="18" charset="0"/>
                        </a:rPr>
                        <m:t>=</m:t>
                      </m:r>
                      <m:func>
                        <m:funcPr>
                          <m:ctrlPr>
                            <a:rPr lang="es-PA" i="1">
                              <a:latin typeface="Cambria Math" panose="02040503050406030204" pitchFamily="18" charset="0"/>
                            </a:rPr>
                          </m:ctrlPr>
                        </m:funcPr>
                        <m:fName>
                          <m:r>
                            <m:rPr>
                              <m:sty m:val="p"/>
                            </m:rPr>
                            <a:rPr lang="es-PA">
                              <a:latin typeface="Cambria Math" panose="02040503050406030204" pitchFamily="18" charset="0"/>
                            </a:rPr>
                            <m:t>cos</m:t>
                          </m:r>
                        </m:fName>
                        <m:e>
                          <m:d>
                            <m:dPr>
                              <m:ctrlPr>
                                <a:rPr lang="es-PA" i="1">
                                  <a:latin typeface="Cambria Math" panose="02040503050406030204" pitchFamily="18" charset="0"/>
                                </a:rPr>
                              </m:ctrlPr>
                            </m:dPr>
                            <m:e>
                              <m:r>
                                <a:rPr lang="es-PA" i="1">
                                  <a:latin typeface="Cambria Math" panose="02040503050406030204" pitchFamily="18" charset="0"/>
                                </a:rPr>
                                <m:t>𝑥</m:t>
                              </m:r>
                            </m:e>
                          </m:d>
                        </m:e>
                      </m:func>
                      <m:r>
                        <a:rPr lang="es-PA" b="0" i="1" smtClean="0">
                          <a:latin typeface="Cambria Math" panose="02040503050406030204" pitchFamily="18" charset="0"/>
                        </a:rPr>
                        <m:t>−</m:t>
                      </m:r>
                      <m:r>
                        <a:rPr lang="es-PA" i="1">
                          <a:latin typeface="Cambria Math" panose="02040503050406030204" pitchFamily="18" charset="0"/>
                        </a:rPr>
                        <m:t>𝑖𝑠𝑒𝑛</m:t>
                      </m:r>
                      <m:d>
                        <m:dPr>
                          <m:ctrlPr>
                            <a:rPr lang="es-PA" i="1">
                              <a:latin typeface="Cambria Math" panose="02040503050406030204" pitchFamily="18" charset="0"/>
                            </a:rPr>
                          </m:ctrlPr>
                        </m:dPr>
                        <m:e>
                          <m:r>
                            <a:rPr lang="es-PA" i="1">
                              <a:latin typeface="Cambria Math" panose="02040503050406030204" pitchFamily="18" charset="0"/>
                            </a:rPr>
                            <m:t>𝑥</m:t>
                          </m:r>
                        </m:e>
                      </m:d>
                    </m:oMath>
                  </m:oMathPara>
                </a14:m>
                <a:endParaRPr lang="es-PA" dirty="0"/>
              </a:p>
              <a:p>
                <a:endParaRPr lang="es-PA" dirty="0"/>
              </a:p>
              <a:p>
                <a:pPr/>
                <a14:m>
                  <m:oMathPara xmlns:m="http://schemas.openxmlformats.org/officeDocument/2006/math">
                    <m:oMathParaPr>
                      <m:jc m:val="left"/>
                    </m:oMathParaPr>
                    <m:oMath xmlns:m="http://schemas.openxmlformats.org/officeDocument/2006/math">
                      <m:sSup>
                        <m:sSupPr>
                          <m:ctrlPr>
                            <a:rPr lang="es-PA" i="1">
                              <a:latin typeface="Cambria Math" panose="02040503050406030204" pitchFamily="18" charset="0"/>
                            </a:rPr>
                          </m:ctrlPr>
                        </m:sSupPr>
                        <m:e>
                          <m:r>
                            <a:rPr lang="es-PA" i="1">
                              <a:latin typeface="Cambria Math" panose="02040503050406030204" pitchFamily="18" charset="0"/>
                            </a:rPr>
                            <m:t>𝑒</m:t>
                          </m:r>
                        </m:e>
                        <m:sup>
                          <m:r>
                            <a:rPr lang="es-PA" i="1">
                              <a:latin typeface="Cambria Math" panose="02040503050406030204" pitchFamily="18" charset="0"/>
                            </a:rPr>
                            <m:t>𝑖𝑥</m:t>
                          </m:r>
                        </m:sup>
                      </m:sSup>
                      <m:r>
                        <a:rPr lang="es-PA" b="0" i="0" smtClean="0">
                          <a:latin typeface="Cambria Math" panose="02040503050406030204" pitchFamily="18" charset="0"/>
                        </a:rPr>
                        <m:t>−</m:t>
                      </m:r>
                      <m:sSup>
                        <m:sSupPr>
                          <m:ctrlPr>
                            <a:rPr lang="es-PA" i="1">
                              <a:latin typeface="Cambria Math" panose="02040503050406030204" pitchFamily="18" charset="0"/>
                            </a:rPr>
                          </m:ctrlPr>
                        </m:sSupPr>
                        <m:e>
                          <m:r>
                            <a:rPr lang="es-PA" i="1">
                              <a:latin typeface="Cambria Math" panose="02040503050406030204" pitchFamily="18" charset="0"/>
                            </a:rPr>
                            <m:t>𝑒</m:t>
                          </m:r>
                        </m:e>
                        <m:sup>
                          <m:r>
                            <a:rPr lang="es-PA" i="1">
                              <a:latin typeface="Cambria Math" panose="02040503050406030204" pitchFamily="18" charset="0"/>
                            </a:rPr>
                            <m:t>−</m:t>
                          </m:r>
                          <m:r>
                            <a:rPr lang="es-PA" i="1">
                              <a:latin typeface="Cambria Math" panose="02040503050406030204" pitchFamily="18" charset="0"/>
                            </a:rPr>
                            <m:t>𝑖𝑥</m:t>
                          </m:r>
                        </m:sup>
                      </m:sSup>
                      <m:r>
                        <a:rPr lang="es-PA" b="0" i="1" smtClean="0">
                          <a:latin typeface="Cambria Math" panose="02040503050406030204" pitchFamily="18" charset="0"/>
                        </a:rPr>
                        <m:t>=2</m:t>
                      </m:r>
                      <m:r>
                        <a:rPr lang="es-PA" b="0" i="1" smtClean="0">
                          <a:latin typeface="Cambria Math" panose="02040503050406030204" pitchFamily="18" charset="0"/>
                        </a:rPr>
                        <m:t>𝑖𝑠𝑒𝑛</m:t>
                      </m:r>
                      <m:d>
                        <m:dPr>
                          <m:ctrlPr>
                            <a:rPr lang="es-PA" b="0" i="1" smtClean="0">
                              <a:latin typeface="Cambria Math" panose="02040503050406030204" pitchFamily="18" charset="0"/>
                            </a:rPr>
                          </m:ctrlPr>
                        </m:dPr>
                        <m:e>
                          <m:r>
                            <a:rPr lang="es-PA" b="0" i="1" smtClean="0">
                              <a:latin typeface="Cambria Math" panose="02040503050406030204" pitchFamily="18" charset="0"/>
                            </a:rPr>
                            <m:t>𝑥</m:t>
                          </m:r>
                        </m:e>
                      </m:d>
                    </m:oMath>
                  </m:oMathPara>
                </a14:m>
                <a:endParaRPr lang="es-PA" b="0" dirty="0"/>
              </a:p>
              <a:p>
                <a:pPr/>
                <a14:m>
                  <m:oMathPara xmlns:m="http://schemas.openxmlformats.org/officeDocument/2006/math">
                    <m:oMathParaPr>
                      <m:jc m:val="left"/>
                    </m:oMathParaPr>
                    <m:oMath xmlns:m="http://schemas.openxmlformats.org/officeDocument/2006/math">
                      <m:r>
                        <a:rPr lang="es-PA" b="0" i="1" smtClean="0">
                          <a:latin typeface="Cambria Math" panose="02040503050406030204" pitchFamily="18" charset="0"/>
                        </a:rPr>
                        <m:t>𝑠𝑒𝑛</m:t>
                      </m:r>
                      <m:d>
                        <m:dPr>
                          <m:ctrlPr>
                            <a:rPr lang="es-PA" b="0" i="1" smtClean="0">
                              <a:latin typeface="Cambria Math" panose="02040503050406030204" pitchFamily="18" charset="0"/>
                            </a:rPr>
                          </m:ctrlPr>
                        </m:dPr>
                        <m:e>
                          <m:r>
                            <a:rPr lang="es-PA" b="0" i="1" smtClean="0">
                              <a:latin typeface="Cambria Math" panose="02040503050406030204" pitchFamily="18" charset="0"/>
                            </a:rPr>
                            <m:t>𝑥</m:t>
                          </m:r>
                        </m:e>
                      </m:d>
                      <m:r>
                        <a:rPr lang="es-PA" b="0" i="1" smtClean="0">
                          <a:latin typeface="Cambria Math" panose="02040503050406030204" pitchFamily="18" charset="0"/>
                        </a:rPr>
                        <m:t>=</m:t>
                      </m:r>
                      <m:f>
                        <m:fPr>
                          <m:ctrlPr>
                            <a:rPr lang="es-PA" b="0" i="1" smtClean="0">
                              <a:latin typeface="Cambria Math" panose="02040503050406030204" pitchFamily="18" charset="0"/>
                            </a:rPr>
                          </m:ctrlPr>
                        </m:fPr>
                        <m:num>
                          <m:sSup>
                            <m:sSupPr>
                              <m:ctrlPr>
                                <a:rPr lang="es-PA" i="1">
                                  <a:latin typeface="Cambria Math" panose="02040503050406030204" pitchFamily="18" charset="0"/>
                                </a:rPr>
                              </m:ctrlPr>
                            </m:sSupPr>
                            <m:e>
                              <m:r>
                                <a:rPr lang="es-PA" i="1">
                                  <a:latin typeface="Cambria Math" panose="02040503050406030204" pitchFamily="18" charset="0"/>
                                </a:rPr>
                                <m:t>𝑒</m:t>
                              </m:r>
                            </m:e>
                            <m:sup>
                              <m:r>
                                <a:rPr lang="es-PA" i="1">
                                  <a:latin typeface="Cambria Math" panose="02040503050406030204" pitchFamily="18" charset="0"/>
                                </a:rPr>
                                <m:t>𝑖𝑥</m:t>
                              </m:r>
                            </m:sup>
                          </m:sSup>
                          <m:r>
                            <a:rPr lang="es-PA">
                              <a:latin typeface="Cambria Math" panose="02040503050406030204" pitchFamily="18" charset="0"/>
                            </a:rPr>
                            <m:t>−</m:t>
                          </m:r>
                          <m:sSup>
                            <m:sSupPr>
                              <m:ctrlPr>
                                <a:rPr lang="es-PA" i="1">
                                  <a:latin typeface="Cambria Math" panose="02040503050406030204" pitchFamily="18" charset="0"/>
                                </a:rPr>
                              </m:ctrlPr>
                            </m:sSupPr>
                            <m:e>
                              <m:r>
                                <a:rPr lang="es-PA" i="1">
                                  <a:latin typeface="Cambria Math" panose="02040503050406030204" pitchFamily="18" charset="0"/>
                                </a:rPr>
                                <m:t>𝑒</m:t>
                              </m:r>
                            </m:e>
                            <m:sup>
                              <m:r>
                                <a:rPr lang="es-PA" i="1">
                                  <a:latin typeface="Cambria Math" panose="02040503050406030204" pitchFamily="18" charset="0"/>
                                </a:rPr>
                                <m:t>−</m:t>
                              </m:r>
                              <m:r>
                                <a:rPr lang="es-PA" i="1">
                                  <a:latin typeface="Cambria Math" panose="02040503050406030204" pitchFamily="18" charset="0"/>
                                </a:rPr>
                                <m:t>𝑖𝑥</m:t>
                              </m:r>
                            </m:sup>
                          </m:sSup>
                        </m:num>
                        <m:den>
                          <m:r>
                            <a:rPr lang="es-PA" b="0" i="1" smtClean="0">
                              <a:latin typeface="Cambria Math" panose="02040503050406030204" pitchFamily="18" charset="0"/>
                            </a:rPr>
                            <m:t>2</m:t>
                          </m:r>
                          <m:r>
                            <a:rPr lang="es-PA" b="0" i="1" smtClean="0">
                              <a:latin typeface="Cambria Math" panose="02040503050406030204" pitchFamily="18" charset="0"/>
                            </a:rPr>
                            <m:t>𝑖</m:t>
                          </m:r>
                        </m:den>
                      </m:f>
                    </m:oMath>
                  </m:oMathPara>
                </a14:m>
                <a:endParaRPr lang="es-PA" dirty="0"/>
              </a:p>
              <a:p>
                <a:endParaRPr lang="es-PA" dirty="0"/>
              </a:p>
            </p:txBody>
          </p:sp>
        </mc:Choice>
        <mc:Fallback xmlns="">
          <p:sp>
            <p:nvSpPr>
              <p:cNvPr id="8" name="TextBox 7">
                <a:extLst>
                  <a:ext uri="{FF2B5EF4-FFF2-40B4-BE49-F238E27FC236}">
                    <a16:creationId xmlns:a16="http://schemas.microsoft.com/office/drawing/2014/main" id="{87A54EA9-CF52-4B5C-B448-551A6F44D4EC}"/>
                  </a:ext>
                </a:extLst>
              </p:cNvPr>
              <p:cNvSpPr txBox="1">
                <a:spLocks noRot="1" noChangeAspect="1" noMove="1" noResize="1" noEditPoints="1" noAdjustHandles="1" noChangeArrowheads="1" noChangeShapeType="1" noTextEdit="1"/>
              </p:cNvSpPr>
              <p:nvPr/>
            </p:nvSpPr>
            <p:spPr>
              <a:xfrm>
                <a:off x="6371159" y="367865"/>
                <a:ext cx="4762917" cy="2346604"/>
              </a:xfrm>
              <a:prstGeom prst="rect">
                <a:avLst/>
              </a:prstGeom>
              <a:blipFill>
                <a:blip r:embed="rId3"/>
                <a:stretch>
                  <a:fillRect l="-1024" t="-1558"/>
                </a:stretch>
              </a:blipFill>
            </p:spPr>
            <p:txBody>
              <a:bodyPr/>
              <a:lstStyle/>
              <a:p>
                <a:r>
                  <a:rPr lang="es-PA">
                    <a:noFill/>
                  </a:rPr>
                  <a:t> </a:t>
                </a:r>
              </a:p>
            </p:txBody>
          </p:sp>
        </mc:Fallback>
      </mc:AlternateContent>
      <p:sp>
        <p:nvSpPr>
          <p:cNvPr id="9" name="Título 1">
            <a:extLst>
              <a:ext uri="{FF2B5EF4-FFF2-40B4-BE49-F238E27FC236}">
                <a16:creationId xmlns:a16="http://schemas.microsoft.com/office/drawing/2014/main" id="{2E37967D-B5A6-4E57-8B3B-9A0AF0CB6B12}"/>
              </a:ext>
            </a:extLst>
          </p:cNvPr>
          <p:cNvSpPr txBox="1">
            <a:spLocks/>
          </p:cNvSpPr>
          <p:nvPr/>
        </p:nvSpPr>
        <p:spPr>
          <a:xfrm>
            <a:off x="6260237" y="2567627"/>
            <a:ext cx="5331399" cy="6992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A" dirty="0"/>
              <a:t>Práctica #1</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28E171D2-D1A8-4BBC-9FDA-C10F77AF7516}"/>
                  </a:ext>
                </a:extLst>
              </p:cNvPr>
              <p:cNvSpPr/>
              <p:nvPr/>
            </p:nvSpPr>
            <p:spPr>
              <a:xfrm>
                <a:off x="6371159" y="3169394"/>
                <a:ext cx="6096000" cy="646331"/>
              </a:xfrm>
              <a:prstGeom prst="rect">
                <a:avLst/>
              </a:prstGeom>
            </p:spPr>
            <p:txBody>
              <a:bodyPr>
                <a:spAutoFit/>
              </a:bodyPr>
              <a:lstStyle/>
              <a:p>
                <a:r>
                  <a:rPr lang="es-PA" dirty="0"/>
                  <a:t>Encuentre la transformada de Laplace de </a:t>
                </a:r>
              </a:p>
              <a:p>
                <a14:m>
                  <m:oMath xmlns:m="http://schemas.openxmlformats.org/officeDocument/2006/math">
                    <m:r>
                      <a:rPr lang="es-PA" i="1" dirty="0">
                        <a:latin typeface="Cambria Math" panose="02040503050406030204" pitchFamily="18" charset="0"/>
                      </a:rPr>
                      <m:t>𝑓</m:t>
                    </m:r>
                    <m:d>
                      <m:dPr>
                        <m:ctrlPr>
                          <a:rPr lang="es-PA" i="1" dirty="0">
                            <a:latin typeface="Cambria Math" panose="02040503050406030204" pitchFamily="18" charset="0"/>
                          </a:rPr>
                        </m:ctrlPr>
                      </m:dPr>
                      <m:e>
                        <m:r>
                          <a:rPr lang="es-PA" i="1" dirty="0">
                            <a:latin typeface="Cambria Math" panose="02040503050406030204" pitchFamily="18" charset="0"/>
                          </a:rPr>
                          <m:t>𝑡</m:t>
                        </m:r>
                      </m:e>
                    </m:d>
                    <m:r>
                      <a:rPr lang="es-PA" i="1" dirty="0">
                        <a:latin typeface="Cambria Math" panose="02040503050406030204" pitchFamily="18" charset="0"/>
                      </a:rPr>
                      <m:t>=</m:t>
                    </m:r>
                    <m:r>
                      <a:rPr lang="es-PA" i="1" dirty="0">
                        <a:latin typeface="Cambria Math" panose="02040503050406030204" pitchFamily="18" charset="0"/>
                      </a:rPr>
                      <m:t>𝐴𝑐𝑜𝑠</m:t>
                    </m:r>
                    <m:d>
                      <m:dPr>
                        <m:ctrlPr>
                          <a:rPr lang="es-PA" b="0" i="1" dirty="0" smtClean="0">
                            <a:latin typeface="Cambria Math" panose="02040503050406030204" pitchFamily="18" charset="0"/>
                          </a:rPr>
                        </m:ctrlPr>
                      </m:dPr>
                      <m:e>
                        <m:r>
                          <m:rPr>
                            <m:sty m:val="p"/>
                          </m:rPr>
                          <a:rPr lang="el-GR" i="1" dirty="0">
                            <a:latin typeface="Cambria Math" panose="02040503050406030204" pitchFamily="18" charset="0"/>
                          </a:rPr>
                          <m:t>ω</m:t>
                        </m:r>
                        <m:r>
                          <a:rPr lang="es-PA" i="1" dirty="0">
                            <a:latin typeface="Cambria Math" panose="02040503050406030204" pitchFamily="18" charset="0"/>
                          </a:rPr>
                          <m:t>𝑡</m:t>
                        </m:r>
                      </m:e>
                    </m:d>
                    <m:r>
                      <a:rPr lang="es-PA" b="0" i="1" dirty="0" smtClean="0">
                        <a:latin typeface="Cambria Math" panose="02040503050406030204" pitchFamily="18" charset="0"/>
                      </a:rPr>
                      <m:t>𝑈</m:t>
                    </m:r>
                    <m:r>
                      <a:rPr lang="es-PA" i="1" dirty="0">
                        <a:latin typeface="Cambria Math" panose="02040503050406030204" pitchFamily="18" charset="0"/>
                      </a:rPr>
                      <m:t>(</m:t>
                    </m:r>
                    <m:r>
                      <a:rPr lang="es-PA" i="1" dirty="0">
                        <a:latin typeface="Cambria Math" panose="02040503050406030204" pitchFamily="18" charset="0"/>
                      </a:rPr>
                      <m:t>𝑡</m:t>
                    </m:r>
                    <m:r>
                      <a:rPr lang="es-PA" i="1" dirty="0">
                        <a:latin typeface="Cambria Math" panose="02040503050406030204" pitchFamily="18" charset="0"/>
                      </a:rPr>
                      <m:t>)</m:t>
                    </m:r>
                  </m:oMath>
                </a14:m>
                <a:r>
                  <a:rPr lang="es-PA" dirty="0"/>
                  <a:t>, utilizando la definición.</a:t>
                </a:r>
              </a:p>
            </p:txBody>
          </p:sp>
        </mc:Choice>
        <mc:Fallback xmlns="">
          <p:sp>
            <p:nvSpPr>
              <p:cNvPr id="3" name="Rectangle 2">
                <a:extLst>
                  <a:ext uri="{FF2B5EF4-FFF2-40B4-BE49-F238E27FC236}">
                    <a16:creationId xmlns:a16="http://schemas.microsoft.com/office/drawing/2014/main" id="{28E171D2-D1A8-4BBC-9FDA-C10F77AF7516}"/>
                  </a:ext>
                </a:extLst>
              </p:cNvPr>
              <p:cNvSpPr>
                <a:spLocks noRot="1" noChangeAspect="1" noMove="1" noResize="1" noEditPoints="1" noAdjustHandles="1" noChangeArrowheads="1" noChangeShapeType="1" noTextEdit="1"/>
              </p:cNvSpPr>
              <p:nvPr/>
            </p:nvSpPr>
            <p:spPr>
              <a:xfrm>
                <a:off x="6371159" y="3169394"/>
                <a:ext cx="6096000" cy="646331"/>
              </a:xfrm>
              <a:prstGeom prst="rect">
                <a:avLst/>
              </a:prstGeom>
              <a:blipFill>
                <a:blip r:embed="rId4"/>
                <a:stretch>
                  <a:fillRect l="-800" t="-5660" b="-14151"/>
                </a:stretch>
              </a:blipFill>
            </p:spPr>
            <p:txBody>
              <a:bodyPr/>
              <a:lstStyle/>
              <a:p>
                <a:r>
                  <a:rPr lang="es-PA">
                    <a:noFill/>
                  </a:rPr>
                  <a:t> </a:t>
                </a:r>
              </a:p>
            </p:txBody>
          </p:sp>
        </mc:Fallback>
      </mc:AlternateContent>
      <p:cxnSp>
        <p:nvCxnSpPr>
          <p:cNvPr id="11" name="Connector: Elbow 10">
            <a:extLst>
              <a:ext uri="{FF2B5EF4-FFF2-40B4-BE49-F238E27FC236}">
                <a16:creationId xmlns:a16="http://schemas.microsoft.com/office/drawing/2014/main" id="{2F5E7D71-5F77-4A96-A5E9-A8BF39E838DA}"/>
              </a:ext>
            </a:extLst>
          </p:cNvPr>
          <p:cNvCxnSpPr>
            <a:cxnSpLocks/>
          </p:cNvCxnSpPr>
          <p:nvPr/>
        </p:nvCxnSpPr>
        <p:spPr>
          <a:xfrm>
            <a:off x="3258105" y="1651247"/>
            <a:ext cx="3002132" cy="5326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1156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9B5F3A-50E4-47FE-BCB3-B30E236E44BE}"/>
              </a:ext>
            </a:extLst>
          </p:cNvPr>
          <p:cNvSpPr>
            <a:spLocks noGrp="1"/>
          </p:cNvSpPr>
          <p:nvPr>
            <p:ph type="title"/>
          </p:nvPr>
        </p:nvSpPr>
        <p:spPr>
          <a:xfrm>
            <a:off x="0" y="109187"/>
            <a:ext cx="12192000" cy="608467"/>
          </a:xfrm>
        </p:spPr>
        <p:txBody>
          <a:bodyPr>
            <a:normAutofit fontScale="90000"/>
          </a:bodyPr>
          <a:lstStyle/>
          <a:p>
            <a:pPr algn="ctr"/>
            <a:r>
              <a:rPr lang="es-PA" dirty="0"/>
              <a:t>Linealidad</a:t>
            </a:r>
          </a:p>
        </p:txBody>
      </p:sp>
      <p:pic>
        <p:nvPicPr>
          <p:cNvPr id="6" name="Imagen 5">
            <a:extLst>
              <a:ext uri="{FF2B5EF4-FFF2-40B4-BE49-F238E27FC236}">
                <a16:creationId xmlns:a16="http://schemas.microsoft.com/office/drawing/2014/main" id="{775808B7-F3F6-4A7C-B325-E54B21A7A9FF}"/>
              </a:ext>
            </a:extLst>
          </p:cNvPr>
          <p:cNvPicPr>
            <a:picLocks noChangeAspect="1"/>
          </p:cNvPicPr>
          <p:nvPr/>
        </p:nvPicPr>
        <p:blipFill>
          <a:blip r:embed="rId2"/>
          <a:stretch>
            <a:fillRect/>
          </a:stretch>
        </p:blipFill>
        <p:spPr>
          <a:xfrm>
            <a:off x="3930550" y="1437577"/>
            <a:ext cx="4330900" cy="642650"/>
          </a:xfrm>
          <a:prstGeom prst="rect">
            <a:avLst/>
          </a:prstGeom>
        </p:spPr>
      </p:pic>
      <p:sp>
        <p:nvSpPr>
          <p:cNvPr id="8" name="CuadroTexto 4">
            <a:extLst>
              <a:ext uri="{FF2B5EF4-FFF2-40B4-BE49-F238E27FC236}">
                <a16:creationId xmlns:a16="http://schemas.microsoft.com/office/drawing/2014/main" id="{7A30B2E4-BB98-4AC7-AA51-CD55752CBAA5}"/>
              </a:ext>
            </a:extLst>
          </p:cNvPr>
          <p:cNvSpPr txBox="1"/>
          <p:nvPr/>
        </p:nvSpPr>
        <p:spPr>
          <a:xfrm>
            <a:off x="224627" y="791246"/>
            <a:ext cx="11476142" cy="646331"/>
          </a:xfrm>
          <a:prstGeom prst="rect">
            <a:avLst/>
          </a:prstGeom>
          <a:noFill/>
        </p:spPr>
        <p:txBody>
          <a:bodyPr wrap="square" rtlCol="0">
            <a:spAutoFit/>
          </a:bodyPr>
          <a:lstStyle/>
          <a:p>
            <a:r>
              <a:rPr lang="es-PA" dirty="0"/>
              <a:t>Como se ha mencionado anteriormente, el principio de linealidad establece que la salida de un sistema será igual a la suma individual de las respuestas ante cada entrada. Matemáticamente lo expresamos de la siguiente manera:</a:t>
            </a:r>
          </a:p>
        </p:txBody>
      </p:sp>
      <p:sp>
        <p:nvSpPr>
          <p:cNvPr id="9" name="Título 1">
            <a:extLst>
              <a:ext uri="{FF2B5EF4-FFF2-40B4-BE49-F238E27FC236}">
                <a16:creationId xmlns:a16="http://schemas.microsoft.com/office/drawing/2014/main" id="{88D93D19-F6C8-4877-A134-3C8F5B318ADC}"/>
              </a:ext>
            </a:extLst>
          </p:cNvPr>
          <p:cNvSpPr txBox="1">
            <a:spLocks/>
          </p:cNvSpPr>
          <p:nvPr/>
        </p:nvSpPr>
        <p:spPr>
          <a:xfrm>
            <a:off x="224627" y="2110064"/>
            <a:ext cx="10515600" cy="6992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A" dirty="0"/>
              <a:t>Práctica #2</a:t>
            </a:r>
          </a:p>
        </p:txBody>
      </p:sp>
      <mc:AlternateContent xmlns:mc="http://schemas.openxmlformats.org/markup-compatibility/2006" xmlns:a14="http://schemas.microsoft.com/office/drawing/2010/main">
        <mc:Choice Requires="a14">
          <p:sp>
            <p:nvSpPr>
              <p:cNvPr id="10" name="CuadroTexto 4">
                <a:extLst>
                  <a:ext uri="{FF2B5EF4-FFF2-40B4-BE49-F238E27FC236}">
                    <a16:creationId xmlns:a16="http://schemas.microsoft.com/office/drawing/2014/main" id="{04D630E9-A3DB-4EAF-A941-CBAA9C3014DC}"/>
                  </a:ext>
                </a:extLst>
              </p:cNvPr>
              <p:cNvSpPr txBox="1"/>
              <p:nvPr/>
            </p:nvSpPr>
            <p:spPr>
              <a:xfrm>
                <a:off x="224627" y="2726558"/>
                <a:ext cx="11476142" cy="369332"/>
              </a:xfrm>
              <a:prstGeom prst="rect">
                <a:avLst/>
              </a:prstGeom>
              <a:noFill/>
            </p:spPr>
            <p:txBody>
              <a:bodyPr wrap="square" rtlCol="0">
                <a:spAutoFit/>
              </a:bodyPr>
              <a:lstStyle/>
              <a:p>
                <a:r>
                  <a:rPr lang="es-PA" dirty="0"/>
                  <a:t>Encuentre la transformada de Laplace de </a:t>
                </a:r>
                <a14:m>
                  <m:oMath xmlns:m="http://schemas.openxmlformats.org/officeDocument/2006/math">
                    <m:r>
                      <a:rPr lang="es-PA" b="0" i="1" smtClean="0">
                        <a:latin typeface="Cambria Math" panose="02040503050406030204" pitchFamily="18" charset="0"/>
                      </a:rPr>
                      <m:t>𝑓</m:t>
                    </m:r>
                    <m:d>
                      <m:dPr>
                        <m:ctrlPr>
                          <a:rPr lang="es-PA" b="0" i="1" smtClean="0">
                            <a:latin typeface="Cambria Math" panose="02040503050406030204" pitchFamily="18" charset="0"/>
                          </a:rPr>
                        </m:ctrlPr>
                      </m:dPr>
                      <m:e>
                        <m:r>
                          <a:rPr lang="es-PA" b="0" i="1" smtClean="0">
                            <a:latin typeface="Cambria Math" panose="02040503050406030204" pitchFamily="18" charset="0"/>
                          </a:rPr>
                          <m:t>𝑡</m:t>
                        </m:r>
                      </m:e>
                    </m:d>
                    <m:r>
                      <a:rPr lang="es-PA" b="0" i="1" smtClean="0">
                        <a:latin typeface="Cambria Math" panose="02040503050406030204" pitchFamily="18" charset="0"/>
                      </a:rPr>
                      <m:t>=</m:t>
                    </m:r>
                    <m:d>
                      <m:dPr>
                        <m:ctrlPr>
                          <a:rPr lang="es-PA" b="0" i="1" smtClean="0">
                            <a:latin typeface="Cambria Math" panose="02040503050406030204" pitchFamily="18" charset="0"/>
                          </a:rPr>
                        </m:ctrlPr>
                      </m:dPr>
                      <m:e>
                        <m:r>
                          <a:rPr lang="es-PA" i="1">
                            <a:latin typeface="Cambria Math" panose="02040503050406030204" pitchFamily="18" charset="0"/>
                          </a:rPr>
                          <m:t>5</m:t>
                        </m:r>
                        <m:sSup>
                          <m:sSupPr>
                            <m:ctrlPr>
                              <a:rPr lang="es-PA" i="1">
                                <a:latin typeface="Cambria Math" panose="02040503050406030204" pitchFamily="18" charset="0"/>
                              </a:rPr>
                            </m:ctrlPr>
                          </m:sSupPr>
                          <m:e>
                            <m:r>
                              <a:rPr lang="es-PA" i="1">
                                <a:latin typeface="Cambria Math" panose="02040503050406030204" pitchFamily="18" charset="0"/>
                              </a:rPr>
                              <m:t>𝑒</m:t>
                            </m:r>
                          </m:e>
                          <m:sup>
                            <m:r>
                              <a:rPr lang="es-PA" i="1">
                                <a:latin typeface="Cambria Math" panose="02040503050406030204" pitchFamily="18" charset="0"/>
                              </a:rPr>
                              <m:t>−2</m:t>
                            </m:r>
                            <m:r>
                              <a:rPr lang="es-PA" i="1">
                                <a:latin typeface="Cambria Math" panose="02040503050406030204" pitchFamily="18" charset="0"/>
                              </a:rPr>
                              <m:t>𝑡</m:t>
                            </m:r>
                          </m:sup>
                        </m:sSup>
                        <m:r>
                          <a:rPr lang="es-PA" i="1">
                            <a:latin typeface="Cambria Math" panose="02040503050406030204" pitchFamily="18" charset="0"/>
                          </a:rPr>
                          <m:t>+5</m:t>
                        </m:r>
                        <m:sSup>
                          <m:sSupPr>
                            <m:ctrlPr>
                              <a:rPr lang="es-PA" i="1">
                                <a:latin typeface="Cambria Math" panose="02040503050406030204" pitchFamily="18" charset="0"/>
                              </a:rPr>
                            </m:ctrlPr>
                          </m:sSupPr>
                          <m:e>
                            <m:r>
                              <a:rPr lang="es-PA" i="1">
                                <a:latin typeface="Cambria Math" panose="02040503050406030204" pitchFamily="18" charset="0"/>
                              </a:rPr>
                              <m:t>𝑒</m:t>
                            </m:r>
                          </m:e>
                          <m:sup>
                            <m:r>
                              <a:rPr lang="es-PA" i="1">
                                <a:latin typeface="Cambria Math" panose="02040503050406030204" pitchFamily="18" charset="0"/>
                              </a:rPr>
                              <m:t>−3</m:t>
                            </m:r>
                            <m:r>
                              <a:rPr lang="es-PA" i="1">
                                <a:latin typeface="Cambria Math" panose="02040503050406030204" pitchFamily="18" charset="0"/>
                              </a:rPr>
                              <m:t>𝑡</m:t>
                            </m:r>
                          </m:sup>
                        </m:sSup>
                        <m:func>
                          <m:funcPr>
                            <m:ctrlPr>
                              <a:rPr lang="es-PA" i="1">
                                <a:latin typeface="Cambria Math" panose="02040503050406030204" pitchFamily="18" charset="0"/>
                              </a:rPr>
                            </m:ctrlPr>
                          </m:funcPr>
                          <m:fName>
                            <m:r>
                              <m:rPr>
                                <m:sty m:val="p"/>
                              </m:rPr>
                              <a:rPr lang="es-PA">
                                <a:latin typeface="Cambria Math" panose="02040503050406030204" pitchFamily="18" charset="0"/>
                              </a:rPr>
                              <m:t>cos</m:t>
                            </m:r>
                          </m:fName>
                          <m:e>
                            <m:d>
                              <m:dPr>
                                <m:ctrlPr>
                                  <a:rPr lang="es-PA" i="1">
                                    <a:latin typeface="Cambria Math" panose="02040503050406030204" pitchFamily="18" charset="0"/>
                                  </a:rPr>
                                </m:ctrlPr>
                              </m:dPr>
                              <m:e>
                                <m:r>
                                  <a:rPr lang="es-PA" i="1">
                                    <a:latin typeface="Cambria Math" panose="02040503050406030204" pitchFamily="18" charset="0"/>
                                  </a:rPr>
                                  <m:t>𝑡</m:t>
                                </m:r>
                              </m:e>
                            </m:d>
                          </m:e>
                        </m:func>
                      </m:e>
                    </m:d>
                    <m:r>
                      <a:rPr lang="es-PA" b="0" i="1" smtClean="0">
                        <a:latin typeface="Cambria Math" panose="02040503050406030204" pitchFamily="18" charset="0"/>
                      </a:rPr>
                      <m:t>𝑈</m:t>
                    </m:r>
                    <m:d>
                      <m:dPr>
                        <m:ctrlPr>
                          <a:rPr lang="es-PA" b="0" i="1" smtClean="0">
                            <a:latin typeface="Cambria Math" panose="02040503050406030204" pitchFamily="18" charset="0"/>
                          </a:rPr>
                        </m:ctrlPr>
                      </m:dPr>
                      <m:e>
                        <m:r>
                          <a:rPr lang="es-PA" b="0" i="1" smtClean="0">
                            <a:latin typeface="Cambria Math" panose="02040503050406030204" pitchFamily="18" charset="0"/>
                          </a:rPr>
                          <m:t>𝑡</m:t>
                        </m:r>
                      </m:e>
                    </m:d>
                    <m:r>
                      <a:rPr lang="es-PA" b="0" i="1" smtClean="0">
                        <a:latin typeface="Cambria Math" panose="02040503050406030204" pitchFamily="18" charset="0"/>
                      </a:rPr>
                      <m:t>−</m:t>
                    </m:r>
                    <m:r>
                      <a:rPr lang="es-PA" b="0" i="1" smtClean="0">
                        <a:latin typeface="Cambria Math" panose="02040503050406030204" pitchFamily="18" charset="0"/>
                      </a:rPr>
                      <m:t>𝑡𝑈</m:t>
                    </m:r>
                    <m:r>
                      <a:rPr lang="es-PA" b="0" i="1" smtClean="0">
                        <a:latin typeface="Cambria Math" panose="02040503050406030204" pitchFamily="18" charset="0"/>
                      </a:rPr>
                      <m:t>(</m:t>
                    </m:r>
                    <m:r>
                      <a:rPr lang="es-PA" b="0" i="1" smtClean="0">
                        <a:latin typeface="Cambria Math" panose="02040503050406030204" pitchFamily="18" charset="0"/>
                      </a:rPr>
                      <m:t>𝑡</m:t>
                    </m:r>
                    <m:r>
                      <a:rPr lang="es-PA" b="0" i="1" smtClean="0">
                        <a:latin typeface="Cambria Math" panose="02040503050406030204" pitchFamily="18" charset="0"/>
                      </a:rPr>
                      <m:t>−3)</m:t>
                    </m:r>
                  </m:oMath>
                </a14:m>
                <a:endParaRPr lang="es-PA" dirty="0"/>
              </a:p>
            </p:txBody>
          </p:sp>
        </mc:Choice>
        <mc:Fallback xmlns="">
          <p:sp>
            <p:nvSpPr>
              <p:cNvPr id="10" name="CuadroTexto 4">
                <a:extLst>
                  <a:ext uri="{FF2B5EF4-FFF2-40B4-BE49-F238E27FC236}">
                    <a16:creationId xmlns:a16="http://schemas.microsoft.com/office/drawing/2014/main" id="{04D630E9-A3DB-4EAF-A941-CBAA9C3014DC}"/>
                  </a:ext>
                </a:extLst>
              </p:cNvPr>
              <p:cNvSpPr txBox="1">
                <a:spLocks noRot="1" noChangeAspect="1" noMove="1" noResize="1" noEditPoints="1" noAdjustHandles="1" noChangeArrowheads="1" noChangeShapeType="1" noTextEdit="1"/>
              </p:cNvSpPr>
              <p:nvPr/>
            </p:nvSpPr>
            <p:spPr>
              <a:xfrm>
                <a:off x="224627" y="2726558"/>
                <a:ext cx="11476142" cy="369332"/>
              </a:xfrm>
              <a:prstGeom prst="rect">
                <a:avLst/>
              </a:prstGeom>
              <a:blipFill>
                <a:blip r:embed="rId3"/>
                <a:stretch>
                  <a:fillRect l="-478" t="-8197" b="-24590"/>
                </a:stretch>
              </a:blipFill>
            </p:spPr>
            <p:txBody>
              <a:bodyPr/>
              <a:lstStyle/>
              <a:p>
                <a:r>
                  <a:rPr lang="es-PA">
                    <a:noFill/>
                  </a:rPr>
                  <a:t> </a:t>
                </a:r>
              </a:p>
            </p:txBody>
          </p:sp>
        </mc:Fallback>
      </mc:AlternateContent>
      <p:sp>
        <p:nvSpPr>
          <p:cNvPr id="11" name="Título 1">
            <a:extLst>
              <a:ext uri="{FF2B5EF4-FFF2-40B4-BE49-F238E27FC236}">
                <a16:creationId xmlns:a16="http://schemas.microsoft.com/office/drawing/2014/main" id="{59823CB5-D465-4BE5-894F-E135A255BEBC}"/>
              </a:ext>
            </a:extLst>
          </p:cNvPr>
          <p:cNvSpPr txBox="1">
            <a:spLocks/>
          </p:cNvSpPr>
          <p:nvPr/>
        </p:nvSpPr>
        <p:spPr>
          <a:xfrm>
            <a:off x="224627" y="3423755"/>
            <a:ext cx="10515600" cy="6992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A" dirty="0"/>
              <a:t>Práctica #3</a:t>
            </a:r>
          </a:p>
        </p:txBody>
      </p:sp>
      <mc:AlternateContent xmlns:mc="http://schemas.openxmlformats.org/markup-compatibility/2006" xmlns:a14="http://schemas.microsoft.com/office/drawing/2010/main">
        <mc:Choice Requires="a14">
          <p:sp>
            <p:nvSpPr>
              <p:cNvPr id="12" name="CuadroTexto 4">
                <a:extLst>
                  <a:ext uri="{FF2B5EF4-FFF2-40B4-BE49-F238E27FC236}">
                    <a16:creationId xmlns:a16="http://schemas.microsoft.com/office/drawing/2014/main" id="{386D37B0-CEED-43DD-BDE4-39EBDBCD2FA3}"/>
                  </a:ext>
                </a:extLst>
              </p:cNvPr>
              <p:cNvSpPr txBox="1"/>
              <p:nvPr/>
            </p:nvSpPr>
            <p:spPr>
              <a:xfrm>
                <a:off x="224627" y="4040249"/>
                <a:ext cx="11476142" cy="1477328"/>
              </a:xfrm>
              <a:prstGeom prst="rect">
                <a:avLst/>
              </a:prstGeom>
              <a:noFill/>
            </p:spPr>
            <p:txBody>
              <a:bodyPr wrap="square" rtlCol="0">
                <a:spAutoFit/>
              </a:bodyPr>
              <a:lstStyle/>
              <a:p>
                <a:r>
                  <a:rPr lang="es-PA" dirty="0"/>
                  <a:t>Encuentre la transformada de Laplace de </a:t>
                </a:r>
                <a14:m>
                  <m:oMath xmlns:m="http://schemas.openxmlformats.org/officeDocument/2006/math">
                    <m:r>
                      <a:rPr lang="es-PA" b="0" i="1" smtClean="0">
                        <a:latin typeface="Cambria Math" panose="02040503050406030204" pitchFamily="18" charset="0"/>
                      </a:rPr>
                      <m:t>𝑓</m:t>
                    </m:r>
                    <m:d>
                      <m:dPr>
                        <m:ctrlPr>
                          <a:rPr lang="es-PA" b="0" i="1" smtClean="0">
                            <a:latin typeface="Cambria Math" panose="02040503050406030204" pitchFamily="18" charset="0"/>
                          </a:rPr>
                        </m:ctrlPr>
                      </m:dPr>
                      <m:e>
                        <m:r>
                          <a:rPr lang="es-PA" b="0" i="1" smtClean="0">
                            <a:latin typeface="Cambria Math" panose="02040503050406030204" pitchFamily="18" charset="0"/>
                          </a:rPr>
                          <m:t>𝑡</m:t>
                        </m:r>
                      </m:e>
                    </m:d>
                    <m:r>
                      <a:rPr lang="es-PA" b="0" i="1" smtClean="0">
                        <a:latin typeface="Cambria Math" panose="02040503050406030204" pitchFamily="18" charset="0"/>
                      </a:rPr>
                      <m:t>=</m:t>
                    </m:r>
                    <m:d>
                      <m:dPr>
                        <m:ctrlPr>
                          <a:rPr lang="es-PA" b="0" i="1" smtClean="0">
                            <a:latin typeface="Cambria Math" panose="02040503050406030204" pitchFamily="18" charset="0"/>
                          </a:rPr>
                        </m:ctrlPr>
                      </m:dPr>
                      <m:e>
                        <m:r>
                          <a:rPr lang="es-PA" i="1">
                            <a:latin typeface="Cambria Math" panose="02040503050406030204" pitchFamily="18" charset="0"/>
                          </a:rPr>
                          <m:t>5</m:t>
                        </m:r>
                        <m:sSup>
                          <m:sSupPr>
                            <m:ctrlPr>
                              <a:rPr lang="es-PA" i="1">
                                <a:latin typeface="Cambria Math" panose="02040503050406030204" pitchFamily="18" charset="0"/>
                              </a:rPr>
                            </m:ctrlPr>
                          </m:sSupPr>
                          <m:e>
                            <m:r>
                              <a:rPr lang="es-PA" i="1">
                                <a:latin typeface="Cambria Math" panose="02040503050406030204" pitchFamily="18" charset="0"/>
                              </a:rPr>
                              <m:t>𝑒</m:t>
                            </m:r>
                          </m:e>
                          <m:sup>
                            <m:r>
                              <a:rPr lang="es-PA" i="1">
                                <a:latin typeface="Cambria Math" panose="02040503050406030204" pitchFamily="18" charset="0"/>
                              </a:rPr>
                              <m:t>−2</m:t>
                            </m:r>
                            <m:r>
                              <a:rPr lang="es-PA" i="1">
                                <a:latin typeface="Cambria Math" panose="02040503050406030204" pitchFamily="18" charset="0"/>
                              </a:rPr>
                              <m:t>𝑡</m:t>
                            </m:r>
                          </m:sup>
                        </m:sSup>
                        <m:r>
                          <a:rPr lang="es-PA" i="1">
                            <a:latin typeface="Cambria Math" panose="02040503050406030204" pitchFamily="18" charset="0"/>
                          </a:rPr>
                          <m:t>+5</m:t>
                        </m:r>
                        <m:sSup>
                          <m:sSupPr>
                            <m:ctrlPr>
                              <a:rPr lang="es-PA" i="1">
                                <a:latin typeface="Cambria Math" panose="02040503050406030204" pitchFamily="18" charset="0"/>
                              </a:rPr>
                            </m:ctrlPr>
                          </m:sSupPr>
                          <m:e>
                            <m:r>
                              <a:rPr lang="es-PA" i="1">
                                <a:latin typeface="Cambria Math" panose="02040503050406030204" pitchFamily="18" charset="0"/>
                              </a:rPr>
                              <m:t>𝑒</m:t>
                            </m:r>
                          </m:e>
                          <m:sup>
                            <m:r>
                              <a:rPr lang="es-PA" i="1">
                                <a:latin typeface="Cambria Math" panose="02040503050406030204" pitchFamily="18" charset="0"/>
                              </a:rPr>
                              <m:t>−3</m:t>
                            </m:r>
                            <m:r>
                              <a:rPr lang="es-PA" i="1">
                                <a:latin typeface="Cambria Math" panose="02040503050406030204" pitchFamily="18" charset="0"/>
                              </a:rPr>
                              <m:t>𝑡</m:t>
                            </m:r>
                          </m:sup>
                        </m:sSup>
                        <m:func>
                          <m:funcPr>
                            <m:ctrlPr>
                              <a:rPr lang="es-PA" i="1">
                                <a:latin typeface="Cambria Math" panose="02040503050406030204" pitchFamily="18" charset="0"/>
                              </a:rPr>
                            </m:ctrlPr>
                          </m:funcPr>
                          <m:fName>
                            <m:r>
                              <m:rPr>
                                <m:sty m:val="p"/>
                              </m:rPr>
                              <a:rPr lang="es-PA">
                                <a:latin typeface="Cambria Math" panose="02040503050406030204" pitchFamily="18" charset="0"/>
                              </a:rPr>
                              <m:t>cos</m:t>
                            </m:r>
                          </m:fName>
                          <m:e>
                            <m:d>
                              <m:dPr>
                                <m:ctrlPr>
                                  <a:rPr lang="es-PA" i="1">
                                    <a:latin typeface="Cambria Math" panose="02040503050406030204" pitchFamily="18" charset="0"/>
                                  </a:rPr>
                                </m:ctrlPr>
                              </m:dPr>
                              <m:e>
                                <m:r>
                                  <a:rPr lang="es-PA" i="1">
                                    <a:latin typeface="Cambria Math" panose="02040503050406030204" pitchFamily="18" charset="0"/>
                                  </a:rPr>
                                  <m:t>𝑡</m:t>
                                </m:r>
                              </m:e>
                            </m:d>
                          </m:e>
                        </m:func>
                      </m:e>
                    </m:d>
                    <m:r>
                      <a:rPr lang="es-PA" b="0" i="1" smtClean="0">
                        <a:latin typeface="Cambria Math" panose="02040503050406030204" pitchFamily="18" charset="0"/>
                      </a:rPr>
                      <m:t>𝑈</m:t>
                    </m:r>
                    <m:d>
                      <m:dPr>
                        <m:ctrlPr>
                          <a:rPr lang="es-PA" b="0" i="1" smtClean="0">
                            <a:latin typeface="Cambria Math" panose="02040503050406030204" pitchFamily="18" charset="0"/>
                          </a:rPr>
                        </m:ctrlPr>
                      </m:dPr>
                      <m:e>
                        <m:r>
                          <a:rPr lang="es-PA" b="0" i="1" smtClean="0">
                            <a:latin typeface="Cambria Math" panose="02040503050406030204" pitchFamily="18" charset="0"/>
                          </a:rPr>
                          <m:t>𝑡</m:t>
                        </m:r>
                      </m:e>
                    </m:d>
                    <m:r>
                      <a:rPr lang="es-PA" b="0" i="1" smtClean="0">
                        <a:latin typeface="Cambria Math" panose="02040503050406030204" pitchFamily="18" charset="0"/>
                      </a:rPr>
                      <m:t>−</m:t>
                    </m:r>
                    <m:r>
                      <a:rPr lang="es-PA" b="0" i="1" smtClean="0">
                        <a:latin typeface="Cambria Math" panose="02040503050406030204" pitchFamily="18" charset="0"/>
                      </a:rPr>
                      <m:t>𝑡𝑈</m:t>
                    </m:r>
                    <m:r>
                      <a:rPr lang="es-PA" b="0" i="1" smtClean="0">
                        <a:latin typeface="Cambria Math" panose="02040503050406030204" pitchFamily="18" charset="0"/>
                      </a:rPr>
                      <m:t>(</m:t>
                    </m:r>
                    <m:r>
                      <a:rPr lang="es-PA" b="0" i="1" smtClean="0">
                        <a:latin typeface="Cambria Math" panose="02040503050406030204" pitchFamily="18" charset="0"/>
                      </a:rPr>
                      <m:t>𝑡</m:t>
                    </m:r>
                    <m:r>
                      <a:rPr lang="es-PA" b="0" i="1" smtClean="0">
                        <a:latin typeface="Cambria Math" panose="02040503050406030204" pitchFamily="18" charset="0"/>
                      </a:rPr>
                      <m:t>−3)</m:t>
                    </m:r>
                  </m:oMath>
                </a14:m>
                <a:r>
                  <a:rPr lang="es-PA" dirty="0"/>
                  <a:t> utilizando las tablas y teoremas de la diapositiva siguiente. </a:t>
                </a:r>
              </a:p>
              <a:p>
                <a:r>
                  <a:rPr lang="es-PA" dirty="0"/>
                  <a:t>Nota: El tercer término requiere que utilicen el teorema del corrimiento en el tiempo (Tabla 2, Teorema 5-Siguiente </a:t>
                </a:r>
                <a:r>
                  <a:rPr lang="es-PA" dirty="0" err="1"/>
                  <a:t>Slide</a:t>
                </a:r>
                <a:r>
                  <a:rPr lang="es-PA" dirty="0"/>
                  <a:t>). Fíjese que el teorema involucra a </a:t>
                </a:r>
                <a14:m>
                  <m:oMath xmlns:m="http://schemas.openxmlformats.org/officeDocument/2006/math">
                    <m:r>
                      <a:rPr lang="es-PA" i="1" dirty="0" smtClean="0">
                        <a:latin typeface="Cambria Math" panose="02040503050406030204" pitchFamily="18" charset="0"/>
                      </a:rPr>
                      <m:t>𝑓</m:t>
                    </m:r>
                    <m:d>
                      <m:dPr>
                        <m:ctrlPr>
                          <a:rPr lang="es-PA" i="1" dirty="0" smtClean="0">
                            <a:latin typeface="Cambria Math" panose="02040503050406030204" pitchFamily="18" charset="0"/>
                          </a:rPr>
                        </m:ctrlPr>
                      </m:dPr>
                      <m:e>
                        <m:r>
                          <a:rPr lang="es-PA" b="0" i="1" dirty="0" smtClean="0">
                            <a:latin typeface="Cambria Math" panose="02040503050406030204" pitchFamily="18" charset="0"/>
                          </a:rPr>
                          <m:t>𝑡</m:t>
                        </m:r>
                        <m:r>
                          <a:rPr lang="es-PA" b="0" i="1" dirty="0" smtClean="0">
                            <a:latin typeface="Cambria Math" panose="02040503050406030204" pitchFamily="18" charset="0"/>
                          </a:rPr>
                          <m:t>−</m:t>
                        </m:r>
                        <m:r>
                          <a:rPr lang="es-PA" b="0" i="1" dirty="0" smtClean="0">
                            <a:latin typeface="Cambria Math" panose="02040503050406030204" pitchFamily="18" charset="0"/>
                          </a:rPr>
                          <m:t>𝑇</m:t>
                        </m:r>
                      </m:e>
                    </m:d>
                  </m:oMath>
                </a14:m>
                <a:r>
                  <a:rPr lang="es-PA" dirty="0"/>
                  <a:t>, el cual es la función </a:t>
                </a:r>
                <a14:m>
                  <m:oMath xmlns:m="http://schemas.openxmlformats.org/officeDocument/2006/math">
                    <m:r>
                      <a:rPr lang="es-PA" b="0" i="1" smtClean="0">
                        <a:latin typeface="Cambria Math" panose="02040503050406030204" pitchFamily="18" charset="0"/>
                      </a:rPr>
                      <m:t>𝑓</m:t>
                    </m:r>
                    <m:d>
                      <m:dPr>
                        <m:ctrlPr>
                          <a:rPr lang="es-PA" b="0" i="1" smtClean="0">
                            <a:latin typeface="Cambria Math" panose="02040503050406030204" pitchFamily="18" charset="0"/>
                          </a:rPr>
                        </m:ctrlPr>
                      </m:dPr>
                      <m:e>
                        <m:r>
                          <a:rPr lang="es-PA" b="0" i="1" smtClean="0">
                            <a:latin typeface="Cambria Math" panose="02040503050406030204" pitchFamily="18" charset="0"/>
                          </a:rPr>
                          <m:t>𝑡</m:t>
                        </m:r>
                      </m:e>
                    </m:d>
                  </m:oMath>
                </a14:m>
                <a:r>
                  <a:rPr lang="es-PA" dirty="0"/>
                  <a:t> de cualquier término, retrasado “T” unidades de tiempo.</a:t>
                </a:r>
              </a:p>
            </p:txBody>
          </p:sp>
        </mc:Choice>
        <mc:Fallback xmlns="">
          <p:sp>
            <p:nvSpPr>
              <p:cNvPr id="12" name="CuadroTexto 4">
                <a:extLst>
                  <a:ext uri="{FF2B5EF4-FFF2-40B4-BE49-F238E27FC236}">
                    <a16:creationId xmlns:a16="http://schemas.microsoft.com/office/drawing/2014/main" id="{386D37B0-CEED-43DD-BDE4-39EBDBCD2FA3}"/>
                  </a:ext>
                </a:extLst>
              </p:cNvPr>
              <p:cNvSpPr txBox="1">
                <a:spLocks noRot="1" noChangeAspect="1" noMove="1" noResize="1" noEditPoints="1" noAdjustHandles="1" noChangeArrowheads="1" noChangeShapeType="1" noTextEdit="1"/>
              </p:cNvSpPr>
              <p:nvPr/>
            </p:nvSpPr>
            <p:spPr>
              <a:xfrm>
                <a:off x="224627" y="4040249"/>
                <a:ext cx="11476142" cy="1477328"/>
              </a:xfrm>
              <a:prstGeom prst="rect">
                <a:avLst/>
              </a:prstGeom>
              <a:blipFill>
                <a:blip r:embed="rId4"/>
                <a:stretch>
                  <a:fillRect l="-478" t="-2479" r="-478" b="-5785"/>
                </a:stretch>
              </a:blipFill>
            </p:spPr>
            <p:txBody>
              <a:bodyPr/>
              <a:lstStyle/>
              <a:p>
                <a:r>
                  <a:rPr lang="es-PA">
                    <a:noFill/>
                  </a:rPr>
                  <a:t> </a:t>
                </a:r>
              </a:p>
            </p:txBody>
          </p:sp>
        </mc:Fallback>
      </mc:AlternateContent>
    </p:spTree>
    <p:extLst>
      <p:ext uri="{BB962C8B-B14F-4D97-AF65-F5344CB8AC3E}">
        <p14:creationId xmlns:p14="http://schemas.microsoft.com/office/powerpoint/2010/main" val="114295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laplace transform table">
            <a:extLst>
              <a:ext uri="{FF2B5EF4-FFF2-40B4-BE49-F238E27FC236}">
                <a16:creationId xmlns:a16="http://schemas.microsoft.com/office/drawing/2014/main" id="{B0E08C63-14EB-46D0-B832-B81BE87B39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37" y="0"/>
            <a:ext cx="548005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0F5008E-A4C8-4A31-A56E-D6521DCD0A23}"/>
              </a:ext>
            </a:extLst>
          </p:cNvPr>
          <p:cNvPicPr>
            <a:picLocks noChangeAspect="1"/>
          </p:cNvPicPr>
          <p:nvPr/>
        </p:nvPicPr>
        <p:blipFill>
          <a:blip r:embed="rId3"/>
          <a:stretch>
            <a:fillRect/>
          </a:stretch>
        </p:blipFill>
        <p:spPr>
          <a:xfrm>
            <a:off x="6096000" y="1585912"/>
            <a:ext cx="5382423" cy="3686175"/>
          </a:xfrm>
          <a:prstGeom prst="rect">
            <a:avLst/>
          </a:prstGeom>
        </p:spPr>
      </p:pic>
      <p:sp>
        <p:nvSpPr>
          <p:cNvPr id="2" name="TextBox 1">
            <a:extLst>
              <a:ext uri="{FF2B5EF4-FFF2-40B4-BE49-F238E27FC236}">
                <a16:creationId xmlns:a16="http://schemas.microsoft.com/office/drawing/2014/main" id="{762E5A08-1E30-486A-ABAC-C49F396493A4}"/>
              </a:ext>
            </a:extLst>
          </p:cNvPr>
          <p:cNvSpPr txBox="1"/>
          <p:nvPr/>
        </p:nvSpPr>
        <p:spPr>
          <a:xfrm>
            <a:off x="1020932" y="88777"/>
            <a:ext cx="3373515" cy="369332"/>
          </a:xfrm>
          <a:prstGeom prst="rect">
            <a:avLst/>
          </a:prstGeom>
          <a:solidFill>
            <a:schemeClr val="bg1"/>
          </a:solidFill>
        </p:spPr>
        <p:txBody>
          <a:bodyPr wrap="square" rtlCol="0">
            <a:spAutoFit/>
          </a:bodyPr>
          <a:lstStyle/>
          <a:p>
            <a:r>
              <a:rPr lang="es-PA" dirty="0"/>
              <a:t>Tabla 1. Transformadas de Laplace</a:t>
            </a:r>
          </a:p>
        </p:txBody>
      </p:sp>
      <p:sp>
        <p:nvSpPr>
          <p:cNvPr id="5" name="TextBox 4">
            <a:extLst>
              <a:ext uri="{FF2B5EF4-FFF2-40B4-BE49-F238E27FC236}">
                <a16:creationId xmlns:a16="http://schemas.microsoft.com/office/drawing/2014/main" id="{7C664210-5CF3-4BB4-B21E-AAB8A451D4B4}"/>
              </a:ext>
            </a:extLst>
          </p:cNvPr>
          <p:cNvSpPr txBox="1"/>
          <p:nvPr/>
        </p:nvSpPr>
        <p:spPr>
          <a:xfrm>
            <a:off x="7747682" y="1231144"/>
            <a:ext cx="2079058" cy="369332"/>
          </a:xfrm>
          <a:prstGeom prst="rect">
            <a:avLst/>
          </a:prstGeom>
          <a:solidFill>
            <a:schemeClr val="bg1"/>
          </a:solidFill>
        </p:spPr>
        <p:txBody>
          <a:bodyPr wrap="square" rtlCol="0">
            <a:spAutoFit/>
          </a:bodyPr>
          <a:lstStyle/>
          <a:p>
            <a:r>
              <a:rPr lang="es-PA" dirty="0"/>
              <a:t>Tabla 2. Teoremas</a:t>
            </a:r>
          </a:p>
        </p:txBody>
      </p:sp>
    </p:spTree>
    <p:extLst>
      <p:ext uri="{BB962C8B-B14F-4D97-AF65-F5344CB8AC3E}">
        <p14:creationId xmlns:p14="http://schemas.microsoft.com/office/powerpoint/2010/main" val="3638068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79496213-A166-4E80-BBCC-4A9BC8266735}"/>
              </a:ext>
            </a:extLst>
          </p:cNvPr>
          <p:cNvSpPr>
            <a:spLocks noGrp="1"/>
          </p:cNvSpPr>
          <p:nvPr>
            <p:ph type="title"/>
          </p:nvPr>
        </p:nvSpPr>
        <p:spPr>
          <a:xfrm>
            <a:off x="552105" y="133665"/>
            <a:ext cx="10515600" cy="478896"/>
          </a:xfrm>
        </p:spPr>
        <p:txBody>
          <a:bodyPr>
            <a:normAutofit fontScale="90000"/>
          </a:bodyPr>
          <a:lstStyle/>
          <a:p>
            <a:pPr algn="ctr"/>
            <a:r>
              <a:rPr lang="es-PA" dirty="0"/>
              <a:t>La transformada inversa de Laplace</a:t>
            </a:r>
          </a:p>
        </p:txBody>
      </p:sp>
      <p:sp>
        <p:nvSpPr>
          <p:cNvPr id="13" name="CuadroTexto 4">
            <a:extLst>
              <a:ext uri="{FF2B5EF4-FFF2-40B4-BE49-F238E27FC236}">
                <a16:creationId xmlns:a16="http://schemas.microsoft.com/office/drawing/2014/main" id="{E8AD892A-3D73-48E2-88A1-13BD05D51420}"/>
              </a:ext>
            </a:extLst>
          </p:cNvPr>
          <p:cNvSpPr txBox="1"/>
          <p:nvPr/>
        </p:nvSpPr>
        <p:spPr>
          <a:xfrm>
            <a:off x="149860" y="612561"/>
            <a:ext cx="10917845" cy="830997"/>
          </a:xfrm>
          <a:prstGeom prst="rect">
            <a:avLst/>
          </a:prstGeom>
          <a:noFill/>
        </p:spPr>
        <p:txBody>
          <a:bodyPr wrap="square" rtlCol="0">
            <a:spAutoFit/>
          </a:bodyPr>
          <a:lstStyle/>
          <a:p>
            <a:r>
              <a:rPr lang="es-PA" sz="1600" dirty="0"/>
              <a:t>Pasos para encontrar la transformada inversa de Laplace:</a:t>
            </a:r>
          </a:p>
          <a:p>
            <a:pPr marL="342900" indent="-342900">
              <a:buAutoNum type="arabicPeriod"/>
            </a:pPr>
            <a:r>
              <a:rPr lang="es-PA" sz="1600" dirty="0"/>
              <a:t>Descomponga F(s) en términos simples usando una expansión en fracciones parciales.</a:t>
            </a:r>
          </a:p>
          <a:p>
            <a:pPr marL="342900" indent="-342900">
              <a:buAutoNum type="arabicPeriod"/>
            </a:pPr>
            <a:r>
              <a:rPr lang="es-PA" sz="1600" dirty="0"/>
              <a:t> Se encuentra el inverso de cada término contrastándolo con las entradas de la tabla de la diapositiva anterior.</a:t>
            </a:r>
            <a:endParaRPr lang="es-PA" sz="1600" b="1" dirty="0"/>
          </a:p>
        </p:txBody>
      </p:sp>
      <mc:AlternateContent xmlns:mc="http://schemas.openxmlformats.org/markup-compatibility/2006">
        <mc:Choice xmlns:a14="http://schemas.microsoft.com/office/drawing/2010/main" Requires="a14">
          <p:sp>
            <p:nvSpPr>
              <p:cNvPr id="16" name="Rectangle 15">
                <a:extLst>
                  <a:ext uri="{FF2B5EF4-FFF2-40B4-BE49-F238E27FC236}">
                    <a16:creationId xmlns:a16="http://schemas.microsoft.com/office/drawing/2014/main" id="{57F008BC-1BD4-4FCE-BB9B-CEE1840F7E41}"/>
                  </a:ext>
                </a:extLst>
              </p:cNvPr>
              <p:cNvSpPr/>
              <p:nvPr/>
            </p:nvSpPr>
            <p:spPr>
              <a:xfrm>
                <a:off x="149860" y="1469627"/>
                <a:ext cx="11781728" cy="5254708"/>
              </a:xfrm>
              <a:prstGeom prst="rect">
                <a:avLst/>
              </a:prstGeom>
            </p:spPr>
            <p:txBody>
              <a:bodyPr wrap="square">
                <a:spAutoFit/>
              </a:bodyPr>
              <a:lstStyle/>
              <a:p>
                <a:r>
                  <a:rPr lang="es-PA" sz="1600" dirty="0"/>
                  <a:t>Para descomponer una función en sus fracciones parciales, como lo exige el primer punto de los pasos, primero será necesario factorizar el denominador de </a:t>
                </a:r>
                <a14:m>
                  <m:oMath xmlns:m="http://schemas.openxmlformats.org/officeDocument/2006/math">
                    <m:r>
                      <a:rPr lang="es-PA" sz="1600" i="1" dirty="0">
                        <a:latin typeface="Cambria Math" panose="02040503050406030204" pitchFamily="18" charset="0"/>
                      </a:rPr>
                      <m:t>𝐹</m:t>
                    </m:r>
                    <m:r>
                      <a:rPr lang="es-PA" sz="1600" i="1" dirty="0">
                        <a:latin typeface="Cambria Math" panose="02040503050406030204" pitchFamily="18" charset="0"/>
                      </a:rPr>
                      <m:t>(</m:t>
                    </m:r>
                    <m:r>
                      <a:rPr lang="es-PA" sz="1600" i="1" dirty="0">
                        <a:latin typeface="Cambria Math" panose="02040503050406030204" pitchFamily="18" charset="0"/>
                      </a:rPr>
                      <m:t>𝑠</m:t>
                    </m:r>
                    <m:r>
                      <a:rPr lang="es-PA" sz="1600" i="1" dirty="0">
                        <a:latin typeface="Cambria Math" panose="02040503050406030204" pitchFamily="18" charset="0"/>
                      </a:rPr>
                      <m:t>)</m:t>
                    </m:r>
                  </m:oMath>
                </a14:m>
                <a:r>
                  <a:rPr lang="es-PA" sz="1600" dirty="0"/>
                  <a:t> e identificar sus raíces. Existen solo 3 posibles casos:</a:t>
                </a:r>
              </a:p>
              <a:p>
                <a:endParaRPr lang="es-PA" sz="1600" dirty="0"/>
              </a:p>
              <a:p>
                <a:pPr marL="285750" indent="-285750">
                  <a:buFont typeface="Arial" panose="020B0604020202020204" pitchFamily="34" charset="0"/>
                  <a:buChar char="•"/>
                </a:pPr>
                <a:r>
                  <a:rPr lang="es-PA" sz="1600" b="1" dirty="0"/>
                  <a:t>Raíces reales y distintas</a:t>
                </a:r>
                <a:r>
                  <a:rPr lang="es-PA" sz="1600" dirty="0"/>
                  <a:t>: las “n” raíces son valores </a:t>
                </a:r>
                <a:r>
                  <a:rPr lang="es-PA" sz="1600" u="sng" dirty="0"/>
                  <a:t>reales</a:t>
                </a:r>
                <a:r>
                  <a:rPr lang="es-PA" sz="1600" dirty="0"/>
                  <a:t> y </a:t>
                </a:r>
                <a:r>
                  <a:rPr lang="es-PA" sz="1600" u="sng" dirty="0"/>
                  <a:t>distintos</a:t>
                </a:r>
                <a:r>
                  <a:rPr lang="es-PA" sz="1600" dirty="0"/>
                  <a:t>: </a:t>
                </a:r>
                <a14:m>
                  <m:oMath xmlns:m="http://schemas.openxmlformats.org/officeDocument/2006/math">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i="1">
                            <a:latin typeface="Cambria Math" panose="02040503050406030204" pitchFamily="18" charset="0"/>
                          </a:rPr>
                          <m:t>1</m:t>
                        </m:r>
                      </m:sub>
                    </m:sSub>
                  </m:oMath>
                </a14:m>
                <a:r>
                  <a:rPr lang="es-PA" sz="1600" dirty="0"/>
                  <a:t>≠ </a:t>
                </a:r>
                <a14:m>
                  <m:oMath xmlns:m="http://schemas.openxmlformats.org/officeDocument/2006/math">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b="0" i="1" smtClean="0">
                            <a:latin typeface="Cambria Math" panose="02040503050406030204" pitchFamily="18" charset="0"/>
                          </a:rPr>
                          <m:t>2</m:t>
                        </m:r>
                      </m:sub>
                    </m:sSub>
                  </m:oMath>
                </a14:m>
                <a:r>
                  <a:rPr lang="es-PA" sz="1600" dirty="0"/>
                  <a:t>≠… ≠ </a:t>
                </a:r>
                <a14:m>
                  <m:oMath xmlns:m="http://schemas.openxmlformats.org/officeDocument/2006/math">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b="0" i="1" smtClean="0">
                            <a:latin typeface="Cambria Math" panose="02040503050406030204" pitchFamily="18" charset="0"/>
                          </a:rPr>
                          <m:t>𝑛</m:t>
                        </m:r>
                      </m:sub>
                    </m:sSub>
                  </m:oMath>
                </a14:m>
                <a:endParaRPr lang="es-PA" sz="1600" dirty="0"/>
              </a:p>
              <a:p>
                <a:endParaRPr lang="es-PA" sz="1600" dirty="0"/>
              </a:p>
              <a:p>
                <a:pPr/>
                <a14:m>
                  <m:oMathPara xmlns:m="http://schemas.openxmlformats.org/officeDocument/2006/math">
                    <m:oMathParaPr>
                      <m:jc m:val="left"/>
                    </m:oMathParaPr>
                    <m:oMath xmlns:m="http://schemas.openxmlformats.org/officeDocument/2006/math">
                      <m:r>
                        <a:rPr lang="es-PA" sz="1600" i="1" smtClean="0">
                          <a:latin typeface="Cambria Math" panose="02040503050406030204" pitchFamily="18" charset="0"/>
                        </a:rPr>
                        <m:t>𝐹</m:t>
                      </m:r>
                      <m:d>
                        <m:dPr>
                          <m:ctrlPr>
                            <a:rPr lang="es-PA" sz="1600" i="1">
                              <a:latin typeface="Cambria Math" panose="02040503050406030204" pitchFamily="18" charset="0"/>
                            </a:rPr>
                          </m:ctrlPr>
                        </m:dPr>
                        <m:e>
                          <m:r>
                            <a:rPr lang="es-PA" sz="1600" i="1">
                              <a:latin typeface="Cambria Math" panose="02040503050406030204" pitchFamily="18" charset="0"/>
                            </a:rPr>
                            <m:t>𝑠</m:t>
                          </m:r>
                        </m:e>
                      </m:d>
                      <m:r>
                        <a:rPr lang="es-PA" sz="1600" i="1">
                          <a:latin typeface="Cambria Math" panose="02040503050406030204" pitchFamily="18" charset="0"/>
                        </a:rPr>
                        <m:t>=</m:t>
                      </m:r>
                      <m:f>
                        <m:fPr>
                          <m:ctrlPr>
                            <a:rPr lang="es-PA" sz="1600" i="1">
                              <a:latin typeface="Cambria Math" panose="02040503050406030204" pitchFamily="18" charset="0"/>
                            </a:rPr>
                          </m:ctrlPr>
                        </m:fPr>
                        <m:num>
                          <m:r>
                            <a:rPr lang="es-PA" sz="1600" i="1">
                              <a:latin typeface="Cambria Math" panose="02040503050406030204" pitchFamily="18" charset="0"/>
                            </a:rPr>
                            <m:t>𝑁</m:t>
                          </m:r>
                          <m:r>
                            <a:rPr lang="es-PA" sz="1600" i="1">
                              <a:latin typeface="Cambria Math" panose="02040503050406030204" pitchFamily="18" charset="0"/>
                            </a:rPr>
                            <m:t>(</m:t>
                          </m:r>
                          <m:r>
                            <a:rPr lang="es-PA" sz="1600" i="1">
                              <a:latin typeface="Cambria Math" panose="02040503050406030204" pitchFamily="18" charset="0"/>
                            </a:rPr>
                            <m:t>𝑠</m:t>
                          </m:r>
                          <m:r>
                            <a:rPr lang="es-PA" sz="1600" i="1">
                              <a:latin typeface="Cambria Math" panose="02040503050406030204" pitchFamily="18" charset="0"/>
                            </a:rPr>
                            <m:t>)</m:t>
                          </m:r>
                        </m:num>
                        <m:den>
                          <m:d>
                            <m:dPr>
                              <m:ctrlPr>
                                <a:rPr lang="es-PA" sz="1600" i="1">
                                  <a:latin typeface="Cambria Math" panose="02040503050406030204" pitchFamily="18" charset="0"/>
                                </a:rPr>
                              </m:ctrlPr>
                            </m:dPr>
                            <m:e>
                              <m:r>
                                <a:rPr lang="es-PA" sz="1600" i="1">
                                  <a:latin typeface="Cambria Math" panose="02040503050406030204" pitchFamily="18" charset="0"/>
                                </a:rPr>
                                <m:t>𝑠</m:t>
                              </m:r>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i="1">
                                      <a:latin typeface="Cambria Math" panose="02040503050406030204" pitchFamily="18" charset="0"/>
                                    </a:rPr>
                                    <m:t>1</m:t>
                                  </m:r>
                                </m:sub>
                              </m:sSub>
                            </m:e>
                          </m:d>
                          <m:d>
                            <m:dPr>
                              <m:ctrlPr>
                                <a:rPr lang="es-PA" sz="1600" i="1">
                                  <a:latin typeface="Cambria Math" panose="02040503050406030204" pitchFamily="18" charset="0"/>
                                </a:rPr>
                              </m:ctrlPr>
                            </m:dPr>
                            <m:e>
                              <m:r>
                                <a:rPr lang="es-PA" sz="1600" i="1">
                                  <a:latin typeface="Cambria Math" panose="02040503050406030204" pitchFamily="18" charset="0"/>
                                </a:rPr>
                                <m:t>𝑠</m:t>
                              </m:r>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i="1">
                                      <a:latin typeface="Cambria Math" panose="02040503050406030204" pitchFamily="18" charset="0"/>
                                    </a:rPr>
                                    <m:t>2</m:t>
                                  </m:r>
                                </m:sub>
                              </m:sSub>
                            </m:e>
                          </m:d>
                          <m:r>
                            <a:rPr lang="es-PA" sz="1600" i="1">
                              <a:latin typeface="Cambria Math" panose="02040503050406030204" pitchFamily="18" charset="0"/>
                            </a:rPr>
                            <m:t>…(</m:t>
                          </m:r>
                          <m:r>
                            <a:rPr lang="es-PA" sz="1600" i="1">
                              <a:latin typeface="Cambria Math" panose="02040503050406030204" pitchFamily="18" charset="0"/>
                            </a:rPr>
                            <m:t>𝑠</m:t>
                          </m:r>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i="1">
                                  <a:latin typeface="Cambria Math" panose="02040503050406030204" pitchFamily="18" charset="0"/>
                                </a:rPr>
                                <m:t>𝑛</m:t>
                              </m:r>
                            </m:sub>
                          </m:sSub>
                          <m:r>
                            <a:rPr lang="es-PA" sz="1600" i="1">
                              <a:latin typeface="Cambria Math" panose="02040503050406030204" pitchFamily="18" charset="0"/>
                            </a:rPr>
                            <m:t>)</m:t>
                          </m:r>
                        </m:den>
                      </m:f>
                      <m:r>
                        <a:rPr lang="es-PA" sz="1600" i="1">
                          <a:latin typeface="Cambria Math" panose="02040503050406030204" pitchFamily="18" charset="0"/>
                        </a:rPr>
                        <m:t>=</m:t>
                      </m:r>
                      <m:f>
                        <m:fPr>
                          <m:ctrlPr>
                            <a:rPr lang="es-PA" sz="1600" i="1">
                              <a:latin typeface="Cambria Math" panose="02040503050406030204" pitchFamily="18" charset="0"/>
                            </a:rPr>
                          </m:ctrlPr>
                        </m:fPr>
                        <m:num>
                          <m:sSub>
                            <m:sSubPr>
                              <m:ctrlPr>
                                <a:rPr lang="es-PA" sz="1600" i="1">
                                  <a:latin typeface="Cambria Math" panose="02040503050406030204" pitchFamily="18" charset="0"/>
                                </a:rPr>
                              </m:ctrlPr>
                            </m:sSubPr>
                            <m:e>
                              <m:r>
                                <a:rPr lang="es-PA" sz="1600" i="1">
                                  <a:latin typeface="Cambria Math" panose="02040503050406030204" pitchFamily="18" charset="0"/>
                                </a:rPr>
                                <m:t>𝐾</m:t>
                              </m:r>
                            </m:e>
                            <m:sub>
                              <m:r>
                                <a:rPr lang="es-PA" sz="1600" i="1">
                                  <a:latin typeface="Cambria Math" panose="02040503050406030204" pitchFamily="18" charset="0"/>
                                </a:rPr>
                                <m:t>1</m:t>
                              </m:r>
                            </m:sub>
                          </m:sSub>
                        </m:num>
                        <m:den>
                          <m:r>
                            <a:rPr lang="es-PA" sz="1600" i="1">
                              <a:latin typeface="Cambria Math" panose="02040503050406030204" pitchFamily="18" charset="0"/>
                            </a:rPr>
                            <m:t>𝑠</m:t>
                          </m:r>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i="1">
                                  <a:latin typeface="Cambria Math" panose="02040503050406030204" pitchFamily="18" charset="0"/>
                                </a:rPr>
                                <m:t>1</m:t>
                              </m:r>
                            </m:sub>
                          </m:sSub>
                        </m:den>
                      </m:f>
                      <m:r>
                        <a:rPr lang="es-PA" sz="1600" i="1">
                          <a:latin typeface="Cambria Math" panose="02040503050406030204" pitchFamily="18" charset="0"/>
                        </a:rPr>
                        <m:t>+</m:t>
                      </m:r>
                      <m:f>
                        <m:fPr>
                          <m:ctrlPr>
                            <a:rPr lang="es-PA" sz="1600" i="1">
                              <a:latin typeface="Cambria Math" panose="02040503050406030204" pitchFamily="18" charset="0"/>
                            </a:rPr>
                          </m:ctrlPr>
                        </m:fPr>
                        <m:num>
                          <m:sSub>
                            <m:sSubPr>
                              <m:ctrlPr>
                                <a:rPr lang="es-PA" sz="1600" i="1">
                                  <a:latin typeface="Cambria Math" panose="02040503050406030204" pitchFamily="18" charset="0"/>
                                </a:rPr>
                              </m:ctrlPr>
                            </m:sSubPr>
                            <m:e>
                              <m:r>
                                <a:rPr lang="es-PA" sz="1600" i="1">
                                  <a:latin typeface="Cambria Math" panose="02040503050406030204" pitchFamily="18" charset="0"/>
                                </a:rPr>
                                <m:t>𝐾</m:t>
                              </m:r>
                            </m:e>
                            <m:sub>
                              <m:r>
                                <a:rPr lang="es-PA" sz="1600" i="1">
                                  <a:latin typeface="Cambria Math" panose="02040503050406030204" pitchFamily="18" charset="0"/>
                                </a:rPr>
                                <m:t>2</m:t>
                              </m:r>
                            </m:sub>
                          </m:sSub>
                        </m:num>
                        <m:den>
                          <m:r>
                            <a:rPr lang="es-PA" sz="1600" i="1">
                              <a:latin typeface="Cambria Math" panose="02040503050406030204" pitchFamily="18" charset="0"/>
                            </a:rPr>
                            <m:t>𝑠</m:t>
                          </m:r>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i="1">
                                  <a:latin typeface="Cambria Math" panose="02040503050406030204" pitchFamily="18" charset="0"/>
                                </a:rPr>
                                <m:t>2</m:t>
                              </m:r>
                            </m:sub>
                          </m:sSub>
                        </m:den>
                      </m:f>
                      <m:r>
                        <a:rPr lang="es-PA" sz="1600" i="1">
                          <a:latin typeface="Cambria Math" panose="02040503050406030204" pitchFamily="18" charset="0"/>
                        </a:rPr>
                        <m:t>+…+</m:t>
                      </m:r>
                      <m:f>
                        <m:fPr>
                          <m:ctrlPr>
                            <a:rPr lang="es-PA" sz="1600" i="1">
                              <a:latin typeface="Cambria Math" panose="02040503050406030204" pitchFamily="18" charset="0"/>
                            </a:rPr>
                          </m:ctrlPr>
                        </m:fPr>
                        <m:num>
                          <m:sSub>
                            <m:sSubPr>
                              <m:ctrlPr>
                                <a:rPr lang="es-PA" sz="1600" i="1">
                                  <a:latin typeface="Cambria Math" panose="02040503050406030204" pitchFamily="18" charset="0"/>
                                </a:rPr>
                              </m:ctrlPr>
                            </m:sSubPr>
                            <m:e>
                              <m:r>
                                <a:rPr lang="es-PA" sz="1600" i="1">
                                  <a:latin typeface="Cambria Math" panose="02040503050406030204" pitchFamily="18" charset="0"/>
                                </a:rPr>
                                <m:t>𝐾</m:t>
                              </m:r>
                            </m:e>
                            <m:sub>
                              <m:r>
                                <a:rPr lang="es-PA" sz="1600" i="1">
                                  <a:latin typeface="Cambria Math" panose="02040503050406030204" pitchFamily="18" charset="0"/>
                                </a:rPr>
                                <m:t>𝑛</m:t>
                              </m:r>
                            </m:sub>
                          </m:sSub>
                        </m:num>
                        <m:den>
                          <m:r>
                            <a:rPr lang="es-PA" sz="1600" i="1">
                              <a:latin typeface="Cambria Math" panose="02040503050406030204" pitchFamily="18" charset="0"/>
                            </a:rPr>
                            <m:t>𝑠</m:t>
                          </m:r>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i="1">
                                  <a:latin typeface="Cambria Math" panose="02040503050406030204" pitchFamily="18" charset="0"/>
                                </a:rPr>
                                <m:t>𝑛</m:t>
                              </m:r>
                            </m:sub>
                          </m:sSub>
                        </m:den>
                      </m:f>
                      <m:r>
                        <a:rPr lang="es-PA" sz="1600" i="1">
                          <a:latin typeface="Cambria Math" panose="02040503050406030204" pitchFamily="18" charset="0"/>
                        </a:rPr>
                        <m:t> </m:t>
                      </m:r>
                    </m:oMath>
                  </m:oMathPara>
                </a14:m>
                <a:endParaRPr lang="es-PA" sz="1600" i="1" dirty="0">
                  <a:latin typeface="Cambria Math" panose="02040503050406030204" pitchFamily="18" charset="0"/>
                </a:endParaRPr>
              </a:p>
              <a:p>
                <a:endParaRPr lang="es-PA" sz="1600" dirty="0">
                  <a:latin typeface="Cambria Math" panose="02040503050406030204" pitchFamily="18" charset="0"/>
                </a:endParaRPr>
              </a:p>
              <a:p>
                <a:r>
                  <a:rPr lang="es-PA" sz="1600" dirty="0">
                    <a:latin typeface="Cambria Math" panose="02040503050406030204" pitchFamily="18" charset="0"/>
                  </a:rPr>
                  <a:t>Donde las constantes del numerador se pueden obtener mediante:</a:t>
                </a:r>
                <a:endParaRPr lang="es-PA" sz="1600" dirty="0"/>
              </a:p>
              <a:p>
                <a14:m>
                  <m:oMath xmlns:m="http://schemas.openxmlformats.org/officeDocument/2006/math">
                    <m:sSub>
                      <m:sSubPr>
                        <m:ctrlPr>
                          <a:rPr lang="es-PA" sz="1600" i="1">
                            <a:latin typeface="Cambria Math" panose="02040503050406030204" pitchFamily="18" charset="0"/>
                          </a:rPr>
                        </m:ctrlPr>
                      </m:sSubPr>
                      <m:e>
                        <m:r>
                          <a:rPr lang="es-PA" sz="1600" i="1">
                            <a:latin typeface="Cambria Math" panose="02040503050406030204" pitchFamily="18" charset="0"/>
                          </a:rPr>
                          <m:t>𝐾</m:t>
                        </m:r>
                      </m:e>
                      <m:sub>
                        <m:r>
                          <a:rPr lang="es-PA" sz="1600" i="1">
                            <a:latin typeface="Cambria Math" panose="02040503050406030204" pitchFamily="18" charset="0"/>
                          </a:rPr>
                          <m:t>𝑛</m:t>
                        </m:r>
                      </m:sub>
                    </m:sSub>
                    <m:r>
                      <a:rPr lang="es-PA" sz="1600" i="1">
                        <a:latin typeface="Cambria Math" panose="02040503050406030204" pitchFamily="18" charset="0"/>
                      </a:rPr>
                      <m:t>=</m:t>
                    </m:r>
                    <m:func>
                      <m:funcPr>
                        <m:ctrlPr>
                          <a:rPr lang="es-PA" sz="1600" i="1">
                            <a:latin typeface="Cambria Math" panose="02040503050406030204" pitchFamily="18" charset="0"/>
                          </a:rPr>
                        </m:ctrlPr>
                      </m:funcPr>
                      <m:fName>
                        <m:limLow>
                          <m:limLowPr>
                            <m:ctrlPr>
                              <a:rPr lang="es-PA" sz="1600" i="1">
                                <a:latin typeface="Cambria Math" panose="02040503050406030204" pitchFamily="18" charset="0"/>
                              </a:rPr>
                            </m:ctrlPr>
                          </m:limLowPr>
                          <m:e>
                            <m:r>
                              <m:rPr>
                                <m:sty m:val="p"/>
                              </m:rPr>
                              <a:rPr lang="es-PA" sz="1600">
                                <a:latin typeface="Cambria Math" panose="02040503050406030204" pitchFamily="18" charset="0"/>
                              </a:rPr>
                              <m:t>lim</m:t>
                            </m:r>
                          </m:e>
                          <m:lim>
                            <m:r>
                              <a:rPr lang="es-PA" sz="1600" i="1">
                                <a:latin typeface="Cambria Math" panose="02040503050406030204" pitchFamily="18" charset="0"/>
                              </a:rPr>
                              <m:t>𝑠</m:t>
                            </m:r>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i="1">
                                    <a:latin typeface="Cambria Math" panose="02040503050406030204" pitchFamily="18" charset="0"/>
                                  </a:rPr>
                                  <m:t>𝑛</m:t>
                                </m:r>
                              </m:sub>
                            </m:sSub>
                          </m:lim>
                        </m:limLow>
                      </m:fName>
                      <m:e>
                        <m:d>
                          <m:dPr>
                            <m:begChr m:val="["/>
                            <m:endChr m:val="]"/>
                            <m:ctrlPr>
                              <a:rPr lang="es-PA" sz="1600" i="1">
                                <a:latin typeface="Cambria Math" panose="02040503050406030204" pitchFamily="18" charset="0"/>
                              </a:rPr>
                            </m:ctrlPr>
                          </m:dPr>
                          <m:e>
                            <m:r>
                              <a:rPr lang="es-PA" sz="1600" i="1">
                                <a:latin typeface="Cambria Math" panose="02040503050406030204" pitchFamily="18" charset="0"/>
                              </a:rPr>
                              <m:t>𝐹</m:t>
                            </m:r>
                            <m:d>
                              <m:dPr>
                                <m:ctrlPr>
                                  <a:rPr lang="es-PA" sz="1600" i="1">
                                    <a:latin typeface="Cambria Math" panose="02040503050406030204" pitchFamily="18" charset="0"/>
                                  </a:rPr>
                                </m:ctrlPr>
                              </m:dPr>
                              <m:e>
                                <m:r>
                                  <a:rPr lang="es-PA" sz="1600" i="1">
                                    <a:latin typeface="Cambria Math" panose="02040503050406030204" pitchFamily="18" charset="0"/>
                                  </a:rPr>
                                  <m:t>𝑠</m:t>
                                </m:r>
                              </m:e>
                            </m:d>
                            <m:r>
                              <a:rPr lang="es-PA" sz="1600" i="1">
                                <a:latin typeface="Cambria Math" panose="02040503050406030204" pitchFamily="18" charset="0"/>
                              </a:rPr>
                              <m:t>(</m:t>
                            </m:r>
                            <m:r>
                              <a:rPr lang="es-PA" sz="1600" i="1">
                                <a:latin typeface="Cambria Math" panose="02040503050406030204" pitchFamily="18" charset="0"/>
                              </a:rPr>
                              <m:t>𝑠</m:t>
                            </m:r>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i="1">
                                    <a:latin typeface="Cambria Math" panose="02040503050406030204" pitchFamily="18" charset="0"/>
                                  </a:rPr>
                                  <m:t>𝑛</m:t>
                                </m:r>
                              </m:sub>
                            </m:sSub>
                            <m:r>
                              <a:rPr lang="es-PA" sz="1600" i="1">
                                <a:latin typeface="Cambria Math" panose="02040503050406030204" pitchFamily="18" charset="0"/>
                              </a:rPr>
                              <m:t>)</m:t>
                            </m:r>
                          </m:e>
                        </m:d>
                      </m:e>
                    </m:func>
                  </m:oMath>
                </a14:m>
                <a:r>
                  <a:rPr lang="es-PA" sz="1600" dirty="0"/>
                  <a:t>    para n=1,2,3,…,n; </a:t>
                </a:r>
              </a:p>
              <a:p>
                <a:endParaRPr lang="es-PA" sz="1600" dirty="0"/>
              </a:p>
              <a:p>
                <a:r>
                  <a:rPr lang="es-PA" sz="1600" dirty="0"/>
                  <a:t>ejemplo:</a:t>
                </a:r>
              </a:p>
              <a:p>
                <a14:m>
                  <m:oMath xmlns:m="http://schemas.openxmlformats.org/officeDocument/2006/math">
                    <m:sSub>
                      <m:sSubPr>
                        <m:ctrlPr>
                          <a:rPr lang="es-PA" sz="1600" i="1">
                            <a:latin typeface="Cambria Math" panose="02040503050406030204" pitchFamily="18" charset="0"/>
                          </a:rPr>
                        </m:ctrlPr>
                      </m:sSubPr>
                      <m:e>
                        <m:r>
                          <a:rPr lang="es-PA" sz="1600" i="1">
                            <a:latin typeface="Cambria Math" panose="02040503050406030204" pitchFamily="18" charset="0"/>
                          </a:rPr>
                          <m:t>𝐾</m:t>
                        </m:r>
                      </m:e>
                      <m:sub>
                        <m:r>
                          <a:rPr lang="es-PA" sz="1600" i="1">
                            <a:latin typeface="Cambria Math" panose="02040503050406030204" pitchFamily="18" charset="0"/>
                          </a:rPr>
                          <m:t>1</m:t>
                        </m:r>
                      </m:sub>
                    </m:sSub>
                    <m:r>
                      <a:rPr lang="es-PA" sz="1600" i="1">
                        <a:latin typeface="Cambria Math" panose="02040503050406030204" pitchFamily="18" charset="0"/>
                      </a:rPr>
                      <m:t>=</m:t>
                    </m:r>
                    <m:func>
                      <m:funcPr>
                        <m:ctrlPr>
                          <a:rPr lang="es-PA" sz="1600" i="1">
                            <a:latin typeface="Cambria Math" panose="02040503050406030204" pitchFamily="18" charset="0"/>
                          </a:rPr>
                        </m:ctrlPr>
                      </m:funcPr>
                      <m:fName>
                        <m:limLow>
                          <m:limLowPr>
                            <m:ctrlPr>
                              <a:rPr lang="es-PA" sz="1600" i="1">
                                <a:latin typeface="Cambria Math" panose="02040503050406030204" pitchFamily="18" charset="0"/>
                              </a:rPr>
                            </m:ctrlPr>
                          </m:limLowPr>
                          <m:e>
                            <m:r>
                              <m:rPr>
                                <m:sty m:val="p"/>
                              </m:rPr>
                              <a:rPr lang="es-PA" sz="1600">
                                <a:latin typeface="Cambria Math" panose="02040503050406030204" pitchFamily="18" charset="0"/>
                              </a:rPr>
                              <m:t>lim</m:t>
                            </m:r>
                          </m:e>
                          <m:lim>
                            <m:r>
                              <a:rPr lang="es-PA" sz="1600" i="1">
                                <a:latin typeface="Cambria Math" panose="02040503050406030204" pitchFamily="18" charset="0"/>
                              </a:rPr>
                              <m:t>𝑠</m:t>
                            </m:r>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i="1">
                                    <a:latin typeface="Cambria Math" panose="02040503050406030204" pitchFamily="18" charset="0"/>
                                  </a:rPr>
                                  <m:t>1</m:t>
                                </m:r>
                              </m:sub>
                            </m:sSub>
                          </m:lim>
                        </m:limLow>
                      </m:fName>
                      <m:e>
                        <m:d>
                          <m:dPr>
                            <m:begChr m:val="["/>
                            <m:endChr m:val="]"/>
                            <m:ctrlPr>
                              <a:rPr lang="es-PA" sz="1600" i="1">
                                <a:latin typeface="Cambria Math" panose="02040503050406030204" pitchFamily="18" charset="0"/>
                              </a:rPr>
                            </m:ctrlPr>
                          </m:dPr>
                          <m:e>
                            <m:r>
                              <a:rPr lang="es-PA" sz="1600" i="1">
                                <a:latin typeface="Cambria Math" panose="02040503050406030204" pitchFamily="18" charset="0"/>
                              </a:rPr>
                              <m:t>𝐹</m:t>
                            </m:r>
                            <m:d>
                              <m:dPr>
                                <m:ctrlPr>
                                  <a:rPr lang="es-PA" sz="1600" i="1">
                                    <a:latin typeface="Cambria Math" panose="02040503050406030204" pitchFamily="18" charset="0"/>
                                  </a:rPr>
                                </m:ctrlPr>
                              </m:dPr>
                              <m:e>
                                <m:r>
                                  <a:rPr lang="es-PA" sz="1600" i="1">
                                    <a:latin typeface="Cambria Math" panose="02040503050406030204" pitchFamily="18" charset="0"/>
                                  </a:rPr>
                                  <m:t>𝑠</m:t>
                                </m:r>
                              </m:e>
                            </m:d>
                            <m:r>
                              <a:rPr lang="es-PA" sz="1600" i="1">
                                <a:latin typeface="Cambria Math" panose="02040503050406030204" pitchFamily="18" charset="0"/>
                              </a:rPr>
                              <m:t>(</m:t>
                            </m:r>
                            <m:r>
                              <a:rPr lang="es-PA" sz="1600" i="1">
                                <a:latin typeface="Cambria Math" panose="02040503050406030204" pitchFamily="18" charset="0"/>
                              </a:rPr>
                              <m:t>𝑠</m:t>
                            </m:r>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i="1">
                                    <a:latin typeface="Cambria Math" panose="02040503050406030204" pitchFamily="18" charset="0"/>
                                  </a:rPr>
                                  <m:t>1</m:t>
                                </m:r>
                              </m:sub>
                            </m:sSub>
                            <m:r>
                              <a:rPr lang="es-PA" sz="1600" i="1">
                                <a:latin typeface="Cambria Math" panose="02040503050406030204" pitchFamily="18" charset="0"/>
                              </a:rPr>
                              <m:t>)</m:t>
                            </m:r>
                          </m:e>
                        </m:d>
                      </m:e>
                    </m:func>
                    <m:r>
                      <a:rPr lang="es-PA" sz="1600" i="1">
                        <a:latin typeface="Cambria Math" panose="02040503050406030204" pitchFamily="18" charset="0"/>
                      </a:rPr>
                      <m:t>=</m:t>
                    </m:r>
                    <m:func>
                      <m:funcPr>
                        <m:ctrlPr>
                          <a:rPr lang="es-PA" sz="1600" i="1">
                            <a:latin typeface="Cambria Math" panose="02040503050406030204" pitchFamily="18" charset="0"/>
                          </a:rPr>
                        </m:ctrlPr>
                      </m:funcPr>
                      <m:fName>
                        <m:limLow>
                          <m:limLowPr>
                            <m:ctrlPr>
                              <a:rPr lang="es-PA" sz="1600" i="1">
                                <a:latin typeface="Cambria Math" panose="02040503050406030204" pitchFamily="18" charset="0"/>
                              </a:rPr>
                            </m:ctrlPr>
                          </m:limLowPr>
                          <m:e>
                            <m:r>
                              <m:rPr>
                                <m:sty m:val="p"/>
                              </m:rPr>
                              <a:rPr lang="es-PA" sz="1600">
                                <a:latin typeface="Cambria Math" panose="02040503050406030204" pitchFamily="18" charset="0"/>
                              </a:rPr>
                              <m:t>lim</m:t>
                            </m:r>
                          </m:e>
                          <m:lim>
                            <m:r>
                              <a:rPr lang="es-PA" sz="1600" i="1">
                                <a:latin typeface="Cambria Math" panose="02040503050406030204" pitchFamily="18" charset="0"/>
                              </a:rPr>
                              <m:t>𝑠</m:t>
                            </m:r>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i="1">
                                    <a:latin typeface="Cambria Math" panose="02040503050406030204" pitchFamily="18" charset="0"/>
                                  </a:rPr>
                                  <m:t>1</m:t>
                                </m:r>
                              </m:sub>
                            </m:sSub>
                          </m:lim>
                        </m:limLow>
                      </m:fName>
                      <m:e>
                        <m:d>
                          <m:dPr>
                            <m:begChr m:val="["/>
                            <m:endChr m:val="]"/>
                            <m:ctrlPr>
                              <a:rPr lang="es-PA" sz="1600" i="1">
                                <a:latin typeface="Cambria Math" panose="02040503050406030204" pitchFamily="18" charset="0"/>
                              </a:rPr>
                            </m:ctrlPr>
                          </m:dPr>
                          <m:e>
                            <m:r>
                              <a:rPr lang="es-PA" sz="1600" i="1">
                                <a:latin typeface="Cambria Math" panose="02040503050406030204" pitchFamily="18" charset="0"/>
                              </a:rPr>
                              <m:t>(</m:t>
                            </m:r>
                            <m:r>
                              <a:rPr lang="es-PA" sz="1600" i="1">
                                <a:latin typeface="Cambria Math" panose="02040503050406030204" pitchFamily="18" charset="0"/>
                              </a:rPr>
                              <m:t>𝑠</m:t>
                            </m:r>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i="1">
                                    <a:latin typeface="Cambria Math" panose="02040503050406030204" pitchFamily="18" charset="0"/>
                                  </a:rPr>
                                  <m:t>1</m:t>
                                </m:r>
                              </m:sub>
                            </m:sSub>
                            <m:r>
                              <a:rPr lang="es-PA" sz="1600" i="1">
                                <a:latin typeface="Cambria Math" panose="02040503050406030204" pitchFamily="18" charset="0"/>
                              </a:rPr>
                              <m:t>)</m:t>
                            </m:r>
                            <m:f>
                              <m:fPr>
                                <m:ctrlPr>
                                  <a:rPr lang="es-PA" sz="1600" i="1">
                                    <a:latin typeface="Cambria Math" panose="02040503050406030204" pitchFamily="18" charset="0"/>
                                  </a:rPr>
                                </m:ctrlPr>
                              </m:fPr>
                              <m:num>
                                <m:r>
                                  <a:rPr lang="es-PA" sz="1600" i="1">
                                    <a:latin typeface="Cambria Math" panose="02040503050406030204" pitchFamily="18" charset="0"/>
                                  </a:rPr>
                                  <m:t>𝑁</m:t>
                                </m:r>
                                <m:r>
                                  <a:rPr lang="es-PA" sz="1600" i="1">
                                    <a:latin typeface="Cambria Math" panose="02040503050406030204" pitchFamily="18" charset="0"/>
                                  </a:rPr>
                                  <m:t>(</m:t>
                                </m:r>
                                <m:r>
                                  <a:rPr lang="es-PA" sz="1600" i="1">
                                    <a:latin typeface="Cambria Math" panose="02040503050406030204" pitchFamily="18" charset="0"/>
                                  </a:rPr>
                                  <m:t>𝑠</m:t>
                                </m:r>
                                <m:r>
                                  <a:rPr lang="es-PA" sz="1600" i="1">
                                    <a:latin typeface="Cambria Math" panose="02040503050406030204" pitchFamily="18" charset="0"/>
                                  </a:rPr>
                                  <m:t>)</m:t>
                                </m:r>
                              </m:num>
                              <m:den>
                                <m:d>
                                  <m:dPr>
                                    <m:ctrlPr>
                                      <a:rPr lang="es-PA" sz="1600" i="1">
                                        <a:latin typeface="Cambria Math" panose="02040503050406030204" pitchFamily="18" charset="0"/>
                                      </a:rPr>
                                    </m:ctrlPr>
                                  </m:dPr>
                                  <m:e>
                                    <m:r>
                                      <a:rPr lang="es-PA" sz="1600" i="1">
                                        <a:latin typeface="Cambria Math" panose="02040503050406030204" pitchFamily="18" charset="0"/>
                                      </a:rPr>
                                      <m:t>𝑠</m:t>
                                    </m:r>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i="1">
                                            <a:latin typeface="Cambria Math" panose="02040503050406030204" pitchFamily="18" charset="0"/>
                                          </a:rPr>
                                          <m:t>1</m:t>
                                        </m:r>
                                      </m:sub>
                                    </m:sSub>
                                  </m:e>
                                </m:d>
                                <m:d>
                                  <m:dPr>
                                    <m:ctrlPr>
                                      <a:rPr lang="es-PA" sz="1600" i="1">
                                        <a:latin typeface="Cambria Math" panose="02040503050406030204" pitchFamily="18" charset="0"/>
                                      </a:rPr>
                                    </m:ctrlPr>
                                  </m:dPr>
                                  <m:e>
                                    <m:r>
                                      <a:rPr lang="es-PA" sz="1600" i="1">
                                        <a:latin typeface="Cambria Math" panose="02040503050406030204" pitchFamily="18" charset="0"/>
                                      </a:rPr>
                                      <m:t>𝑠</m:t>
                                    </m:r>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i="1">
                                            <a:latin typeface="Cambria Math" panose="02040503050406030204" pitchFamily="18" charset="0"/>
                                          </a:rPr>
                                          <m:t>2</m:t>
                                        </m:r>
                                      </m:sub>
                                    </m:sSub>
                                  </m:e>
                                </m:d>
                                <m:r>
                                  <a:rPr lang="es-PA" sz="1600" i="1">
                                    <a:latin typeface="Cambria Math" panose="02040503050406030204" pitchFamily="18" charset="0"/>
                                  </a:rPr>
                                  <m:t>…(</m:t>
                                </m:r>
                                <m:r>
                                  <a:rPr lang="es-PA" sz="1600" i="1">
                                    <a:latin typeface="Cambria Math" panose="02040503050406030204" pitchFamily="18" charset="0"/>
                                  </a:rPr>
                                  <m:t>𝑠</m:t>
                                </m:r>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i="1">
                                        <a:latin typeface="Cambria Math" panose="02040503050406030204" pitchFamily="18" charset="0"/>
                                      </a:rPr>
                                      <m:t>𝑛</m:t>
                                    </m:r>
                                  </m:sub>
                                </m:sSub>
                                <m:r>
                                  <a:rPr lang="es-PA" sz="1600" i="1">
                                    <a:latin typeface="Cambria Math" panose="02040503050406030204" pitchFamily="18" charset="0"/>
                                  </a:rPr>
                                  <m:t>)</m:t>
                                </m:r>
                              </m:den>
                            </m:f>
                          </m:e>
                        </m:d>
                        <m:r>
                          <a:rPr lang="es-PA" sz="1600" i="1">
                            <a:latin typeface="Cambria Math" panose="02040503050406030204" pitchFamily="18" charset="0"/>
                          </a:rPr>
                          <m:t>=</m:t>
                        </m:r>
                      </m:e>
                    </m:func>
                    <m:func>
                      <m:funcPr>
                        <m:ctrlPr>
                          <a:rPr lang="es-PA" sz="1600" i="1">
                            <a:latin typeface="Cambria Math" panose="02040503050406030204" pitchFamily="18" charset="0"/>
                          </a:rPr>
                        </m:ctrlPr>
                      </m:funcPr>
                      <m:fName>
                        <m:limLow>
                          <m:limLowPr>
                            <m:ctrlPr>
                              <a:rPr lang="es-PA" sz="1600" i="1">
                                <a:latin typeface="Cambria Math" panose="02040503050406030204" pitchFamily="18" charset="0"/>
                              </a:rPr>
                            </m:ctrlPr>
                          </m:limLowPr>
                          <m:e>
                            <m:r>
                              <m:rPr>
                                <m:sty m:val="p"/>
                              </m:rPr>
                              <a:rPr lang="es-PA" sz="1600">
                                <a:latin typeface="Cambria Math" panose="02040503050406030204" pitchFamily="18" charset="0"/>
                              </a:rPr>
                              <m:t>lim</m:t>
                            </m:r>
                          </m:e>
                          <m:lim>
                            <m:r>
                              <a:rPr lang="es-PA" sz="1600" i="1">
                                <a:latin typeface="Cambria Math" panose="02040503050406030204" pitchFamily="18" charset="0"/>
                              </a:rPr>
                              <m:t>𝑠</m:t>
                            </m:r>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i="1">
                                    <a:latin typeface="Cambria Math" panose="02040503050406030204" pitchFamily="18" charset="0"/>
                                  </a:rPr>
                                  <m:t>1</m:t>
                                </m:r>
                              </m:sub>
                            </m:sSub>
                          </m:lim>
                        </m:limLow>
                      </m:fName>
                      <m:e>
                        <m:d>
                          <m:dPr>
                            <m:begChr m:val="["/>
                            <m:endChr m:val="]"/>
                            <m:ctrlPr>
                              <a:rPr lang="es-PA" sz="1600" i="1">
                                <a:latin typeface="Cambria Math" panose="02040503050406030204" pitchFamily="18" charset="0"/>
                              </a:rPr>
                            </m:ctrlPr>
                          </m:dPr>
                          <m:e>
                            <m:f>
                              <m:fPr>
                                <m:ctrlPr>
                                  <a:rPr lang="es-PA" sz="1600" i="1">
                                    <a:latin typeface="Cambria Math" panose="02040503050406030204" pitchFamily="18" charset="0"/>
                                  </a:rPr>
                                </m:ctrlPr>
                              </m:fPr>
                              <m:num>
                                <m:r>
                                  <a:rPr lang="es-PA" sz="1600" i="1">
                                    <a:latin typeface="Cambria Math" panose="02040503050406030204" pitchFamily="18" charset="0"/>
                                  </a:rPr>
                                  <m:t>𝑁</m:t>
                                </m:r>
                                <m:r>
                                  <a:rPr lang="es-PA" sz="1600" i="1">
                                    <a:latin typeface="Cambria Math" panose="02040503050406030204" pitchFamily="18" charset="0"/>
                                  </a:rPr>
                                  <m:t>(</m:t>
                                </m:r>
                                <m:r>
                                  <a:rPr lang="es-PA" sz="1600" i="1">
                                    <a:latin typeface="Cambria Math" panose="02040503050406030204" pitchFamily="18" charset="0"/>
                                  </a:rPr>
                                  <m:t>𝑠</m:t>
                                </m:r>
                                <m:r>
                                  <a:rPr lang="es-PA" sz="1600" i="1">
                                    <a:latin typeface="Cambria Math" panose="02040503050406030204" pitchFamily="18" charset="0"/>
                                  </a:rPr>
                                  <m:t>)</m:t>
                                </m:r>
                              </m:num>
                              <m:den>
                                <m:d>
                                  <m:dPr>
                                    <m:ctrlPr>
                                      <a:rPr lang="es-PA" sz="1600" i="1">
                                        <a:latin typeface="Cambria Math" panose="02040503050406030204" pitchFamily="18" charset="0"/>
                                      </a:rPr>
                                    </m:ctrlPr>
                                  </m:dPr>
                                  <m:e>
                                    <m:r>
                                      <a:rPr lang="es-PA" sz="1600" i="1">
                                        <a:latin typeface="Cambria Math" panose="02040503050406030204" pitchFamily="18" charset="0"/>
                                      </a:rPr>
                                      <m:t>𝑠</m:t>
                                    </m:r>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i="1">
                                            <a:latin typeface="Cambria Math" panose="02040503050406030204" pitchFamily="18" charset="0"/>
                                          </a:rPr>
                                          <m:t>2</m:t>
                                        </m:r>
                                      </m:sub>
                                    </m:sSub>
                                  </m:e>
                                </m:d>
                                <m:r>
                                  <a:rPr lang="es-PA" sz="1600" i="1">
                                    <a:latin typeface="Cambria Math" panose="02040503050406030204" pitchFamily="18" charset="0"/>
                                  </a:rPr>
                                  <m:t>…(</m:t>
                                </m:r>
                                <m:r>
                                  <a:rPr lang="es-PA" sz="1600" i="1">
                                    <a:latin typeface="Cambria Math" panose="02040503050406030204" pitchFamily="18" charset="0"/>
                                  </a:rPr>
                                  <m:t>𝑠</m:t>
                                </m:r>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i="1">
                                        <a:latin typeface="Cambria Math" panose="02040503050406030204" pitchFamily="18" charset="0"/>
                                      </a:rPr>
                                      <m:t>𝑛</m:t>
                                    </m:r>
                                  </m:sub>
                                </m:sSub>
                                <m:r>
                                  <a:rPr lang="es-PA" sz="1600" i="1">
                                    <a:latin typeface="Cambria Math" panose="02040503050406030204" pitchFamily="18" charset="0"/>
                                  </a:rPr>
                                  <m:t>)</m:t>
                                </m:r>
                              </m:den>
                            </m:f>
                          </m:e>
                        </m:d>
                        <m:r>
                          <a:rPr lang="es-PA" sz="1600" i="1">
                            <a:latin typeface="Cambria Math" panose="02040503050406030204" pitchFamily="18" charset="0"/>
                          </a:rPr>
                          <m:t>=</m:t>
                        </m:r>
                        <m:f>
                          <m:fPr>
                            <m:ctrlPr>
                              <a:rPr lang="es-PA" sz="1600" i="1">
                                <a:latin typeface="Cambria Math" panose="02040503050406030204" pitchFamily="18" charset="0"/>
                              </a:rPr>
                            </m:ctrlPr>
                          </m:fPr>
                          <m:num>
                            <m:r>
                              <a:rPr lang="es-PA" sz="1600" i="1">
                                <a:latin typeface="Cambria Math" panose="02040503050406030204" pitchFamily="18" charset="0"/>
                              </a:rPr>
                              <m:t>𝑁</m:t>
                            </m:r>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i="1">
                                    <a:latin typeface="Cambria Math" panose="02040503050406030204" pitchFamily="18" charset="0"/>
                                  </a:rPr>
                                  <m:t>1</m:t>
                                </m:r>
                              </m:sub>
                            </m:sSub>
                            <m:r>
                              <a:rPr lang="es-PA" sz="1600" i="1">
                                <a:latin typeface="Cambria Math" panose="02040503050406030204" pitchFamily="18" charset="0"/>
                              </a:rPr>
                              <m:t>)</m:t>
                            </m:r>
                          </m:num>
                          <m:den>
                            <m:d>
                              <m:dPr>
                                <m:ctrlPr>
                                  <a:rPr lang="es-PA" sz="1600" i="1">
                                    <a:latin typeface="Cambria Math" panose="02040503050406030204" pitchFamily="18" charset="0"/>
                                  </a:rPr>
                                </m:ctrlPr>
                              </m:dPr>
                              <m:e>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i="1">
                                        <a:latin typeface="Cambria Math" panose="02040503050406030204" pitchFamily="18" charset="0"/>
                                      </a:rPr>
                                      <m:t>1</m:t>
                                    </m:r>
                                  </m:sub>
                                </m:sSub>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i="1">
                                        <a:latin typeface="Cambria Math" panose="02040503050406030204" pitchFamily="18" charset="0"/>
                                      </a:rPr>
                                      <m:t>2</m:t>
                                    </m:r>
                                  </m:sub>
                                </m:sSub>
                              </m:e>
                            </m:d>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i="1">
                                    <a:latin typeface="Cambria Math" panose="02040503050406030204" pitchFamily="18" charset="0"/>
                                  </a:rPr>
                                  <m:t>2</m:t>
                                </m:r>
                              </m:sub>
                            </m:sSub>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i="1">
                                    <a:latin typeface="Cambria Math" panose="02040503050406030204" pitchFamily="18" charset="0"/>
                                  </a:rPr>
                                  <m:t>𝑛</m:t>
                                </m:r>
                              </m:sub>
                            </m:sSub>
                            <m:r>
                              <a:rPr lang="es-PA" sz="1600" i="1">
                                <a:latin typeface="Cambria Math" panose="02040503050406030204" pitchFamily="18" charset="0"/>
                              </a:rPr>
                              <m:t>)</m:t>
                            </m:r>
                          </m:den>
                        </m:f>
                      </m:e>
                    </m:func>
                  </m:oMath>
                </a14:m>
                <a:r>
                  <a:rPr lang="es-PA" sz="1600" dirty="0"/>
                  <a:t> </a:t>
                </a:r>
              </a:p>
              <a:p>
                <a:r>
                  <a:rPr lang="es-PA" sz="1600" dirty="0"/>
                  <a:t> </a:t>
                </a:r>
                <a14:m>
                  <m:oMath xmlns:m="http://schemas.openxmlformats.org/officeDocument/2006/math">
                    <m:sSub>
                      <m:sSubPr>
                        <m:ctrlPr>
                          <a:rPr lang="es-PA" sz="1600" i="1">
                            <a:latin typeface="Cambria Math" panose="02040503050406030204" pitchFamily="18" charset="0"/>
                          </a:rPr>
                        </m:ctrlPr>
                      </m:sSubPr>
                      <m:e>
                        <m:r>
                          <a:rPr lang="es-PA" sz="1600" i="1">
                            <a:latin typeface="Cambria Math" panose="02040503050406030204" pitchFamily="18" charset="0"/>
                          </a:rPr>
                          <m:t>𝐾</m:t>
                        </m:r>
                      </m:e>
                      <m:sub>
                        <m:r>
                          <a:rPr lang="es-PA" sz="1600" i="1">
                            <a:latin typeface="Cambria Math" panose="02040503050406030204" pitchFamily="18" charset="0"/>
                          </a:rPr>
                          <m:t>2</m:t>
                        </m:r>
                      </m:sub>
                    </m:sSub>
                    <m:r>
                      <a:rPr lang="es-PA" sz="1600" i="1">
                        <a:latin typeface="Cambria Math" panose="02040503050406030204" pitchFamily="18" charset="0"/>
                      </a:rPr>
                      <m:t>=</m:t>
                    </m:r>
                    <m:func>
                      <m:funcPr>
                        <m:ctrlPr>
                          <a:rPr lang="es-PA" sz="1600" i="1">
                            <a:latin typeface="Cambria Math" panose="02040503050406030204" pitchFamily="18" charset="0"/>
                          </a:rPr>
                        </m:ctrlPr>
                      </m:funcPr>
                      <m:fName>
                        <m:limLow>
                          <m:limLowPr>
                            <m:ctrlPr>
                              <a:rPr lang="es-PA" sz="1600" i="1">
                                <a:latin typeface="Cambria Math" panose="02040503050406030204" pitchFamily="18" charset="0"/>
                              </a:rPr>
                            </m:ctrlPr>
                          </m:limLowPr>
                          <m:e>
                            <m:r>
                              <m:rPr>
                                <m:sty m:val="p"/>
                              </m:rPr>
                              <a:rPr lang="es-PA" sz="1600">
                                <a:latin typeface="Cambria Math" panose="02040503050406030204" pitchFamily="18" charset="0"/>
                              </a:rPr>
                              <m:t>lim</m:t>
                            </m:r>
                          </m:e>
                          <m:lim>
                            <m:r>
                              <a:rPr lang="es-PA" sz="1600" i="1">
                                <a:latin typeface="Cambria Math" panose="02040503050406030204" pitchFamily="18" charset="0"/>
                              </a:rPr>
                              <m:t>𝑠</m:t>
                            </m:r>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b="0" i="1" smtClean="0">
                                    <a:latin typeface="Cambria Math" panose="02040503050406030204" pitchFamily="18" charset="0"/>
                                  </a:rPr>
                                  <m:t>2</m:t>
                                </m:r>
                              </m:sub>
                            </m:sSub>
                          </m:lim>
                        </m:limLow>
                      </m:fName>
                      <m:e>
                        <m:d>
                          <m:dPr>
                            <m:begChr m:val="["/>
                            <m:endChr m:val="]"/>
                            <m:ctrlPr>
                              <a:rPr lang="es-PA" sz="1600" i="1">
                                <a:latin typeface="Cambria Math" panose="02040503050406030204" pitchFamily="18" charset="0"/>
                              </a:rPr>
                            </m:ctrlPr>
                          </m:dPr>
                          <m:e>
                            <m:r>
                              <a:rPr lang="es-PA" sz="1600" i="1">
                                <a:latin typeface="Cambria Math" panose="02040503050406030204" pitchFamily="18" charset="0"/>
                              </a:rPr>
                              <m:t>𝐹</m:t>
                            </m:r>
                            <m:d>
                              <m:dPr>
                                <m:ctrlPr>
                                  <a:rPr lang="es-PA" sz="1600" i="1">
                                    <a:latin typeface="Cambria Math" panose="02040503050406030204" pitchFamily="18" charset="0"/>
                                  </a:rPr>
                                </m:ctrlPr>
                              </m:dPr>
                              <m:e>
                                <m:r>
                                  <a:rPr lang="es-PA" sz="1600" i="1">
                                    <a:latin typeface="Cambria Math" panose="02040503050406030204" pitchFamily="18" charset="0"/>
                                  </a:rPr>
                                  <m:t>𝑠</m:t>
                                </m:r>
                              </m:e>
                            </m:d>
                            <m:r>
                              <a:rPr lang="es-PA" sz="1600" i="1">
                                <a:latin typeface="Cambria Math" panose="02040503050406030204" pitchFamily="18" charset="0"/>
                              </a:rPr>
                              <m:t>(</m:t>
                            </m:r>
                            <m:r>
                              <a:rPr lang="es-PA" sz="1600" i="1">
                                <a:latin typeface="Cambria Math" panose="02040503050406030204" pitchFamily="18" charset="0"/>
                              </a:rPr>
                              <m:t>𝑠</m:t>
                            </m:r>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i="1">
                                    <a:latin typeface="Cambria Math" panose="02040503050406030204" pitchFamily="18" charset="0"/>
                                  </a:rPr>
                                  <m:t>2</m:t>
                                </m:r>
                              </m:sub>
                            </m:sSub>
                            <m:r>
                              <a:rPr lang="es-PA" sz="1600" i="1">
                                <a:latin typeface="Cambria Math" panose="02040503050406030204" pitchFamily="18" charset="0"/>
                              </a:rPr>
                              <m:t>)</m:t>
                            </m:r>
                          </m:e>
                        </m:d>
                      </m:e>
                    </m:func>
                    <m:r>
                      <a:rPr lang="es-PA" sz="1600" b="0" i="1" smtClean="0">
                        <a:latin typeface="Cambria Math" panose="02040503050406030204" pitchFamily="18" charset="0"/>
                      </a:rPr>
                      <m:t>=</m:t>
                    </m:r>
                    <m:func>
                      <m:funcPr>
                        <m:ctrlPr>
                          <a:rPr lang="es-PA" sz="1600" i="1">
                            <a:latin typeface="Cambria Math" panose="02040503050406030204" pitchFamily="18" charset="0"/>
                          </a:rPr>
                        </m:ctrlPr>
                      </m:funcPr>
                      <m:fName>
                        <m:limLow>
                          <m:limLowPr>
                            <m:ctrlPr>
                              <a:rPr lang="es-PA" sz="1600" i="1">
                                <a:latin typeface="Cambria Math" panose="02040503050406030204" pitchFamily="18" charset="0"/>
                              </a:rPr>
                            </m:ctrlPr>
                          </m:limLowPr>
                          <m:e>
                            <m:r>
                              <m:rPr>
                                <m:sty m:val="p"/>
                              </m:rPr>
                              <a:rPr lang="es-PA" sz="1600">
                                <a:latin typeface="Cambria Math" panose="02040503050406030204" pitchFamily="18" charset="0"/>
                              </a:rPr>
                              <m:t>lim</m:t>
                            </m:r>
                          </m:e>
                          <m:lim>
                            <m:r>
                              <a:rPr lang="es-PA" sz="1600" i="1">
                                <a:latin typeface="Cambria Math" panose="02040503050406030204" pitchFamily="18" charset="0"/>
                              </a:rPr>
                              <m:t>𝑠</m:t>
                            </m:r>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b="0" i="1" smtClean="0">
                                    <a:latin typeface="Cambria Math" panose="02040503050406030204" pitchFamily="18" charset="0"/>
                                  </a:rPr>
                                  <m:t>2</m:t>
                                </m:r>
                              </m:sub>
                            </m:sSub>
                          </m:lim>
                        </m:limLow>
                      </m:fName>
                      <m:e>
                        <m:d>
                          <m:dPr>
                            <m:begChr m:val="["/>
                            <m:endChr m:val="]"/>
                            <m:ctrlPr>
                              <a:rPr lang="es-PA" sz="1600" i="1">
                                <a:latin typeface="Cambria Math" panose="02040503050406030204" pitchFamily="18" charset="0"/>
                              </a:rPr>
                            </m:ctrlPr>
                          </m:dPr>
                          <m:e>
                            <m:r>
                              <a:rPr lang="es-PA" sz="1600" i="1">
                                <a:latin typeface="Cambria Math" panose="02040503050406030204" pitchFamily="18" charset="0"/>
                              </a:rPr>
                              <m:t>(</m:t>
                            </m:r>
                            <m:r>
                              <a:rPr lang="es-PA" sz="1600" i="1">
                                <a:latin typeface="Cambria Math" panose="02040503050406030204" pitchFamily="18" charset="0"/>
                              </a:rPr>
                              <m:t>𝑠</m:t>
                            </m:r>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i="1">
                                    <a:latin typeface="Cambria Math" panose="02040503050406030204" pitchFamily="18" charset="0"/>
                                  </a:rPr>
                                  <m:t>2</m:t>
                                </m:r>
                              </m:sub>
                            </m:sSub>
                            <m:r>
                              <a:rPr lang="es-PA" sz="1600" i="1">
                                <a:latin typeface="Cambria Math" panose="02040503050406030204" pitchFamily="18" charset="0"/>
                              </a:rPr>
                              <m:t>)</m:t>
                            </m:r>
                            <m:f>
                              <m:fPr>
                                <m:ctrlPr>
                                  <a:rPr lang="es-PA" sz="1600" i="1">
                                    <a:latin typeface="Cambria Math" panose="02040503050406030204" pitchFamily="18" charset="0"/>
                                  </a:rPr>
                                </m:ctrlPr>
                              </m:fPr>
                              <m:num>
                                <m:r>
                                  <a:rPr lang="es-PA" sz="1600" i="1">
                                    <a:latin typeface="Cambria Math" panose="02040503050406030204" pitchFamily="18" charset="0"/>
                                  </a:rPr>
                                  <m:t>𝑁</m:t>
                                </m:r>
                                <m:r>
                                  <a:rPr lang="es-PA" sz="1600" i="1">
                                    <a:latin typeface="Cambria Math" panose="02040503050406030204" pitchFamily="18" charset="0"/>
                                  </a:rPr>
                                  <m:t>(</m:t>
                                </m:r>
                                <m:r>
                                  <a:rPr lang="es-PA" sz="1600" i="1">
                                    <a:latin typeface="Cambria Math" panose="02040503050406030204" pitchFamily="18" charset="0"/>
                                  </a:rPr>
                                  <m:t>𝑠</m:t>
                                </m:r>
                                <m:r>
                                  <a:rPr lang="es-PA" sz="1600" i="1">
                                    <a:latin typeface="Cambria Math" panose="02040503050406030204" pitchFamily="18" charset="0"/>
                                  </a:rPr>
                                  <m:t>)</m:t>
                                </m:r>
                              </m:num>
                              <m:den>
                                <m:d>
                                  <m:dPr>
                                    <m:ctrlPr>
                                      <a:rPr lang="es-PA" sz="1600" i="1">
                                        <a:latin typeface="Cambria Math" panose="02040503050406030204" pitchFamily="18" charset="0"/>
                                      </a:rPr>
                                    </m:ctrlPr>
                                  </m:dPr>
                                  <m:e>
                                    <m:r>
                                      <a:rPr lang="es-PA" sz="1600" i="1">
                                        <a:latin typeface="Cambria Math" panose="02040503050406030204" pitchFamily="18" charset="0"/>
                                      </a:rPr>
                                      <m:t>𝑠</m:t>
                                    </m:r>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i="1">
                                            <a:latin typeface="Cambria Math" panose="02040503050406030204" pitchFamily="18" charset="0"/>
                                          </a:rPr>
                                          <m:t>1</m:t>
                                        </m:r>
                                      </m:sub>
                                    </m:sSub>
                                  </m:e>
                                </m:d>
                                <m:d>
                                  <m:dPr>
                                    <m:ctrlPr>
                                      <a:rPr lang="es-PA" sz="1600" i="1">
                                        <a:latin typeface="Cambria Math" panose="02040503050406030204" pitchFamily="18" charset="0"/>
                                      </a:rPr>
                                    </m:ctrlPr>
                                  </m:dPr>
                                  <m:e>
                                    <m:r>
                                      <a:rPr lang="es-PA" sz="1600" i="1">
                                        <a:latin typeface="Cambria Math" panose="02040503050406030204" pitchFamily="18" charset="0"/>
                                      </a:rPr>
                                      <m:t>𝑠</m:t>
                                    </m:r>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i="1">
                                            <a:latin typeface="Cambria Math" panose="02040503050406030204" pitchFamily="18" charset="0"/>
                                          </a:rPr>
                                          <m:t>2</m:t>
                                        </m:r>
                                      </m:sub>
                                    </m:sSub>
                                  </m:e>
                                </m:d>
                                <m:r>
                                  <a:rPr lang="es-PA" sz="1600" i="1">
                                    <a:latin typeface="Cambria Math" panose="02040503050406030204" pitchFamily="18" charset="0"/>
                                  </a:rPr>
                                  <m:t>…(</m:t>
                                </m:r>
                                <m:r>
                                  <a:rPr lang="es-PA" sz="1600" i="1">
                                    <a:latin typeface="Cambria Math" panose="02040503050406030204" pitchFamily="18" charset="0"/>
                                  </a:rPr>
                                  <m:t>𝑠</m:t>
                                </m:r>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i="1">
                                        <a:latin typeface="Cambria Math" panose="02040503050406030204" pitchFamily="18" charset="0"/>
                                      </a:rPr>
                                      <m:t>𝑛</m:t>
                                    </m:r>
                                  </m:sub>
                                </m:sSub>
                                <m:r>
                                  <a:rPr lang="es-PA" sz="1600" i="1">
                                    <a:latin typeface="Cambria Math" panose="02040503050406030204" pitchFamily="18" charset="0"/>
                                  </a:rPr>
                                  <m:t>)</m:t>
                                </m:r>
                              </m:den>
                            </m:f>
                          </m:e>
                        </m:d>
                        <m:r>
                          <a:rPr lang="es-PA" sz="1600" b="0" i="1" smtClean="0">
                            <a:latin typeface="Cambria Math" panose="02040503050406030204" pitchFamily="18" charset="0"/>
                          </a:rPr>
                          <m:t>=</m:t>
                        </m:r>
                        <m:func>
                          <m:funcPr>
                            <m:ctrlPr>
                              <a:rPr lang="es-PA" sz="1600" i="1">
                                <a:latin typeface="Cambria Math" panose="02040503050406030204" pitchFamily="18" charset="0"/>
                              </a:rPr>
                            </m:ctrlPr>
                          </m:funcPr>
                          <m:fName>
                            <m:limLow>
                              <m:limLowPr>
                                <m:ctrlPr>
                                  <a:rPr lang="es-PA" sz="1600" i="1">
                                    <a:latin typeface="Cambria Math" panose="02040503050406030204" pitchFamily="18" charset="0"/>
                                  </a:rPr>
                                </m:ctrlPr>
                              </m:limLowPr>
                              <m:e>
                                <m:r>
                                  <m:rPr>
                                    <m:sty m:val="p"/>
                                  </m:rPr>
                                  <a:rPr lang="es-PA" sz="1600">
                                    <a:latin typeface="Cambria Math" panose="02040503050406030204" pitchFamily="18" charset="0"/>
                                  </a:rPr>
                                  <m:t>lim</m:t>
                                </m:r>
                              </m:e>
                              <m:lim>
                                <m:r>
                                  <a:rPr lang="es-PA" sz="1600" i="1">
                                    <a:latin typeface="Cambria Math" panose="02040503050406030204" pitchFamily="18" charset="0"/>
                                  </a:rPr>
                                  <m:t>𝑠</m:t>
                                </m:r>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i="1">
                                        <a:latin typeface="Cambria Math" panose="02040503050406030204" pitchFamily="18" charset="0"/>
                                      </a:rPr>
                                      <m:t>2</m:t>
                                    </m:r>
                                  </m:sub>
                                </m:sSub>
                              </m:lim>
                            </m:limLow>
                          </m:fName>
                          <m:e>
                            <m:d>
                              <m:dPr>
                                <m:begChr m:val="["/>
                                <m:endChr m:val="]"/>
                                <m:ctrlPr>
                                  <a:rPr lang="es-PA" sz="1600" i="1">
                                    <a:latin typeface="Cambria Math" panose="02040503050406030204" pitchFamily="18" charset="0"/>
                                  </a:rPr>
                                </m:ctrlPr>
                              </m:dPr>
                              <m:e>
                                <m:f>
                                  <m:fPr>
                                    <m:ctrlPr>
                                      <a:rPr lang="es-PA" sz="1600" i="1">
                                        <a:latin typeface="Cambria Math" panose="02040503050406030204" pitchFamily="18" charset="0"/>
                                      </a:rPr>
                                    </m:ctrlPr>
                                  </m:fPr>
                                  <m:num>
                                    <m:r>
                                      <a:rPr lang="es-PA" sz="1600" i="1">
                                        <a:latin typeface="Cambria Math" panose="02040503050406030204" pitchFamily="18" charset="0"/>
                                      </a:rPr>
                                      <m:t>𝑁</m:t>
                                    </m:r>
                                    <m:r>
                                      <a:rPr lang="es-PA" sz="1600" i="1">
                                        <a:latin typeface="Cambria Math" panose="02040503050406030204" pitchFamily="18" charset="0"/>
                                      </a:rPr>
                                      <m:t>(</m:t>
                                    </m:r>
                                    <m:r>
                                      <a:rPr lang="es-PA" sz="1600" i="1">
                                        <a:latin typeface="Cambria Math" panose="02040503050406030204" pitchFamily="18" charset="0"/>
                                      </a:rPr>
                                      <m:t>𝑠</m:t>
                                    </m:r>
                                    <m:r>
                                      <a:rPr lang="es-PA" sz="1600" i="1">
                                        <a:latin typeface="Cambria Math" panose="02040503050406030204" pitchFamily="18" charset="0"/>
                                      </a:rPr>
                                      <m:t>)</m:t>
                                    </m:r>
                                  </m:num>
                                  <m:den>
                                    <m:d>
                                      <m:dPr>
                                        <m:ctrlPr>
                                          <a:rPr lang="es-PA" sz="1600" i="1">
                                            <a:latin typeface="Cambria Math" panose="02040503050406030204" pitchFamily="18" charset="0"/>
                                          </a:rPr>
                                        </m:ctrlPr>
                                      </m:dPr>
                                      <m:e>
                                        <m:r>
                                          <a:rPr lang="es-PA" sz="1600" i="1">
                                            <a:latin typeface="Cambria Math" panose="02040503050406030204" pitchFamily="18" charset="0"/>
                                          </a:rPr>
                                          <m:t>𝑠</m:t>
                                        </m:r>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i="1">
                                                <a:latin typeface="Cambria Math" panose="02040503050406030204" pitchFamily="18" charset="0"/>
                                              </a:rPr>
                                              <m:t>1</m:t>
                                            </m:r>
                                          </m:sub>
                                        </m:sSub>
                                      </m:e>
                                    </m:d>
                                    <m:r>
                                      <a:rPr lang="es-PA" sz="1600" i="1">
                                        <a:latin typeface="Cambria Math" panose="02040503050406030204" pitchFamily="18" charset="0"/>
                                      </a:rPr>
                                      <m:t>…(</m:t>
                                    </m:r>
                                    <m:r>
                                      <a:rPr lang="es-PA" sz="1600" i="1">
                                        <a:latin typeface="Cambria Math" panose="02040503050406030204" pitchFamily="18" charset="0"/>
                                      </a:rPr>
                                      <m:t>𝑠</m:t>
                                    </m:r>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i="1">
                                            <a:latin typeface="Cambria Math" panose="02040503050406030204" pitchFamily="18" charset="0"/>
                                          </a:rPr>
                                          <m:t>𝑛</m:t>
                                        </m:r>
                                      </m:sub>
                                    </m:sSub>
                                    <m:r>
                                      <a:rPr lang="es-PA" sz="1600" i="1">
                                        <a:latin typeface="Cambria Math" panose="02040503050406030204" pitchFamily="18" charset="0"/>
                                      </a:rPr>
                                      <m:t>)</m:t>
                                    </m:r>
                                  </m:den>
                                </m:f>
                              </m:e>
                            </m:d>
                            <m:r>
                              <a:rPr lang="es-PA" sz="1600" i="1">
                                <a:latin typeface="Cambria Math" panose="02040503050406030204" pitchFamily="18" charset="0"/>
                              </a:rPr>
                              <m:t>=</m:t>
                            </m:r>
                            <m:f>
                              <m:fPr>
                                <m:ctrlPr>
                                  <a:rPr lang="es-PA" sz="1600" i="1">
                                    <a:latin typeface="Cambria Math" panose="02040503050406030204" pitchFamily="18" charset="0"/>
                                  </a:rPr>
                                </m:ctrlPr>
                              </m:fPr>
                              <m:num>
                                <m:r>
                                  <a:rPr lang="es-PA" sz="1600" i="1">
                                    <a:latin typeface="Cambria Math" panose="02040503050406030204" pitchFamily="18" charset="0"/>
                                  </a:rPr>
                                  <m:t>𝑁</m:t>
                                </m:r>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i="1">
                                        <a:latin typeface="Cambria Math" panose="02040503050406030204" pitchFamily="18" charset="0"/>
                                      </a:rPr>
                                      <m:t>2</m:t>
                                    </m:r>
                                  </m:sub>
                                </m:sSub>
                                <m:r>
                                  <a:rPr lang="es-PA" sz="1600" i="1">
                                    <a:latin typeface="Cambria Math" panose="02040503050406030204" pitchFamily="18" charset="0"/>
                                  </a:rPr>
                                  <m:t>)</m:t>
                                </m:r>
                              </m:num>
                              <m:den>
                                <m:d>
                                  <m:dPr>
                                    <m:ctrlPr>
                                      <a:rPr lang="es-PA" sz="1600" i="1">
                                        <a:latin typeface="Cambria Math" panose="02040503050406030204" pitchFamily="18" charset="0"/>
                                      </a:rPr>
                                    </m:ctrlPr>
                                  </m:dPr>
                                  <m:e>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i="1">
                                            <a:latin typeface="Cambria Math" panose="02040503050406030204" pitchFamily="18" charset="0"/>
                                          </a:rPr>
                                          <m:t>2</m:t>
                                        </m:r>
                                      </m:sub>
                                    </m:sSub>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i="1">
                                            <a:latin typeface="Cambria Math" panose="02040503050406030204" pitchFamily="18" charset="0"/>
                                          </a:rPr>
                                          <m:t>1</m:t>
                                        </m:r>
                                      </m:sub>
                                    </m:sSub>
                                  </m:e>
                                </m:d>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i="1">
                                        <a:latin typeface="Cambria Math" panose="02040503050406030204" pitchFamily="18" charset="0"/>
                                      </a:rPr>
                                      <m:t>2</m:t>
                                    </m:r>
                                  </m:sub>
                                </m:sSub>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i="1">
                                        <a:latin typeface="Cambria Math" panose="02040503050406030204" pitchFamily="18" charset="0"/>
                                      </a:rPr>
                                      <m:t>𝑛</m:t>
                                    </m:r>
                                  </m:sub>
                                </m:sSub>
                                <m:r>
                                  <a:rPr lang="es-PA" sz="1600" i="1">
                                    <a:latin typeface="Cambria Math" panose="02040503050406030204" pitchFamily="18" charset="0"/>
                                  </a:rPr>
                                  <m:t>)</m:t>
                                </m:r>
                              </m:den>
                            </m:f>
                          </m:e>
                        </m:func>
                      </m:e>
                    </m:func>
                  </m:oMath>
                </a14:m>
                <a:endParaRPr lang="es-PA" sz="1600" dirty="0"/>
              </a:p>
              <a:p>
                <a:r>
                  <a:rPr lang="es-PA" sz="1600" dirty="0"/>
                  <a:t>  </a:t>
                </a:r>
              </a:p>
              <a:p>
                <a:pPr/>
                <a14:m>
                  <m:oMathPara xmlns:m="http://schemas.openxmlformats.org/officeDocument/2006/math">
                    <m:oMathParaPr>
                      <m:jc m:val="center"/>
                    </m:oMathParaPr>
                    <m:oMath xmlns:m="http://schemas.openxmlformats.org/officeDocument/2006/math">
                      <m:r>
                        <a:rPr lang="es-PA" sz="1600" i="1" smtClean="0">
                          <a:latin typeface="Cambria Math" panose="02040503050406030204" pitchFamily="18" charset="0"/>
                        </a:rPr>
                        <m:t>⋮</m:t>
                      </m:r>
                    </m:oMath>
                  </m:oMathPara>
                </a14:m>
                <a:endParaRPr lang="es-PA" sz="1600" dirty="0"/>
              </a:p>
              <a:p>
                <a:endParaRPr lang="es-PA" sz="1600" dirty="0"/>
              </a:p>
              <a:p>
                <a14:m>
                  <m:oMath xmlns:m="http://schemas.openxmlformats.org/officeDocument/2006/math">
                    <m:sSub>
                      <m:sSubPr>
                        <m:ctrlPr>
                          <a:rPr lang="es-PA" sz="1600" i="1">
                            <a:latin typeface="Cambria Math" panose="02040503050406030204" pitchFamily="18" charset="0"/>
                          </a:rPr>
                        </m:ctrlPr>
                      </m:sSubPr>
                      <m:e>
                        <m:r>
                          <a:rPr lang="es-PA" sz="1600" i="1">
                            <a:latin typeface="Cambria Math" panose="02040503050406030204" pitchFamily="18" charset="0"/>
                          </a:rPr>
                          <m:t>𝐾</m:t>
                        </m:r>
                      </m:e>
                      <m:sub>
                        <m:r>
                          <a:rPr lang="es-PA" sz="1600" b="0" i="1" smtClean="0">
                            <a:latin typeface="Cambria Math" panose="02040503050406030204" pitchFamily="18" charset="0"/>
                          </a:rPr>
                          <m:t>𝑛</m:t>
                        </m:r>
                      </m:sub>
                    </m:sSub>
                    <m:r>
                      <a:rPr lang="es-PA" sz="1600" i="1">
                        <a:latin typeface="Cambria Math" panose="02040503050406030204" pitchFamily="18" charset="0"/>
                      </a:rPr>
                      <m:t>=</m:t>
                    </m:r>
                    <m:func>
                      <m:funcPr>
                        <m:ctrlPr>
                          <a:rPr lang="es-PA" sz="1600" i="1">
                            <a:latin typeface="Cambria Math" panose="02040503050406030204" pitchFamily="18" charset="0"/>
                          </a:rPr>
                        </m:ctrlPr>
                      </m:funcPr>
                      <m:fName>
                        <m:limLow>
                          <m:limLowPr>
                            <m:ctrlPr>
                              <a:rPr lang="es-PA" sz="1600" i="1">
                                <a:latin typeface="Cambria Math" panose="02040503050406030204" pitchFamily="18" charset="0"/>
                              </a:rPr>
                            </m:ctrlPr>
                          </m:limLowPr>
                          <m:e>
                            <m:r>
                              <m:rPr>
                                <m:sty m:val="p"/>
                              </m:rPr>
                              <a:rPr lang="es-PA" sz="1600">
                                <a:latin typeface="Cambria Math" panose="02040503050406030204" pitchFamily="18" charset="0"/>
                              </a:rPr>
                              <m:t>lim</m:t>
                            </m:r>
                          </m:e>
                          <m:lim>
                            <m:r>
                              <a:rPr lang="es-PA" sz="1600" i="1">
                                <a:latin typeface="Cambria Math" panose="02040503050406030204" pitchFamily="18" charset="0"/>
                              </a:rPr>
                              <m:t>𝑠</m:t>
                            </m:r>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b="0" i="1" smtClean="0">
                                    <a:latin typeface="Cambria Math" panose="02040503050406030204" pitchFamily="18" charset="0"/>
                                  </a:rPr>
                                  <m:t>𝑛</m:t>
                                </m:r>
                              </m:sub>
                            </m:sSub>
                          </m:lim>
                        </m:limLow>
                      </m:fName>
                      <m:e>
                        <m:d>
                          <m:dPr>
                            <m:begChr m:val="["/>
                            <m:endChr m:val="]"/>
                            <m:ctrlPr>
                              <a:rPr lang="es-PA" sz="1600" i="1">
                                <a:latin typeface="Cambria Math" panose="02040503050406030204" pitchFamily="18" charset="0"/>
                              </a:rPr>
                            </m:ctrlPr>
                          </m:dPr>
                          <m:e>
                            <m:r>
                              <a:rPr lang="es-PA" sz="1600" i="1">
                                <a:latin typeface="Cambria Math" panose="02040503050406030204" pitchFamily="18" charset="0"/>
                              </a:rPr>
                              <m:t>𝐹</m:t>
                            </m:r>
                            <m:d>
                              <m:dPr>
                                <m:ctrlPr>
                                  <a:rPr lang="es-PA" sz="1600" i="1">
                                    <a:latin typeface="Cambria Math" panose="02040503050406030204" pitchFamily="18" charset="0"/>
                                  </a:rPr>
                                </m:ctrlPr>
                              </m:dPr>
                              <m:e>
                                <m:r>
                                  <a:rPr lang="es-PA" sz="1600" i="1">
                                    <a:latin typeface="Cambria Math" panose="02040503050406030204" pitchFamily="18" charset="0"/>
                                  </a:rPr>
                                  <m:t>𝑠</m:t>
                                </m:r>
                              </m:e>
                            </m:d>
                            <m:r>
                              <a:rPr lang="es-PA" sz="1600" i="1">
                                <a:latin typeface="Cambria Math" panose="02040503050406030204" pitchFamily="18" charset="0"/>
                              </a:rPr>
                              <m:t>(</m:t>
                            </m:r>
                            <m:r>
                              <a:rPr lang="es-PA" sz="1600" i="1">
                                <a:latin typeface="Cambria Math" panose="02040503050406030204" pitchFamily="18" charset="0"/>
                              </a:rPr>
                              <m:t>𝑠</m:t>
                            </m:r>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b="0" i="1" smtClean="0">
                                    <a:latin typeface="Cambria Math" panose="02040503050406030204" pitchFamily="18" charset="0"/>
                                  </a:rPr>
                                  <m:t>𝑛</m:t>
                                </m:r>
                              </m:sub>
                            </m:sSub>
                            <m:r>
                              <a:rPr lang="es-PA" sz="1600" i="1">
                                <a:latin typeface="Cambria Math" panose="02040503050406030204" pitchFamily="18" charset="0"/>
                              </a:rPr>
                              <m:t>)</m:t>
                            </m:r>
                          </m:e>
                        </m:d>
                      </m:e>
                    </m:func>
                    <m:r>
                      <a:rPr lang="es-PA" sz="1600" i="1">
                        <a:latin typeface="Cambria Math" panose="02040503050406030204" pitchFamily="18" charset="0"/>
                      </a:rPr>
                      <m:t>=</m:t>
                    </m:r>
                    <m:func>
                      <m:funcPr>
                        <m:ctrlPr>
                          <a:rPr lang="es-PA" sz="1600" i="1">
                            <a:latin typeface="Cambria Math" panose="02040503050406030204" pitchFamily="18" charset="0"/>
                          </a:rPr>
                        </m:ctrlPr>
                      </m:funcPr>
                      <m:fName>
                        <m:limLow>
                          <m:limLowPr>
                            <m:ctrlPr>
                              <a:rPr lang="es-PA" sz="1600" i="1">
                                <a:latin typeface="Cambria Math" panose="02040503050406030204" pitchFamily="18" charset="0"/>
                              </a:rPr>
                            </m:ctrlPr>
                          </m:limLowPr>
                          <m:e>
                            <m:r>
                              <m:rPr>
                                <m:sty m:val="p"/>
                              </m:rPr>
                              <a:rPr lang="es-PA" sz="1600">
                                <a:latin typeface="Cambria Math" panose="02040503050406030204" pitchFamily="18" charset="0"/>
                              </a:rPr>
                              <m:t>lim</m:t>
                            </m:r>
                          </m:e>
                          <m:lim>
                            <m:r>
                              <a:rPr lang="es-PA" sz="1600" i="1">
                                <a:latin typeface="Cambria Math" panose="02040503050406030204" pitchFamily="18" charset="0"/>
                              </a:rPr>
                              <m:t>𝑠</m:t>
                            </m:r>
                            <m:r>
                              <a:rPr lang="es-PA" sz="1600" i="1">
                                <a:latin typeface="Cambria Math" panose="02040503050406030204" pitchFamily="18" charset="0"/>
                              </a:rPr>
                              <m:t>→−</m:t>
                            </m:r>
                            <m:sSub>
                              <m:sSubPr>
                                <m:ctrlPr>
                                  <a:rPr lang="es-PA" sz="1600" i="1" smtClean="0">
                                    <a:latin typeface="Cambria Math" panose="02040503050406030204" pitchFamily="18" charset="0"/>
                                  </a:rPr>
                                </m:ctrlPr>
                              </m:sSubPr>
                              <m:e>
                                <m:r>
                                  <a:rPr lang="es-PA" sz="1600" i="1">
                                    <a:latin typeface="Cambria Math" panose="02040503050406030204" pitchFamily="18" charset="0"/>
                                  </a:rPr>
                                  <m:t>𝑎</m:t>
                                </m:r>
                              </m:e>
                              <m:sub>
                                <m:r>
                                  <a:rPr lang="es-PA" sz="1600" b="0" i="1" smtClean="0">
                                    <a:latin typeface="Cambria Math" panose="02040503050406030204" pitchFamily="18" charset="0"/>
                                  </a:rPr>
                                  <m:t>𝑛</m:t>
                                </m:r>
                              </m:sub>
                            </m:sSub>
                          </m:lim>
                        </m:limLow>
                      </m:fName>
                      <m:e>
                        <m:d>
                          <m:dPr>
                            <m:begChr m:val="["/>
                            <m:endChr m:val="]"/>
                            <m:ctrlPr>
                              <a:rPr lang="es-PA" sz="1600" i="1">
                                <a:latin typeface="Cambria Math" panose="02040503050406030204" pitchFamily="18" charset="0"/>
                              </a:rPr>
                            </m:ctrlPr>
                          </m:dPr>
                          <m:e>
                            <m:r>
                              <a:rPr lang="es-PA" sz="1600" i="1">
                                <a:latin typeface="Cambria Math" panose="02040503050406030204" pitchFamily="18" charset="0"/>
                              </a:rPr>
                              <m:t>(</m:t>
                            </m:r>
                            <m:r>
                              <a:rPr lang="es-PA" sz="1600" i="1">
                                <a:latin typeface="Cambria Math" panose="02040503050406030204" pitchFamily="18" charset="0"/>
                              </a:rPr>
                              <m:t>𝑠</m:t>
                            </m:r>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b="0" i="1" smtClean="0">
                                    <a:latin typeface="Cambria Math" panose="02040503050406030204" pitchFamily="18" charset="0"/>
                                  </a:rPr>
                                  <m:t>𝑛</m:t>
                                </m:r>
                              </m:sub>
                            </m:sSub>
                            <m:r>
                              <a:rPr lang="es-PA" sz="1600" i="1">
                                <a:latin typeface="Cambria Math" panose="02040503050406030204" pitchFamily="18" charset="0"/>
                              </a:rPr>
                              <m:t>)</m:t>
                            </m:r>
                            <m:f>
                              <m:fPr>
                                <m:ctrlPr>
                                  <a:rPr lang="es-PA" sz="1600" i="1">
                                    <a:latin typeface="Cambria Math" panose="02040503050406030204" pitchFamily="18" charset="0"/>
                                  </a:rPr>
                                </m:ctrlPr>
                              </m:fPr>
                              <m:num>
                                <m:r>
                                  <a:rPr lang="es-PA" sz="1600" i="1">
                                    <a:latin typeface="Cambria Math" panose="02040503050406030204" pitchFamily="18" charset="0"/>
                                  </a:rPr>
                                  <m:t>𝑁</m:t>
                                </m:r>
                                <m:r>
                                  <a:rPr lang="es-PA" sz="1600" i="1">
                                    <a:latin typeface="Cambria Math" panose="02040503050406030204" pitchFamily="18" charset="0"/>
                                  </a:rPr>
                                  <m:t>(</m:t>
                                </m:r>
                                <m:r>
                                  <a:rPr lang="es-PA" sz="1600" i="1">
                                    <a:latin typeface="Cambria Math" panose="02040503050406030204" pitchFamily="18" charset="0"/>
                                  </a:rPr>
                                  <m:t>𝑠</m:t>
                                </m:r>
                                <m:r>
                                  <a:rPr lang="es-PA" sz="1600" i="1">
                                    <a:latin typeface="Cambria Math" panose="02040503050406030204" pitchFamily="18" charset="0"/>
                                  </a:rPr>
                                  <m:t>)</m:t>
                                </m:r>
                              </m:num>
                              <m:den>
                                <m:d>
                                  <m:dPr>
                                    <m:ctrlPr>
                                      <a:rPr lang="es-PA" sz="1600" i="1">
                                        <a:latin typeface="Cambria Math" panose="02040503050406030204" pitchFamily="18" charset="0"/>
                                      </a:rPr>
                                    </m:ctrlPr>
                                  </m:dPr>
                                  <m:e>
                                    <m:r>
                                      <a:rPr lang="es-PA" sz="1600" i="1">
                                        <a:latin typeface="Cambria Math" panose="02040503050406030204" pitchFamily="18" charset="0"/>
                                      </a:rPr>
                                      <m:t>𝑠</m:t>
                                    </m:r>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i="1">
                                            <a:latin typeface="Cambria Math" panose="02040503050406030204" pitchFamily="18" charset="0"/>
                                          </a:rPr>
                                          <m:t>1</m:t>
                                        </m:r>
                                      </m:sub>
                                    </m:sSub>
                                  </m:e>
                                </m:d>
                                <m:d>
                                  <m:dPr>
                                    <m:ctrlPr>
                                      <a:rPr lang="es-PA" sz="1600" i="1">
                                        <a:latin typeface="Cambria Math" panose="02040503050406030204" pitchFamily="18" charset="0"/>
                                      </a:rPr>
                                    </m:ctrlPr>
                                  </m:dPr>
                                  <m:e>
                                    <m:r>
                                      <a:rPr lang="es-PA" sz="1600" i="1">
                                        <a:latin typeface="Cambria Math" panose="02040503050406030204" pitchFamily="18" charset="0"/>
                                      </a:rPr>
                                      <m:t>𝑠</m:t>
                                    </m:r>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i="1">
                                            <a:latin typeface="Cambria Math" panose="02040503050406030204" pitchFamily="18" charset="0"/>
                                          </a:rPr>
                                          <m:t>2</m:t>
                                        </m:r>
                                      </m:sub>
                                    </m:sSub>
                                  </m:e>
                                </m:d>
                                <m:r>
                                  <a:rPr lang="es-PA" sz="1600" i="1">
                                    <a:latin typeface="Cambria Math" panose="02040503050406030204" pitchFamily="18" charset="0"/>
                                  </a:rPr>
                                  <m:t>…(</m:t>
                                </m:r>
                                <m:r>
                                  <a:rPr lang="es-PA" sz="1600" i="1">
                                    <a:latin typeface="Cambria Math" panose="02040503050406030204" pitchFamily="18" charset="0"/>
                                  </a:rPr>
                                  <m:t>𝑠</m:t>
                                </m:r>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i="1">
                                        <a:latin typeface="Cambria Math" panose="02040503050406030204" pitchFamily="18" charset="0"/>
                                      </a:rPr>
                                      <m:t>𝑛</m:t>
                                    </m:r>
                                  </m:sub>
                                </m:sSub>
                                <m:r>
                                  <a:rPr lang="es-PA" sz="1600" i="1">
                                    <a:latin typeface="Cambria Math" panose="02040503050406030204" pitchFamily="18" charset="0"/>
                                  </a:rPr>
                                  <m:t>)</m:t>
                                </m:r>
                              </m:den>
                            </m:f>
                          </m:e>
                        </m:d>
                        <m:r>
                          <a:rPr lang="es-PA" sz="1600" i="1">
                            <a:latin typeface="Cambria Math" panose="02040503050406030204" pitchFamily="18" charset="0"/>
                          </a:rPr>
                          <m:t>=</m:t>
                        </m:r>
                      </m:e>
                    </m:func>
                    <m:func>
                      <m:funcPr>
                        <m:ctrlPr>
                          <a:rPr lang="es-PA" sz="1600" i="1">
                            <a:latin typeface="Cambria Math" panose="02040503050406030204" pitchFamily="18" charset="0"/>
                          </a:rPr>
                        </m:ctrlPr>
                      </m:funcPr>
                      <m:fName>
                        <m:limLow>
                          <m:limLowPr>
                            <m:ctrlPr>
                              <a:rPr lang="es-PA" sz="1600" i="1">
                                <a:latin typeface="Cambria Math" panose="02040503050406030204" pitchFamily="18" charset="0"/>
                              </a:rPr>
                            </m:ctrlPr>
                          </m:limLowPr>
                          <m:e>
                            <m:r>
                              <m:rPr>
                                <m:sty m:val="p"/>
                              </m:rPr>
                              <a:rPr lang="es-PA" sz="1600">
                                <a:latin typeface="Cambria Math" panose="02040503050406030204" pitchFamily="18" charset="0"/>
                              </a:rPr>
                              <m:t>lim</m:t>
                            </m:r>
                          </m:e>
                          <m:lim>
                            <m:r>
                              <a:rPr lang="es-PA" sz="1600" i="1">
                                <a:latin typeface="Cambria Math" panose="02040503050406030204" pitchFamily="18" charset="0"/>
                              </a:rPr>
                              <m:t>𝑠</m:t>
                            </m:r>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b="0" i="1" smtClean="0">
                                    <a:latin typeface="Cambria Math" panose="02040503050406030204" pitchFamily="18" charset="0"/>
                                  </a:rPr>
                                  <m:t>𝑛</m:t>
                                </m:r>
                              </m:sub>
                            </m:sSub>
                          </m:lim>
                        </m:limLow>
                      </m:fName>
                      <m:e>
                        <m:d>
                          <m:dPr>
                            <m:begChr m:val="["/>
                            <m:endChr m:val="]"/>
                            <m:ctrlPr>
                              <a:rPr lang="es-PA" sz="1600" i="1">
                                <a:latin typeface="Cambria Math" panose="02040503050406030204" pitchFamily="18" charset="0"/>
                              </a:rPr>
                            </m:ctrlPr>
                          </m:dPr>
                          <m:e>
                            <m:f>
                              <m:fPr>
                                <m:ctrlPr>
                                  <a:rPr lang="es-PA" sz="1600" i="1">
                                    <a:latin typeface="Cambria Math" panose="02040503050406030204" pitchFamily="18" charset="0"/>
                                  </a:rPr>
                                </m:ctrlPr>
                              </m:fPr>
                              <m:num>
                                <m:r>
                                  <a:rPr lang="es-PA" sz="1600" i="1">
                                    <a:latin typeface="Cambria Math" panose="02040503050406030204" pitchFamily="18" charset="0"/>
                                  </a:rPr>
                                  <m:t>𝑁</m:t>
                                </m:r>
                                <m:r>
                                  <a:rPr lang="es-PA" sz="1600" i="1">
                                    <a:latin typeface="Cambria Math" panose="02040503050406030204" pitchFamily="18" charset="0"/>
                                  </a:rPr>
                                  <m:t>(</m:t>
                                </m:r>
                                <m:r>
                                  <a:rPr lang="es-PA" sz="1600" i="1">
                                    <a:latin typeface="Cambria Math" panose="02040503050406030204" pitchFamily="18" charset="0"/>
                                  </a:rPr>
                                  <m:t>𝑠</m:t>
                                </m:r>
                                <m:r>
                                  <a:rPr lang="es-PA" sz="1600" i="1">
                                    <a:latin typeface="Cambria Math" panose="02040503050406030204" pitchFamily="18" charset="0"/>
                                  </a:rPr>
                                  <m:t>)</m:t>
                                </m:r>
                              </m:num>
                              <m:den>
                                <m:d>
                                  <m:dPr>
                                    <m:ctrlPr>
                                      <a:rPr lang="es-PA" sz="1600" i="1">
                                        <a:latin typeface="Cambria Math" panose="02040503050406030204" pitchFamily="18" charset="0"/>
                                      </a:rPr>
                                    </m:ctrlPr>
                                  </m:dPr>
                                  <m:e>
                                    <m:r>
                                      <a:rPr lang="es-PA" sz="1600" i="1">
                                        <a:latin typeface="Cambria Math" panose="02040503050406030204" pitchFamily="18" charset="0"/>
                                      </a:rPr>
                                      <m:t>𝑠</m:t>
                                    </m:r>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b="0" i="1" smtClean="0">
                                            <a:latin typeface="Cambria Math" panose="02040503050406030204" pitchFamily="18" charset="0"/>
                                          </a:rPr>
                                          <m:t>1</m:t>
                                        </m:r>
                                      </m:sub>
                                    </m:sSub>
                                  </m:e>
                                </m:d>
                                <m:d>
                                  <m:dPr>
                                    <m:ctrlPr>
                                      <a:rPr lang="es-PA" sz="1600" i="1">
                                        <a:latin typeface="Cambria Math" panose="02040503050406030204" pitchFamily="18" charset="0"/>
                                      </a:rPr>
                                    </m:ctrlPr>
                                  </m:dPr>
                                  <m:e>
                                    <m:r>
                                      <a:rPr lang="es-PA" sz="1600" i="1">
                                        <a:latin typeface="Cambria Math" panose="02040503050406030204" pitchFamily="18" charset="0"/>
                                      </a:rPr>
                                      <m:t>𝑠</m:t>
                                    </m:r>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i="1">
                                            <a:latin typeface="Cambria Math" panose="02040503050406030204" pitchFamily="18" charset="0"/>
                                          </a:rPr>
                                          <m:t>2</m:t>
                                        </m:r>
                                      </m:sub>
                                    </m:sSub>
                                  </m:e>
                                </m:d>
                                <m:r>
                                  <a:rPr lang="es-PA" sz="1600" i="1">
                                    <a:latin typeface="Cambria Math" panose="02040503050406030204" pitchFamily="18" charset="0"/>
                                  </a:rPr>
                                  <m:t>…</m:t>
                                </m:r>
                              </m:den>
                            </m:f>
                          </m:e>
                        </m:d>
                        <m:r>
                          <a:rPr lang="es-PA" sz="1600" i="1">
                            <a:latin typeface="Cambria Math" panose="02040503050406030204" pitchFamily="18" charset="0"/>
                          </a:rPr>
                          <m:t>=</m:t>
                        </m:r>
                        <m:f>
                          <m:fPr>
                            <m:ctrlPr>
                              <a:rPr lang="es-PA" sz="1600" i="1">
                                <a:latin typeface="Cambria Math" panose="02040503050406030204" pitchFamily="18" charset="0"/>
                              </a:rPr>
                            </m:ctrlPr>
                          </m:fPr>
                          <m:num>
                            <m:r>
                              <a:rPr lang="es-PA" sz="1600" i="1">
                                <a:latin typeface="Cambria Math" panose="02040503050406030204" pitchFamily="18" charset="0"/>
                              </a:rPr>
                              <m:t>𝑁</m:t>
                            </m:r>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i="1">
                                    <a:latin typeface="Cambria Math" panose="02040503050406030204" pitchFamily="18" charset="0"/>
                                  </a:rPr>
                                  <m:t>1</m:t>
                                </m:r>
                              </m:sub>
                            </m:sSub>
                            <m:r>
                              <a:rPr lang="es-PA" sz="1600" i="1">
                                <a:latin typeface="Cambria Math" panose="02040503050406030204" pitchFamily="18" charset="0"/>
                              </a:rPr>
                              <m:t>)</m:t>
                            </m:r>
                          </m:num>
                          <m:den>
                            <m:d>
                              <m:dPr>
                                <m:ctrlPr>
                                  <a:rPr lang="es-PA" sz="1600" i="1">
                                    <a:latin typeface="Cambria Math" panose="02040503050406030204" pitchFamily="18" charset="0"/>
                                  </a:rPr>
                                </m:ctrlPr>
                              </m:dPr>
                              <m:e>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b="0" i="1" smtClean="0">
                                        <a:latin typeface="Cambria Math" panose="02040503050406030204" pitchFamily="18" charset="0"/>
                                      </a:rPr>
                                      <m:t>𝑛</m:t>
                                    </m:r>
                                  </m:sub>
                                </m:sSub>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b="0" i="1" smtClean="0">
                                        <a:latin typeface="Cambria Math" panose="02040503050406030204" pitchFamily="18" charset="0"/>
                                      </a:rPr>
                                      <m:t>1</m:t>
                                    </m:r>
                                  </m:sub>
                                </m:sSub>
                              </m:e>
                            </m:d>
                            <m:r>
                              <a:rPr lang="es-PA" sz="1600" i="1" smtClean="0">
                                <a:latin typeface="Cambria Math" panose="02040503050406030204" pitchFamily="18" charset="0"/>
                              </a:rPr>
                              <m:t> </m:t>
                            </m:r>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b="0" i="1" smtClean="0">
                                    <a:latin typeface="Cambria Math" panose="02040503050406030204" pitchFamily="18" charset="0"/>
                                  </a:rPr>
                                  <m:t>𝑛</m:t>
                                </m:r>
                              </m:sub>
                            </m:sSub>
                            <m:r>
                              <a:rPr lang="es-PA" sz="1600" i="1">
                                <a:latin typeface="Cambria Math" panose="02040503050406030204" pitchFamily="18" charset="0"/>
                              </a:rPr>
                              <m:t>+</m:t>
                            </m:r>
                            <m:sSub>
                              <m:sSubPr>
                                <m:ctrlPr>
                                  <a:rPr lang="es-PA" sz="1600" i="1">
                                    <a:latin typeface="Cambria Math" panose="02040503050406030204" pitchFamily="18" charset="0"/>
                                  </a:rPr>
                                </m:ctrlPr>
                              </m:sSubPr>
                              <m:e>
                                <m:r>
                                  <a:rPr lang="es-PA" sz="1600" i="1">
                                    <a:latin typeface="Cambria Math" panose="02040503050406030204" pitchFamily="18" charset="0"/>
                                  </a:rPr>
                                  <m:t>𝑎</m:t>
                                </m:r>
                              </m:e>
                              <m:sub>
                                <m:r>
                                  <a:rPr lang="es-PA" sz="1600" b="0" i="1" smtClean="0">
                                    <a:latin typeface="Cambria Math" panose="02040503050406030204" pitchFamily="18" charset="0"/>
                                  </a:rPr>
                                  <m:t>2</m:t>
                                </m:r>
                              </m:sub>
                            </m:sSub>
                            <m:r>
                              <a:rPr lang="es-PA" sz="1600" i="1">
                                <a:latin typeface="Cambria Math" panose="02040503050406030204" pitchFamily="18" charset="0"/>
                              </a:rPr>
                              <m:t>)…</m:t>
                            </m:r>
                          </m:den>
                        </m:f>
                      </m:e>
                    </m:func>
                  </m:oMath>
                </a14:m>
                <a:r>
                  <a:rPr lang="es-PA" sz="1600" dirty="0"/>
                  <a:t> </a:t>
                </a:r>
              </a:p>
            </p:txBody>
          </p:sp>
        </mc:Choice>
        <mc:Fallback>
          <p:sp>
            <p:nvSpPr>
              <p:cNvPr id="16" name="Rectangle 15">
                <a:extLst>
                  <a:ext uri="{FF2B5EF4-FFF2-40B4-BE49-F238E27FC236}">
                    <a16:creationId xmlns:a16="http://schemas.microsoft.com/office/drawing/2014/main" id="{57F008BC-1BD4-4FCE-BB9B-CEE1840F7E41}"/>
                  </a:ext>
                </a:extLst>
              </p:cNvPr>
              <p:cNvSpPr>
                <a:spLocks noRot="1" noChangeAspect="1" noMove="1" noResize="1" noEditPoints="1" noAdjustHandles="1" noChangeArrowheads="1" noChangeShapeType="1" noTextEdit="1"/>
              </p:cNvSpPr>
              <p:nvPr/>
            </p:nvSpPr>
            <p:spPr>
              <a:xfrm>
                <a:off x="149860" y="1469627"/>
                <a:ext cx="11781728" cy="5254708"/>
              </a:xfrm>
              <a:prstGeom prst="rect">
                <a:avLst/>
              </a:prstGeom>
              <a:blipFill>
                <a:blip r:embed="rId2"/>
                <a:stretch>
                  <a:fillRect l="-311" t="-348"/>
                </a:stretch>
              </a:blipFill>
            </p:spPr>
            <p:txBody>
              <a:bodyPr/>
              <a:lstStyle/>
              <a:p>
                <a:r>
                  <a:rPr lang="es-PA">
                    <a:noFill/>
                  </a:rPr>
                  <a:t> </a:t>
                </a:r>
              </a:p>
            </p:txBody>
          </p:sp>
        </mc:Fallback>
      </mc:AlternateContent>
    </p:spTree>
    <p:extLst>
      <p:ext uri="{BB962C8B-B14F-4D97-AF65-F5344CB8AC3E}">
        <p14:creationId xmlns:p14="http://schemas.microsoft.com/office/powerpoint/2010/main" val="4003069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CF980CB8-380D-472B-8783-DF5DE952A5A5}"/>
                  </a:ext>
                </a:extLst>
              </p:cNvPr>
              <p:cNvSpPr txBox="1"/>
              <p:nvPr/>
            </p:nvSpPr>
            <p:spPr>
              <a:xfrm>
                <a:off x="105229" y="1233716"/>
                <a:ext cx="11657684" cy="5671361"/>
              </a:xfrm>
              <a:prstGeom prst="rect">
                <a:avLst/>
              </a:prstGeom>
              <a:noFill/>
            </p:spPr>
            <p:txBody>
              <a:bodyPr wrap="square" rtlCol="0">
                <a:spAutoFit/>
              </a:bodyPr>
              <a:lstStyle/>
              <a:p>
                <a:pPr marL="285750" indent="-285750">
                  <a:buFont typeface="Arial" panose="020B0604020202020204" pitchFamily="34" charset="0"/>
                  <a:buChar char="•"/>
                </a:pPr>
                <a:r>
                  <a:rPr lang="es-PA" b="1" dirty="0"/>
                  <a:t>Raíces reales y repetidas</a:t>
                </a:r>
                <a:r>
                  <a:rPr lang="es-PA" dirty="0"/>
                  <a:t>: si se repite una raíz real “m” veces, este se convertirá en “m” términos iguales:</a:t>
                </a:r>
              </a:p>
              <a:p>
                <a:pPr/>
                <a14:m>
                  <m:oMathPara xmlns:m="http://schemas.openxmlformats.org/officeDocument/2006/math">
                    <m:oMathParaPr>
                      <m:jc m:val="left"/>
                    </m:oMathParaPr>
                    <m:oMath xmlns:m="http://schemas.openxmlformats.org/officeDocument/2006/math">
                      <m:r>
                        <a:rPr lang="es-PA" i="1">
                          <a:latin typeface="Cambria Math" panose="02040503050406030204" pitchFamily="18" charset="0"/>
                        </a:rPr>
                        <m:t>𝐹</m:t>
                      </m:r>
                      <m:d>
                        <m:dPr>
                          <m:ctrlPr>
                            <a:rPr lang="es-PA" i="1">
                              <a:latin typeface="Cambria Math" panose="02040503050406030204" pitchFamily="18" charset="0"/>
                            </a:rPr>
                          </m:ctrlPr>
                        </m:dPr>
                        <m:e>
                          <m:r>
                            <a:rPr lang="es-PA" i="1">
                              <a:latin typeface="Cambria Math" panose="02040503050406030204" pitchFamily="18" charset="0"/>
                            </a:rPr>
                            <m:t>𝑠</m:t>
                          </m:r>
                        </m:e>
                      </m:d>
                      <m:r>
                        <a:rPr lang="es-PA" i="1">
                          <a:latin typeface="Cambria Math" panose="02040503050406030204" pitchFamily="18" charset="0"/>
                        </a:rPr>
                        <m:t>=</m:t>
                      </m:r>
                      <m:f>
                        <m:fPr>
                          <m:ctrlPr>
                            <a:rPr lang="es-PA" i="1">
                              <a:latin typeface="Cambria Math" panose="02040503050406030204" pitchFamily="18" charset="0"/>
                            </a:rPr>
                          </m:ctrlPr>
                        </m:fPr>
                        <m:num>
                          <m:r>
                            <a:rPr lang="es-PA" i="1">
                              <a:latin typeface="Cambria Math" panose="02040503050406030204" pitchFamily="18" charset="0"/>
                            </a:rPr>
                            <m:t>𝑁</m:t>
                          </m:r>
                          <m:r>
                            <a:rPr lang="es-PA" i="1">
                              <a:latin typeface="Cambria Math" panose="02040503050406030204" pitchFamily="18" charset="0"/>
                            </a:rPr>
                            <m:t>(</m:t>
                          </m:r>
                          <m:r>
                            <a:rPr lang="es-PA" i="1">
                              <a:latin typeface="Cambria Math" panose="02040503050406030204" pitchFamily="18" charset="0"/>
                            </a:rPr>
                            <m:t>𝑠</m:t>
                          </m:r>
                          <m:r>
                            <a:rPr lang="es-PA" i="1">
                              <a:latin typeface="Cambria Math" panose="02040503050406030204" pitchFamily="18" charset="0"/>
                            </a:rPr>
                            <m:t>)</m:t>
                          </m:r>
                        </m:num>
                        <m:den>
                          <m:sSup>
                            <m:sSupPr>
                              <m:ctrlPr>
                                <a:rPr lang="es-PA" i="1" smtClean="0">
                                  <a:latin typeface="Cambria Math" panose="02040503050406030204" pitchFamily="18" charset="0"/>
                                </a:rPr>
                              </m:ctrlPr>
                            </m:sSupPr>
                            <m:e>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𝑎</m:t>
                                      </m:r>
                                    </m:e>
                                    <m:sub>
                                      <m:r>
                                        <a:rPr lang="es-PA" b="0" i="1" smtClean="0">
                                          <a:latin typeface="Cambria Math" panose="02040503050406030204" pitchFamily="18" charset="0"/>
                                        </a:rPr>
                                        <m:t>𝑛</m:t>
                                      </m:r>
                                    </m:sub>
                                  </m:sSub>
                                </m:e>
                              </m:d>
                              <m:d>
                                <m:dPr>
                                  <m:ctrlPr>
                                    <a:rPr lang="es-PA" i="1" smtClean="0">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𝑏</m:t>
                                      </m:r>
                                    </m:e>
                                    <m:sub>
                                      <m:r>
                                        <a:rPr lang="es-PA" i="1">
                                          <a:latin typeface="Cambria Math" panose="02040503050406030204" pitchFamily="18" charset="0"/>
                                        </a:rPr>
                                        <m:t>1</m:t>
                                      </m:r>
                                    </m:sub>
                                  </m:sSub>
                                </m:e>
                              </m:d>
                            </m:e>
                            <m:sup>
                              <m:r>
                                <a:rPr lang="es-PA" b="0" i="1" smtClean="0">
                                  <a:latin typeface="Cambria Math" panose="02040503050406030204" pitchFamily="18" charset="0"/>
                                </a:rPr>
                                <m:t>𝑚</m:t>
                              </m:r>
                            </m:sup>
                          </m:sSup>
                        </m:den>
                      </m:f>
                      <m:r>
                        <a:rPr lang="es-PA" i="1">
                          <a:latin typeface="Cambria Math" panose="02040503050406030204" pitchFamily="18" charset="0"/>
                        </a:rPr>
                        <m:t>=</m:t>
                      </m:r>
                      <m:f>
                        <m:fPr>
                          <m:ctrlPr>
                            <a:rPr lang="es-PA" i="1">
                              <a:latin typeface="Cambria Math" panose="02040503050406030204" pitchFamily="18" charset="0"/>
                            </a:rPr>
                          </m:ctrlPr>
                        </m:fPr>
                        <m:num>
                          <m:sSub>
                            <m:sSubPr>
                              <m:ctrlPr>
                                <a:rPr lang="es-PA" i="1">
                                  <a:latin typeface="Cambria Math" panose="02040503050406030204" pitchFamily="18" charset="0"/>
                                </a:rPr>
                              </m:ctrlPr>
                            </m:sSubPr>
                            <m:e>
                              <m:r>
                                <a:rPr lang="es-PA" i="1">
                                  <a:latin typeface="Cambria Math" panose="02040503050406030204" pitchFamily="18" charset="0"/>
                                </a:rPr>
                                <m:t>𝐾</m:t>
                              </m:r>
                            </m:e>
                            <m:sub>
                              <m:r>
                                <a:rPr lang="es-PA" i="1">
                                  <a:latin typeface="Cambria Math" panose="02040503050406030204" pitchFamily="18" charset="0"/>
                                </a:rPr>
                                <m:t>𝑛</m:t>
                              </m:r>
                            </m:sub>
                          </m:sSub>
                        </m:num>
                        <m:den>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𝑎</m:t>
                              </m:r>
                            </m:e>
                            <m:sub>
                              <m:r>
                                <a:rPr lang="es-PA" i="1">
                                  <a:latin typeface="Cambria Math" panose="02040503050406030204" pitchFamily="18" charset="0"/>
                                </a:rPr>
                                <m:t>𝑛</m:t>
                              </m:r>
                            </m:sub>
                          </m:sSub>
                        </m:den>
                      </m:f>
                      <m:r>
                        <a:rPr lang="es-PA" b="0" i="1" smtClean="0">
                          <a:latin typeface="Cambria Math" panose="02040503050406030204" pitchFamily="18" charset="0"/>
                        </a:rPr>
                        <m:t>+</m:t>
                      </m:r>
                      <m:f>
                        <m:fPr>
                          <m:ctrlPr>
                            <a:rPr lang="es-PA" i="1">
                              <a:latin typeface="Cambria Math" panose="02040503050406030204" pitchFamily="18" charset="0"/>
                            </a:rPr>
                          </m:ctrlPr>
                        </m:fPr>
                        <m:num>
                          <m:sSub>
                            <m:sSubPr>
                              <m:ctrlPr>
                                <a:rPr lang="es-PA" i="1">
                                  <a:latin typeface="Cambria Math" panose="02040503050406030204" pitchFamily="18" charset="0"/>
                                </a:rPr>
                              </m:ctrlPr>
                            </m:sSubPr>
                            <m:e>
                              <m:r>
                                <a:rPr lang="es-PA" i="1">
                                  <a:latin typeface="Cambria Math" panose="02040503050406030204" pitchFamily="18" charset="0"/>
                                </a:rPr>
                                <m:t>𝐾</m:t>
                              </m:r>
                            </m:e>
                            <m:sub>
                              <m:r>
                                <a:rPr lang="es-PA" b="0" i="1" smtClean="0">
                                  <a:latin typeface="Cambria Math" panose="02040503050406030204" pitchFamily="18" charset="0"/>
                                </a:rPr>
                                <m:t>𝑚</m:t>
                              </m:r>
                            </m:sub>
                          </m:sSub>
                        </m:num>
                        <m:den>
                          <m:sSup>
                            <m:sSupPr>
                              <m:ctrlPr>
                                <a:rPr lang="es-PA" i="1">
                                  <a:latin typeface="Cambria Math" panose="02040503050406030204" pitchFamily="18" charset="0"/>
                                </a:rPr>
                              </m:ctrlPr>
                            </m:sSupPr>
                            <m:e>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𝑏</m:t>
                                      </m:r>
                                    </m:e>
                                    <m:sub>
                                      <m:r>
                                        <a:rPr lang="es-PA" i="1">
                                          <a:latin typeface="Cambria Math" panose="02040503050406030204" pitchFamily="18" charset="0"/>
                                        </a:rPr>
                                        <m:t>1</m:t>
                                      </m:r>
                                    </m:sub>
                                  </m:sSub>
                                </m:e>
                              </m:d>
                            </m:e>
                            <m:sup>
                              <m:r>
                                <a:rPr lang="es-PA" b="0" i="1" smtClean="0">
                                  <a:latin typeface="Cambria Math" panose="02040503050406030204" pitchFamily="18" charset="0"/>
                                </a:rPr>
                                <m:t>𝑚</m:t>
                              </m:r>
                            </m:sup>
                          </m:sSup>
                        </m:den>
                      </m:f>
                      <m:r>
                        <a:rPr lang="es-PA" b="0" i="1" smtClean="0">
                          <a:latin typeface="Cambria Math" panose="02040503050406030204" pitchFamily="18" charset="0"/>
                        </a:rPr>
                        <m:t>+</m:t>
                      </m:r>
                      <m:f>
                        <m:fPr>
                          <m:ctrlPr>
                            <a:rPr lang="es-PA" i="1">
                              <a:latin typeface="Cambria Math" panose="02040503050406030204" pitchFamily="18" charset="0"/>
                            </a:rPr>
                          </m:ctrlPr>
                        </m:fPr>
                        <m:num>
                          <m:sSub>
                            <m:sSubPr>
                              <m:ctrlPr>
                                <a:rPr lang="es-PA" i="1">
                                  <a:latin typeface="Cambria Math" panose="02040503050406030204" pitchFamily="18" charset="0"/>
                                </a:rPr>
                              </m:ctrlPr>
                            </m:sSubPr>
                            <m:e>
                              <m:r>
                                <a:rPr lang="es-PA" i="1">
                                  <a:latin typeface="Cambria Math" panose="02040503050406030204" pitchFamily="18" charset="0"/>
                                </a:rPr>
                                <m:t>𝐾</m:t>
                              </m:r>
                            </m:e>
                            <m:sub>
                              <m:r>
                                <a:rPr lang="es-PA" b="0" i="1" smtClean="0">
                                  <a:latin typeface="Cambria Math" panose="02040503050406030204" pitchFamily="18" charset="0"/>
                                </a:rPr>
                                <m:t>𝑚</m:t>
                              </m:r>
                              <m:r>
                                <a:rPr lang="es-PA" b="0" i="1" smtClean="0">
                                  <a:latin typeface="Cambria Math" panose="02040503050406030204" pitchFamily="18" charset="0"/>
                                </a:rPr>
                                <m:t>−1</m:t>
                              </m:r>
                            </m:sub>
                          </m:sSub>
                        </m:num>
                        <m:den>
                          <m:sSup>
                            <m:sSupPr>
                              <m:ctrlPr>
                                <a:rPr lang="es-PA" i="1">
                                  <a:latin typeface="Cambria Math" panose="02040503050406030204" pitchFamily="18" charset="0"/>
                                </a:rPr>
                              </m:ctrlPr>
                            </m:sSupPr>
                            <m:e>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𝑏</m:t>
                                      </m:r>
                                    </m:e>
                                    <m:sub>
                                      <m:r>
                                        <a:rPr lang="es-PA" i="1">
                                          <a:latin typeface="Cambria Math" panose="02040503050406030204" pitchFamily="18" charset="0"/>
                                        </a:rPr>
                                        <m:t>1</m:t>
                                      </m:r>
                                    </m:sub>
                                  </m:sSub>
                                </m:e>
                              </m:d>
                            </m:e>
                            <m:sup>
                              <m:r>
                                <a:rPr lang="es-PA" b="0" i="1" smtClean="0">
                                  <a:latin typeface="Cambria Math" panose="02040503050406030204" pitchFamily="18" charset="0"/>
                                </a:rPr>
                                <m:t>𝑚</m:t>
                              </m:r>
                              <m:r>
                                <a:rPr lang="es-PA" b="0" i="1" smtClean="0">
                                  <a:latin typeface="Cambria Math" panose="02040503050406030204" pitchFamily="18" charset="0"/>
                                </a:rPr>
                                <m:t>−1</m:t>
                              </m:r>
                            </m:sup>
                          </m:sSup>
                        </m:den>
                      </m:f>
                      <m:r>
                        <a:rPr lang="es-PA" i="1">
                          <a:latin typeface="Cambria Math" panose="02040503050406030204" pitchFamily="18" charset="0"/>
                        </a:rPr>
                        <m:t>+…+</m:t>
                      </m:r>
                      <m:f>
                        <m:fPr>
                          <m:ctrlPr>
                            <a:rPr lang="es-PA" i="1">
                              <a:latin typeface="Cambria Math" panose="02040503050406030204" pitchFamily="18" charset="0"/>
                            </a:rPr>
                          </m:ctrlPr>
                        </m:fPr>
                        <m:num>
                          <m:sSub>
                            <m:sSubPr>
                              <m:ctrlPr>
                                <a:rPr lang="es-PA" i="1">
                                  <a:latin typeface="Cambria Math" panose="02040503050406030204" pitchFamily="18" charset="0"/>
                                </a:rPr>
                              </m:ctrlPr>
                            </m:sSubPr>
                            <m:e>
                              <m:r>
                                <a:rPr lang="es-PA" i="1">
                                  <a:latin typeface="Cambria Math" panose="02040503050406030204" pitchFamily="18" charset="0"/>
                                </a:rPr>
                                <m:t>𝐾</m:t>
                              </m:r>
                            </m:e>
                            <m:sub>
                              <m:r>
                                <a:rPr lang="es-PA" b="0" i="1" smtClean="0">
                                  <a:latin typeface="Cambria Math" panose="02040503050406030204" pitchFamily="18" charset="0"/>
                                </a:rPr>
                                <m:t>2</m:t>
                              </m:r>
                            </m:sub>
                          </m:sSub>
                        </m:num>
                        <m:den>
                          <m:sSup>
                            <m:sSupPr>
                              <m:ctrlPr>
                                <a:rPr lang="es-PA" i="1">
                                  <a:latin typeface="Cambria Math" panose="02040503050406030204" pitchFamily="18" charset="0"/>
                                </a:rPr>
                              </m:ctrlPr>
                            </m:sSupPr>
                            <m:e>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𝑏</m:t>
                                      </m:r>
                                    </m:e>
                                    <m:sub>
                                      <m:r>
                                        <a:rPr lang="es-PA" b="0" i="1" smtClean="0">
                                          <a:latin typeface="Cambria Math" panose="02040503050406030204" pitchFamily="18" charset="0"/>
                                        </a:rPr>
                                        <m:t>1</m:t>
                                      </m:r>
                                    </m:sub>
                                  </m:sSub>
                                </m:e>
                              </m:d>
                            </m:e>
                            <m:sup>
                              <m:r>
                                <a:rPr lang="es-PA" b="0" i="1" smtClean="0">
                                  <a:latin typeface="Cambria Math" panose="02040503050406030204" pitchFamily="18" charset="0"/>
                                </a:rPr>
                                <m:t>2</m:t>
                              </m:r>
                            </m:sup>
                          </m:sSup>
                        </m:den>
                      </m:f>
                      <m:r>
                        <a:rPr lang="es-PA" i="1">
                          <a:latin typeface="Cambria Math" panose="02040503050406030204" pitchFamily="18" charset="0"/>
                        </a:rPr>
                        <m:t>+</m:t>
                      </m:r>
                      <m:f>
                        <m:fPr>
                          <m:ctrlPr>
                            <a:rPr lang="es-PA" i="1">
                              <a:latin typeface="Cambria Math" panose="02040503050406030204" pitchFamily="18" charset="0"/>
                            </a:rPr>
                          </m:ctrlPr>
                        </m:fPr>
                        <m:num>
                          <m:sSub>
                            <m:sSubPr>
                              <m:ctrlPr>
                                <a:rPr lang="es-PA" i="1">
                                  <a:latin typeface="Cambria Math" panose="02040503050406030204" pitchFamily="18" charset="0"/>
                                </a:rPr>
                              </m:ctrlPr>
                            </m:sSubPr>
                            <m:e>
                              <m:r>
                                <a:rPr lang="es-PA" i="1">
                                  <a:latin typeface="Cambria Math" panose="02040503050406030204" pitchFamily="18" charset="0"/>
                                </a:rPr>
                                <m:t>𝐾</m:t>
                              </m:r>
                            </m:e>
                            <m:sub>
                              <m:r>
                                <a:rPr lang="es-PA" b="0" i="1" smtClean="0">
                                  <a:latin typeface="Cambria Math" panose="02040503050406030204" pitchFamily="18" charset="0"/>
                                </a:rPr>
                                <m:t>1</m:t>
                              </m:r>
                            </m:sub>
                          </m:sSub>
                        </m:num>
                        <m:den>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𝑏</m:t>
                              </m:r>
                            </m:e>
                            <m:sub>
                              <m:r>
                                <a:rPr lang="es-PA" b="0" i="1" smtClean="0">
                                  <a:latin typeface="Cambria Math" panose="02040503050406030204" pitchFamily="18" charset="0"/>
                                </a:rPr>
                                <m:t>1</m:t>
                              </m:r>
                            </m:sub>
                          </m:sSub>
                        </m:den>
                      </m:f>
                      <m:r>
                        <a:rPr lang="es-PA" b="0" i="1" smtClean="0">
                          <a:latin typeface="Cambria Math" panose="02040503050406030204" pitchFamily="18" charset="0"/>
                        </a:rPr>
                        <m:t> </m:t>
                      </m:r>
                    </m:oMath>
                  </m:oMathPara>
                </a14:m>
                <a:endParaRPr lang="es-PA" b="0" i="1" dirty="0">
                  <a:latin typeface="Cambria Math" panose="02040503050406030204" pitchFamily="18" charset="0"/>
                </a:endParaRPr>
              </a:p>
              <a:p>
                <a:endParaRPr lang="es-PA" b="0" i="1" dirty="0">
                  <a:latin typeface="Cambria Math" panose="02040503050406030204" pitchFamily="18" charset="0"/>
                </a:endParaRPr>
              </a:p>
              <a:p>
                <a:r>
                  <a:rPr lang="es-PA" sz="1600" b="0" dirty="0"/>
                  <a:t>Donde las constantes se calculan mediante:</a:t>
                </a:r>
              </a:p>
              <a:p>
                <a:pPr/>
                <a14:m>
                  <m:oMathPara xmlns:m="http://schemas.openxmlformats.org/officeDocument/2006/math">
                    <m:oMathParaPr>
                      <m:jc m:val="left"/>
                    </m:oMathParaPr>
                    <m:oMath xmlns:m="http://schemas.openxmlformats.org/officeDocument/2006/math">
                      <m:sSub>
                        <m:sSubPr>
                          <m:ctrlPr>
                            <a:rPr lang="es-PA" i="1">
                              <a:latin typeface="Cambria Math" panose="02040503050406030204" pitchFamily="18" charset="0"/>
                            </a:rPr>
                          </m:ctrlPr>
                        </m:sSubPr>
                        <m:e>
                          <m:r>
                            <a:rPr lang="es-PA" i="1">
                              <a:latin typeface="Cambria Math" panose="02040503050406030204" pitchFamily="18" charset="0"/>
                            </a:rPr>
                            <m:t>𝐾</m:t>
                          </m:r>
                        </m:e>
                        <m:sub>
                          <m:r>
                            <a:rPr lang="es-PA" b="0" i="1" smtClean="0">
                              <a:latin typeface="Cambria Math" panose="02040503050406030204" pitchFamily="18" charset="0"/>
                            </a:rPr>
                            <m:t>𝑗</m:t>
                          </m:r>
                        </m:sub>
                      </m:sSub>
                      <m:r>
                        <a:rPr lang="es-PA" b="0" i="1" smtClean="0">
                          <a:latin typeface="Cambria Math" panose="02040503050406030204" pitchFamily="18" charset="0"/>
                        </a:rPr>
                        <m:t>=</m:t>
                      </m:r>
                      <m:func>
                        <m:funcPr>
                          <m:ctrlPr>
                            <a:rPr lang="es-PA" b="0" i="1" smtClean="0">
                              <a:latin typeface="Cambria Math" panose="02040503050406030204" pitchFamily="18" charset="0"/>
                            </a:rPr>
                          </m:ctrlPr>
                        </m:funcPr>
                        <m:fName>
                          <m:limLow>
                            <m:limLowPr>
                              <m:ctrlPr>
                                <a:rPr lang="es-PA" b="0" i="1" smtClean="0">
                                  <a:latin typeface="Cambria Math" panose="02040503050406030204" pitchFamily="18" charset="0"/>
                                </a:rPr>
                              </m:ctrlPr>
                            </m:limLowPr>
                            <m:e>
                              <m:r>
                                <m:rPr>
                                  <m:sty m:val="p"/>
                                </m:rPr>
                                <a:rPr lang="es-PA" b="0" i="0" smtClean="0">
                                  <a:latin typeface="Cambria Math" panose="02040503050406030204" pitchFamily="18" charset="0"/>
                                </a:rPr>
                                <m:t>lim</m:t>
                              </m:r>
                            </m:e>
                            <m:lim>
                              <m:r>
                                <a:rPr lang="es-PA" b="0" i="1" smtClean="0">
                                  <a:latin typeface="Cambria Math" panose="02040503050406030204" pitchFamily="18" charset="0"/>
                                </a:rPr>
                                <m:t>𝑠</m:t>
                              </m:r>
                              <m:r>
                                <a:rPr lang="es-PA" b="0" i="1" smtClean="0">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𝑏</m:t>
                                  </m:r>
                                </m:e>
                                <m:sub>
                                  <m:r>
                                    <a:rPr lang="es-PA" i="1">
                                      <a:latin typeface="Cambria Math" panose="02040503050406030204" pitchFamily="18" charset="0"/>
                                    </a:rPr>
                                    <m:t>1</m:t>
                                  </m:r>
                                </m:sub>
                              </m:sSub>
                            </m:lim>
                          </m:limLow>
                        </m:fName>
                        <m:e>
                          <m:f>
                            <m:fPr>
                              <m:ctrlPr>
                                <a:rPr lang="es-PA" i="1">
                                  <a:latin typeface="Cambria Math" panose="02040503050406030204" pitchFamily="18" charset="0"/>
                                </a:rPr>
                              </m:ctrlPr>
                            </m:fPr>
                            <m:num>
                              <m:r>
                                <a:rPr lang="es-PA" i="1">
                                  <a:latin typeface="Cambria Math" panose="02040503050406030204" pitchFamily="18" charset="0"/>
                                </a:rPr>
                                <m:t>1</m:t>
                              </m:r>
                            </m:num>
                            <m:den>
                              <m:d>
                                <m:dPr>
                                  <m:ctrlPr>
                                    <a:rPr lang="es-PA" i="1">
                                      <a:latin typeface="Cambria Math" panose="02040503050406030204" pitchFamily="18" charset="0"/>
                                    </a:rPr>
                                  </m:ctrlPr>
                                </m:dPr>
                                <m:e>
                                  <m:r>
                                    <a:rPr lang="es-PA" i="1">
                                      <a:latin typeface="Cambria Math" panose="02040503050406030204" pitchFamily="18" charset="0"/>
                                    </a:rPr>
                                    <m:t>𝑖</m:t>
                                  </m:r>
                                  <m:r>
                                    <a:rPr lang="es-PA" i="1">
                                      <a:latin typeface="Cambria Math" panose="02040503050406030204" pitchFamily="18" charset="0"/>
                                    </a:rPr>
                                    <m:t>−1</m:t>
                                  </m:r>
                                </m:e>
                              </m:d>
                              <m:r>
                                <a:rPr lang="es-PA" i="1">
                                  <a:latin typeface="Cambria Math" panose="02040503050406030204" pitchFamily="18" charset="0"/>
                                </a:rPr>
                                <m:t>!</m:t>
                              </m:r>
                            </m:den>
                          </m:f>
                          <m:f>
                            <m:fPr>
                              <m:ctrlPr>
                                <a:rPr lang="es-PA" i="1">
                                  <a:latin typeface="Cambria Math" panose="02040503050406030204" pitchFamily="18" charset="0"/>
                                </a:rPr>
                              </m:ctrlPr>
                            </m:fPr>
                            <m:num>
                              <m:sSup>
                                <m:sSupPr>
                                  <m:ctrlPr>
                                    <a:rPr lang="es-PA" i="1">
                                      <a:latin typeface="Cambria Math" panose="02040503050406030204" pitchFamily="18" charset="0"/>
                                    </a:rPr>
                                  </m:ctrlPr>
                                </m:sSupPr>
                                <m:e>
                                  <m:r>
                                    <a:rPr lang="es-PA" i="1">
                                      <a:latin typeface="Cambria Math" panose="02040503050406030204" pitchFamily="18" charset="0"/>
                                    </a:rPr>
                                    <m:t>𝑑</m:t>
                                  </m:r>
                                </m:e>
                                <m:sup>
                                  <m:r>
                                    <a:rPr lang="es-PA" i="1">
                                      <a:latin typeface="Cambria Math" panose="02040503050406030204" pitchFamily="18" charset="0"/>
                                    </a:rPr>
                                    <m:t>𝑖</m:t>
                                  </m:r>
                                  <m:r>
                                    <a:rPr lang="es-PA" i="1">
                                      <a:latin typeface="Cambria Math" panose="02040503050406030204" pitchFamily="18" charset="0"/>
                                    </a:rPr>
                                    <m:t>−1</m:t>
                                  </m:r>
                                </m:sup>
                              </m:sSup>
                            </m:num>
                            <m:den>
                              <m:r>
                                <a:rPr lang="es-PA" i="1">
                                  <a:latin typeface="Cambria Math" panose="02040503050406030204" pitchFamily="18" charset="0"/>
                                </a:rPr>
                                <m:t>𝑑</m:t>
                              </m:r>
                              <m:sSup>
                                <m:sSupPr>
                                  <m:ctrlPr>
                                    <a:rPr lang="es-PA" i="1">
                                      <a:latin typeface="Cambria Math" panose="02040503050406030204" pitchFamily="18" charset="0"/>
                                    </a:rPr>
                                  </m:ctrlPr>
                                </m:sSupPr>
                                <m:e>
                                  <m:r>
                                    <a:rPr lang="es-PA" i="1">
                                      <a:latin typeface="Cambria Math" panose="02040503050406030204" pitchFamily="18" charset="0"/>
                                    </a:rPr>
                                    <m:t>𝑠</m:t>
                                  </m:r>
                                </m:e>
                                <m:sup>
                                  <m:r>
                                    <a:rPr lang="es-PA" i="1">
                                      <a:latin typeface="Cambria Math" panose="02040503050406030204" pitchFamily="18" charset="0"/>
                                    </a:rPr>
                                    <m:t>𝑖</m:t>
                                  </m:r>
                                  <m:r>
                                    <a:rPr lang="es-PA" i="1">
                                      <a:latin typeface="Cambria Math" panose="02040503050406030204" pitchFamily="18" charset="0"/>
                                    </a:rPr>
                                    <m:t>−1</m:t>
                                  </m:r>
                                </m:sup>
                              </m:sSup>
                            </m:den>
                          </m:f>
                          <m:d>
                            <m:dPr>
                              <m:ctrlPr>
                                <a:rPr lang="es-PA" i="1">
                                  <a:latin typeface="Cambria Math" panose="02040503050406030204" pitchFamily="18" charset="0"/>
                                </a:rPr>
                              </m:ctrlPr>
                            </m:dPr>
                            <m:e>
                              <m:sSup>
                                <m:sSupPr>
                                  <m:ctrlPr>
                                    <a:rPr lang="es-PA" i="1">
                                      <a:latin typeface="Cambria Math" panose="02040503050406030204" pitchFamily="18" charset="0"/>
                                    </a:rPr>
                                  </m:ctrlPr>
                                </m:sSupPr>
                                <m:e>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𝑏</m:t>
                                          </m:r>
                                        </m:e>
                                        <m:sub>
                                          <m:r>
                                            <a:rPr lang="es-PA" i="1">
                                              <a:latin typeface="Cambria Math" panose="02040503050406030204" pitchFamily="18" charset="0"/>
                                            </a:rPr>
                                            <m:t>1</m:t>
                                          </m:r>
                                        </m:sub>
                                      </m:sSub>
                                    </m:e>
                                  </m:d>
                                </m:e>
                                <m:sup>
                                  <m:r>
                                    <a:rPr lang="es-PA" i="1">
                                      <a:latin typeface="Cambria Math" panose="02040503050406030204" pitchFamily="18" charset="0"/>
                                    </a:rPr>
                                    <m:t>𝑚</m:t>
                                  </m:r>
                                </m:sup>
                              </m:sSup>
                              <m:r>
                                <a:rPr lang="es-PA" i="1">
                                  <a:latin typeface="Cambria Math" panose="02040503050406030204" pitchFamily="18" charset="0"/>
                                </a:rPr>
                                <m:t>𝐹</m:t>
                              </m:r>
                              <m:d>
                                <m:dPr>
                                  <m:ctrlPr>
                                    <a:rPr lang="es-PA" i="1">
                                      <a:latin typeface="Cambria Math" panose="02040503050406030204" pitchFamily="18" charset="0"/>
                                    </a:rPr>
                                  </m:ctrlPr>
                                </m:dPr>
                                <m:e>
                                  <m:r>
                                    <a:rPr lang="es-PA" i="1">
                                      <a:latin typeface="Cambria Math" panose="02040503050406030204" pitchFamily="18" charset="0"/>
                                    </a:rPr>
                                    <m:t>𝑠</m:t>
                                  </m:r>
                                </m:e>
                              </m:d>
                            </m:e>
                          </m:d>
                        </m:e>
                      </m:func>
                      <m:r>
                        <a:rPr lang="es-PA" b="0" i="1" smtClean="0">
                          <a:latin typeface="Cambria Math" panose="02040503050406030204" pitchFamily="18" charset="0"/>
                        </a:rPr>
                        <m:t>   </m:t>
                      </m:r>
                      <m:r>
                        <a:rPr lang="es-PA" b="0" i="1" smtClean="0">
                          <a:latin typeface="Cambria Math" panose="02040503050406030204" pitchFamily="18" charset="0"/>
                        </a:rPr>
                        <m:t>𝑝𝑎𝑟𝑎</m:t>
                      </m:r>
                      <m:r>
                        <a:rPr lang="es-PA" b="0" i="1" smtClean="0">
                          <a:latin typeface="Cambria Math" panose="02040503050406030204" pitchFamily="18" charset="0"/>
                        </a:rPr>
                        <m:t> </m:t>
                      </m:r>
                      <m:r>
                        <a:rPr lang="es-PA" b="0" i="1" smtClean="0">
                          <a:latin typeface="Cambria Math" panose="02040503050406030204" pitchFamily="18" charset="0"/>
                        </a:rPr>
                        <m:t>𝑖</m:t>
                      </m:r>
                      <m:r>
                        <a:rPr lang="es-PA" b="0" i="1" smtClean="0">
                          <a:latin typeface="Cambria Math" panose="02040503050406030204" pitchFamily="18" charset="0"/>
                        </a:rPr>
                        <m:t>=1,2,3,…;  </m:t>
                      </m:r>
                      <m:r>
                        <a:rPr lang="es-PA" b="0" i="1" smtClean="0">
                          <a:latin typeface="Cambria Math" panose="02040503050406030204" pitchFamily="18" charset="0"/>
                        </a:rPr>
                        <m:t>𝑠𝑖𝑒𝑛𝑑𝑜</m:t>
                      </m:r>
                      <m:r>
                        <a:rPr lang="es-PA" b="0" i="1" smtClean="0">
                          <a:latin typeface="Cambria Math" panose="02040503050406030204" pitchFamily="18" charset="0"/>
                        </a:rPr>
                        <m:t> </m:t>
                      </m:r>
                      <m:r>
                        <a:rPr lang="es-PA" b="0" i="1" smtClean="0">
                          <a:latin typeface="Cambria Math" panose="02040503050406030204" pitchFamily="18" charset="0"/>
                        </a:rPr>
                        <m:t>𝑗</m:t>
                      </m:r>
                      <m:r>
                        <a:rPr lang="es-PA" b="0" i="1" smtClean="0">
                          <a:latin typeface="Cambria Math" panose="02040503050406030204" pitchFamily="18" charset="0"/>
                        </a:rPr>
                        <m:t>=</m:t>
                      </m:r>
                      <m:r>
                        <a:rPr lang="es-PA" b="0" i="1" smtClean="0">
                          <a:latin typeface="Cambria Math" panose="02040503050406030204" pitchFamily="18" charset="0"/>
                        </a:rPr>
                        <m:t>𝑚</m:t>
                      </m:r>
                      <m:r>
                        <a:rPr lang="es-PA" b="0" i="1" smtClean="0">
                          <a:latin typeface="Cambria Math" panose="02040503050406030204" pitchFamily="18" charset="0"/>
                        </a:rPr>
                        <m:t>,</m:t>
                      </m:r>
                      <m:r>
                        <a:rPr lang="es-PA" b="0" i="1" smtClean="0">
                          <a:latin typeface="Cambria Math" panose="02040503050406030204" pitchFamily="18" charset="0"/>
                        </a:rPr>
                        <m:t>𝑚</m:t>
                      </m:r>
                      <m:r>
                        <a:rPr lang="es-PA" b="0" i="1" smtClean="0">
                          <a:latin typeface="Cambria Math" panose="02040503050406030204" pitchFamily="18" charset="0"/>
                        </a:rPr>
                        <m:t>−1,</m:t>
                      </m:r>
                      <m:r>
                        <a:rPr lang="es-PA" b="0" i="1" smtClean="0">
                          <a:latin typeface="Cambria Math" panose="02040503050406030204" pitchFamily="18" charset="0"/>
                        </a:rPr>
                        <m:t>𝑚</m:t>
                      </m:r>
                      <m:r>
                        <a:rPr lang="es-PA" b="0" i="1" smtClean="0">
                          <a:latin typeface="Cambria Math" panose="02040503050406030204" pitchFamily="18" charset="0"/>
                        </a:rPr>
                        <m:t>−2,…</m:t>
                      </m:r>
                    </m:oMath>
                  </m:oMathPara>
                </a14:m>
                <a:endParaRPr lang="es-PA" dirty="0"/>
              </a:p>
              <a:p>
                <a:r>
                  <a:rPr lang="es-PA" dirty="0"/>
                  <a:t>Ejemplo: supongamos una raíz en el denominador, repetida 3 veces: </a:t>
                </a:r>
                <a14:m>
                  <m:oMath xmlns:m="http://schemas.openxmlformats.org/officeDocument/2006/math">
                    <m:r>
                      <a:rPr lang="es-PA" i="1">
                        <a:latin typeface="Cambria Math" panose="02040503050406030204" pitchFamily="18" charset="0"/>
                      </a:rPr>
                      <m:t>𝐹</m:t>
                    </m:r>
                    <m:d>
                      <m:dPr>
                        <m:ctrlPr>
                          <a:rPr lang="es-PA" i="1">
                            <a:latin typeface="Cambria Math" panose="02040503050406030204" pitchFamily="18" charset="0"/>
                          </a:rPr>
                        </m:ctrlPr>
                      </m:dPr>
                      <m:e>
                        <m:r>
                          <a:rPr lang="es-PA" i="1">
                            <a:latin typeface="Cambria Math" panose="02040503050406030204" pitchFamily="18" charset="0"/>
                          </a:rPr>
                          <m:t>𝑠</m:t>
                        </m:r>
                      </m:e>
                    </m:d>
                    <m:r>
                      <a:rPr lang="es-PA" i="1">
                        <a:latin typeface="Cambria Math" panose="02040503050406030204" pitchFamily="18" charset="0"/>
                      </a:rPr>
                      <m:t>=</m:t>
                    </m:r>
                    <m:f>
                      <m:fPr>
                        <m:ctrlPr>
                          <a:rPr lang="es-PA" i="1">
                            <a:latin typeface="Cambria Math" panose="02040503050406030204" pitchFamily="18" charset="0"/>
                          </a:rPr>
                        </m:ctrlPr>
                      </m:fPr>
                      <m:num>
                        <m:r>
                          <a:rPr lang="es-PA" i="1">
                            <a:latin typeface="Cambria Math" panose="02040503050406030204" pitchFamily="18" charset="0"/>
                          </a:rPr>
                          <m:t>𝑁</m:t>
                        </m:r>
                        <m:r>
                          <a:rPr lang="es-PA" i="1">
                            <a:latin typeface="Cambria Math" panose="02040503050406030204" pitchFamily="18" charset="0"/>
                          </a:rPr>
                          <m:t>(</m:t>
                        </m:r>
                        <m:r>
                          <a:rPr lang="es-PA" i="1">
                            <a:latin typeface="Cambria Math" panose="02040503050406030204" pitchFamily="18" charset="0"/>
                          </a:rPr>
                          <m:t>𝑠</m:t>
                        </m:r>
                        <m:r>
                          <a:rPr lang="es-PA" i="1">
                            <a:latin typeface="Cambria Math" panose="02040503050406030204" pitchFamily="18" charset="0"/>
                          </a:rPr>
                          <m:t>)</m:t>
                        </m:r>
                      </m:num>
                      <m:den>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𝑎</m:t>
                                </m:r>
                              </m:e>
                              <m:sub>
                                <m:r>
                                  <a:rPr lang="es-PA" i="1">
                                    <a:latin typeface="Cambria Math" panose="02040503050406030204" pitchFamily="18" charset="0"/>
                                  </a:rPr>
                                  <m:t>𝑛</m:t>
                                </m:r>
                              </m:sub>
                            </m:sSub>
                          </m:e>
                        </m:d>
                        <m:sSup>
                          <m:sSupPr>
                            <m:ctrlPr>
                              <a:rPr lang="es-PA" i="1">
                                <a:latin typeface="Cambria Math" panose="02040503050406030204" pitchFamily="18" charset="0"/>
                              </a:rPr>
                            </m:ctrlPr>
                          </m:sSupPr>
                          <m:e>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𝑏</m:t>
                                    </m:r>
                                  </m:e>
                                  <m:sub>
                                    <m:r>
                                      <a:rPr lang="es-PA" i="1">
                                        <a:latin typeface="Cambria Math" panose="02040503050406030204" pitchFamily="18" charset="0"/>
                                      </a:rPr>
                                      <m:t>1</m:t>
                                    </m:r>
                                  </m:sub>
                                </m:sSub>
                              </m:e>
                            </m:d>
                          </m:e>
                          <m:sup>
                            <m:r>
                              <a:rPr lang="es-PA" b="0" i="1" smtClean="0">
                                <a:latin typeface="Cambria Math" panose="02040503050406030204" pitchFamily="18" charset="0"/>
                              </a:rPr>
                              <m:t>3</m:t>
                            </m:r>
                          </m:sup>
                        </m:sSup>
                      </m:den>
                    </m:f>
                    <m:r>
                      <a:rPr lang="es-PA" b="0" i="1" smtClean="0">
                        <a:latin typeface="Cambria Math" panose="02040503050406030204" pitchFamily="18" charset="0"/>
                      </a:rPr>
                      <m:t>=</m:t>
                    </m:r>
                    <m:f>
                      <m:fPr>
                        <m:ctrlPr>
                          <a:rPr lang="es-PA" i="1">
                            <a:latin typeface="Cambria Math" panose="02040503050406030204" pitchFamily="18" charset="0"/>
                          </a:rPr>
                        </m:ctrlPr>
                      </m:fPr>
                      <m:num>
                        <m:sSub>
                          <m:sSubPr>
                            <m:ctrlPr>
                              <a:rPr lang="es-PA" i="1">
                                <a:latin typeface="Cambria Math" panose="02040503050406030204" pitchFamily="18" charset="0"/>
                              </a:rPr>
                            </m:ctrlPr>
                          </m:sSubPr>
                          <m:e>
                            <m:r>
                              <a:rPr lang="es-PA" i="1">
                                <a:latin typeface="Cambria Math" panose="02040503050406030204" pitchFamily="18" charset="0"/>
                              </a:rPr>
                              <m:t>𝐾</m:t>
                            </m:r>
                          </m:e>
                          <m:sub>
                            <m:r>
                              <a:rPr lang="es-PA" i="1">
                                <a:latin typeface="Cambria Math" panose="02040503050406030204" pitchFamily="18" charset="0"/>
                              </a:rPr>
                              <m:t>𝑛</m:t>
                            </m:r>
                          </m:sub>
                        </m:sSub>
                      </m:num>
                      <m:den>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𝑎</m:t>
                            </m:r>
                          </m:e>
                          <m:sub>
                            <m:r>
                              <a:rPr lang="es-PA" i="1">
                                <a:latin typeface="Cambria Math" panose="02040503050406030204" pitchFamily="18" charset="0"/>
                              </a:rPr>
                              <m:t>𝑛</m:t>
                            </m:r>
                          </m:sub>
                        </m:sSub>
                      </m:den>
                    </m:f>
                    <m:r>
                      <a:rPr lang="es-PA" i="1">
                        <a:latin typeface="Cambria Math" panose="02040503050406030204" pitchFamily="18" charset="0"/>
                      </a:rPr>
                      <m:t>+</m:t>
                    </m:r>
                    <m:f>
                      <m:fPr>
                        <m:ctrlPr>
                          <a:rPr lang="es-PA" i="1">
                            <a:latin typeface="Cambria Math" panose="02040503050406030204" pitchFamily="18" charset="0"/>
                          </a:rPr>
                        </m:ctrlPr>
                      </m:fPr>
                      <m:num>
                        <m:sSub>
                          <m:sSubPr>
                            <m:ctrlPr>
                              <a:rPr lang="es-PA" i="1">
                                <a:latin typeface="Cambria Math" panose="02040503050406030204" pitchFamily="18" charset="0"/>
                              </a:rPr>
                            </m:ctrlPr>
                          </m:sSubPr>
                          <m:e>
                            <m:r>
                              <a:rPr lang="es-PA" i="1">
                                <a:latin typeface="Cambria Math" panose="02040503050406030204" pitchFamily="18" charset="0"/>
                              </a:rPr>
                              <m:t>𝐾</m:t>
                            </m:r>
                          </m:e>
                          <m:sub>
                            <m:r>
                              <a:rPr lang="es-PA" b="0" i="1" smtClean="0">
                                <a:latin typeface="Cambria Math" panose="02040503050406030204" pitchFamily="18" charset="0"/>
                              </a:rPr>
                              <m:t>3</m:t>
                            </m:r>
                          </m:sub>
                        </m:sSub>
                      </m:num>
                      <m:den>
                        <m:sSup>
                          <m:sSupPr>
                            <m:ctrlPr>
                              <a:rPr lang="es-PA" i="1">
                                <a:latin typeface="Cambria Math" panose="02040503050406030204" pitchFamily="18" charset="0"/>
                              </a:rPr>
                            </m:ctrlPr>
                          </m:sSupPr>
                          <m:e>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𝑏</m:t>
                                    </m:r>
                                  </m:e>
                                  <m:sub>
                                    <m:r>
                                      <a:rPr lang="es-PA" i="1">
                                        <a:latin typeface="Cambria Math" panose="02040503050406030204" pitchFamily="18" charset="0"/>
                                      </a:rPr>
                                      <m:t>1</m:t>
                                    </m:r>
                                  </m:sub>
                                </m:sSub>
                              </m:e>
                            </m:d>
                          </m:e>
                          <m:sup>
                            <m:r>
                              <a:rPr lang="es-PA" b="0" i="1" smtClean="0">
                                <a:latin typeface="Cambria Math" panose="02040503050406030204" pitchFamily="18" charset="0"/>
                              </a:rPr>
                              <m:t>3</m:t>
                            </m:r>
                          </m:sup>
                        </m:sSup>
                      </m:den>
                    </m:f>
                    <m:r>
                      <a:rPr lang="es-PA" b="0" i="1" smtClean="0">
                        <a:latin typeface="Cambria Math" panose="02040503050406030204" pitchFamily="18" charset="0"/>
                      </a:rPr>
                      <m:t>+</m:t>
                    </m:r>
                    <m:f>
                      <m:fPr>
                        <m:ctrlPr>
                          <a:rPr lang="es-PA" i="1">
                            <a:latin typeface="Cambria Math" panose="02040503050406030204" pitchFamily="18" charset="0"/>
                          </a:rPr>
                        </m:ctrlPr>
                      </m:fPr>
                      <m:num>
                        <m:sSub>
                          <m:sSubPr>
                            <m:ctrlPr>
                              <a:rPr lang="es-PA" i="1">
                                <a:latin typeface="Cambria Math" panose="02040503050406030204" pitchFamily="18" charset="0"/>
                              </a:rPr>
                            </m:ctrlPr>
                          </m:sSubPr>
                          <m:e>
                            <m:r>
                              <a:rPr lang="es-PA" i="1">
                                <a:latin typeface="Cambria Math" panose="02040503050406030204" pitchFamily="18" charset="0"/>
                              </a:rPr>
                              <m:t>𝐾</m:t>
                            </m:r>
                          </m:e>
                          <m:sub>
                            <m:r>
                              <a:rPr lang="es-PA" i="1">
                                <a:latin typeface="Cambria Math" panose="02040503050406030204" pitchFamily="18" charset="0"/>
                              </a:rPr>
                              <m:t>2</m:t>
                            </m:r>
                          </m:sub>
                        </m:sSub>
                      </m:num>
                      <m:den>
                        <m:sSup>
                          <m:sSupPr>
                            <m:ctrlPr>
                              <a:rPr lang="es-PA" i="1">
                                <a:latin typeface="Cambria Math" panose="02040503050406030204" pitchFamily="18" charset="0"/>
                              </a:rPr>
                            </m:ctrlPr>
                          </m:sSupPr>
                          <m:e>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𝑏</m:t>
                                    </m:r>
                                  </m:e>
                                  <m:sub>
                                    <m:r>
                                      <a:rPr lang="es-PA" i="1">
                                        <a:latin typeface="Cambria Math" panose="02040503050406030204" pitchFamily="18" charset="0"/>
                                      </a:rPr>
                                      <m:t>1</m:t>
                                    </m:r>
                                  </m:sub>
                                </m:sSub>
                              </m:e>
                            </m:d>
                          </m:e>
                          <m:sup>
                            <m:r>
                              <a:rPr lang="es-PA" i="1">
                                <a:latin typeface="Cambria Math" panose="02040503050406030204" pitchFamily="18" charset="0"/>
                              </a:rPr>
                              <m:t>2</m:t>
                            </m:r>
                          </m:sup>
                        </m:sSup>
                      </m:den>
                    </m:f>
                    <m:r>
                      <a:rPr lang="es-PA" i="1">
                        <a:latin typeface="Cambria Math" panose="02040503050406030204" pitchFamily="18" charset="0"/>
                      </a:rPr>
                      <m:t>+</m:t>
                    </m:r>
                    <m:f>
                      <m:fPr>
                        <m:ctrlPr>
                          <a:rPr lang="es-PA" i="1">
                            <a:latin typeface="Cambria Math" panose="02040503050406030204" pitchFamily="18" charset="0"/>
                          </a:rPr>
                        </m:ctrlPr>
                      </m:fPr>
                      <m:num>
                        <m:sSub>
                          <m:sSubPr>
                            <m:ctrlPr>
                              <a:rPr lang="es-PA" i="1">
                                <a:latin typeface="Cambria Math" panose="02040503050406030204" pitchFamily="18" charset="0"/>
                              </a:rPr>
                            </m:ctrlPr>
                          </m:sSubPr>
                          <m:e>
                            <m:r>
                              <a:rPr lang="es-PA" i="1">
                                <a:latin typeface="Cambria Math" panose="02040503050406030204" pitchFamily="18" charset="0"/>
                              </a:rPr>
                              <m:t>𝐾</m:t>
                            </m:r>
                          </m:e>
                          <m:sub>
                            <m:r>
                              <a:rPr lang="es-PA" i="1">
                                <a:latin typeface="Cambria Math" panose="02040503050406030204" pitchFamily="18" charset="0"/>
                              </a:rPr>
                              <m:t>1</m:t>
                            </m:r>
                          </m:sub>
                        </m:sSub>
                      </m:num>
                      <m:den>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𝑏</m:t>
                            </m:r>
                          </m:e>
                          <m:sub>
                            <m:r>
                              <a:rPr lang="es-PA" i="1">
                                <a:latin typeface="Cambria Math" panose="02040503050406030204" pitchFamily="18" charset="0"/>
                              </a:rPr>
                              <m:t>1</m:t>
                            </m:r>
                          </m:sub>
                        </m:sSub>
                      </m:den>
                    </m:f>
                  </m:oMath>
                </a14:m>
                <a:endParaRPr lang="es-PA" dirty="0"/>
              </a:p>
              <a:p>
                <a:pPr/>
                <a14:m>
                  <m:oMathPara xmlns:m="http://schemas.openxmlformats.org/officeDocument/2006/math">
                    <m:oMathParaPr>
                      <m:jc m:val="left"/>
                    </m:oMathParaPr>
                    <m:oMath xmlns:m="http://schemas.openxmlformats.org/officeDocument/2006/math">
                      <m:sSub>
                        <m:sSubPr>
                          <m:ctrlPr>
                            <a:rPr lang="es-PA" i="1">
                              <a:latin typeface="Cambria Math" panose="02040503050406030204" pitchFamily="18" charset="0"/>
                            </a:rPr>
                          </m:ctrlPr>
                        </m:sSubPr>
                        <m:e>
                          <m:r>
                            <a:rPr lang="es-PA" i="1">
                              <a:latin typeface="Cambria Math" panose="02040503050406030204" pitchFamily="18" charset="0"/>
                            </a:rPr>
                            <m:t>𝐾</m:t>
                          </m:r>
                        </m:e>
                        <m:sub>
                          <m:r>
                            <a:rPr lang="es-PA" b="0" i="1" smtClean="0">
                              <a:latin typeface="Cambria Math" panose="02040503050406030204" pitchFamily="18" charset="0"/>
                            </a:rPr>
                            <m:t>3</m:t>
                          </m:r>
                        </m:sub>
                      </m:sSub>
                      <m:r>
                        <a:rPr lang="es-PA" i="1">
                          <a:latin typeface="Cambria Math" panose="02040503050406030204" pitchFamily="18" charset="0"/>
                        </a:rPr>
                        <m:t>=</m:t>
                      </m:r>
                      <m:func>
                        <m:funcPr>
                          <m:ctrlPr>
                            <a:rPr lang="es-PA" i="1">
                              <a:latin typeface="Cambria Math" panose="02040503050406030204" pitchFamily="18" charset="0"/>
                            </a:rPr>
                          </m:ctrlPr>
                        </m:funcPr>
                        <m:fName>
                          <m:limLow>
                            <m:limLowPr>
                              <m:ctrlPr>
                                <a:rPr lang="es-PA" i="1">
                                  <a:latin typeface="Cambria Math" panose="02040503050406030204" pitchFamily="18" charset="0"/>
                                </a:rPr>
                              </m:ctrlPr>
                            </m:limLowPr>
                            <m:e>
                              <m:r>
                                <m:rPr>
                                  <m:sty m:val="p"/>
                                </m:rPr>
                                <a:rPr lang="es-PA">
                                  <a:latin typeface="Cambria Math" panose="02040503050406030204" pitchFamily="18" charset="0"/>
                                </a:rPr>
                                <m:t>lim</m:t>
                              </m:r>
                            </m:e>
                            <m:lim>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𝑏</m:t>
                                  </m:r>
                                </m:e>
                                <m:sub>
                                  <m:r>
                                    <a:rPr lang="es-PA" i="1">
                                      <a:latin typeface="Cambria Math" panose="02040503050406030204" pitchFamily="18" charset="0"/>
                                    </a:rPr>
                                    <m:t>1</m:t>
                                  </m:r>
                                </m:sub>
                              </m:sSub>
                            </m:lim>
                          </m:limLow>
                        </m:fName>
                        <m:e>
                          <m:f>
                            <m:fPr>
                              <m:ctrlPr>
                                <a:rPr lang="es-PA" i="1">
                                  <a:latin typeface="Cambria Math" panose="02040503050406030204" pitchFamily="18" charset="0"/>
                                </a:rPr>
                              </m:ctrlPr>
                            </m:fPr>
                            <m:num>
                              <m:r>
                                <a:rPr lang="es-PA" i="1">
                                  <a:latin typeface="Cambria Math" panose="02040503050406030204" pitchFamily="18" charset="0"/>
                                </a:rPr>
                                <m:t>1</m:t>
                              </m:r>
                            </m:num>
                            <m:den>
                              <m:d>
                                <m:dPr>
                                  <m:ctrlPr>
                                    <a:rPr lang="es-PA" i="1">
                                      <a:latin typeface="Cambria Math" panose="02040503050406030204" pitchFamily="18" charset="0"/>
                                    </a:rPr>
                                  </m:ctrlPr>
                                </m:dPr>
                                <m:e>
                                  <m:r>
                                    <a:rPr lang="es-PA" b="0" i="1" smtClean="0">
                                      <a:latin typeface="Cambria Math" panose="02040503050406030204" pitchFamily="18" charset="0"/>
                                    </a:rPr>
                                    <m:t>1</m:t>
                                  </m:r>
                                  <m:r>
                                    <a:rPr lang="es-PA" i="1">
                                      <a:latin typeface="Cambria Math" panose="02040503050406030204" pitchFamily="18" charset="0"/>
                                    </a:rPr>
                                    <m:t>−1</m:t>
                                  </m:r>
                                </m:e>
                              </m:d>
                              <m:r>
                                <a:rPr lang="es-PA" i="1">
                                  <a:latin typeface="Cambria Math" panose="02040503050406030204" pitchFamily="18" charset="0"/>
                                </a:rPr>
                                <m:t>!</m:t>
                              </m:r>
                            </m:den>
                          </m:f>
                          <m:f>
                            <m:fPr>
                              <m:ctrlPr>
                                <a:rPr lang="es-PA" i="1">
                                  <a:latin typeface="Cambria Math" panose="02040503050406030204" pitchFamily="18" charset="0"/>
                                </a:rPr>
                              </m:ctrlPr>
                            </m:fPr>
                            <m:num>
                              <m:sSup>
                                <m:sSupPr>
                                  <m:ctrlPr>
                                    <a:rPr lang="es-PA" i="1">
                                      <a:latin typeface="Cambria Math" panose="02040503050406030204" pitchFamily="18" charset="0"/>
                                    </a:rPr>
                                  </m:ctrlPr>
                                </m:sSupPr>
                                <m:e>
                                  <m:r>
                                    <a:rPr lang="es-PA" i="1">
                                      <a:latin typeface="Cambria Math" panose="02040503050406030204" pitchFamily="18" charset="0"/>
                                    </a:rPr>
                                    <m:t>𝑑</m:t>
                                  </m:r>
                                </m:e>
                                <m:sup>
                                  <m:r>
                                    <a:rPr lang="es-PA" b="0" i="1" smtClean="0">
                                      <a:latin typeface="Cambria Math" panose="02040503050406030204" pitchFamily="18" charset="0"/>
                                    </a:rPr>
                                    <m:t>1</m:t>
                                  </m:r>
                                  <m:r>
                                    <a:rPr lang="es-PA" i="1">
                                      <a:latin typeface="Cambria Math" panose="02040503050406030204" pitchFamily="18" charset="0"/>
                                    </a:rPr>
                                    <m:t>−1</m:t>
                                  </m:r>
                                </m:sup>
                              </m:sSup>
                            </m:num>
                            <m:den>
                              <m:r>
                                <a:rPr lang="es-PA" i="1">
                                  <a:latin typeface="Cambria Math" panose="02040503050406030204" pitchFamily="18" charset="0"/>
                                </a:rPr>
                                <m:t>𝑑</m:t>
                              </m:r>
                              <m:sSup>
                                <m:sSupPr>
                                  <m:ctrlPr>
                                    <a:rPr lang="es-PA" i="1">
                                      <a:latin typeface="Cambria Math" panose="02040503050406030204" pitchFamily="18" charset="0"/>
                                    </a:rPr>
                                  </m:ctrlPr>
                                </m:sSupPr>
                                <m:e>
                                  <m:r>
                                    <a:rPr lang="es-PA" i="1">
                                      <a:latin typeface="Cambria Math" panose="02040503050406030204" pitchFamily="18" charset="0"/>
                                    </a:rPr>
                                    <m:t>𝑠</m:t>
                                  </m:r>
                                </m:e>
                                <m:sup>
                                  <m:r>
                                    <a:rPr lang="es-PA" b="0" i="1" smtClean="0">
                                      <a:latin typeface="Cambria Math" panose="02040503050406030204" pitchFamily="18" charset="0"/>
                                    </a:rPr>
                                    <m:t>1</m:t>
                                  </m:r>
                                  <m:r>
                                    <a:rPr lang="es-PA" i="1">
                                      <a:latin typeface="Cambria Math" panose="02040503050406030204" pitchFamily="18" charset="0"/>
                                    </a:rPr>
                                    <m:t>−1</m:t>
                                  </m:r>
                                </m:sup>
                              </m:sSup>
                            </m:den>
                          </m:f>
                          <m:d>
                            <m:dPr>
                              <m:ctrlPr>
                                <a:rPr lang="es-PA" i="1">
                                  <a:latin typeface="Cambria Math" panose="02040503050406030204" pitchFamily="18" charset="0"/>
                                </a:rPr>
                              </m:ctrlPr>
                            </m:dPr>
                            <m:e>
                              <m:sSup>
                                <m:sSupPr>
                                  <m:ctrlPr>
                                    <a:rPr lang="es-PA" i="1">
                                      <a:latin typeface="Cambria Math" panose="02040503050406030204" pitchFamily="18" charset="0"/>
                                    </a:rPr>
                                  </m:ctrlPr>
                                </m:sSupPr>
                                <m:e>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𝑏</m:t>
                                          </m:r>
                                        </m:e>
                                        <m:sub>
                                          <m:r>
                                            <a:rPr lang="es-PA" i="1">
                                              <a:latin typeface="Cambria Math" panose="02040503050406030204" pitchFamily="18" charset="0"/>
                                            </a:rPr>
                                            <m:t>1</m:t>
                                          </m:r>
                                        </m:sub>
                                      </m:sSub>
                                    </m:e>
                                  </m:d>
                                </m:e>
                                <m:sup>
                                  <m:r>
                                    <a:rPr lang="es-PA" i="1">
                                      <a:latin typeface="Cambria Math" panose="02040503050406030204" pitchFamily="18" charset="0"/>
                                    </a:rPr>
                                    <m:t>𝑚</m:t>
                                  </m:r>
                                </m:sup>
                              </m:sSup>
                              <m:r>
                                <a:rPr lang="es-PA" i="1">
                                  <a:latin typeface="Cambria Math" panose="02040503050406030204" pitchFamily="18" charset="0"/>
                                </a:rPr>
                                <m:t>𝐹</m:t>
                              </m:r>
                              <m:d>
                                <m:dPr>
                                  <m:ctrlPr>
                                    <a:rPr lang="es-PA" i="1">
                                      <a:latin typeface="Cambria Math" panose="02040503050406030204" pitchFamily="18" charset="0"/>
                                    </a:rPr>
                                  </m:ctrlPr>
                                </m:dPr>
                                <m:e>
                                  <m:r>
                                    <a:rPr lang="es-PA" i="1">
                                      <a:latin typeface="Cambria Math" panose="02040503050406030204" pitchFamily="18" charset="0"/>
                                    </a:rPr>
                                    <m:t>𝑠</m:t>
                                  </m:r>
                                </m:e>
                              </m:d>
                            </m:e>
                          </m:d>
                        </m:e>
                      </m:func>
                      <m:r>
                        <a:rPr lang="es-PA" b="0" i="1" smtClean="0">
                          <a:latin typeface="Cambria Math" panose="02040503050406030204" pitchFamily="18" charset="0"/>
                        </a:rPr>
                        <m:t>            </m:t>
                      </m:r>
                      <m:r>
                        <a:rPr lang="es-PA" b="0" i="1" smtClean="0">
                          <a:latin typeface="Cambria Math" panose="02040503050406030204" pitchFamily="18" charset="0"/>
                        </a:rPr>
                        <m:t>𝑖</m:t>
                      </m:r>
                      <m:r>
                        <a:rPr lang="es-PA" b="0" i="1" smtClean="0">
                          <a:latin typeface="Cambria Math" panose="02040503050406030204" pitchFamily="18" charset="0"/>
                        </a:rPr>
                        <m:t>=1 </m:t>
                      </m:r>
                      <m:r>
                        <a:rPr lang="es-PA" b="0" i="1" smtClean="0">
                          <a:latin typeface="Cambria Math" panose="02040503050406030204" pitchFamily="18" charset="0"/>
                        </a:rPr>
                        <m:t>𝑝𝑎𝑟𝑎</m:t>
                      </m:r>
                      <m:r>
                        <a:rPr lang="es-PA" b="0" i="1" smtClean="0">
                          <a:latin typeface="Cambria Math" panose="02040503050406030204" pitchFamily="18" charset="0"/>
                        </a:rPr>
                        <m:t> </m:t>
                      </m:r>
                      <m:r>
                        <a:rPr lang="es-PA" b="0" i="1" smtClean="0">
                          <a:latin typeface="Cambria Math" panose="02040503050406030204" pitchFamily="18" charset="0"/>
                        </a:rPr>
                        <m:t>𝑒𝑙</m:t>
                      </m:r>
                      <m:r>
                        <a:rPr lang="es-PA" b="0" i="1" smtClean="0">
                          <a:latin typeface="Cambria Math" panose="02040503050406030204" pitchFamily="18" charset="0"/>
                        </a:rPr>
                        <m:t> </m:t>
                      </m:r>
                      <m:r>
                        <a:rPr lang="es-PA" b="0" i="1" smtClean="0">
                          <a:latin typeface="Cambria Math" panose="02040503050406030204" pitchFamily="18" charset="0"/>
                        </a:rPr>
                        <m:t>𝑡𝑒𝑟𝑚𝑖𝑛𝑜</m:t>
                      </m:r>
                      <m:r>
                        <a:rPr lang="es-PA" b="0" i="1" smtClean="0">
                          <a:latin typeface="Cambria Math" panose="02040503050406030204" pitchFamily="18" charset="0"/>
                        </a:rPr>
                        <m:t> </m:t>
                      </m:r>
                      <m:r>
                        <a:rPr lang="es-PA" b="0" i="1" smtClean="0">
                          <a:latin typeface="Cambria Math" panose="02040503050406030204" pitchFamily="18" charset="0"/>
                        </a:rPr>
                        <m:t>𝑐𝑜𝑛</m:t>
                      </m:r>
                      <m:r>
                        <a:rPr lang="es-PA" b="0" i="1" smtClean="0">
                          <a:latin typeface="Cambria Math" panose="02040503050406030204" pitchFamily="18" charset="0"/>
                        </a:rPr>
                        <m:t> </m:t>
                      </m:r>
                      <m:r>
                        <a:rPr lang="es-PA" b="0" i="1" smtClean="0">
                          <a:latin typeface="Cambria Math" panose="02040503050406030204" pitchFamily="18" charset="0"/>
                        </a:rPr>
                        <m:t>𝑑𝑒𝑛𝑜𝑚𝑖𝑛𝑎𝑑𝑜𝑟</m:t>
                      </m:r>
                      <m:r>
                        <a:rPr lang="es-PA" b="0" i="1" smtClean="0">
                          <a:latin typeface="Cambria Math" panose="02040503050406030204" pitchFamily="18" charset="0"/>
                        </a:rPr>
                        <m:t> </m:t>
                      </m:r>
                      <m:r>
                        <a:rPr lang="es-PA" b="0" i="1" smtClean="0">
                          <a:latin typeface="Cambria Math" panose="02040503050406030204" pitchFamily="18" charset="0"/>
                        </a:rPr>
                        <m:t>𝑑𝑒</m:t>
                      </m:r>
                      <m:r>
                        <a:rPr lang="es-PA" b="0" i="1" smtClean="0">
                          <a:latin typeface="Cambria Math" panose="02040503050406030204" pitchFamily="18" charset="0"/>
                        </a:rPr>
                        <m:t> </m:t>
                      </m:r>
                      <m:r>
                        <a:rPr lang="es-PA" b="0" i="1" smtClean="0">
                          <a:latin typeface="Cambria Math" panose="02040503050406030204" pitchFamily="18" charset="0"/>
                        </a:rPr>
                        <m:t>𝑚𝑎𝑦𝑜𝑟</m:t>
                      </m:r>
                      <m:r>
                        <a:rPr lang="es-PA" b="0" i="1" smtClean="0">
                          <a:latin typeface="Cambria Math" panose="02040503050406030204" pitchFamily="18" charset="0"/>
                        </a:rPr>
                        <m:t> </m:t>
                      </m:r>
                      <m:r>
                        <a:rPr lang="es-PA" b="0" i="1" smtClean="0">
                          <a:latin typeface="Cambria Math" panose="02040503050406030204" pitchFamily="18" charset="0"/>
                        </a:rPr>
                        <m:t>𝑜𝑟𝑑𝑒𝑛</m:t>
                      </m:r>
                      <m:r>
                        <a:rPr lang="es-PA" b="0" i="1" smtClean="0">
                          <a:latin typeface="Cambria Math" panose="02040503050406030204" pitchFamily="18" charset="0"/>
                        </a:rPr>
                        <m:t>.</m:t>
                      </m:r>
                    </m:oMath>
                  </m:oMathPara>
                </a14:m>
                <a:endParaRPr lang="es-PA" dirty="0"/>
              </a:p>
              <a:p>
                <a14:m>
                  <m:oMath xmlns:m="http://schemas.openxmlformats.org/officeDocument/2006/math">
                    <m:sSub>
                      <m:sSubPr>
                        <m:ctrlPr>
                          <a:rPr lang="es-PA" i="1">
                            <a:latin typeface="Cambria Math" panose="02040503050406030204" pitchFamily="18" charset="0"/>
                          </a:rPr>
                        </m:ctrlPr>
                      </m:sSubPr>
                      <m:e>
                        <m:r>
                          <a:rPr lang="es-PA" i="1">
                            <a:latin typeface="Cambria Math" panose="02040503050406030204" pitchFamily="18" charset="0"/>
                          </a:rPr>
                          <m:t>𝐾</m:t>
                        </m:r>
                      </m:e>
                      <m:sub>
                        <m:r>
                          <a:rPr lang="es-PA" i="1">
                            <a:latin typeface="Cambria Math" panose="02040503050406030204" pitchFamily="18" charset="0"/>
                          </a:rPr>
                          <m:t>3</m:t>
                        </m:r>
                      </m:sub>
                    </m:sSub>
                    <m:r>
                      <a:rPr lang="es-PA" i="1">
                        <a:latin typeface="Cambria Math" panose="02040503050406030204" pitchFamily="18" charset="0"/>
                      </a:rPr>
                      <m:t>=</m:t>
                    </m:r>
                    <m:limLow>
                      <m:limLowPr>
                        <m:ctrlPr>
                          <a:rPr lang="es-PA" i="1">
                            <a:latin typeface="Cambria Math" panose="02040503050406030204" pitchFamily="18" charset="0"/>
                          </a:rPr>
                        </m:ctrlPr>
                      </m:limLowPr>
                      <m:e>
                        <m:r>
                          <m:rPr>
                            <m:sty m:val="p"/>
                          </m:rPr>
                          <a:rPr lang="es-PA">
                            <a:latin typeface="Cambria Math" panose="02040503050406030204" pitchFamily="18" charset="0"/>
                          </a:rPr>
                          <m:t>lim</m:t>
                        </m:r>
                      </m:e>
                      <m:lim>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𝑏</m:t>
                            </m:r>
                          </m:e>
                          <m:sub>
                            <m:r>
                              <a:rPr lang="es-PA" i="1">
                                <a:latin typeface="Cambria Math" panose="02040503050406030204" pitchFamily="18" charset="0"/>
                              </a:rPr>
                              <m:t>1</m:t>
                            </m:r>
                          </m:sub>
                        </m:sSub>
                      </m:lim>
                    </m:limLow>
                    <m:sSup>
                      <m:sSupPr>
                        <m:ctrlPr>
                          <a:rPr lang="es-PA" i="1">
                            <a:latin typeface="Cambria Math" panose="02040503050406030204" pitchFamily="18" charset="0"/>
                          </a:rPr>
                        </m:ctrlPr>
                      </m:sSupPr>
                      <m:e>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𝑏</m:t>
                                </m:r>
                              </m:e>
                              <m:sub>
                                <m:r>
                                  <a:rPr lang="es-PA" i="1">
                                    <a:latin typeface="Cambria Math" panose="02040503050406030204" pitchFamily="18" charset="0"/>
                                  </a:rPr>
                                  <m:t>1</m:t>
                                </m:r>
                              </m:sub>
                            </m:sSub>
                          </m:e>
                        </m:d>
                      </m:e>
                      <m:sup>
                        <m:r>
                          <a:rPr lang="es-PA" i="1">
                            <a:latin typeface="Cambria Math" panose="02040503050406030204" pitchFamily="18" charset="0"/>
                          </a:rPr>
                          <m:t>3</m:t>
                        </m:r>
                      </m:sup>
                    </m:sSup>
                    <m:d>
                      <m:dPr>
                        <m:begChr m:val="["/>
                        <m:endChr m:val="]"/>
                        <m:ctrlPr>
                          <a:rPr lang="es-PA" b="0" i="1" smtClean="0">
                            <a:latin typeface="Cambria Math" panose="02040503050406030204" pitchFamily="18" charset="0"/>
                          </a:rPr>
                        </m:ctrlPr>
                      </m:dPr>
                      <m:e>
                        <m:f>
                          <m:fPr>
                            <m:ctrlPr>
                              <a:rPr lang="es-PA" i="1">
                                <a:latin typeface="Cambria Math" panose="02040503050406030204" pitchFamily="18" charset="0"/>
                              </a:rPr>
                            </m:ctrlPr>
                          </m:fPr>
                          <m:num>
                            <m:r>
                              <a:rPr lang="es-PA" i="1">
                                <a:latin typeface="Cambria Math" panose="02040503050406030204" pitchFamily="18" charset="0"/>
                              </a:rPr>
                              <m:t>𝑁</m:t>
                            </m:r>
                            <m:d>
                              <m:dPr>
                                <m:ctrlPr>
                                  <a:rPr lang="es-PA" i="1">
                                    <a:latin typeface="Cambria Math" panose="02040503050406030204" pitchFamily="18" charset="0"/>
                                  </a:rPr>
                                </m:ctrlPr>
                              </m:dPr>
                              <m:e>
                                <m:r>
                                  <a:rPr lang="es-PA" i="1">
                                    <a:latin typeface="Cambria Math" panose="02040503050406030204" pitchFamily="18" charset="0"/>
                                  </a:rPr>
                                  <m:t>𝑠</m:t>
                                </m:r>
                              </m:e>
                            </m:d>
                          </m:num>
                          <m:den>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𝑎</m:t>
                                    </m:r>
                                  </m:e>
                                  <m:sub>
                                    <m:r>
                                      <a:rPr lang="es-PA" i="1">
                                        <a:latin typeface="Cambria Math" panose="02040503050406030204" pitchFamily="18" charset="0"/>
                                      </a:rPr>
                                      <m:t>𝑛</m:t>
                                    </m:r>
                                  </m:sub>
                                </m:sSub>
                              </m:e>
                            </m:d>
                            <m:sSup>
                              <m:sSupPr>
                                <m:ctrlPr>
                                  <a:rPr lang="es-PA" i="1">
                                    <a:latin typeface="Cambria Math" panose="02040503050406030204" pitchFamily="18" charset="0"/>
                                  </a:rPr>
                                </m:ctrlPr>
                              </m:sSupPr>
                              <m:e>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𝑏</m:t>
                                        </m:r>
                                      </m:e>
                                      <m:sub>
                                        <m:r>
                                          <a:rPr lang="es-PA" i="1">
                                            <a:latin typeface="Cambria Math" panose="02040503050406030204" pitchFamily="18" charset="0"/>
                                          </a:rPr>
                                          <m:t>1</m:t>
                                        </m:r>
                                      </m:sub>
                                    </m:sSub>
                                  </m:e>
                                </m:d>
                              </m:e>
                              <m:sup>
                                <m:r>
                                  <a:rPr lang="es-PA" i="1">
                                    <a:latin typeface="Cambria Math" panose="02040503050406030204" pitchFamily="18" charset="0"/>
                                  </a:rPr>
                                  <m:t>3</m:t>
                                </m:r>
                              </m:sup>
                            </m:sSup>
                          </m:den>
                        </m:f>
                      </m:e>
                    </m:d>
                    <m:r>
                      <a:rPr lang="es-PA" b="0" i="1" smtClean="0">
                        <a:latin typeface="Cambria Math" panose="02040503050406030204" pitchFamily="18" charset="0"/>
                      </a:rPr>
                      <m:t>=</m:t>
                    </m:r>
                    <m:limLow>
                      <m:limLowPr>
                        <m:ctrlPr>
                          <a:rPr lang="es-PA" i="1">
                            <a:latin typeface="Cambria Math" panose="02040503050406030204" pitchFamily="18" charset="0"/>
                          </a:rPr>
                        </m:ctrlPr>
                      </m:limLowPr>
                      <m:e>
                        <m:r>
                          <m:rPr>
                            <m:sty m:val="p"/>
                          </m:rPr>
                          <a:rPr lang="es-PA">
                            <a:latin typeface="Cambria Math" panose="02040503050406030204" pitchFamily="18" charset="0"/>
                          </a:rPr>
                          <m:t>lim</m:t>
                        </m:r>
                      </m:e>
                      <m:lim>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𝑏</m:t>
                            </m:r>
                          </m:e>
                          <m:sub>
                            <m:r>
                              <a:rPr lang="es-PA" i="1">
                                <a:latin typeface="Cambria Math" panose="02040503050406030204" pitchFamily="18" charset="0"/>
                              </a:rPr>
                              <m:t>1</m:t>
                            </m:r>
                          </m:sub>
                        </m:sSub>
                      </m:lim>
                    </m:limLow>
                  </m:oMath>
                </a14:m>
                <a:r>
                  <a:rPr lang="es-PA" dirty="0"/>
                  <a:t> </a:t>
                </a:r>
                <a14:m>
                  <m:oMath xmlns:m="http://schemas.openxmlformats.org/officeDocument/2006/math">
                    <m:f>
                      <m:fPr>
                        <m:ctrlPr>
                          <a:rPr lang="es-PA" i="1">
                            <a:latin typeface="Cambria Math" panose="02040503050406030204" pitchFamily="18" charset="0"/>
                          </a:rPr>
                        </m:ctrlPr>
                      </m:fPr>
                      <m:num>
                        <m:r>
                          <a:rPr lang="es-PA" i="1">
                            <a:latin typeface="Cambria Math" panose="02040503050406030204" pitchFamily="18" charset="0"/>
                          </a:rPr>
                          <m:t>𝑁</m:t>
                        </m:r>
                        <m:d>
                          <m:dPr>
                            <m:ctrlPr>
                              <a:rPr lang="es-PA" i="1">
                                <a:latin typeface="Cambria Math" panose="02040503050406030204" pitchFamily="18" charset="0"/>
                              </a:rPr>
                            </m:ctrlPr>
                          </m:dPr>
                          <m:e>
                            <m:r>
                              <a:rPr lang="es-PA" i="1">
                                <a:latin typeface="Cambria Math" panose="02040503050406030204" pitchFamily="18" charset="0"/>
                              </a:rPr>
                              <m:t>𝑠</m:t>
                            </m:r>
                          </m:e>
                        </m:d>
                      </m:num>
                      <m:den>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𝑎</m:t>
                                </m:r>
                              </m:e>
                              <m:sub>
                                <m:r>
                                  <a:rPr lang="es-PA" i="1">
                                    <a:latin typeface="Cambria Math" panose="02040503050406030204" pitchFamily="18" charset="0"/>
                                  </a:rPr>
                                  <m:t>𝑛</m:t>
                                </m:r>
                              </m:sub>
                            </m:sSub>
                          </m:e>
                        </m:d>
                      </m:den>
                    </m:f>
                    <m:r>
                      <a:rPr lang="es-PA" i="1">
                        <a:latin typeface="Cambria Math" panose="02040503050406030204" pitchFamily="18" charset="0"/>
                      </a:rPr>
                      <m:t> </m:t>
                    </m:r>
                    <m:r>
                      <a:rPr lang="es-PA" b="0" i="1" smtClean="0">
                        <a:latin typeface="Cambria Math" panose="02040503050406030204" pitchFamily="18" charset="0"/>
                      </a:rPr>
                      <m:t>=</m:t>
                    </m:r>
                    <m:f>
                      <m:fPr>
                        <m:ctrlPr>
                          <a:rPr lang="es-PA" i="1">
                            <a:latin typeface="Cambria Math" panose="02040503050406030204" pitchFamily="18" charset="0"/>
                          </a:rPr>
                        </m:ctrlPr>
                      </m:fPr>
                      <m:num>
                        <m:r>
                          <a:rPr lang="es-PA" i="1">
                            <a:latin typeface="Cambria Math" panose="02040503050406030204" pitchFamily="18" charset="0"/>
                          </a:rPr>
                          <m:t>𝑁</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𝑏</m:t>
                            </m:r>
                          </m:e>
                          <m:sub>
                            <m:r>
                              <a:rPr lang="es-PA" i="1">
                                <a:latin typeface="Cambria Math" panose="02040503050406030204" pitchFamily="18" charset="0"/>
                              </a:rPr>
                              <m:t>1</m:t>
                            </m:r>
                          </m:sub>
                        </m:sSub>
                        <m:r>
                          <m:rPr>
                            <m:nor/>
                          </m:rPr>
                          <a:rPr lang="es-PA" dirty="0"/>
                          <m:t>)</m:t>
                        </m:r>
                      </m:num>
                      <m:den>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𝑏</m:t>
                            </m:r>
                          </m:e>
                          <m:sub>
                            <m:r>
                              <a:rPr lang="es-PA" i="1">
                                <a:latin typeface="Cambria Math" panose="02040503050406030204" pitchFamily="18" charset="0"/>
                              </a:rPr>
                              <m:t>1</m:t>
                            </m:r>
                          </m:sub>
                        </m:sSub>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𝑎</m:t>
                            </m:r>
                          </m:e>
                          <m:sub>
                            <m:r>
                              <a:rPr lang="es-PA" i="1">
                                <a:latin typeface="Cambria Math" panose="02040503050406030204" pitchFamily="18" charset="0"/>
                              </a:rPr>
                              <m:t>𝑛</m:t>
                            </m:r>
                          </m:sub>
                        </m:sSub>
                      </m:den>
                    </m:f>
                  </m:oMath>
                </a14:m>
                <a:endParaRPr lang="es-PA" dirty="0"/>
              </a:p>
              <a:p>
                <a:endParaRPr lang="es-PA" i="1" dirty="0">
                  <a:latin typeface="Cambria Math" panose="02040503050406030204" pitchFamily="18" charset="0"/>
                </a:endParaRPr>
              </a:p>
              <a:p>
                <a14:m>
                  <m:oMath xmlns:m="http://schemas.openxmlformats.org/officeDocument/2006/math">
                    <m:sSub>
                      <m:sSubPr>
                        <m:ctrlPr>
                          <a:rPr lang="es-PA" i="1">
                            <a:latin typeface="Cambria Math" panose="02040503050406030204" pitchFamily="18" charset="0"/>
                          </a:rPr>
                        </m:ctrlPr>
                      </m:sSubPr>
                      <m:e>
                        <m:r>
                          <a:rPr lang="es-PA" i="1">
                            <a:latin typeface="Cambria Math" panose="02040503050406030204" pitchFamily="18" charset="0"/>
                          </a:rPr>
                          <m:t>𝐾</m:t>
                        </m:r>
                      </m:e>
                      <m:sub>
                        <m:r>
                          <a:rPr lang="es-PA" b="0" i="1" smtClean="0">
                            <a:latin typeface="Cambria Math" panose="02040503050406030204" pitchFamily="18" charset="0"/>
                          </a:rPr>
                          <m:t>2</m:t>
                        </m:r>
                      </m:sub>
                    </m:sSub>
                    <m:r>
                      <a:rPr lang="es-PA" i="1">
                        <a:latin typeface="Cambria Math" panose="02040503050406030204" pitchFamily="18" charset="0"/>
                      </a:rPr>
                      <m:t>=</m:t>
                    </m:r>
                    <m:func>
                      <m:funcPr>
                        <m:ctrlPr>
                          <a:rPr lang="es-PA" i="1">
                            <a:latin typeface="Cambria Math" panose="02040503050406030204" pitchFamily="18" charset="0"/>
                          </a:rPr>
                        </m:ctrlPr>
                      </m:funcPr>
                      <m:fName>
                        <m:limLow>
                          <m:limLowPr>
                            <m:ctrlPr>
                              <a:rPr lang="es-PA" i="1">
                                <a:latin typeface="Cambria Math" panose="02040503050406030204" pitchFamily="18" charset="0"/>
                              </a:rPr>
                            </m:ctrlPr>
                          </m:limLowPr>
                          <m:e>
                            <m:r>
                              <m:rPr>
                                <m:sty m:val="p"/>
                              </m:rPr>
                              <a:rPr lang="es-PA">
                                <a:latin typeface="Cambria Math" panose="02040503050406030204" pitchFamily="18" charset="0"/>
                              </a:rPr>
                              <m:t>lim</m:t>
                            </m:r>
                          </m:e>
                          <m:lim>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𝑏</m:t>
                                </m:r>
                              </m:e>
                              <m:sub>
                                <m:r>
                                  <a:rPr lang="es-PA" i="1">
                                    <a:latin typeface="Cambria Math" panose="02040503050406030204" pitchFamily="18" charset="0"/>
                                  </a:rPr>
                                  <m:t>1</m:t>
                                </m:r>
                              </m:sub>
                            </m:sSub>
                          </m:lim>
                        </m:limLow>
                      </m:fName>
                      <m:e>
                        <m:f>
                          <m:fPr>
                            <m:ctrlPr>
                              <a:rPr lang="es-PA" i="1">
                                <a:latin typeface="Cambria Math" panose="02040503050406030204" pitchFamily="18" charset="0"/>
                              </a:rPr>
                            </m:ctrlPr>
                          </m:fPr>
                          <m:num>
                            <m:r>
                              <a:rPr lang="es-PA" i="1">
                                <a:latin typeface="Cambria Math" panose="02040503050406030204" pitchFamily="18" charset="0"/>
                              </a:rPr>
                              <m:t>1</m:t>
                            </m:r>
                          </m:num>
                          <m:den>
                            <m:d>
                              <m:dPr>
                                <m:ctrlPr>
                                  <a:rPr lang="es-PA" i="1">
                                    <a:latin typeface="Cambria Math" panose="02040503050406030204" pitchFamily="18" charset="0"/>
                                  </a:rPr>
                                </m:ctrlPr>
                              </m:dPr>
                              <m:e>
                                <m:r>
                                  <a:rPr lang="es-PA" b="0" i="1" smtClean="0">
                                    <a:latin typeface="Cambria Math" panose="02040503050406030204" pitchFamily="18" charset="0"/>
                                  </a:rPr>
                                  <m:t>2</m:t>
                                </m:r>
                                <m:r>
                                  <a:rPr lang="es-PA" i="1">
                                    <a:latin typeface="Cambria Math" panose="02040503050406030204" pitchFamily="18" charset="0"/>
                                  </a:rPr>
                                  <m:t>−1</m:t>
                                </m:r>
                              </m:e>
                            </m:d>
                            <m:r>
                              <a:rPr lang="es-PA" i="1">
                                <a:latin typeface="Cambria Math" panose="02040503050406030204" pitchFamily="18" charset="0"/>
                              </a:rPr>
                              <m:t>!</m:t>
                            </m:r>
                          </m:den>
                        </m:f>
                        <m:f>
                          <m:fPr>
                            <m:ctrlPr>
                              <a:rPr lang="es-PA" i="1">
                                <a:latin typeface="Cambria Math" panose="02040503050406030204" pitchFamily="18" charset="0"/>
                              </a:rPr>
                            </m:ctrlPr>
                          </m:fPr>
                          <m:num>
                            <m:sSup>
                              <m:sSupPr>
                                <m:ctrlPr>
                                  <a:rPr lang="es-PA" i="1">
                                    <a:latin typeface="Cambria Math" panose="02040503050406030204" pitchFamily="18" charset="0"/>
                                  </a:rPr>
                                </m:ctrlPr>
                              </m:sSupPr>
                              <m:e>
                                <m:r>
                                  <a:rPr lang="es-PA" i="1">
                                    <a:latin typeface="Cambria Math" panose="02040503050406030204" pitchFamily="18" charset="0"/>
                                  </a:rPr>
                                  <m:t>𝑑</m:t>
                                </m:r>
                              </m:e>
                              <m:sup>
                                <m:r>
                                  <a:rPr lang="es-PA" b="0" i="1" smtClean="0">
                                    <a:latin typeface="Cambria Math" panose="02040503050406030204" pitchFamily="18" charset="0"/>
                                  </a:rPr>
                                  <m:t>2</m:t>
                                </m:r>
                                <m:r>
                                  <a:rPr lang="es-PA" i="1">
                                    <a:latin typeface="Cambria Math" panose="02040503050406030204" pitchFamily="18" charset="0"/>
                                  </a:rPr>
                                  <m:t>−1</m:t>
                                </m:r>
                              </m:sup>
                            </m:sSup>
                          </m:num>
                          <m:den>
                            <m:r>
                              <a:rPr lang="es-PA" i="1">
                                <a:latin typeface="Cambria Math" panose="02040503050406030204" pitchFamily="18" charset="0"/>
                              </a:rPr>
                              <m:t>𝑑</m:t>
                            </m:r>
                            <m:sSup>
                              <m:sSupPr>
                                <m:ctrlPr>
                                  <a:rPr lang="es-PA" i="1">
                                    <a:latin typeface="Cambria Math" panose="02040503050406030204" pitchFamily="18" charset="0"/>
                                  </a:rPr>
                                </m:ctrlPr>
                              </m:sSupPr>
                              <m:e>
                                <m:r>
                                  <a:rPr lang="es-PA" i="1">
                                    <a:latin typeface="Cambria Math" panose="02040503050406030204" pitchFamily="18" charset="0"/>
                                  </a:rPr>
                                  <m:t>𝑠</m:t>
                                </m:r>
                              </m:e>
                              <m:sup>
                                <m:r>
                                  <a:rPr lang="es-PA" b="0" i="1" smtClean="0">
                                    <a:latin typeface="Cambria Math" panose="02040503050406030204" pitchFamily="18" charset="0"/>
                                  </a:rPr>
                                  <m:t>2</m:t>
                                </m:r>
                                <m:r>
                                  <a:rPr lang="es-PA" i="1">
                                    <a:latin typeface="Cambria Math" panose="02040503050406030204" pitchFamily="18" charset="0"/>
                                  </a:rPr>
                                  <m:t>−1</m:t>
                                </m:r>
                              </m:sup>
                            </m:sSup>
                          </m:den>
                        </m:f>
                        <m:d>
                          <m:dPr>
                            <m:ctrlPr>
                              <a:rPr lang="es-PA" i="1">
                                <a:latin typeface="Cambria Math" panose="02040503050406030204" pitchFamily="18" charset="0"/>
                              </a:rPr>
                            </m:ctrlPr>
                          </m:dPr>
                          <m:e>
                            <m:sSup>
                              <m:sSupPr>
                                <m:ctrlPr>
                                  <a:rPr lang="es-PA" i="1">
                                    <a:latin typeface="Cambria Math" panose="02040503050406030204" pitchFamily="18" charset="0"/>
                                  </a:rPr>
                                </m:ctrlPr>
                              </m:sSupPr>
                              <m:e>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𝑏</m:t>
                                        </m:r>
                                      </m:e>
                                      <m:sub>
                                        <m:r>
                                          <a:rPr lang="es-PA" i="1">
                                            <a:latin typeface="Cambria Math" panose="02040503050406030204" pitchFamily="18" charset="0"/>
                                          </a:rPr>
                                          <m:t>1</m:t>
                                        </m:r>
                                      </m:sub>
                                    </m:sSub>
                                  </m:e>
                                </m:d>
                              </m:e>
                              <m:sup>
                                <m:r>
                                  <a:rPr lang="es-PA" i="1">
                                    <a:latin typeface="Cambria Math" panose="02040503050406030204" pitchFamily="18" charset="0"/>
                                  </a:rPr>
                                  <m:t>𝑚</m:t>
                                </m:r>
                              </m:sup>
                            </m:sSup>
                            <m:r>
                              <a:rPr lang="es-PA" i="1">
                                <a:latin typeface="Cambria Math" panose="02040503050406030204" pitchFamily="18" charset="0"/>
                              </a:rPr>
                              <m:t>𝐹</m:t>
                            </m:r>
                            <m:d>
                              <m:dPr>
                                <m:ctrlPr>
                                  <a:rPr lang="es-PA" i="1">
                                    <a:latin typeface="Cambria Math" panose="02040503050406030204" pitchFamily="18" charset="0"/>
                                  </a:rPr>
                                </m:ctrlPr>
                              </m:dPr>
                              <m:e>
                                <m:r>
                                  <a:rPr lang="es-PA" i="1">
                                    <a:latin typeface="Cambria Math" panose="02040503050406030204" pitchFamily="18" charset="0"/>
                                  </a:rPr>
                                  <m:t>𝑠</m:t>
                                </m:r>
                              </m:e>
                            </m:d>
                          </m:e>
                        </m:d>
                        <m:r>
                          <a:rPr lang="es-PA" b="0" i="1" smtClean="0">
                            <a:latin typeface="Cambria Math" panose="02040503050406030204" pitchFamily="18" charset="0"/>
                          </a:rPr>
                          <m:t>=</m:t>
                        </m:r>
                        <m:limLow>
                          <m:limLowPr>
                            <m:ctrlPr>
                              <a:rPr lang="es-PA" i="1">
                                <a:latin typeface="Cambria Math" panose="02040503050406030204" pitchFamily="18" charset="0"/>
                              </a:rPr>
                            </m:ctrlPr>
                          </m:limLowPr>
                          <m:e>
                            <m:r>
                              <m:rPr>
                                <m:sty m:val="p"/>
                              </m:rPr>
                              <a:rPr lang="es-PA">
                                <a:latin typeface="Cambria Math" panose="02040503050406030204" pitchFamily="18" charset="0"/>
                              </a:rPr>
                              <m:t>lim</m:t>
                            </m:r>
                          </m:e>
                          <m:lim>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𝑏</m:t>
                                </m:r>
                              </m:e>
                              <m:sub>
                                <m:r>
                                  <a:rPr lang="es-PA" i="1">
                                    <a:latin typeface="Cambria Math" panose="02040503050406030204" pitchFamily="18" charset="0"/>
                                  </a:rPr>
                                  <m:t>1</m:t>
                                </m:r>
                              </m:sub>
                            </m:sSub>
                          </m:lim>
                        </m:limLow>
                        <m:r>
                          <a:rPr lang="es-PA" b="0" i="1" smtClean="0">
                            <a:latin typeface="Cambria Math" panose="02040503050406030204" pitchFamily="18" charset="0"/>
                          </a:rPr>
                          <m:t>(</m:t>
                        </m:r>
                        <m:f>
                          <m:fPr>
                            <m:ctrlPr>
                              <a:rPr lang="es-PA" i="1">
                                <a:latin typeface="Cambria Math" panose="02040503050406030204" pitchFamily="18" charset="0"/>
                              </a:rPr>
                            </m:ctrlPr>
                          </m:fPr>
                          <m:num>
                            <m:sSup>
                              <m:sSupPr>
                                <m:ctrlPr>
                                  <a:rPr lang="es-PA" i="1">
                                    <a:latin typeface="Cambria Math" panose="02040503050406030204" pitchFamily="18" charset="0"/>
                                  </a:rPr>
                                </m:ctrlPr>
                              </m:sSupPr>
                              <m:e>
                                <m:r>
                                  <a:rPr lang="es-PA" i="1">
                                    <a:latin typeface="Cambria Math" panose="02040503050406030204" pitchFamily="18" charset="0"/>
                                  </a:rPr>
                                  <m:t>𝑑</m:t>
                                </m:r>
                              </m:e>
                              <m:sup>
                                <m:r>
                                  <a:rPr lang="es-PA" i="1">
                                    <a:latin typeface="Cambria Math" panose="02040503050406030204" pitchFamily="18" charset="0"/>
                                  </a:rPr>
                                  <m:t>1</m:t>
                                </m:r>
                              </m:sup>
                            </m:sSup>
                          </m:num>
                          <m:den>
                            <m:r>
                              <a:rPr lang="es-PA" i="1">
                                <a:latin typeface="Cambria Math" panose="02040503050406030204" pitchFamily="18" charset="0"/>
                              </a:rPr>
                              <m:t>𝑑</m:t>
                            </m:r>
                            <m:sSup>
                              <m:sSupPr>
                                <m:ctrlPr>
                                  <a:rPr lang="es-PA" i="1">
                                    <a:latin typeface="Cambria Math" panose="02040503050406030204" pitchFamily="18" charset="0"/>
                                  </a:rPr>
                                </m:ctrlPr>
                              </m:sSupPr>
                              <m:e>
                                <m:r>
                                  <a:rPr lang="es-PA" i="1">
                                    <a:latin typeface="Cambria Math" panose="02040503050406030204" pitchFamily="18" charset="0"/>
                                  </a:rPr>
                                  <m:t>𝑠</m:t>
                                </m:r>
                              </m:e>
                              <m:sup>
                                <m:r>
                                  <a:rPr lang="es-PA" i="1">
                                    <a:latin typeface="Cambria Math" panose="02040503050406030204" pitchFamily="18" charset="0"/>
                                  </a:rPr>
                                  <m:t>1</m:t>
                                </m:r>
                              </m:sup>
                            </m:sSup>
                          </m:den>
                        </m:f>
                        <m:d>
                          <m:dPr>
                            <m:ctrlPr>
                              <a:rPr lang="es-PA" i="1" smtClean="0">
                                <a:latin typeface="Cambria Math" panose="02040503050406030204" pitchFamily="18" charset="0"/>
                              </a:rPr>
                            </m:ctrlPr>
                          </m:dPr>
                          <m:e>
                            <m:f>
                              <m:fPr>
                                <m:ctrlPr>
                                  <a:rPr lang="es-PA" i="1">
                                    <a:latin typeface="Cambria Math" panose="02040503050406030204" pitchFamily="18" charset="0"/>
                                  </a:rPr>
                                </m:ctrlPr>
                              </m:fPr>
                              <m:num>
                                <m:r>
                                  <a:rPr lang="es-PA" i="1">
                                    <a:latin typeface="Cambria Math" panose="02040503050406030204" pitchFamily="18" charset="0"/>
                                  </a:rPr>
                                  <m:t>𝑁</m:t>
                                </m:r>
                                <m:d>
                                  <m:dPr>
                                    <m:ctrlPr>
                                      <a:rPr lang="es-PA" i="1">
                                        <a:latin typeface="Cambria Math" panose="02040503050406030204" pitchFamily="18" charset="0"/>
                                      </a:rPr>
                                    </m:ctrlPr>
                                  </m:dPr>
                                  <m:e>
                                    <m:r>
                                      <a:rPr lang="es-PA" i="1">
                                        <a:latin typeface="Cambria Math" panose="02040503050406030204" pitchFamily="18" charset="0"/>
                                      </a:rPr>
                                      <m:t>𝑠</m:t>
                                    </m:r>
                                  </m:e>
                                </m:d>
                              </m:num>
                              <m:den>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𝑎</m:t>
                                        </m:r>
                                      </m:e>
                                      <m:sub>
                                        <m:r>
                                          <a:rPr lang="es-PA" i="1">
                                            <a:latin typeface="Cambria Math" panose="02040503050406030204" pitchFamily="18" charset="0"/>
                                          </a:rPr>
                                          <m:t>𝑛</m:t>
                                        </m:r>
                                      </m:sub>
                                    </m:sSub>
                                  </m:e>
                                </m:d>
                              </m:den>
                            </m:f>
                          </m:e>
                        </m:d>
                        <m:r>
                          <a:rPr lang="es-PA" b="0" i="1" smtClean="0">
                            <a:latin typeface="Cambria Math" panose="02040503050406030204" pitchFamily="18" charset="0"/>
                          </a:rPr>
                          <m:t>)</m:t>
                        </m:r>
                      </m:e>
                    </m:func>
                    <m:r>
                      <a:rPr lang="es-PA" i="1">
                        <a:latin typeface="Cambria Math" panose="02040503050406030204" pitchFamily="18" charset="0"/>
                      </a:rPr>
                      <m:t>           </m:t>
                    </m:r>
                    <m:r>
                      <a:rPr lang="es-PA" b="0" i="1" smtClean="0">
                        <a:latin typeface="Cambria Math" panose="02040503050406030204" pitchFamily="18" charset="0"/>
                      </a:rPr>
                      <m:t>      </m:t>
                    </m:r>
                    <m:r>
                      <a:rPr lang="es-PA" i="1">
                        <a:latin typeface="Cambria Math" panose="02040503050406030204" pitchFamily="18" charset="0"/>
                      </a:rPr>
                      <m:t> </m:t>
                    </m:r>
                    <m:r>
                      <a:rPr lang="es-PA" i="1">
                        <a:latin typeface="Cambria Math" panose="02040503050406030204" pitchFamily="18" charset="0"/>
                      </a:rPr>
                      <m:t>𝑖</m:t>
                    </m:r>
                    <m:r>
                      <a:rPr lang="es-PA" i="1">
                        <a:latin typeface="Cambria Math" panose="02040503050406030204" pitchFamily="18" charset="0"/>
                      </a:rPr>
                      <m:t>=2 </m:t>
                    </m:r>
                    <m:r>
                      <a:rPr lang="es-PA" i="1">
                        <a:latin typeface="Cambria Math" panose="02040503050406030204" pitchFamily="18" charset="0"/>
                      </a:rPr>
                      <m:t>𝑝𝑎𝑟𝑎</m:t>
                    </m:r>
                    <m:r>
                      <a:rPr lang="es-PA" i="1">
                        <a:latin typeface="Cambria Math" panose="02040503050406030204" pitchFamily="18" charset="0"/>
                      </a:rPr>
                      <m:t> </m:t>
                    </m:r>
                    <m:r>
                      <a:rPr lang="es-PA" i="1">
                        <a:latin typeface="Cambria Math" panose="02040503050406030204" pitchFamily="18" charset="0"/>
                      </a:rPr>
                      <m:t>𝑒𝑙</m:t>
                    </m:r>
                    <m:r>
                      <a:rPr lang="es-PA" i="1">
                        <a:latin typeface="Cambria Math" panose="02040503050406030204" pitchFamily="18" charset="0"/>
                      </a:rPr>
                      <m:t> </m:t>
                    </m:r>
                    <m:r>
                      <a:rPr lang="es-PA" b="0" i="1" smtClean="0">
                        <a:latin typeface="Cambria Math" panose="02040503050406030204" pitchFamily="18" charset="0"/>
                      </a:rPr>
                      <m:t>𝑠𝑖𝑔𝑢𝑖𝑒𝑛𝑡𝑒</m:t>
                    </m:r>
                    <m:r>
                      <a:rPr lang="es-PA" b="0" i="1" smtClean="0">
                        <a:latin typeface="Cambria Math" panose="02040503050406030204" pitchFamily="18" charset="0"/>
                      </a:rPr>
                      <m:t> </m:t>
                    </m:r>
                    <m:r>
                      <a:rPr lang="es-PA" i="1">
                        <a:latin typeface="Cambria Math" panose="02040503050406030204" pitchFamily="18" charset="0"/>
                      </a:rPr>
                      <m:t>𝑡𝑒𝑟𝑚𝑖𝑛</m:t>
                    </m:r>
                    <m:r>
                      <a:rPr lang="es-PA" b="0" i="1" smtClean="0">
                        <a:latin typeface="Cambria Math" panose="02040503050406030204" pitchFamily="18" charset="0"/>
                      </a:rPr>
                      <m:t>𝑜</m:t>
                    </m:r>
                    <m:r>
                      <a:rPr lang="es-PA" i="1">
                        <a:latin typeface="Cambria Math" panose="02040503050406030204" pitchFamily="18" charset="0"/>
                      </a:rPr>
                      <m:t>.</m:t>
                    </m:r>
                  </m:oMath>
                </a14:m>
                <a:r>
                  <a:rPr lang="es-PA" dirty="0"/>
                  <a:t> </a:t>
                </a:r>
              </a:p>
              <a:p>
                <a:endParaRPr lang="es-PA" dirty="0"/>
              </a:p>
              <a:p>
                <a14:m>
                  <m:oMath xmlns:m="http://schemas.openxmlformats.org/officeDocument/2006/math">
                    <m:sSub>
                      <m:sSubPr>
                        <m:ctrlPr>
                          <a:rPr lang="es-PA" i="1">
                            <a:latin typeface="Cambria Math" panose="02040503050406030204" pitchFamily="18" charset="0"/>
                          </a:rPr>
                        </m:ctrlPr>
                      </m:sSubPr>
                      <m:e>
                        <m:r>
                          <a:rPr lang="es-PA" i="1">
                            <a:latin typeface="Cambria Math" panose="02040503050406030204" pitchFamily="18" charset="0"/>
                          </a:rPr>
                          <m:t>𝐾</m:t>
                        </m:r>
                      </m:e>
                      <m:sub>
                        <m:r>
                          <a:rPr lang="es-PA" b="0" i="1" smtClean="0">
                            <a:latin typeface="Cambria Math" panose="02040503050406030204" pitchFamily="18" charset="0"/>
                          </a:rPr>
                          <m:t>1</m:t>
                        </m:r>
                      </m:sub>
                    </m:sSub>
                    <m:r>
                      <a:rPr lang="es-PA" i="1">
                        <a:latin typeface="Cambria Math" panose="02040503050406030204" pitchFamily="18" charset="0"/>
                      </a:rPr>
                      <m:t>=</m:t>
                    </m:r>
                    <m:func>
                      <m:funcPr>
                        <m:ctrlPr>
                          <a:rPr lang="es-PA" i="1">
                            <a:latin typeface="Cambria Math" panose="02040503050406030204" pitchFamily="18" charset="0"/>
                          </a:rPr>
                        </m:ctrlPr>
                      </m:funcPr>
                      <m:fName>
                        <m:limLow>
                          <m:limLowPr>
                            <m:ctrlPr>
                              <a:rPr lang="es-PA" i="1">
                                <a:latin typeface="Cambria Math" panose="02040503050406030204" pitchFamily="18" charset="0"/>
                              </a:rPr>
                            </m:ctrlPr>
                          </m:limLowPr>
                          <m:e>
                            <m:r>
                              <m:rPr>
                                <m:sty m:val="p"/>
                              </m:rPr>
                              <a:rPr lang="es-PA">
                                <a:latin typeface="Cambria Math" panose="02040503050406030204" pitchFamily="18" charset="0"/>
                              </a:rPr>
                              <m:t>lim</m:t>
                            </m:r>
                          </m:e>
                          <m:lim>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𝑏</m:t>
                                </m:r>
                              </m:e>
                              <m:sub>
                                <m:r>
                                  <a:rPr lang="es-PA" i="1">
                                    <a:latin typeface="Cambria Math" panose="02040503050406030204" pitchFamily="18" charset="0"/>
                                  </a:rPr>
                                  <m:t>1</m:t>
                                </m:r>
                              </m:sub>
                            </m:sSub>
                          </m:lim>
                        </m:limLow>
                      </m:fName>
                      <m:e>
                        <m:f>
                          <m:fPr>
                            <m:ctrlPr>
                              <a:rPr lang="es-PA" i="1">
                                <a:latin typeface="Cambria Math" panose="02040503050406030204" pitchFamily="18" charset="0"/>
                              </a:rPr>
                            </m:ctrlPr>
                          </m:fPr>
                          <m:num>
                            <m:r>
                              <a:rPr lang="es-PA" i="1">
                                <a:latin typeface="Cambria Math" panose="02040503050406030204" pitchFamily="18" charset="0"/>
                              </a:rPr>
                              <m:t>1</m:t>
                            </m:r>
                          </m:num>
                          <m:den>
                            <m:d>
                              <m:dPr>
                                <m:ctrlPr>
                                  <a:rPr lang="es-PA" i="1">
                                    <a:latin typeface="Cambria Math" panose="02040503050406030204" pitchFamily="18" charset="0"/>
                                  </a:rPr>
                                </m:ctrlPr>
                              </m:dPr>
                              <m:e>
                                <m:r>
                                  <a:rPr lang="es-PA" b="0" i="1" smtClean="0">
                                    <a:latin typeface="Cambria Math" panose="02040503050406030204" pitchFamily="18" charset="0"/>
                                  </a:rPr>
                                  <m:t>3</m:t>
                                </m:r>
                                <m:r>
                                  <a:rPr lang="es-PA" i="1">
                                    <a:latin typeface="Cambria Math" panose="02040503050406030204" pitchFamily="18" charset="0"/>
                                  </a:rPr>
                                  <m:t>−1</m:t>
                                </m:r>
                              </m:e>
                            </m:d>
                            <m:r>
                              <a:rPr lang="es-PA" i="1">
                                <a:latin typeface="Cambria Math" panose="02040503050406030204" pitchFamily="18" charset="0"/>
                              </a:rPr>
                              <m:t>!</m:t>
                            </m:r>
                          </m:den>
                        </m:f>
                        <m:f>
                          <m:fPr>
                            <m:ctrlPr>
                              <a:rPr lang="es-PA" i="1">
                                <a:latin typeface="Cambria Math" panose="02040503050406030204" pitchFamily="18" charset="0"/>
                              </a:rPr>
                            </m:ctrlPr>
                          </m:fPr>
                          <m:num>
                            <m:sSup>
                              <m:sSupPr>
                                <m:ctrlPr>
                                  <a:rPr lang="es-PA" i="1">
                                    <a:latin typeface="Cambria Math" panose="02040503050406030204" pitchFamily="18" charset="0"/>
                                  </a:rPr>
                                </m:ctrlPr>
                              </m:sSupPr>
                              <m:e>
                                <m:r>
                                  <a:rPr lang="es-PA" i="1">
                                    <a:latin typeface="Cambria Math" panose="02040503050406030204" pitchFamily="18" charset="0"/>
                                  </a:rPr>
                                  <m:t>𝑑</m:t>
                                </m:r>
                              </m:e>
                              <m:sup>
                                <m:r>
                                  <a:rPr lang="es-PA" b="0" i="1" smtClean="0">
                                    <a:latin typeface="Cambria Math" panose="02040503050406030204" pitchFamily="18" charset="0"/>
                                  </a:rPr>
                                  <m:t>3</m:t>
                                </m:r>
                                <m:r>
                                  <a:rPr lang="es-PA" i="1">
                                    <a:latin typeface="Cambria Math" panose="02040503050406030204" pitchFamily="18" charset="0"/>
                                  </a:rPr>
                                  <m:t>−1</m:t>
                                </m:r>
                              </m:sup>
                            </m:sSup>
                          </m:num>
                          <m:den>
                            <m:r>
                              <a:rPr lang="es-PA" i="1">
                                <a:latin typeface="Cambria Math" panose="02040503050406030204" pitchFamily="18" charset="0"/>
                              </a:rPr>
                              <m:t>𝑑</m:t>
                            </m:r>
                            <m:sSup>
                              <m:sSupPr>
                                <m:ctrlPr>
                                  <a:rPr lang="es-PA" i="1">
                                    <a:latin typeface="Cambria Math" panose="02040503050406030204" pitchFamily="18" charset="0"/>
                                  </a:rPr>
                                </m:ctrlPr>
                              </m:sSupPr>
                              <m:e>
                                <m:r>
                                  <a:rPr lang="es-PA" i="1">
                                    <a:latin typeface="Cambria Math" panose="02040503050406030204" pitchFamily="18" charset="0"/>
                                  </a:rPr>
                                  <m:t>𝑠</m:t>
                                </m:r>
                              </m:e>
                              <m:sup>
                                <m:r>
                                  <a:rPr lang="es-PA" b="0" i="1" smtClean="0">
                                    <a:latin typeface="Cambria Math" panose="02040503050406030204" pitchFamily="18" charset="0"/>
                                  </a:rPr>
                                  <m:t>3</m:t>
                                </m:r>
                                <m:r>
                                  <a:rPr lang="es-PA" i="1">
                                    <a:latin typeface="Cambria Math" panose="02040503050406030204" pitchFamily="18" charset="0"/>
                                  </a:rPr>
                                  <m:t>−1</m:t>
                                </m:r>
                              </m:sup>
                            </m:sSup>
                          </m:den>
                        </m:f>
                        <m:d>
                          <m:dPr>
                            <m:ctrlPr>
                              <a:rPr lang="es-PA" i="1">
                                <a:latin typeface="Cambria Math" panose="02040503050406030204" pitchFamily="18" charset="0"/>
                              </a:rPr>
                            </m:ctrlPr>
                          </m:dPr>
                          <m:e>
                            <m:sSup>
                              <m:sSupPr>
                                <m:ctrlPr>
                                  <a:rPr lang="es-PA" i="1">
                                    <a:latin typeface="Cambria Math" panose="02040503050406030204" pitchFamily="18" charset="0"/>
                                  </a:rPr>
                                </m:ctrlPr>
                              </m:sSupPr>
                              <m:e>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𝑏</m:t>
                                        </m:r>
                                      </m:e>
                                      <m:sub>
                                        <m:r>
                                          <a:rPr lang="es-PA" i="1">
                                            <a:latin typeface="Cambria Math" panose="02040503050406030204" pitchFamily="18" charset="0"/>
                                          </a:rPr>
                                          <m:t>1</m:t>
                                        </m:r>
                                      </m:sub>
                                    </m:sSub>
                                  </m:e>
                                </m:d>
                              </m:e>
                              <m:sup>
                                <m:r>
                                  <a:rPr lang="es-PA" i="1">
                                    <a:latin typeface="Cambria Math" panose="02040503050406030204" pitchFamily="18" charset="0"/>
                                  </a:rPr>
                                  <m:t>𝑚</m:t>
                                </m:r>
                              </m:sup>
                            </m:sSup>
                            <m:r>
                              <a:rPr lang="es-PA" i="1">
                                <a:latin typeface="Cambria Math" panose="02040503050406030204" pitchFamily="18" charset="0"/>
                              </a:rPr>
                              <m:t>𝐹</m:t>
                            </m:r>
                            <m:d>
                              <m:dPr>
                                <m:ctrlPr>
                                  <a:rPr lang="es-PA" i="1">
                                    <a:latin typeface="Cambria Math" panose="02040503050406030204" pitchFamily="18" charset="0"/>
                                  </a:rPr>
                                </m:ctrlPr>
                              </m:dPr>
                              <m:e>
                                <m:r>
                                  <a:rPr lang="es-PA" i="1">
                                    <a:latin typeface="Cambria Math" panose="02040503050406030204" pitchFamily="18" charset="0"/>
                                  </a:rPr>
                                  <m:t>𝑠</m:t>
                                </m:r>
                              </m:e>
                            </m:d>
                          </m:e>
                        </m:d>
                        <m:r>
                          <a:rPr lang="es-PA" i="1">
                            <a:latin typeface="Cambria Math" panose="02040503050406030204" pitchFamily="18" charset="0"/>
                          </a:rPr>
                          <m:t>=</m:t>
                        </m:r>
                        <m:limLow>
                          <m:limLowPr>
                            <m:ctrlPr>
                              <a:rPr lang="es-PA" i="1">
                                <a:latin typeface="Cambria Math" panose="02040503050406030204" pitchFamily="18" charset="0"/>
                              </a:rPr>
                            </m:ctrlPr>
                          </m:limLowPr>
                          <m:e>
                            <m:r>
                              <m:rPr>
                                <m:sty m:val="p"/>
                              </m:rPr>
                              <a:rPr lang="es-PA">
                                <a:latin typeface="Cambria Math" panose="02040503050406030204" pitchFamily="18" charset="0"/>
                              </a:rPr>
                              <m:t>lim</m:t>
                            </m:r>
                          </m:e>
                          <m:lim>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𝑏</m:t>
                                </m:r>
                              </m:e>
                              <m:sub>
                                <m:r>
                                  <a:rPr lang="es-PA" i="1">
                                    <a:latin typeface="Cambria Math" panose="02040503050406030204" pitchFamily="18" charset="0"/>
                                  </a:rPr>
                                  <m:t>1</m:t>
                                </m:r>
                              </m:sub>
                            </m:sSub>
                          </m:lim>
                        </m:limLow>
                        <m:r>
                          <a:rPr lang="es-PA" b="0" i="1" smtClean="0">
                            <a:latin typeface="Cambria Math" panose="02040503050406030204" pitchFamily="18" charset="0"/>
                          </a:rPr>
                          <m:t>(</m:t>
                        </m:r>
                        <m:f>
                          <m:fPr>
                            <m:ctrlPr>
                              <a:rPr lang="es-PA" b="0" i="1" smtClean="0">
                                <a:latin typeface="Cambria Math" panose="02040503050406030204" pitchFamily="18" charset="0"/>
                              </a:rPr>
                            </m:ctrlPr>
                          </m:fPr>
                          <m:num>
                            <m:r>
                              <a:rPr lang="es-PA" b="0" i="1" smtClean="0">
                                <a:latin typeface="Cambria Math" panose="02040503050406030204" pitchFamily="18" charset="0"/>
                              </a:rPr>
                              <m:t>1</m:t>
                            </m:r>
                          </m:num>
                          <m:den>
                            <m:r>
                              <a:rPr lang="es-PA" b="0" i="1" smtClean="0">
                                <a:latin typeface="Cambria Math" panose="02040503050406030204" pitchFamily="18" charset="0"/>
                              </a:rPr>
                              <m:t>2</m:t>
                            </m:r>
                          </m:den>
                        </m:f>
                        <m:f>
                          <m:fPr>
                            <m:ctrlPr>
                              <a:rPr lang="es-PA" i="1">
                                <a:latin typeface="Cambria Math" panose="02040503050406030204" pitchFamily="18" charset="0"/>
                              </a:rPr>
                            </m:ctrlPr>
                          </m:fPr>
                          <m:num>
                            <m:sSup>
                              <m:sSupPr>
                                <m:ctrlPr>
                                  <a:rPr lang="es-PA" i="1">
                                    <a:latin typeface="Cambria Math" panose="02040503050406030204" pitchFamily="18" charset="0"/>
                                  </a:rPr>
                                </m:ctrlPr>
                              </m:sSupPr>
                              <m:e>
                                <m:r>
                                  <a:rPr lang="es-PA" i="1">
                                    <a:latin typeface="Cambria Math" panose="02040503050406030204" pitchFamily="18" charset="0"/>
                                  </a:rPr>
                                  <m:t>𝑑</m:t>
                                </m:r>
                              </m:e>
                              <m:sup>
                                <m:r>
                                  <a:rPr lang="es-PA" b="0" i="1" smtClean="0">
                                    <a:latin typeface="Cambria Math" panose="02040503050406030204" pitchFamily="18" charset="0"/>
                                  </a:rPr>
                                  <m:t>2</m:t>
                                </m:r>
                              </m:sup>
                            </m:sSup>
                          </m:num>
                          <m:den>
                            <m:r>
                              <a:rPr lang="es-PA" i="1">
                                <a:latin typeface="Cambria Math" panose="02040503050406030204" pitchFamily="18" charset="0"/>
                              </a:rPr>
                              <m:t>𝑑</m:t>
                            </m:r>
                            <m:sSup>
                              <m:sSupPr>
                                <m:ctrlPr>
                                  <a:rPr lang="es-PA" i="1">
                                    <a:latin typeface="Cambria Math" panose="02040503050406030204" pitchFamily="18" charset="0"/>
                                  </a:rPr>
                                </m:ctrlPr>
                              </m:sSupPr>
                              <m:e>
                                <m:r>
                                  <a:rPr lang="es-PA" i="1">
                                    <a:latin typeface="Cambria Math" panose="02040503050406030204" pitchFamily="18" charset="0"/>
                                  </a:rPr>
                                  <m:t>𝑠</m:t>
                                </m:r>
                              </m:e>
                              <m:sup>
                                <m:r>
                                  <a:rPr lang="es-PA" b="0" i="1" smtClean="0">
                                    <a:latin typeface="Cambria Math" panose="02040503050406030204" pitchFamily="18" charset="0"/>
                                  </a:rPr>
                                  <m:t>2</m:t>
                                </m:r>
                              </m:sup>
                            </m:sSup>
                          </m:den>
                        </m:f>
                        <m:d>
                          <m:dPr>
                            <m:ctrlPr>
                              <a:rPr lang="es-PA" i="1">
                                <a:latin typeface="Cambria Math" panose="02040503050406030204" pitchFamily="18" charset="0"/>
                              </a:rPr>
                            </m:ctrlPr>
                          </m:dPr>
                          <m:e>
                            <m:f>
                              <m:fPr>
                                <m:ctrlPr>
                                  <a:rPr lang="es-PA" i="1">
                                    <a:latin typeface="Cambria Math" panose="02040503050406030204" pitchFamily="18" charset="0"/>
                                  </a:rPr>
                                </m:ctrlPr>
                              </m:fPr>
                              <m:num>
                                <m:r>
                                  <a:rPr lang="es-PA" i="1">
                                    <a:latin typeface="Cambria Math" panose="02040503050406030204" pitchFamily="18" charset="0"/>
                                  </a:rPr>
                                  <m:t>𝑁</m:t>
                                </m:r>
                                <m:d>
                                  <m:dPr>
                                    <m:ctrlPr>
                                      <a:rPr lang="es-PA" i="1">
                                        <a:latin typeface="Cambria Math" panose="02040503050406030204" pitchFamily="18" charset="0"/>
                                      </a:rPr>
                                    </m:ctrlPr>
                                  </m:dPr>
                                  <m:e>
                                    <m:r>
                                      <a:rPr lang="es-PA" i="1">
                                        <a:latin typeface="Cambria Math" panose="02040503050406030204" pitchFamily="18" charset="0"/>
                                      </a:rPr>
                                      <m:t>𝑠</m:t>
                                    </m:r>
                                  </m:e>
                                </m:d>
                              </m:num>
                              <m:den>
                                <m:d>
                                  <m:dPr>
                                    <m:ctrlPr>
                                      <a:rPr lang="es-PA" i="1">
                                        <a:latin typeface="Cambria Math" panose="02040503050406030204" pitchFamily="18" charset="0"/>
                                      </a:rPr>
                                    </m:ctrlPr>
                                  </m:dPr>
                                  <m:e>
                                    <m:r>
                                      <a:rPr lang="es-PA" i="1">
                                        <a:latin typeface="Cambria Math" panose="02040503050406030204" pitchFamily="18" charset="0"/>
                                      </a:rPr>
                                      <m:t>𝑠</m:t>
                                    </m:r>
                                    <m:r>
                                      <a:rPr lang="es-PA" i="1">
                                        <a:latin typeface="Cambria Math" panose="02040503050406030204" pitchFamily="18" charset="0"/>
                                      </a:rPr>
                                      <m:t>+</m:t>
                                    </m:r>
                                    <m:sSub>
                                      <m:sSubPr>
                                        <m:ctrlPr>
                                          <a:rPr lang="es-PA" i="1">
                                            <a:latin typeface="Cambria Math" panose="02040503050406030204" pitchFamily="18" charset="0"/>
                                          </a:rPr>
                                        </m:ctrlPr>
                                      </m:sSubPr>
                                      <m:e>
                                        <m:r>
                                          <a:rPr lang="es-PA" i="1">
                                            <a:latin typeface="Cambria Math" panose="02040503050406030204" pitchFamily="18" charset="0"/>
                                          </a:rPr>
                                          <m:t>𝑎</m:t>
                                        </m:r>
                                      </m:e>
                                      <m:sub>
                                        <m:r>
                                          <a:rPr lang="es-PA" i="1">
                                            <a:latin typeface="Cambria Math" panose="02040503050406030204" pitchFamily="18" charset="0"/>
                                          </a:rPr>
                                          <m:t>𝑛</m:t>
                                        </m:r>
                                      </m:sub>
                                    </m:sSub>
                                  </m:e>
                                </m:d>
                              </m:den>
                            </m:f>
                          </m:e>
                        </m:d>
                        <m:r>
                          <a:rPr lang="es-PA" b="0" i="1" smtClean="0">
                            <a:latin typeface="Cambria Math" panose="02040503050406030204" pitchFamily="18" charset="0"/>
                          </a:rPr>
                          <m:t>)                      </m:t>
                        </m:r>
                        <m:r>
                          <a:rPr lang="es-PA" i="1">
                            <a:latin typeface="Cambria Math" panose="02040503050406030204" pitchFamily="18" charset="0"/>
                          </a:rPr>
                          <m:t>𝑖</m:t>
                        </m:r>
                        <m:r>
                          <a:rPr lang="es-PA" i="1">
                            <a:latin typeface="Cambria Math" panose="02040503050406030204" pitchFamily="18" charset="0"/>
                          </a:rPr>
                          <m:t>=3 </m:t>
                        </m:r>
                        <m:r>
                          <a:rPr lang="es-PA" i="1">
                            <a:latin typeface="Cambria Math" panose="02040503050406030204" pitchFamily="18" charset="0"/>
                          </a:rPr>
                          <m:t>𝑝𝑎𝑟𝑎</m:t>
                        </m:r>
                        <m:r>
                          <a:rPr lang="es-PA" i="1">
                            <a:latin typeface="Cambria Math" panose="02040503050406030204" pitchFamily="18" charset="0"/>
                          </a:rPr>
                          <m:t> </m:t>
                        </m:r>
                        <m:r>
                          <a:rPr lang="es-PA" i="1">
                            <a:latin typeface="Cambria Math" panose="02040503050406030204" pitchFamily="18" charset="0"/>
                          </a:rPr>
                          <m:t>𝑒𝑙</m:t>
                        </m:r>
                        <m:r>
                          <a:rPr lang="es-PA" i="1">
                            <a:latin typeface="Cambria Math" panose="02040503050406030204" pitchFamily="18" charset="0"/>
                          </a:rPr>
                          <m:t> </m:t>
                        </m:r>
                        <m:r>
                          <a:rPr lang="es-PA" i="1">
                            <a:latin typeface="Cambria Math" panose="02040503050406030204" pitchFamily="18" charset="0"/>
                          </a:rPr>
                          <m:t>𝑠𝑖𝑔𝑢𝑖𝑒𝑛𝑡𝑒</m:t>
                        </m:r>
                        <m:r>
                          <a:rPr lang="es-PA" i="1">
                            <a:latin typeface="Cambria Math" panose="02040503050406030204" pitchFamily="18" charset="0"/>
                          </a:rPr>
                          <m:t> </m:t>
                        </m:r>
                        <m:r>
                          <a:rPr lang="es-PA" i="1">
                            <a:latin typeface="Cambria Math" panose="02040503050406030204" pitchFamily="18" charset="0"/>
                          </a:rPr>
                          <m:t>𝑡𝑒𝑟𝑚𝑖𝑛𝑜</m:t>
                        </m:r>
                      </m:e>
                    </m:func>
                  </m:oMath>
                </a14:m>
                <a:r>
                  <a:rPr lang="es-PA" dirty="0"/>
                  <a:t>  </a:t>
                </a:r>
              </a:p>
              <a:p>
                <a:endParaRPr lang="es-PA" b="1" dirty="0"/>
              </a:p>
              <a:p>
                <a:r>
                  <a:rPr lang="es-PA" b="1" dirty="0"/>
                  <a:t>La constante </a:t>
                </a:r>
                <a14:m>
                  <m:oMath xmlns:m="http://schemas.openxmlformats.org/officeDocument/2006/math">
                    <m:sSub>
                      <m:sSubPr>
                        <m:ctrlPr>
                          <a:rPr lang="es-PA" b="1" i="1" smtClean="0">
                            <a:latin typeface="Cambria Math" panose="02040503050406030204" pitchFamily="18" charset="0"/>
                          </a:rPr>
                        </m:ctrlPr>
                      </m:sSubPr>
                      <m:e>
                        <m:r>
                          <a:rPr lang="es-PA" b="1" i="1" smtClean="0">
                            <a:latin typeface="Cambria Math" panose="02040503050406030204" pitchFamily="18" charset="0"/>
                          </a:rPr>
                          <m:t>𝑲</m:t>
                        </m:r>
                      </m:e>
                      <m:sub>
                        <m:r>
                          <a:rPr lang="es-PA" b="1" i="1" smtClean="0">
                            <a:latin typeface="Cambria Math" panose="02040503050406030204" pitchFamily="18" charset="0"/>
                          </a:rPr>
                          <m:t>𝒏</m:t>
                        </m:r>
                      </m:sub>
                    </m:sSub>
                  </m:oMath>
                </a14:m>
                <a:r>
                  <a:rPr lang="es-PA" b="1" dirty="0"/>
                  <a:t> esta acompañada de una raíz real no repetida y se debe calcular como tal (Vea la diapositiva anterior).</a:t>
                </a:r>
              </a:p>
            </p:txBody>
          </p:sp>
        </mc:Choice>
        <mc:Fallback>
          <p:sp>
            <p:nvSpPr>
              <p:cNvPr id="4" name="CuadroTexto 3">
                <a:extLst>
                  <a:ext uri="{FF2B5EF4-FFF2-40B4-BE49-F238E27FC236}">
                    <a16:creationId xmlns:a16="http://schemas.microsoft.com/office/drawing/2014/main" id="{CF980CB8-380D-472B-8783-DF5DE952A5A5}"/>
                  </a:ext>
                </a:extLst>
              </p:cNvPr>
              <p:cNvSpPr txBox="1">
                <a:spLocks noRot="1" noChangeAspect="1" noMove="1" noResize="1" noEditPoints="1" noAdjustHandles="1" noChangeArrowheads="1" noChangeShapeType="1" noTextEdit="1"/>
              </p:cNvSpPr>
              <p:nvPr/>
            </p:nvSpPr>
            <p:spPr>
              <a:xfrm>
                <a:off x="105229" y="1233716"/>
                <a:ext cx="11657684" cy="5671361"/>
              </a:xfrm>
              <a:prstGeom prst="rect">
                <a:avLst/>
              </a:prstGeom>
              <a:blipFill>
                <a:blip r:embed="rId2"/>
                <a:stretch>
                  <a:fillRect l="-418" t="-537" b="-752"/>
                </a:stretch>
              </a:blipFill>
            </p:spPr>
            <p:txBody>
              <a:bodyPr/>
              <a:lstStyle/>
              <a:p>
                <a:r>
                  <a:rPr lang="es-PA">
                    <a:noFill/>
                  </a:rPr>
                  <a:t> </a:t>
                </a:r>
              </a:p>
            </p:txBody>
          </p:sp>
        </mc:Fallback>
      </mc:AlternateContent>
      <p:sp>
        <p:nvSpPr>
          <p:cNvPr id="5" name="Título 1">
            <a:extLst>
              <a:ext uri="{FF2B5EF4-FFF2-40B4-BE49-F238E27FC236}">
                <a16:creationId xmlns:a16="http://schemas.microsoft.com/office/drawing/2014/main" id="{B7D948D1-F6EF-41BE-98AB-2CD01E58885A}"/>
              </a:ext>
            </a:extLst>
          </p:cNvPr>
          <p:cNvSpPr>
            <a:spLocks noGrp="1"/>
          </p:cNvSpPr>
          <p:nvPr>
            <p:ph type="title"/>
          </p:nvPr>
        </p:nvSpPr>
        <p:spPr>
          <a:xfrm>
            <a:off x="0" y="18256"/>
            <a:ext cx="12192000" cy="878390"/>
          </a:xfrm>
        </p:spPr>
        <p:txBody>
          <a:bodyPr/>
          <a:lstStyle/>
          <a:p>
            <a:pPr algn="ctr"/>
            <a:r>
              <a:rPr lang="es-PA" dirty="0"/>
              <a:t>La transformada inversa de Laplace</a:t>
            </a:r>
          </a:p>
        </p:txBody>
      </p:sp>
    </p:spTree>
    <p:extLst>
      <p:ext uri="{BB962C8B-B14F-4D97-AF65-F5344CB8AC3E}">
        <p14:creationId xmlns:p14="http://schemas.microsoft.com/office/powerpoint/2010/main" val="133920354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1864</Words>
  <Application>Microsoft Office PowerPoint</Application>
  <PresentationFormat>Widescreen</PresentationFormat>
  <Paragraphs>181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Tema de Office</vt:lpstr>
      <vt:lpstr>MODELADO EN EL DOMINIO DE LA FRECUENCIA Repaso de las transformadas de Laplace</vt:lpstr>
      <vt:lpstr>Modelo matemático de un sistema</vt:lpstr>
      <vt:lpstr>La transformada de Laplace</vt:lpstr>
      <vt:lpstr>EJEMPLO #1</vt:lpstr>
      <vt:lpstr>EJEMPLO #3</vt:lpstr>
      <vt:lpstr>Linealidad</vt:lpstr>
      <vt:lpstr>PowerPoint Presentation</vt:lpstr>
      <vt:lpstr>La transformada inversa de Laplace</vt:lpstr>
      <vt:lpstr>La transformada inversa de Laplace</vt:lpstr>
      <vt:lpstr>La transformada inversa de Laplace</vt:lpstr>
      <vt:lpstr>Ejemplo#4</vt:lpstr>
      <vt:lpstr>Ejemplo#5</vt:lpstr>
      <vt:lpstr>Ejemplo #6</vt:lpstr>
      <vt:lpstr>Ejemplo #7</vt:lpstr>
      <vt:lpstr>La función de transferencia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MODELADO EN EL DOMINIO DE LA FRECUENCIA Repaso de las transformadas de Laplace</dc:title>
  <dc:creator>Lourdes Villamil</dc:creator>
  <cp:lastModifiedBy>Ricardo Gutierrez</cp:lastModifiedBy>
  <cp:revision>5</cp:revision>
  <dcterms:created xsi:type="dcterms:W3CDTF">2020-03-12T23:20:08Z</dcterms:created>
  <dcterms:modified xsi:type="dcterms:W3CDTF">2020-03-22T19:39:53Z</dcterms:modified>
</cp:coreProperties>
</file>