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8" r:id="rId6"/>
    <p:sldId id="260" r:id="rId7"/>
    <p:sldId id="265" r:id="rId8"/>
    <p:sldId id="261" r:id="rId9"/>
    <p:sldId id="262" r:id="rId10"/>
    <p:sldId id="267" r:id="rId11"/>
    <p:sldId id="263" r:id="rId12"/>
    <p:sldId id="264" r:id="rId13"/>
    <p:sldId id="268" r:id="rId14"/>
    <p:sldId id="269" r:id="rId15"/>
    <p:sldId id="266" r:id="rId16"/>
    <p:sldId id="279" r:id="rId17"/>
    <p:sldId id="272" r:id="rId18"/>
    <p:sldId id="273" r:id="rId19"/>
    <p:sldId id="280" r:id="rId20"/>
    <p:sldId id="281" r:id="rId21"/>
    <p:sldId id="277" r:id="rId22"/>
    <p:sldId id="276"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varScale="1">
        <p:scale>
          <a:sx n="86" d="100"/>
          <a:sy n="86" d="100"/>
        </p:scale>
        <p:origin x="62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5-22T18:18:42.140"/>
    </inkml:context>
    <inkml:brush xml:id="br0">
      <inkml:brushProperty name="width" value="0.05" units="cm"/>
      <inkml:brushProperty name="height" value="0.05" units="cm"/>
      <inkml:brushProperty name="color" value="#ED1C24"/>
      <inkml:brushProperty name="fitToCurve" value="1"/>
    </inkml:brush>
  </inkml:definitions>
  <inkml:trace contextRef="#ctx0" brushRef="#br0">222 0 0,'0'25'63,"0"24"-48,-25 74 79,-24-73-94,49-1 31,0 0 0,0-24-15,-25-25 62,0 25-62</inkml:trace>
  <inkml:trace contextRef="#ctx0" brushRef="#br0" timeOffset="767">0 173 0</inkml:trace>
  <inkml:trace contextRef="#ctx0" brushRef="#br0" timeOffset="912">0 173 0,'24'0'0,"1"0"31,0 0-16,24 0 17</inkml:trace>
  <inkml:trace contextRef="#ctx0" brushRef="#br0" timeOffset="968">123 173 0,'49'0'0,"-24"0"16</inkml:trace>
  <inkml:trace contextRef="#ctx0" brushRef="#br0" timeOffset="1368">246 173 0,'25'0'16,"-1"0"62,1 0 47,-25 24-110,25-24 1,24 0 15,-49 25-15</inkml:trace>
  <inkml:trace contextRef="#ctx0" brushRef="#br0" timeOffset="1535">394 222 0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5-22T18:18:50.875"/>
    </inkml:context>
    <inkml:brush xml:id="br0">
      <inkml:brushProperty name="width" value="0.05" units="cm"/>
      <inkml:brushProperty name="height" value="0.05" units="cm"/>
      <inkml:brushProperty name="color" value="#ED1C24"/>
      <inkml:brushProperty name="fitToCurve" value="1"/>
    </inkml:brush>
  </inkml:definitions>
  <inkml:trace contextRef="#ctx0" brushRef="#br0">1208 1086 0,'0'-25'141,"-24"25"-125,-1 0-1,25-25-15,-25 1 16,-49-1-1,50 25 17,-1-25-32,25 1 31,-25 24-15,1-25-1</inkml:trace>
  <inkml:trace contextRef="#ctx0" brushRef="#br0" timeOffset="697">912 864 0,'-24'-25'16,"24"0"-1,-25 25-15,0 0 16,1 0-16,24-24 16,-25-1-16,0 0 31,1 1 0,-26-26-15,50 1-1,-49 0 1,24 49 15,-24-50-15,49 26-16,-49-1 15,-1-24 1,26 24 0,-1 25-1,0-25-15,1 25 16,24-24-16,-50-1 16,26 0-1,-1 1-15,0-26 16,-24 26-1,24-1 1,1 0 15,-1 1-15,-24-26 15,24 26-15,0-1 15,1 0 47</inkml:trace>
  <inkml:trace contextRef="#ctx0" brushRef="#br0" timeOffset="1560">320 99 0,'0'49'31,"-24"1"-15,-1-26-16,0 1 16,1 24-16,-1-49 15,25 25-15,-25 24 16,1-49 15,24 25-15,-50 0 15</inkml:trace>
  <inkml:trace contextRef="#ctx0" brushRef="#br0" timeOffset="2744">74 222 0,'0'-24'109,"24"24"-93,26 49 15,-26-49-15,26 25 15,-26-25-31,1 24 31,0-24-15,-1 0 15,1 25 1,24-25 61,50 25 17,-74-25-63</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5-22T19:11:56.728"/>
    </inkml:context>
    <inkml:brush xml:id="br0">
      <inkml:brushProperty name="width" value="0.035" units="cm"/>
      <inkml:brushProperty name="height" value="0.035" units="cm"/>
      <inkml:brushProperty name="color" value="#ED1C24"/>
      <inkml:brushProperty name="fitToCurve" value="1"/>
    </inkml:brush>
  </inkml:definitions>
  <inkml:trace contextRef="#ctx0" brushRef="#br0">2102 931 0,'0'-25'78,"0"1"-62,0-50-16,0 24 15,0 1-15,0 0 16,0-1-16,0 1 15,0 0-15,-49-1 16,24 26 0,25-26-1,-24 50 1,24-24-16,-50-26 16,26 50-1,-1 0 1,0-24-16,1-1 15,-26 0-15,1 25 16,-25-49 0,49 49-1,1 0 1,-50-25-16,74 1 16,-50 24-16,1-25 15,0 25-15,-50-49 16,50 49-16,0 0 15,-25 0-15,24-49 16,-24 49-16,50 0 16,-26 0-16,1 0 15,0 0 1,24 0 0,0 0-16,1 0 15,-1 0 1,0 0-1,1 0-15,-1 0 16,-24 0-16,-1 0 31,26 0 1,-1 24-32,0-24 15,25 25-15,-24-25 16,-26 25-1,50-1 1,-49 25 31,24-49 15,25 25-30,-24 0-1,-1-25 235,25 24-266,0 1 78,-25 0-47,25-1-15,-24 1 93</inkml:trace>
  <inkml:trace contextRef="#ctx0" brushRef="#br0" timeOffset="1495">6 191 0,'0'25'156,"0"-1"-125,0 1-31,0 24 63,0 1-32,25-26-15,0-24-16,-25 25 15,0 24 16,24-24 282,75-25-297,-25 0-1,-25 0 16,0 0 1,-24 0-17,0 0 1,-1 0 0,1 0 46,0 0 1</inkml:trace>
  <inkml:trace contextRef="#ctx0" brushRef="#br0" timeOffset="4015">2497 191 0,'0'25'15,"0"49"1,0 49 0,0-74-16,0 1 15,-25 24-15,1-50 16,24 26-16,0-26 15,0 1-15,-50 24 16,50-24 0,-24-25-16,-1 25 31,25-1-31,-25 1 94,1-25-79,-1-49-15,25 24 16,0 0-16,-49-49 16,49 25-1,-25 0 1,25 24-16,0 0 15,0 1 1,0-1 0,0 0-1,0 1 32,0-1 31,74 50-62,-25 24-16,1 25 16,24 0-16,0 0 15,-25-49-15,0 24 16,25 0-16,-49 1 15,-1-26 1,1-24-16,0 0 78</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5-23T00:26:12.536"/>
    </inkml:context>
    <inkml:brush xml:id="br0">
      <inkml:brushProperty name="width" value="0.035" units="cm"/>
      <inkml:brushProperty name="height" value="0.035" units="cm"/>
      <inkml:brushProperty name="color" value="#ED1C24"/>
      <inkml:brushProperty name="fitToCurve" value="1"/>
    </inkml:brush>
  </inkml:definitions>
  <inkml:trace contextRef="#ctx0" brushRef="#br0">6658 0 0,'0'50'79,"0"24"-64,0 0 1,0 0-1,0-25-15,25 25 0,-25 0 16,0 49 0,0-98-16,0 24 15,0 74-15,0-98 16,0 24-16,0 25 16,0-24-16,0-1 15,0 25-15,0-49 16,0 73-16,0-24 15,0 0-15,0 0 16,0 0-16,0-24 16,0 24-16,0 0 15,0-25-15,0 25 16,0 0-16,0-25 16,0 50-16,0-1 15,0-24-15,0-24 16,0 24-16,0 24 15,0-48-15,-25 73 16,25-74-16,0 75 16,-24-26-16,-1-48 15,25-1-15,-25 25 16,25 0-16,0-25 16,0 25-1,0-25-15,0 1 16,0-26-1,0 1-15,0 0 16,0-1-16,0 1 31,0 0-15,0-1 0,0 26-16,0-26 15,0 26-15,0 24 16,0-50-16,0 1 15,0 24-15,0 1 16,0-26-16,0 1 16,0 0-16</inkml:trace>
  <inkml:trace contextRef="#ctx0" brushRef="#br0" timeOffset="1536">3280 2096 0,'0'25'31,"0"0"-15,0-1 15,24-24-31,26 0 16,73 0-16,-49 0 15,49 0-15,50 0 16,-50 0-16,1 0 15,-1 0-15,-24 0 16,-1 0-16,-24 0 16,-25 0-16,50 0 15,-50 0-15,25 0 16,0 0-16,-24 0 16,-1 0-16,25 0 15,0 0-15,-25 0 16,25 0-16,0 0 15,-49 0-15,49 0 16,-25 0-16,25 0 16,25 0-1,-25 0-15,-25 0 16,74 0-16,-24 0 16,-25 0-16,49 0 15,-49 0-15,0 0 16,74 0-16,-74 0 15,74 0-15,-74 0 16,74 0-16,-25 0 16,-24 0-16,-25 0 15,49 0-15,-24 0 16,-25 0-16,25 0 16,-1 0-16,26 0 15,-1 0-15,0 0 16,1 0-16,-1 0 15,-25 0-15,1 0 16,-25 0-16,-25 0 16,25 0-16,0 0 15,0 0-15,25 0 16,-50 0-16,-24 0 16,49 0-16,0 0 15,-49 0-15,-1 0 16,1 0-1,0 0-15,49 0 16,-50 0 0,1 0-1</inkml:trace>
  <inkml:trace contextRef="#ctx0" brushRef="#br0" timeOffset="2920">5524 568 0,'-49'49'78,"-25"49"-62,49-73-1,25 0-15,-25-1 16,-24 1-16,49 0 16,0-1-16,-49 26 31,24-26-16,25 1 1,0 0 31,-25-25-31,1 49-1,24-24 1</inkml:trace>
  <inkml:trace contextRef="#ctx0" brushRef="#br0" timeOffset="3560">5129 691 0,'0'-25'31,"50"50"0,24 24-31,24 50 16,-24-75 0,-24 26-16,-1 24 15,25-50-15,-49-24 16,-1 0-16,25 50 16,25-1-1,-24-49 16</inkml:trace>
  <inkml:trace contextRef="#ctx0" brushRef="#br0" timeOffset="4560">5524 3453 0,'-74'74'16,"25"-25"0,24-24-16,-24 24 15,24-24 1,0-1-16,25 1 16,-24 0-1,-26-1 1,50 1 15,-74 24 0,50-24-15,24 0 0,-25-1-16,0 1 125</inkml:trace>
  <inkml:trace contextRef="#ctx0" brushRef="#br0" timeOffset="5136">5154 3576 0,'49'49'15,"-24"-24"-15,74 49 16,-25-25-16,-25-49 16,0 50-16,-24-26 15,24 1-15,1 0 16,23-1 31</inkml:trace>
  <inkml:trace contextRef="#ctx0" brushRef="#br0" timeOffset="9240">3403 2170 0,'0'-24'16,"-49"24"30,24 0-30,0 0-16,-49 0 16,50 0-16,-26 0 15,1 0-15,-25 0 16,0 0-16,0 0 16,-49 0-1,24 0-15,25 0 16,-49 0-16,0 0 15,-25 0-15,24 0 16,50 0-16,-49 0 16,25 0-16,-1 0 15,0 0-15,25 0 16,-24 0-16,-1 0 16,25 0-16,49 0 15,-49 0 1,50 0-16,-26 0 15,1 0-15,0 0 16,-25 0 0,49 0-1,0 0-15,-24 0 16,-25 0 0,49 0-16,-24 0 15,0 0-15,24 0 16,1 0-1,-1 0 1,0 0-16,1 0 16,-1 0-1,-24 0 1,-1 0 0,26 0-1,-1 0 1,0 0-16,1 0 15,-1 0-15,-24 0 16,-1 0 0,26 0-1,-1 0 1,0 0 0,-24 0-1</inkml:trace>
  <inkml:trace contextRef="#ctx0" brushRef="#br0" timeOffset="10319">1628 1875 0,'-25'24'47,"0"1"-31,1 49-1,-75 24-15,50-24 16,-25 0-16,24 25 16,26-50-16,-26 1 15,26-1 1,24-24-16,0-1 15</inkml:trace>
  <inkml:trace contextRef="#ctx0" brushRef="#br0" timeOffset="11311">1085 1998 0,'49'0'78,"25"49"-78,-49 0 16,49 25 0,0 0-16,-49-49 0,73 24 15,-48 1 1,-26-26 0</inkml:trace>
  <inkml:trace contextRef="#ctx0" brushRef="#br0" timeOffset="12535">1036 3182 0,'0'73'62,"-25"-23"-46,0-26-16,1 26 15,-1 24-15,0-25 16,1-24-16,-1 24 16,0-24-16,1-1 15,24 1 1,-50 24-16,26-49 125,-1 0-94,-24-49-31,-1-25 16,50 25-16,0-25 15,0 0-15,0 49 16,0 0-16,0-24 16,0 0-1,0 0 48,0 24-48,25 25-15,74 25 47,-99-1-31,24-24-16,50 25 0,-74-1 16,74 26-16,-49-26 15,0 26-15,49 24 16,0 0-1,-25-50-15,-24 1 16,24 49-16,0-49 16,-24 24-16,-25-24 15,0-1-15,25-24 16,-50 0 93</inkml:trace>
  <inkml:trace contextRef="#ctx0" brushRef="#br0" timeOffset="13503">1356 3453 0,'50'24'15,"-26"1"1,1 0-16,0 49 16,24 0-16,-24-25 15,-25-24 1,24-1-16,-24 1 16,0 0-1,0-50 95,0-24-95,-24 24-15,24 0 16,0-24-16,0 0 15,0 24-15,0 0 16,0 1-16,0-1 16,0-24-16,0 24 15,0 0 48</inkml:trace>
  <inkml:trace contextRef="#ctx0" brushRef="#br0" timeOffset="17336">5401 1406 0,'0'25'109,"0"24"-109,0-24 16,0 24-1,0 0 1,0 1 0,0-26-16,0 26 15,0-26-15,0 1 16,0 24-1,0-24-15,0 0 16,0-1-16,0 1 16,0 0-1,0-1-15,0 1 16,0 24 0,0 0-1,0 1-15,0-26 16,0 26-16,0-1 15,0-24 1,0 24-16,0 0 16,-25 1-1,25-26-15,0 1 16,0 0 0,0-1-16,0 1 15,0 24 1,-25 1-1,25-26-15,0 26 16,0-1 0,0 0 15,0-24-31,-49 24 16,49-24 15,0 0-16,0 24 1,0 0 15,0-24-15,0 24-16,0 1 16,0-1-1,-49 0-15,49-24 31,0 24 63,0 0-47</inkml:trace>
  <inkml:trace contextRef="#ctx0" brushRef="#br0" timeOffset="19176">5401 2121 0,'0'-25'63,"-25"25"-63,0 0 15,1 0-15,-26 0 16,26 0-16,-50 0 15,24 0-15,1 0 16,24 0-16,-24 0 16,-25 0-16,25 0 15,-1 0 1,26 0 0,-26 0-16,1 0 15,0 0 1,24 0-16,-49 0 15,25 0-15,-1 0 16,1 0-16,-25 0 16,25 0-1,24 0-15,1 0 16,-1 0 0,0 0-16,1 0 15,-26 0 1,1 0-1,24 0 1,1 0-16,-1 0 16,0 0-1,1 0 1,-26 0-16,1 0 16,0 0-1,24 0 1,0 0-16,1 0 15,-1 0-15,-24 0 16,-1 0-16,1 0 16,-25 0-16,0 0 15,25 0-15,-25 0 16,24 0-16,1 0 16,24 0-16,-24 0 15,0 0-15,24 0 16,1 0-16,-1 0 15,0 0-15,-49 0 16,50 0-16,-26 0 16,1 0-16,-25 0 15,49 0 1,-24 0 0,24 0-16,1 0 15,-1 0-15,-24 0 16,-1 0-1,26 0-15,-26 0 16,26 0-16,-1 0 16,-24 0-1,-1 0-15,26 0 16,-1 0-16,0 0 16,-24 0-16,-25 0 15,49 0 1,1 0-1,-1 0 1,0 0-16,-24 0 16,0 0-1,24 0-15,1 0 16,-1 0-16,0 0 16</inkml:trace>
  <inkml:trace contextRef="#ctx0" brushRef="#br0" timeOffset="20151">1948 1825 0,'0'25'63,"0"24"-63,-49 1 15,24-26 1,-24 1 0,49-1-1,-49 1 1,-1 0-16,50-1 62,50 75 126,-26-74-172,75 24-16,24 74 15,-74-73-15,25 24 16,0-74-16,-49 0 15,0 49-15</inkml:trace>
  <inkml:trace contextRef="#ctx0" brushRef="#br0" timeOffset="20927">2367 987 0,'25'0'62,"24"0"-46,-24 0-1,0 0-15,-1 0 16,1 0 0,0 0-1</inkml:trace>
  <inkml:trace contextRef="#ctx0" brushRef="#br0" timeOffset="22079">2318 987 0,'-25'0'31,"1"0"-31,24 49 16,0 0 0,0 1-1,0-26-15,0 1 16,0 0-16,0-1 15,0 1 157,49-25-156,0 0 0,-24 0-1,24 0 32,-24 0-47,0 0 16,-1 0-1,1 0 1,0 25-16,-1-1 16,1 1-1,-25 0-15,0-1 0,0 1 16,0 0-1,0-1 1,0 1 0,0 0-16,0-1 15,0 26-15,0-1 16,-49-24 0,-1-1-16,1-24 15,0 0-15,-1 0 16,1 0-16,24 0 15,-24 0-15,0 0 16,24 0 0,0 0-1,1 0 1,-1 0 0,0-24 15</inkml:trace>
  <inkml:trace contextRef="#ctx0" brushRef="#br0" timeOffset="22952">2935 987 0,'0'24'62,"0"26"-62,0-26 16,0 26-16,0-26 16,0 1-16,0 24 31,49-24 16,0-25-32,1 0 1,-26 0-16,25 0 16,-24 0-1,0-49 1,-25-1-1,0 26 17,0-1-32,-25 25 47,-24 0-32</inkml:trace>
  <inkml:trace contextRef="#ctx0" brushRef="#br0" timeOffset="23800">3033 1135 0,'-24'24'15,"-1"26"-15,0-50 16,-24 49 0,49 0-16,-49 1 15,49-26-15,0 26 16,0-26-16,0 1 16,0 0-16,0-1 15,0 1 32,0 0 94,0-1-126,0 26-15,0-1 16,0-24-16,49-1 16,-49 1-16,25-25 15,-1 0 16,1 0-31,0 0 16,24 0-16,0 0 16,-24 0-1,-25-25 48,0 1-48,-25 24 64,1 0-64,24 24 1,-25-24-16,25 25 15,0 24-15,0 25 16,0-49 0,0 0-16,0-1 15,0 1 1,0-1 0</inkml:trace>
  <inkml:trace contextRef="#ctx0" brushRef="#br0" timeOffset="24832">3477 1332 0,'0'49'15,"0"25"-15,0-24 16,0 24-16,0 0 16,0 0-16,25 0 15,-1 0-15,1-25 16,-25 0-16,25 0 15,-25-24-15,24-25 16,-24-74 78,0 50-79,0-1-15,0 0 16,25 25 47,0 0-63,49 0 31,-50 0-31,1 0 31,0 0-31,24 0 16,-24 0 15,-25-24-15,0-1-1,0-24-15,0-1 16,0 26-16,0-50 15,0 24-15,0 26 16,0-26 0</inkml:trace>
  <inkml:trace contextRef="#ctx0" brushRef="#br0" timeOffset="25856">4094 1628 0,'0'25'15,"24"-25"-15,1 24 16,0 1-16,-25 0 16,0 24-1,0-24-15,24-25 32,1 0 124,0-25-141,-25 0 1,24-49-16,-24 0 16,25 50-1,0 24-15,-25-25 16,0 0 0,24 25 15,1 0-16,-1 0 1,26 0 0,-26 0-1,-24 25 1,0 0 0,0 24-1,50-24 1,-50-1-1,0 1 1,0 0-16,0-1 16,0 26 15</inkml:trace>
  <inkml:trace contextRef="#ctx0" brushRef="#br0" timeOffset="28655">5425 2195 0,'-24'0'140,"48"0"-77,26 0-48,-26 0 1,26-25 31,-50-24-31,0 0 15,0 24-16,-25 25 48,-24 0-47,-1 0-1,-24 0-15,74 25 16,0-1-16,0 1 15,0 0-15,0-1 16,0 26-16,0-26 16,0 26-1,0-26 32,50-24-31,-26 0-1,1 0 1,0-24-16,-25-26 16,0 26-1,0-1-15,0-24 16,0 24-16,0 0 94,-50 25-63,50 25-31,0 0 16,0-1-1,0 1-15,0 24 16,0-73 93,0-26-93,-49 26-16,0-26 15,24-24 1,0 74 31,-24 25-47,49 0 16,0-1-1,0 1-15,0 24 16,0 1-16,0-26 15,0 1 1,25 0 0,24-25-1,-24 0 1,-1 0-16,26-25 16,-1-24-1,-49 24 1,0-24-1,0-1 1,0 26-16,0-26 16,0 75 109,0 0-110,0-1 1,25-24 15,-1 0-15,1 0-1,0 0 1,-25-24 62,-25 48-62,25 26-1,0-1 17,0-24-17,74-25 17,-49 0 30,-25-25-62,0 0 16,0 1-1,0-1-15,-25 25 16,0 0-16,1 0 31,-1 0-15,25 25-1,0-1-15,-25 1 16,25 0 0</inkml:trace>
  <inkml:trace contextRef="#ctx0" brushRef="#br0" timeOffset="29384">5696 2540 0,'50'50'47,"-50"-1"-32,0-24-15,0 24 16,0 25-16,0-49 15,0-1 1,0 1-16,24 0 16,-24-50 93</inkml:trace>
  <inkml:trace contextRef="#ctx0" brushRef="#br0" timeOffset="30743">5721 2565 0,'25'0'63,"24"0"-48,-24 0-15,-1 0 16,1 0-16,0 0 16,-1-25-16,1 25 0,0 0 31,24 0-15,-24-24-1,-1 24 32</inkml:trace>
  <inkml:trace contextRef="#ctx0" brushRef="#br0" timeOffset="32040">5696 2590 0,'25'24'78,"0"-24"-78,-1 25 16,50 0 0,-24-25-1,-26 24 1,1 1-16,0-25 15,-1 0 1,1 0-16,0 25 16,-1-1-16,1 1 15,0-25-15,-1 0 16,26 0-16,-26 25 16,1-1-1,24-24 1,-24 50-1,0-50-15,-1 0 16,1 0-16,0 0 16,24 49-16,-24-49 15,-1 0 1,26 25-16,-26-25 16,26 0-1,-1 49 1,-24-49-1,-1 0-15,1 0 16,0 0 0,-1 0-16,50 0 15,-74 25 17,25-1-17,-1-24-15,1 25 16,0-25-1,24 0-15,-24 0 32</inkml:trace>
  <inkml:trace contextRef="#ctx0" brushRef="#br0" timeOffset="33440">7620 2910 0,'-25'0'16,"1"0"0,-1 0-1,0 0 1,1 74-16,24 25 31,0-74-31,0 24 16,0-24-16,0-1 15,0 1 1,0-1 0,0 50-1,49-74 32,0 0-16,-24 0-31,24 0 32,-24-24-17,-25-50 1,0 49 0,0 1-16,0-26 15,0 1 1,0 0-1,0 24 17,0 0-17,0 1-15,-25-1 16,1 25 0,-1-25-1,50 1 110,-1 24-109,26-25 15,-1 25 16,-24 0-16</inkml:trace>
  <inkml:trace contextRef="#ctx0" brushRef="#br0" timeOffset="34713">8039 3403 0,'0'-24'15,"0"-26"17,0 26 15,-49 24 15,0 0-31,24 0 1,0 0-17,1 0 1,24 49-1,0 0-15,0-24 16,0 0-16,0-1 16,0 1-1,0 0 32,24-25 63,1 0-110,-25-25 31,25 0-16,-1 1 32</inkml:trace>
  <inkml:trace contextRef="#ctx0" brushRef="#br0" timeOffset="35167">8015 2886 0,'0'24'46,"0"50"-46,0-24 16,0 24-16,49-25 16,-49 0-1,0 25-15</inkml:trace>
  <inkml:trace contextRef="#ctx0" brushRef="#br0" timeOffset="35400">8064 3453 0,'0'49'16,"25"-24"109</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5-23T00:26:50.160"/>
    </inkml:context>
    <inkml:brush xml:id="br0">
      <inkml:brushProperty name="width" value="0.035" units="cm"/>
      <inkml:brushProperty name="height" value="0.035" units="cm"/>
      <inkml:brushProperty name="color" value="#ED1C24"/>
      <inkml:brushProperty name="fitToCurve" value="1"/>
    </inkml:brush>
  </inkml:definitions>
  <inkml:trace contextRef="#ctx0" brushRef="#br0">1997 0 0,'-123'0'15,"49"74"1,0 74-16,-99 49 16,25-49-16,0 50 15,75-100-15,-51 26 16,1 24 0,24 0-16,-24 0 15,0 0-15,-1-1 16,50-23-16,-24-1 15,73-98-15,25 49 16,-49-25-16,49 0 16,-50 1-16,26-1 15,-26 0 1,50-24-16,0 0 16,-49 49-16,49-50 15,-25 1 1,25 0-16,0-1 15,0 1-15,0 24 16,-24-49 0</inkml:trace>
  <inkml:trace contextRef="#ctx0" brushRef="#br0" timeOffset="863">197 444 0,'49'0'16,"-24"0"-1,24 49-15,50 50 16,-99 0-16,74-1 15,0 50-15,49 50 16,1-26-16,48 75 16,-48-25-16,-1 98 15,-25-48-15,1-100 16,0 26-16,-25-149 16,0 74-16,-25-74 15,0-24-15,-24 0 16,0-1-1,-1 26-15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61FC307-A311-4838-A6EA-56D98CA17418}" type="datetimeFigureOut">
              <a:rPr lang="es-PA" smtClean="0"/>
              <a:t>05/31/2020</a:t>
            </a:fld>
            <a:endParaRPr lang="es-PA"/>
          </a:p>
        </p:txBody>
      </p:sp>
      <p:sp>
        <p:nvSpPr>
          <p:cNvPr id="5" name="Footer Placeholder 4"/>
          <p:cNvSpPr>
            <a:spLocks noGrp="1"/>
          </p:cNvSpPr>
          <p:nvPr>
            <p:ph type="ftr" sz="quarter" idx="11"/>
          </p:nvPr>
        </p:nvSpPr>
        <p:spPr/>
        <p:txBody>
          <a:bodyPr/>
          <a:lstStyle/>
          <a:p>
            <a:endParaRPr lang="es-P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221144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61FC307-A311-4838-A6EA-56D98CA17418}" type="datetimeFigureOut">
              <a:rPr lang="es-PA" smtClean="0"/>
              <a:t>05/31/2020</a:t>
            </a:fld>
            <a:endParaRPr lang="es-PA"/>
          </a:p>
        </p:txBody>
      </p:sp>
      <p:sp>
        <p:nvSpPr>
          <p:cNvPr id="5" name="Footer Placeholder 4"/>
          <p:cNvSpPr>
            <a:spLocks noGrp="1"/>
          </p:cNvSpPr>
          <p:nvPr>
            <p:ph type="ftr" sz="quarter" idx="11"/>
          </p:nvPr>
        </p:nvSpPr>
        <p:spPr/>
        <p:txBody>
          <a:bodyPr/>
          <a:lstStyle/>
          <a:p>
            <a:endParaRPr lang="es-P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108642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61FC307-A311-4838-A6EA-56D98CA17418}" type="datetimeFigureOut">
              <a:rPr lang="es-PA" smtClean="0"/>
              <a:t>05/31/2020</a:t>
            </a:fld>
            <a:endParaRPr lang="es-PA"/>
          </a:p>
        </p:txBody>
      </p:sp>
      <p:sp>
        <p:nvSpPr>
          <p:cNvPr id="5" name="Footer Placeholder 4"/>
          <p:cNvSpPr>
            <a:spLocks noGrp="1"/>
          </p:cNvSpPr>
          <p:nvPr>
            <p:ph type="ftr" sz="quarter" idx="11"/>
          </p:nvPr>
        </p:nvSpPr>
        <p:spPr/>
        <p:txBody>
          <a:bodyPr/>
          <a:lstStyle/>
          <a:p>
            <a:endParaRPr lang="es-P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E0306F-6CDE-491B-9180-7D42260EFD81}" type="slidenum">
              <a:rPr lang="es-PA" smtClean="0"/>
              <a:t>‹#›</a:t>
            </a:fld>
            <a:endParaRPr lang="es-P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400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05/31/2020</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1610747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05/31/2020</a:t>
            </a:fld>
            <a:endParaRPr lang="es-PA"/>
          </a:p>
        </p:txBody>
      </p:sp>
      <p:sp>
        <p:nvSpPr>
          <p:cNvPr id="6" name="Footer Placeholder 5"/>
          <p:cNvSpPr>
            <a:spLocks noGrp="1"/>
          </p:cNvSpPr>
          <p:nvPr>
            <p:ph type="ftr" sz="quarter" idx="11"/>
          </p:nvPr>
        </p:nvSpPr>
        <p:spPr/>
        <p:txBody>
          <a:bodyPr/>
          <a:lstStyle/>
          <a:p>
            <a:endParaRPr lang="es-P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E0306F-6CDE-491B-9180-7D42260EFD81}" type="slidenum">
              <a:rPr lang="es-PA" smtClean="0"/>
              <a:t>‹#›</a:t>
            </a:fld>
            <a:endParaRPr lang="es-P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3536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05/31/2020</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245842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1FC307-A311-4838-A6EA-56D98CA17418}" type="datetimeFigureOut">
              <a:rPr lang="es-PA" smtClean="0"/>
              <a:t>05/31/2020</a:t>
            </a:fld>
            <a:endParaRPr lang="es-PA"/>
          </a:p>
        </p:txBody>
      </p:sp>
      <p:sp>
        <p:nvSpPr>
          <p:cNvPr id="5" name="Footer Placeholder 4"/>
          <p:cNvSpPr>
            <a:spLocks noGrp="1"/>
          </p:cNvSpPr>
          <p:nvPr>
            <p:ph type="ftr" sz="quarter" idx="11"/>
          </p:nvPr>
        </p:nvSpPr>
        <p:spPr/>
        <p:txBody>
          <a:bodyPr/>
          <a:lstStyle/>
          <a:p>
            <a:endParaRPr lang="es-P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261655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1FC307-A311-4838-A6EA-56D98CA17418}" type="datetimeFigureOut">
              <a:rPr lang="es-PA" smtClean="0"/>
              <a:t>05/31/2020</a:t>
            </a:fld>
            <a:endParaRPr lang="es-PA"/>
          </a:p>
        </p:txBody>
      </p:sp>
      <p:sp>
        <p:nvSpPr>
          <p:cNvPr id="5" name="Footer Placeholder 4"/>
          <p:cNvSpPr>
            <a:spLocks noGrp="1"/>
          </p:cNvSpPr>
          <p:nvPr>
            <p:ph type="ftr" sz="quarter" idx="11"/>
          </p:nvPr>
        </p:nvSpPr>
        <p:spPr/>
        <p:txBody>
          <a:bodyPr/>
          <a:lstStyle/>
          <a:p>
            <a:endParaRPr lang="es-P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184139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1FC307-A311-4838-A6EA-56D98CA17418}" type="datetimeFigureOut">
              <a:rPr lang="es-PA" smtClean="0"/>
              <a:t>05/31/2020</a:t>
            </a:fld>
            <a:endParaRPr lang="es-PA"/>
          </a:p>
        </p:txBody>
      </p:sp>
      <p:sp>
        <p:nvSpPr>
          <p:cNvPr id="5" name="Footer Placeholder 4"/>
          <p:cNvSpPr>
            <a:spLocks noGrp="1"/>
          </p:cNvSpPr>
          <p:nvPr>
            <p:ph type="ftr" sz="quarter" idx="11"/>
          </p:nvPr>
        </p:nvSpPr>
        <p:spPr/>
        <p:txBody>
          <a:bodyPr/>
          <a:lstStyle/>
          <a:p>
            <a:endParaRPr lang="es-P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136111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61FC307-A311-4838-A6EA-56D98CA17418}" type="datetimeFigureOut">
              <a:rPr lang="es-PA" smtClean="0"/>
              <a:t>05/31/2020</a:t>
            </a:fld>
            <a:endParaRPr lang="es-PA"/>
          </a:p>
        </p:txBody>
      </p:sp>
      <p:sp>
        <p:nvSpPr>
          <p:cNvPr id="5" name="Footer Placeholder 4"/>
          <p:cNvSpPr>
            <a:spLocks noGrp="1"/>
          </p:cNvSpPr>
          <p:nvPr>
            <p:ph type="ftr" sz="quarter" idx="11"/>
          </p:nvPr>
        </p:nvSpPr>
        <p:spPr/>
        <p:txBody>
          <a:bodyPr/>
          <a:lstStyle/>
          <a:p>
            <a:endParaRPr lang="es-P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19648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61FC307-A311-4838-A6EA-56D98CA17418}" type="datetimeFigureOut">
              <a:rPr lang="es-PA" smtClean="0"/>
              <a:t>05/31/2020</a:t>
            </a:fld>
            <a:endParaRPr lang="es-PA"/>
          </a:p>
        </p:txBody>
      </p:sp>
      <p:sp>
        <p:nvSpPr>
          <p:cNvPr id="6" name="Footer Placeholder 5"/>
          <p:cNvSpPr>
            <a:spLocks noGrp="1"/>
          </p:cNvSpPr>
          <p:nvPr>
            <p:ph type="ftr" sz="quarter" idx="11"/>
          </p:nvPr>
        </p:nvSpPr>
        <p:spPr/>
        <p:txBody>
          <a:bodyPr/>
          <a:lstStyle/>
          <a:p>
            <a:endParaRPr lang="es-P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182581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1FC307-A311-4838-A6EA-56D98CA17418}" type="datetimeFigureOut">
              <a:rPr lang="es-PA" smtClean="0"/>
              <a:t>05/31/2020</a:t>
            </a:fld>
            <a:endParaRPr lang="es-PA"/>
          </a:p>
        </p:txBody>
      </p:sp>
      <p:sp>
        <p:nvSpPr>
          <p:cNvPr id="8" name="Footer Placeholder 7"/>
          <p:cNvSpPr>
            <a:spLocks noGrp="1"/>
          </p:cNvSpPr>
          <p:nvPr>
            <p:ph type="ftr" sz="quarter" idx="11"/>
          </p:nvPr>
        </p:nvSpPr>
        <p:spPr/>
        <p:txBody>
          <a:bodyPr/>
          <a:lstStyle/>
          <a:p>
            <a:endParaRPr lang="es-P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108463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61FC307-A311-4838-A6EA-56D98CA17418}" type="datetimeFigureOut">
              <a:rPr lang="es-PA" smtClean="0"/>
              <a:t>05/31/2020</a:t>
            </a:fld>
            <a:endParaRPr lang="es-PA"/>
          </a:p>
        </p:txBody>
      </p:sp>
      <p:sp>
        <p:nvSpPr>
          <p:cNvPr id="4" name="Footer Placeholder 3"/>
          <p:cNvSpPr>
            <a:spLocks noGrp="1"/>
          </p:cNvSpPr>
          <p:nvPr>
            <p:ph type="ftr" sz="quarter" idx="11"/>
          </p:nvPr>
        </p:nvSpPr>
        <p:spPr/>
        <p:txBody>
          <a:bodyPr/>
          <a:lstStyle/>
          <a:p>
            <a:endParaRPr lang="es-P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193140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FC307-A311-4838-A6EA-56D98CA17418}" type="datetimeFigureOut">
              <a:rPr lang="es-PA" smtClean="0"/>
              <a:t>05/31/2020</a:t>
            </a:fld>
            <a:endParaRPr lang="es-PA"/>
          </a:p>
        </p:txBody>
      </p:sp>
      <p:sp>
        <p:nvSpPr>
          <p:cNvPr id="3" name="Footer Placeholder 2"/>
          <p:cNvSpPr>
            <a:spLocks noGrp="1"/>
          </p:cNvSpPr>
          <p:nvPr>
            <p:ph type="ftr" sz="quarter" idx="11"/>
          </p:nvPr>
        </p:nvSpPr>
        <p:spPr/>
        <p:txBody>
          <a:bodyPr/>
          <a:lstStyle/>
          <a:p>
            <a:endParaRPr lang="es-P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253553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05/31/2020</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411652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05/31/2020</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E0306F-6CDE-491B-9180-7D42260EFD81}" type="slidenum">
              <a:rPr lang="es-PA" smtClean="0"/>
              <a:t>‹#›</a:t>
            </a:fld>
            <a:endParaRPr lang="es-PA"/>
          </a:p>
        </p:txBody>
      </p:sp>
    </p:spTree>
    <p:extLst>
      <p:ext uri="{BB962C8B-B14F-4D97-AF65-F5344CB8AC3E}">
        <p14:creationId xmlns:p14="http://schemas.microsoft.com/office/powerpoint/2010/main" val="313025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1FC307-A311-4838-A6EA-56D98CA17418}" type="datetimeFigureOut">
              <a:rPr lang="es-PA" smtClean="0"/>
              <a:t>05/31/2020</a:t>
            </a:fld>
            <a:endParaRPr lang="es-P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E0306F-6CDE-491B-9180-7D42260EFD81}" type="slidenum">
              <a:rPr lang="es-PA" smtClean="0"/>
              <a:t>‹#›</a:t>
            </a:fld>
            <a:endParaRPr lang="es-PA"/>
          </a:p>
        </p:txBody>
      </p:sp>
    </p:spTree>
    <p:extLst>
      <p:ext uri="{BB962C8B-B14F-4D97-AF65-F5344CB8AC3E}">
        <p14:creationId xmlns:p14="http://schemas.microsoft.com/office/powerpoint/2010/main" val="3469068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2.png"/><Relationship Id="rId7" Type="http://schemas.openxmlformats.org/officeDocument/2006/relationships/customXml" Target="../ink/ink2.xml"/><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4.emf"/><Relationship Id="rId5" Type="http://schemas.openxmlformats.org/officeDocument/2006/relationships/customXml" Target="../ink/ink1.xml"/><Relationship Id="rId10" Type="http://schemas.openxmlformats.org/officeDocument/2006/relationships/image" Target="../media/image56.emf"/><Relationship Id="rId4" Type="http://schemas.openxmlformats.org/officeDocument/2006/relationships/image" Target="../media/image53.png"/><Relationship Id="rId9" Type="http://schemas.openxmlformats.org/officeDocument/2006/relationships/customXml" Target="../ink/ink3.xml"/></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74.png"/><Relationship Id="rId7" Type="http://schemas.openxmlformats.org/officeDocument/2006/relationships/image" Target="../media/image8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80.png"/><Relationship Id="rId11" Type="http://schemas.openxmlformats.org/officeDocument/2006/relationships/image" Target="../media/image90.emf"/><Relationship Id="rId5" Type="http://schemas.openxmlformats.org/officeDocument/2006/relationships/image" Target="../media/image75.png"/><Relationship Id="rId10" Type="http://schemas.openxmlformats.org/officeDocument/2006/relationships/customXml" Target="../ink/ink5.xml"/><Relationship Id="rId4" Type="http://schemas.openxmlformats.org/officeDocument/2006/relationships/image" Target="../media/image86.png"/><Relationship Id="rId9" Type="http://schemas.openxmlformats.org/officeDocument/2006/relationships/image" Target="../media/image89.emf"/></Relationships>
</file>

<file path=ppt/slides/_rels/slide2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20.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36C66-E2C5-4665-8594-EC8AA3957F4F}"/>
              </a:ext>
            </a:extLst>
          </p:cNvPr>
          <p:cNvSpPr>
            <a:spLocks noGrp="1"/>
          </p:cNvSpPr>
          <p:nvPr>
            <p:ph type="ctrTitle"/>
          </p:nvPr>
        </p:nvSpPr>
        <p:spPr>
          <a:xfrm>
            <a:off x="0" y="1"/>
            <a:ext cx="12192000" cy="1015999"/>
          </a:xfrm>
        </p:spPr>
        <p:txBody>
          <a:bodyPr/>
          <a:lstStyle/>
          <a:p>
            <a:pPr algn="ctr"/>
            <a:r>
              <a:rPr lang="es-PA" dirty="0"/>
              <a:t>RESPUESTA EN EL TIEMPO</a:t>
            </a:r>
          </a:p>
        </p:txBody>
      </p:sp>
      <p:pic>
        <p:nvPicPr>
          <p:cNvPr id="4" name="Picture 9">
            <a:extLst>
              <a:ext uri="{FF2B5EF4-FFF2-40B4-BE49-F238E27FC236}">
                <a16:creationId xmlns:a16="http://schemas.microsoft.com/office/drawing/2014/main" id="{2F13DC38-5E5F-4E6A-920C-BDAC73DBEF6D}"/>
              </a:ext>
            </a:extLst>
          </p:cNvPr>
          <p:cNvPicPr/>
          <p:nvPr/>
        </p:nvPicPr>
        <p:blipFill>
          <a:blip r:embed="rId2" cstate="print"/>
          <a:srcRect/>
          <a:stretch>
            <a:fillRect/>
          </a:stretch>
        </p:blipFill>
        <p:spPr bwMode="auto">
          <a:xfrm>
            <a:off x="3051174" y="1741715"/>
            <a:ext cx="6089651" cy="5116284"/>
          </a:xfrm>
          <a:prstGeom prst="rect">
            <a:avLst/>
          </a:prstGeom>
          <a:noFill/>
          <a:ln w="9525">
            <a:noFill/>
            <a:miter lim="800000"/>
            <a:headEnd/>
            <a:tailEnd/>
          </a:ln>
        </p:spPr>
      </p:pic>
    </p:spTree>
    <p:extLst>
      <p:ext uri="{BB962C8B-B14F-4D97-AF65-F5344CB8AC3E}">
        <p14:creationId xmlns:p14="http://schemas.microsoft.com/office/powerpoint/2010/main" val="322755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E5997D-9DBC-4BD5-9BCD-4B9BBEE6E576}"/>
              </a:ext>
            </a:extLst>
          </p:cNvPr>
          <p:cNvPicPr>
            <a:picLocks noChangeAspect="1"/>
          </p:cNvPicPr>
          <p:nvPr/>
        </p:nvPicPr>
        <p:blipFill>
          <a:blip r:embed="rId2"/>
          <a:stretch>
            <a:fillRect/>
          </a:stretch>
        </p:blipFill>
        <p:spPr>
          <a:xfrm>
            <a:off x="340369" y="1091039"/>
            <a:ext cx="7849475" cy="5766961"/>
          </a:xfrm>
          <a:prstGeom prst="rect">
            <a:avLst/>
          </a:prstGeom>
        </p:spPr>
      </p:pic>
      <p:sp>
        <p:nvSpPr>
          <p:cNvPr id="5" name="Título 1">
            <a:extLst>
              <a:ext uri="{FF2B5EF4-FFF2-40B4-BE49-F238E27FC236}">
                <a16:creationId xmlns:a16="http://schemas.microsoft.com/office/drawing/2014/main" id="{CD974840-FB92-41A3-9B9C-4A566F35F12D}"/>
              </a:ext>
            </a:extLst>
          </p:cNvPr>
          <p:cNvSpPr txBox="1">
            <a:spLocks noGrp="1"/>
          </p:cNvSpPr>
          <p:nvPr>
            <p:ph type="title"/>
          </p:nvPr>
        </p:nvSpPr>
        <p:spPr>
          <a:xfrm>
            <a:off x="1413482" y="4047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A" dirty="0"/>
              <a:t>SISTEMAS DE SEGUNDO ORDEN</a:t>
            </a:r>
          </a:p>
        </p:txBody>
      </p:sp>
      <p:sp>
        <p:nvSpPr>
          <p:cNvPr id="6" name="Título 1">
            <a:extLst>
              <a:ext uri="{FF2B5EF4-FFF2-40B4-BE49-F238E27FC236}">
                <a16:creationId xmlns:a16="http://schemas.microsoft.com/office/drawing/2014/main" id="{6606483B-9281-4E23-B583-5ED88BE93C78}"/>
              </a:ext>
            </a:extLst>
          </p:cNvPr>
          <p:cNvSpPr txBox="1">
            <a:spLocks/>
          </p:cNvSpPr>
          <p:nvPr/>
        </p:nvSpPr>
        <p:spPr>
          <a:xfrm>
            <a:off x="1413482" y="562210"/>
            <a:ext cx="2787458" cy="5288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A" sz="2000" dirty="0"/>
              <a:t>El plano “s”</a:t>
            </a:r>
          </a:p>
        </p:txBody>
      </p:sp>
      <p:pic>
        <p:nvPicPr>
          <p:cNvPr id="2" name="Picture 1">
            <a:extLst>
              <a:ext uri="{FF2B5EF4-FFF2-40B4-BE49-F238E27FC236}">
                <a16:creationId xmlns:a16="http://schemas.microsoft.com/office/drawing/2014/main" id="{818844FA-D221-409F-94DE-EDAC90C3C9BF}"/>
              </a:ext>
            </a:extLst>
          </p:cNvPr>
          <p:cNvPicPr>
            <a:picLocks noChangeAspect="1"/>
          </p:cNvPicPr>
          <p:nvPr/>
        </p:nvPicPr>
        <p:blipFill>
          <a:blip r:embed="rId3"/>
          <a:stretch>
            <a:fillRect/>
          </a:stretch>
        </p:blipFill>
        <p:spPr>
          <a:xfrm>
            <a:off x="7861205" y="5695467"/>
            <a:ext cx="4330795" cy="999681"/>
          </a:xfrm>
          <a:prstGeom prst="rect">
            <a:avLst/>
          </a:prstGeom>
        </p:spPr>
      </p:pic>
      <p:pic>
        <p:nvPicPr>
          <p:cNvPr id="3" name="Picture 2">
            <a:extLst>
              <a:ext uri="{FF2B5EF4-FFF2-40B4-BE49-F238E27FC236}">
                <a16:creationId xmlns:a16="http://schemas.microsoft.com/office/drawing/2014/main" id="{1367076B-F74C-4E58-818E-53B14B90F5E9}"/>
              </a:ext>
            </a:extLst>
          </p:cNvPr>
          <p:cNvPicPr>
            <a:picLocks noChangeAspect="1"/>
          </p:cNvPicPr>
          <p:nvPr/>
        </p:nvPicPr>
        <p:blipFill>
          <a:blip r:embed="rId4"/>
          <a:stretch>
            <a:fillRect/>
          </a:stretch>
        </p:blipFill>
        <p:spPr>
          <a:xfrm>
            <a:off x="7625039" y="2992097"/>
            <a:ext cx="4566961" cy="1248819"/>
          </a:xfrm>
          <a:prstGeom prst="rect">
            <a:avLst/>
          </a:prstGeom>
        </p:spPr>
      </p:pic>
      <p:pic>
        <p:nvPicPr>
          <p:cNvPr id="7" name="Picture 6">
            <a:extLst>
              <a:ext uri="{FF2B5EF4-FFF2-40B4-BE49-F238E27FC236}">
                <a16:creationId xmlns:a16="http://schemas.microsoft.com/office/drawing/2014/main" id="{7243ECA9-CAA1-42E8-83FE-AE88AF224883}"/>
              </a:ext>
            </a:extLst>
          </p:cNvPr>
          <p:cNvPicPr>
            <a:picLocks noChangeAspect="1"/>
          </p:cNvPicPr>
          <p:nvPr/>
        </p:nvPicPr>
        <p:blipFill rotWithShape="1">
          <a:blip r:embed="rId5"/>
          <a:srcRect t="6292"/>
          <a:stretch/>
        </p:blipFill>
        <p:spPr>
          <a:xfrm>
            <a:off x="7679681" y="1812936"/>
            <a:ext cx="4512319" cy="888157"/>
          </a:xfrm>
          <a:prstGeom prst="rect">
            <a:avLst/>
          </a:prstGeom>
        </p:spPr>
      </p:pic>
      <p:pic>
        <p:nvPicPr>
          <p:cNvPr id="8" name="Picture 7">
            <a:extLst>
              <a:ext uri="{FF2B5EF4-FFF2-40B4-BE49-F238E27FC236}">
                <a16:creationId xmlns:a16="http://schemas.microsoft.com/office/drawing/2014/main" id="{00A045C9-D732-41C6-839B-2506286AAD14}"/>
              </a:ext>
            </a:extLst>
          </p:cNvPr>
          <p:cNvPicPr>
            <a:picLocks noChangeAspect="1"/>
          </p:cNvPicPr>
          <p:nvPr/>
        </p:nvPicPr>
        <p:blipFill>
          <a:blip r:embed="rId6"/>
          <a:stretch>
            <a:fillRect/>
          </a:stretch>
        </p:blipFill>
        <p:spPr>
          <a:xfrm>
            <a:off x="7748449" y="4369715"/>
            <a:ext cx="4443551" cy="111851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9DEF86-04A1-446B-84AF-84C982B7C442}"/>
                  </a:ext>
                </a:extLst>
              </p:cNvPr>
              <p:cNvSpPr txBox="1"/>
              <p:nvPr/>
            </p:nvSpPr>
            <p:spPr>
              <a:xfrm>
                <a:off x="8302179" y="611790"/>
                <a:ext cx="8027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1</m:t>
                          </m:r>
                        </m:sub>
                      </m:sSub>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s-PA" b="0" i="1" smtClean="0">
                              <a:latin typeface="Cambria Math" panose="02040503050406030204" pitchFamily="18" charset="0"/>
                            </a:rPr>
                            <m:t>1</m:t>
                          </m:r>
                        </m:sub>
                      </m:sSub>
                    </m:oMath>
                  </m:oMathPara>
                </a14:m>
                <a:endParaRPr lang="es-PA" dirty="0"/>
              </a:p>
            </p:txBody>
          </p:sp>
        </mc:Choice>
        <mc:Fallback xmlns="">
          <p:sp>
            <p:nvSpPr>
              <p:cNvPr id="9" name="TextBox 8">
                <a:extLst>
                  <a:ext uri="{FF2B5EF4-FFF2-40B4-BE49-F238E27FC236}">
                    <a16:creationId xmlns:a16="http://schemas.microsoft.com/office/drawing/2014/main" id="{199DEF86-04A1-446B-84AF-84C982B7C442}"/>
                  </a:ext>
                </a:extLst>
              </p:cNvPr>
              <p:cNvSpPr txBox="1">
                <a:spLocks noRot="1" noChangeAspect="1" noMove="1" noResize="1" noEditPoints="1" noAdjustHandles="1" noChangeArrowheads="1" noChangeShapeType="1" noTextEdit="1"/>
              </p:cNvSpPr>
              <p:nvPr/>
            </p:nvSpPr>
            <p:spPr>
              <a:xfrm>
                <a:off x="8302179" y="611790"/>
                <a:ext cx="802720" cy="276999"/>
              </a:xfrm>
              <a:prstGeom prst="rect">
                <a:avLst/>
              </a:prstGeom>
              <a:blipFill>
                <a:blip r:embed="rId7"/>
                <a:stretch>
                  <a:fillRect l="-3030" r="-1515" b="-19565"/>
                </a:stretch>
              </a:blipFill>
            </p:spPr>
            <p:txBody>
              <a:bodyPr/>
              <a:lstStyle/>
              <a:p>
                <a:r>
                  <a:rPr lang="es-PA">
                    <a:noFill/>
                  </a:rPr>
                  <a:t> </a:t>
                </a:r>
              </a:p>
            </p:txBody>
          </p:sp>
        </mc:Fallback>
      </mc:AlternateContent>
      <p:cxnSp>
        <p:nvCxnSpPr>
          <p:cNvPr id="11" name="Straight Arrow Connector 10">
            <a:extLst>
              <a:ext uri="{FF2B5EF4-FFF2-40B4-BE49-F238E27FC236}">
                <a16:creationId xmlns:a16="http://schemas.microsoft.com/office/drawing/2014/main" id="{E348E5DD-9D0D-4E71-ADB2-C381C1C6B104}"/>
              </a:ext>
            </a:extLst>
          </p:cNvPr>
          <p:cNvCxnSpPr>
            <a:cxnSpLocks/>
            <a:endCxn id="9" idx="3"/>
          </p:cNvCxnSpPr>
          <p:nvPr/>
        </p:nvCxnSpPr>
        <p:spPr>
          <a:xfrm flipH="1">
            <a:off x="9104899" y="737846"/>
            <a:ext cx="1104427" cy="12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BEA329-7236-4B49-A028-74C9B0BF082D}"/>
              </a:ext>
            </a:extLst>
          </p:cNvPr>
          <p:cNvCxnSpPr/>
          <p:nvPr/>
        </p:nvCxnSpPr>
        <p:spPr>
          <a:xfrm flipV="1">
            <a:off x="8984202" y="1244011"/>
            <a:ext cx="0" cy="332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3742F91-2891-4E5C-AF58-CBE12E3FF02E}"/>
                  </a:ext>
                </a:extLst>
              </p:cNvPr>
              <p:cNvSpPr txBox="1"/>
              <p:nvPr/>
            </p:nvSpPr>
            <p:spPr>
              <a:xfrm>
                <a:off x="8302178" y="853073"/>
                <a:ext cx="8133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2</m:t>
                          </m:r>
                        </m:sub>
                      </m:sSub>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s-PA" b="0" i="1" smtClean="0">
                              <a:latin typeface="Cambria Math" panose="02040503050406030204" pitchFamily="18" charset="0"/>
                            </a:rPr>
                            <m:t>2</m:t>
                          </m:r>
                        </m:sub>
                      </m:sSub>
                    </m:oMath>
                  </m:oMathPara>
                </a14:m>
                <a:endParaRPr lang="es-PA" dirty="0"/>
              </a:p>
            </p:txBody>
          </p:sp>
        </mc:Choice>
        <mc:Fallback xmlns="">
          <p:sp>
            <p:nvSpPr>
              <p:cNvPr id="15" name="TextBox 14">
                <a:extLst>
                  <a:ext uri="{FF2B5EF4-FFF2-40B4-BE49-F238E27FC236}">
                    <a16:creationId xmlns:a16="http://schemas.microsoft.com/office/drawing/2014/main" id="{B3742F91-2891-4E5C-AF58-CBE12E3FF02E}"/>
                  </a:ext>
                </a:extLst>
              </p:cNvPr>
              <p:cNvSpPr txBox="1">
                <a:spLocks noRot="1" noChangeAspect="1" noMove="1" noResize="1" noEditPoints="1" noAdjustHandles="1" noChangeArrowheads="1" noChangeShapeType="1" noTextEdit="1"/>
              </p:cNvSpPr>
              <p:nvPr/>
            </p:nvSpPr>
            <p:spPr>
              <a:xfrm>
                <a:off x="8302178" y="853073"/>
                <a:ext cx="813363" cy="276999"/>
              </a:xfrm>
              <a:prstGeom prst="rect">
                <a:avLst/>
              </a:prstGeom>
              <a:blipFill>
                <a:blip r:embed="rId8"/>
                <a:stretch>
                  <a:fillRect l="-3008" r="-2256" b="-20000"/>
                </a:stretch>
              </a:blipFill>
            </p:spPr>
            <p:txBody>
              <a:bodyPr/>
              <a:lstStyle/>
              <a:p>
                <a:r>
                  <a:rPr lang="es-PA">
                    <a:noFill/>
                  </a:rPr>
                  <a:t> </a:t>
                </a:r>
              </a:p>
            </p:txBody>
          </p:sp>
        </mc:Fallback>
      </mc:AlternateContent>
    </p:spTree>
    <p:extLst>
      <p:ext uri="{BB962C8B-B14F-4D97-AF65-F5344CB8AC3E}">
        <p14:creationId xmlns:p14="http://schemas.microsoft.com/office/powerpoint/2010/main" val="11080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9023455-6748-44BA-83F1-70A1A6C4E87E}"/>
              </a:ext>
            </a:extLst>
          </p:cNvPr>
          <p:cNvSpPr txBox="1">
            <a:spLocks/>
          </p:cNvSpPr>
          <p:nvPr/>
        </p:nvSpPr>
        <p:spPr>
          <a:xfrm>
            <a:off x="1640156" y="2409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A" dirty="0"/>
              <a:t>SISTEMAS DE SEGUNDO ORDEN </a:t>
            </a:r>
          </a:p>
          <a:p>
            <a:r>
              <a:rPr lang="es-PA" sz="2500" dirty="0"/>
              <a:t>(</a:t>
            </a:r>
            <a:r>
              <a:rPr lang="es-PA" sz="2500" dirty="0" err="1"/>
              <a:t>Sub-amortiguado</a:t>
            </a:r>
            <a:r>
              <a:rPr lang="es-PA" sz="2500" dirty="0"/>
              <a:t>)</a:t>
            </a:r>
          </a:p>
        </p:txBody>
      </p:sp>
      <p:pic>
        <p:nvPicPr>
          <p:cNvPr id="2" name="Imagen 1">
            <a:extLst>
              <a:ext uri="{FF2B5EF4-FFF2-40B4-BE49-F238E27FC236}">
                <a16:creationId xmlns:a16="http://schemas.microsoft.com/office/drawing/2014/main" id="{1A0D0B6D-FF36-4C2C-A8EC-4BBE062F2A93}"/>
              </a:ext>
            </a:extLst>
          </p:cNvPr>
          <p:cNvPicPr>
            <a:picLocks noChangeAspect="1"/>
          </p:cNvPicPr>
          <p:nvPr/>
        </p:nvPicPr>
        <p:blipFill>
          <a:blip r:embed="rId2"/>
          <a:stretch>
            <a:fillRect/>
          </a:stretch>
        </p:blipFill>
        <p:spPr>
          <a:xfrm>
            <a:off x="342194" y="1526588"/>
            <a:ext cx="6503748" cy="3804824"/>
          </a:xfrm>
          <a:prstGeom prst="rect">
            <a:avLst/>
          </a:prstGeom>
        </p:spPr>
      </p:pic>
      <p:pic>
        <p:nvPicPr>
          <p:cNvPr id="7" name="Imagen 6">
            <a:extLst>
              <a:ext uri="{FF2B5EF4-FFF2-40B4-BE49-F238E27FC236}">
                <a16:creationId xmlns:a16="http://schemas.microsoft.com/office/drawing/2014/main" id="{69F51A28-73D9-4C41-913A-EDE79574C5E7}"/>
              </a:ext>
            </a:extLst>
          </p:cNvPr>
          <p:cNvPicPr>
            <a:picLocks noChangeAspect="1"/>
          </p:cNvPicPr>
          <p:nvPr/>
        </p:nvPicPr>
        <p:blipFill>
          <a:blip r:embed="rId3"/>
          <a:stretch>
            <a:fillRect/>
          </a:stretch>
        </p:blipFill>
        <p:spPr>
          <a:xfrm>
            <a:off x="8156620" y="795810"/>
            <a:ext cx="3259093" cy="916620"/>
          </a:xfrm>
          <a:prstGeom prst="rect">
            <a:avLst/>
          </a:prstGeom>
        </p:spPr>
      </p:pic>
      <p:pic>
        <p:nvPicPr>
          <p:cNvPr id="3" name="Imagen 2">
            <a:extLst>
              <a:ext uri="{FF2B5EF4-FFF2-40B4-BE49-F238E27FC236}">
                <a16:creationId xmlns:a16="http://schemas.microsoft.com/office/drawing/2014/main" id="{0D6B301B-226A-4621-8933-D3D15669720A}"/>
              </a:ext>
            </a:extLst>
          </p:cNvPr>
          <p:cNvPicPr>
            <a:picLocks noChangeAspect="1"/>
          </p:cNvPicPr>
          <p:nvPr/>
        </p:nvPicPr>
        <p:blipFill>
          <a:blip r:embed="rId4"/>
          <a:stretch>
            <a:fillRect/>
          </a:stretch>
        </p:blipFill>
        <p:spPr>
          <a:xfrm>
            <a:off x="3041155" y="5955802"/>
            <a:ext cx="6470894" cy="916619"/>
          </a:xfrm>
          <a:prstGeom prst="rect">
            <a:avLst/>
          </a:prstGeom>
        </p:spPr>
      </p:pic>
      <p:cxnSp>
        <p:nvCxnSpPr>
          <p:cNvPr id="9" name="Conector recto de flecha 8">
            <a:extLst>
              <a:ext uri="{FF2B5EF4-FFF2-40B4-BE49-F238E27FC236}">
                <a16:creationId xmlns:a16="http://schemas.microsoft.com/office/drawing/2014/main" id="{2E6B596C-C3A3-41EB-BFBE-C74CFC0356A9}"/>
              </a:ext>
            </a:extLst>
          </p:cNvPr>
          <p:cNvCxnSpPr>
            <a:cxnSpLocks/>
          </p:cNvCxnSpPr>
          <p:nvPr/>
        </p:nvCxnSpPr>
        <p:spPr>
          <a:xfrm flipH="1" flipV="1">
            <a:off x="1895062" y="2623930"/>
            <a:ext cx="2531164" cy="993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782943B-3990-4191-B97B-65F85A5E7A7A}"/>
              </a:ext>
            </a:extLst>
          </p:cNvPr>
          <p:cNvSpPr txBox="1"/>
          <p:nvPr/>
        </p:nvSpPr>
        <p:spPr>
          <a:xfrm>
            <a:off x="4517833" y="3476308"/>
            <a:ext cx="2419716" cy="646331"/>
          </a:xfrm>
          <a:prstGeom prst="rect">
            <a:avLst/>
          </a:prstGeom>
          <a:noFill/>
        </p:spPr>
        <p:txBody>
          <a:bodyPr wrap="square" rtlCol="0">
            <a:spAutoFit/>
          </a:bodyPr>
          <a:lstStyle/>
          <a:p>
            <a:r>
              <a:rPr lang="es-PA" dirty="0"/>
              <a:t>0      -  100% ó</a:t>
            </a:r>
          </a:p>
          <a:p>
            <a:r>
              <a:rPr lang="es-PA" dirty="0"/>
              <a:t>10% -    90%</a:t>
            </a:r>
          </a:p>
        </p:txBody>
      </p:sp>
      <p:sp>
        <p:nvSpPr>
          <p:cNvPr id="5" name="TextBox 4">
            <a:extLst>
              <a:ext uri="{FF2B5EF4-FFF2-40B4-BE49-F238E27FC236}">
                <a16:creationId xmlns:a16="http://schemas.microsoft.com/office/drawing/2014/main" id="{E6AE77B2-22FF-4BB6-B491-6FA2F69206C7}"/>
              </a:ext>
            </a:extLst>
          </p:cNvPr>
          <p:cNvSpPr txBox="1"/>
          <p:nvPr/>
        </p:nvSpPr>
        <p:spPr>
          <a:xfrm>
            <a:off x="3053918" y="5575177"/>
            <a:ext cx="6436311" cy="369332"/>
          </a:xfrm>
          <a:prstGeom prst="rect">
            <a:avLst/>
          </a:prstGeom>
          <a:noFill/>
        </p:spPr>
        <p:txBody>
          <a:bodyPr wrap="square" rtlCol="0">
            <a:spAutoFit/>
          </a:bodyPr>
          <a:lstStyle/>
          <a:p>
            <a:r>
              <a:rPr lang="es-PA" dirty="0"/>
              <a:t>Respuesta ante un escalón: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D364E7-70E7-47D3-B5FA-B9A93F97FEAA}"/>
                  </a:ext>
                </a:extLst>
              </p:cNvPr>
              <p:cNvSpPr txBox="1"/>
              <p:nvPr/>
            </p:nvSpPr>
            <p:spPr>
              <a:xfrm>
                <a:off x="7044305" y="3120886"/>
                <a:ext cx="5141857" cy="830997"/>
              </a:xfrm>
              <a:prstGeom prst="rect">
                <a:avLst/>
              </a:prstGeom>
              <a:noFill/>
            </p:spPr>
            <p:txBody>
              <a:bodyPr wrap="none" lIns="0" tIns="0" rIns="0" bIns="0" rtlCol="0">
                <a:spAutoFit/>
              </a:bodyPr>
              <a:lstStyle/>
              <a:p>
                <a:pPr marL="342900" indent="-342900">
                  <a:buAutoNum type="arabicPeriod"/>
                </a:pPr>
                <a:r>
                  <a:rPr lang="es-PA" b="0" i="0" dirty="0">
                    <a:latin typeface="+mj-lt"/>
                  </a:rPr>
                  <a:t>¿Qué es </a:t>
                </a:r>
                <a14:m>
                  <m:oMath xmlns:m="http://schemas.openxmlformats.org/officeDocument/2006/math">
                    <m:sSub>
                      <m:sSubPr>
                        <m:ctrlPr>
                          <a:rPr lang="es-PA" b="0" i="1" dirty="0" smtClean="0">
                            <a:latin typeface="Cambria Math" panose="02040503050406030204" pitchFamily="18" charset="0"/>
                          </a:rPr>
                        </m:ctrlPr>
                      </m:sSubPr>
                      <m:e>
                        <m:r>
                          <a:rPr lang="el-GR" b="0" i="1" dirty="0" smtClean="0">
                            <a:latin typeface="Cambria Math" panose="02040503050406030204" pitchFamily="18" charset="0"/>
                          </a:rPr>
                          <m:t>𝜔</m:t>
                        </m:r>
                      </m:e>
                      <m:sub>
                        <m:r>
                          <a:rPr lang="es-PA" b="0" i="1" dirty="0" smtClean="0">
                            <a:latin typeface="Cambria Math" panose="02040503050406030204" pitchFamily="18" charset="0"/>
                          </a:rPr>
                          <m:t>𝑛</m:t>
                        </m:r>
                      </m:sub>
                    </m:sSub>
                  </m:oMath>
                </a14:m>
                <a:r>
                  <a:rPr lang="es-PA" b="0" i="0" dirty="0">
                    <a:latin typeface="+mj-lt"/>
                  </a:rPr>
                  <a:t>? -&gt; Frecuencia natural</a:t>
                </a:r>
                <a:endParaRPr lang="es-PA" b="0" dirty="0"/>
              </a:p>
              <a:p>
                <a:pPr marL="342900" indent="-342900">
                  <a:buAutoNum type="arabicPeriod"/>
                </a:pPr>
                <a:r>
                  <a:rPr lang="es-PA" dirty="0"/>
                  <a:t>¿Qué es </a:t>
                </a:r>
                <a14:m>
                  <m:oMath xmlns:m="http://schemas.openxmlformats.org/officeDocument/2006/math">
                    <m:r>
                      <a:rPr lang="el-GR" i="1" dirty="0" smtClean="0">
                        <a:latin typeface="Cambria Math" panose="02040503050406030204" pitchFamily="18" charset="0"/>
                      </a:rPr>
                      <m:t>𝜉</m:t>
                    </m:r>
                  </m:oMath>
                </a14:m>
                <a:r>
                  <a:rPr lang="es-PA" dirty="0"/>
                  <a:t>?  -&gt; factor de amortiguamiento </a:t>
                </a:r>
              </a:p>
              <a:p>
                <a:r>
                  <a:rPr lang="es-PA" dirty="0"/>
                  <a:t>                                Relativo</a:t>
                </a:r>
              </a:p>
            </p:txBody>
          </p:sp>
        </mc:Choice>
        <mc:Fallback xmlns="">
          <p:sp>
            <p:nvSpPr>
              <p:cNvPr id="6" name="TextBox 5">
                <a:extLst>
                  <a:ext uri="{FF2B5EF4-FFF2-40B4-BE49-F238E27FC236}">
                    <a16:creationId xmlns:a16="http://schemas.microsoft.com/office/drawing/2014/main" id="{EDD364E7-70E7-47D3-B5FA-B9A93F97FEAA}"/>
                  </a:ext>
                </a:extLst>
              </p:cNvPr>
              <p:cNvSpPr txBox="1">
                <a:spLocks noRot="1" noChangeAspect="1" noMove="1" noResize="1" noEditPoints="1" noAdjustHandles="1" noChangeArrowheads="1" noChangeShapeType="1" noTextEdit="1"/>
              </p:cNvSpPr>
              <p:nvPr/>
            </p:nvSpPr>
            <p:spPr>
              <a:xfrm>
                <a:off x="7044305" y="3120886"/>
                <a:ext cx="5141857" cy="830997"/>
              </a:xfrm>
              <a:prstGeom prst="rect">
                <a:avLst/>
              </a:prstGeom>
              <a:blipFill>
                <a:blip r:embed="rId5"/>
                <a:stretch>
                  <a:fillRect l="-2728" t="-9559" r="-1779" b="-16176"/>
                </a:stretch>
              </a:blipFill>
            </p:spPr>
            <p:txBody>
              <a:bodyPr/>
              <a:lstStyle/>
              <a:p>
                <a:r>
                  <a:rPr lang="es-PA">
                    <a:noFill/>
                  </a:rPr>
                  <a:t> </a:t>
                </a:r>
              </a:p>
            </p:txBody>
          </p:sp>
        </mc:Fallback>
      </mc:AlternateContent>
      <p:cxnSp>
        <p:nvCxnSpPr>
          <p:cNvPr id="11" name="Straight Connector 10">
            <a:extLst>
              <a:ext uri="{FF2B5EF4-FFF2-40B4-BE49-F238E27FC236}">
                <a16:creationId xmlns:a16="http://schemas.microsoft.com/office/drawing/2014/main" id="{12F4D60E-B3A8-44A9-A248-DD489635B90F}"/>
              </a:ext>
            </a:extLst>
          </p:cNvPr>
          <p:cNvCxnSpPr/>
          <p:nvPr/>
        </p:nvCxnSpPr>
        <p:spPr>
          <a:xfrm>
            <a:off x="994299" y="2606174"/>
            <a:ext cx="519343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A7913B7-8DCF-4CF9-A72C-DC8F7C90CE7A}"/>
              </a:ext>
            </a:extLst>
          </p:cNvPr>
          <p:cNvCxnSpPr/>
          <p:nvPr/>
        </p:nvCxnSpPr>
        <p:spPr>
          <a:xfrm>
            <a:off x="994299" y="2430099"/>
            <a:ext cx="519343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08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E7517-A748-486B-8CE0-BD010B90863F}"/>
              </a:ext>
            </a:extLst>
          </p:cNvPr>
          <p:cNvSpPr>
            <a:spLocks noGrp="1"/>
          </p:cNvSpPr>
          <p:nvPr>
            <p:ph type="title"/>
          </p:nvPr>
        </p:nvSpPr>
        <p:spPr>
          <a:xfrm>
            <a:off x="1819202" y="188011"/>
            <a:ext cx="8911687" cy="1280890"/>
          </a:xfrm>
        </p:spPr>
        <p:txBody>
          <a:bodyPr/>
          <a:lstStyle/>
          <a:p>
            <a:r>
              <a:rPr lang="es-PA" dirty="0"/>
              <a:t>Sistemas de segundo orden</a:t>
            </a:r>
          </a:p>
        </p:txBody>
      </p:sp>
      <p:pic>
        <p:nvPicPr>
          <p:cNvPr id="4" name="Imagen 3">
            <a:extLst>
              <a:ext uri="{FF2B5EF4-FFF2-40B4-BE49-F238E27FC236}">
                <a16:creationId xmlns:a16="http://schemas.microsoft.com/office/drawing/2014/main" id="{A308CE6E-224B-42F8-8D9E-6CE235E2B8B7}"/>
              </a:ext>
            </a:extLst>
          </p:cNvPr>
          <p:cNvPicPr>
            <a:picLocks noChangeAspect="1"/>
          </p:cNvPicPr>
          <p:nvPr/>
        </p:nvPicPr>
        <p:blipFill>
          <a:blip r:embed="rId2"/>
          <a:stretch>
            <a:fillRect/>
          </a:stretch>
        </p:blipFill>
        <p:spPr>
          <a:xfrm>
            <a:off x="1709884" y="953598"/>
            <a:ext cx="6909321" cy="1395706"/>
          </a:xfrm>
          <a:prstGeom prst="rect">
            <a:avLst/>
          </a:prstGeom>
        </p:spPr>
      </p:pic>
      <p:pic>
        <p:nvPicPr>
          <p:cNvPr id="5" name="Imagen 4">
            <a:extLst>
              <a:ext uri="{FF2B5EF4-FFF2-40B4-BE49-F238E27FC236}">
                <a16:creationId xmlns:a16="http://schemas.microsoft.com/office/drawing/2014/main" id="{7848649D-4706-4838-8D0D-979D6BCA2130}"/>
              </a:ext>
            </a:extLst>
          </p:cNvPr>
          <p:cNvPicPr>
            <a:picLocks noChangeAspect="1"/>
          </p:cNvPicPr>
          <p:nvPr/>
        </p:nvPicPr>
        <p:blipFill>
          <a:blip r:embed="rId3"/>
          <a:stretch>
            <a:fillRect/>
          </a:stretch>
        </p:blipFill>
        <p:spPr>
          <a:xfrm>
            <a:off x="1709884" y="2349304"/>
            <a:ext cx="6909321" cy="1023603"/>
          </a:xfrm>
          <a:prstGeom prst="rect">
            <a:avLst/>
          </a:prstGeom>
        </p:spPr>
      </p:pic>
      <p:pic>
        <p:nvPicPr>
          <p:cNvPr id="6" name="Imagen 5">
            <a:extLst>
              <a:ext uri="{FF2B5EF4-FFF2-40B4-BE49-F238E27FC236}">
                <a16:creationId xmlns:a16="http://schemas.microsoft.com/office/drawing/2014/main" id="{C613DFD8-C3D3-401B-B8AA-902C62FC6D35}"/>
              </a:ext>
            </a:extLst>
          </p:cNvPr>
          <p:cNvPicPr>
            <a:picLocks noChangeAspect="1"/>
          </p:cNvPicPr>
          <p:nvPr/>
        </p:nvPicPr>
        <p:blipFill>
          <a:blip r:embed="rId4"/>
          <a:stretch>
            <a:fillRect/>
          </a:stretch>
        </p:blipFill>
        <p:spPr>
          <a:xfrm>
            <a:off x="4013689" y="3321953"/>
            <a:ext cx="3024088" cy="546662"/>
          </a:xfrm>
          <a:prstGeom prst="rect">
            <a:avLst/>
          </a:prstGeom>
        </p:spPr>
      </p:pic>
      <p:pic>
        <p:nvPicPr>
          <p:cNvPr id="7" name="Imagen 6">
            <a:extLst>
              <a:ext uri="{FF2B5EF4-FFF2-40B4-BE49-F238E27FC236}">
                <a16:creationId xmlns:a16="http://schemas.microsoft.com/office/drawing/2014/main" id="{66059B28-C471-44D3-87A2-A8E9BD923649}"/>
              </a:ext>
            </a:extLst>
          </p:cNvPr>
          <p:cNvPicPr>
            <a:picLocks noChangeAspect="1"/>
          </p:cNvPicPr>
          <p:nvPr/>
        </p:nvPicPr>
        <p:blipFill>
          <a:blip r:embed="rId5"/>
          <a:stretch>
            <a:fillRect/>
          </a:stretch>
        </p:blipFill>
        <p:spPr>
          <a:xfrm>
            <a:off x="1709884" y="3727249"/>
            <a:ext cx="6909321" cy="1237142"/>
          </a:xfrm>
          <a:prstGeom prst="rect">
            <a:avLst/>
          </a:prstGeom>
        </p:spPr>
      </p:pic>
      <p:pic>
        <p:nvPicPr>
          <p:cNvPr id="8" name="Imagen 7">
            <a:extLst>
              <a:ext uri="{FF2B5EF4-FFF2-40B4-BE49-F238E27FC236}">
                <a16:creationId xmlns:a16="http://schemas.microsoft.com/office/drawing/2014/main" id="{ACA1FC2A-3A1D-4A3F-AA04-CA3BCFC2D862}"/>
              </a:ext>
            </a:extLst>
          </p:cNvPr>
          <p:cNvPicPr>
            <a:picLocks noChangeAspect="1"/>
          </p:cNvPicPr>
          <p:nvPr/>
        </p:nvPicPr>
        <p:blipFill>
          <a:blip r:embed="rId6"/>
          <a:stretch>
            <a:fillRect/>
          </a:stretch>
        </p:blipFill>
        <p:spPr>
          <a:xfrm>
            <a:off x="4683531" y="4946806"/>
            <a:ext cx="1154561" cy="754466"/>
          </a:xfrm>
          <a:prstGeom prst="rect">
            <a:avLst/>
          </a:prstGeom>
        </p:spPr>
      </p:pic>
      <p:cxnSp>
        <p:nvCxnSpPr>
          <p:cNvPr id="9" name="Conector recto de flecha 8">
            <a:extLst>
              <a:ext uri="{FF2B5EF4-FFF2-40B4-BE49-F238E27FC236}">
                <a16:creationId xmlns:a16="http://schemas.microsoft.com/office/drawing/2014/main" id="{CAD7B638-C6F5-4784-9485-33290C023CF2}"/>
              </a:ext>
            </a:extLst>
          </p:cNvPr>
          <p:cNvCxnSpPr/>
          <p:nvPr/>
        </p:nvCxnSpPr>
        <p:spPr>
          <a:xfrm flipH="1">
            <a:off x="7235687" y="3525078"/>
            <a:ext cx="1510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81551119-1D6A-4052-A583-B9A3E5CE94BD}"/>
              </a:ext>
            </a:extLst>
          </p:cNvPr>
          <p:cNvSpPr txBox="1"/>
          <p:nvPr/>
        </p:nvSpPr>
        <p:spPr>
          <a:xfrm>
            <a:off x="1709884" y="5581256"/>
            <a:ext cx="7036551" cy="923330"/>
          </a:xfrm>
          <a:prstGeom prst="rect">
            <a:avLst/>
          </a:prstGeom>
          <a:solidFill>
            <a:schemeClr val="bg1"/>
          </a:solidFill>
        </p:spPr>
        <p:txBody>
          <a:bodyPr wrap="square" rtlCol="0">
            <a:spAutoFit/>
          </a:bodyPr>
          <a:lstStyle/>
          <a:p>
            <a:pPr marL="342900" indent="-342900">
              <a:buAutoNum type="arabicPeriod" startAt="4"/>
            </a:pPr>
            <a:r>
              <a:rPr lang="es-PA" b="1" dirty="0"/>
              <a:t>Tiempo de subida, </a:t>
            </a:r>
            <a:r>
              <a:rPr lang="es-PA" b="1" dirty="0" err="1"/>
              <a:t>Tr</a:t>
            </a:r>
            <a:r>
              <a:rPr lang="es-PA" b="1" dirty="0"/>
              <a:t>: Tiempo necesario para</a:t>
            </a:r>
          </a:p>
          <a:p>
            <a:r>
              <a:rPr lang="es-PA" b="1" dirty="0"/>
              <a:t>      que la forma de onda pase del x% al y% del valor final.</a:t>
            </a:r>
          </a:p>
          <a:p>
            <a:endParaRPr lang="es-PA" dirty="0"/>
          </a:p>
        </p:txBody>
      </p:sp>
      <p:pic>
        <p:nvPicPr>
          <p:cNvPr id="10" name="Picture 1">
            <a:extLst>
              <a:ext uri="{FF2B5EF4-FFF2-40B4-BE49-F238E27FC236}">
                <a16:creationId xmlns:a16="http://schemas.microsoft.com/office/drawing/2014/main" id="{09451EA0-A304-4CC0-9F80-F430E7EBDBD2}"/>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797926" y="3214391"/>
            <a:ext cx="3368379" cy="761786"/>
          </a:xfrm>
          <a:prstGeom prst="rect">
            <a:avLst/>
          </a:prstGeom>
          <a:noFill/>
        </p:spPr>
      </p:pic>
      <p:pic>
        <p:nvPicPr>
          <p:cNvPr id="11" name="Imagen 10">
            <a:extLst>
              <a:ext uri="{FF2B5EF4-FFF2-40B4-BE49-F238E27FC236}">
                <a16:creationId xmlns:a16="http://schemas.microsoft.com/office/drawing/2014/main" id="{5CA98FC8-00FB-4A57-94CB-32FE73D28462}"/>
              </a:ext>
            </a:extLst>
          </p:cNvPr>
          <p:cNvPicPr>
            <a:picLocks noChangeAspect="1"/>
          </p:cNvPicPr>
          <p:nvPr/>
        </p:nvPicPr>
        <p:blipFill>
          <a:blip r:embed="rId8"/>
          <a:stretch>
            <a:fillRect/>
          </a:stretch>
        </p:blipFill>
        <p:spPr>
          <a:xfrm>
            <a:off x="9102554" y="5701272"/>
            <a:ext cx="2571750" cy="657225"/>
          </a:xfrm>
          <a:prstGeom prst="rect">
            <a:avLst/>
          </a:prstGeom>
        </p:spPr>
      </p:pic>
      <p:sp>
        <p:nvSpPr>
          <p:cNvPr id="13" name="CuadroTexto 12">
            <a:extLst>
              <a:ext uri="{FF2B5EF4-FFF2-40B4-BE49-F238E27FC236}">
                <a16:creationId xmlns:a16="http://schemas.microsoft.com/office/drawing/2014/main" id="{16DC4C63-0FCC-49C2-89B2-C2AD421F4F49}"/>
              </a:ext>
            </a:extLst>
          </p:cNvPr>
          <p:cNvSpPr txBox="1"/>
          <p:nvPr/>
        </p:nvSpPr>
        <p:spPr>
          <a:xfrm>
            <a:off x="1961322" y="6242587"/>
            <a:ext cx="7036551" cy="646331"/>
          </a:xfrm>
          <a:prstGeom prst="rect">
            <a:avLst/>
          </a:prstGeom>
          <a:noFill/>
        </p:spPr>
        <p:txBody>
          <a:bodyPr wrap="square" rtlCol="0">
            <a:spAutoFit/>
          </a:bodyPr>
          <a:lstStyle/>
          <a:p>
            <a:r>
              <a:rPr lang="es-PA" dirty="0"/>
              <a:t>La tangente inversa se mide en radianes a partir del eje x positivo (Si se considera entre 0 al 100% del valor final).</a:t>
            </a:r>
          </a:p>
        </p:txBody>
      </p:sp>
    </p:spTree>
    <p:extLst>
      <p:ext uri="{BB962C8B-B14F-4D97-AF65-F5344CB8AC3E}">
        <p14:creationId xmlns:p14="http://schemas.microsoft.com/office/powerpoint/2010/main" val="150702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5340C-0E54-4E05-AAB7-12EA6269BE33}"/>
              </a:ext>
            </a:extLst>
          </p:cNvPr>
          <p:cNvSpPr>
            <a:spLocks noGrp="1"/>
          </p:cNvSpPr>
          <p:nvPr>
            <p:ph type="title"/>
          </p:nvPr>
        </p:nvSpPr>
        <p:spPr/>
        <p:txBody>
          <a:bodyPr/>
          <a:lstStyle/>
          <a:p>
            <a:r>
              <a:rPr lang="es-PA" dirty="0"/>
              <a:t>El plano “s”</a:t>
            </a:r>
          </a:p>
        </p:txBody>
      </p:sp>
      <p:pic>
        <p:nvPicPr>
          <p:cNvPr id="4" name="Imagen 3">
            <a:extLst>
              <a:ext uri="{FF2B5EF4-FFF2-40B4-BE49-F238E27FC236}">
                <a16:creationId xmlns:a16="http://schemas.microsoft.com/office/drawing/2014/main" id="{F26BB0CF-8F7A-41FF-A8B6-56ED95D0A3B8}"/>
              </a:ext>
            </a:extLst>
          </p:cNvPr>
          <p:cNvPicPr>
            <a:picLocks noChangeAspect="1"/>
          </p:cNvPicPr>
          <p:nvPr/>
        </p:nvPicPr>
        <p:blipFill>
          <a:blip r:embed="rId2"/>
          <a:stretch>
            <a:fillRect/>
          </a:stretch>
        </p:blipFill>
        <p:spPr>
          <a:xfrm>
            <a:off x="281354" y="1515720"/>
            <a:ext cx="4149584" cy="3281363"/>
          </a:xfrm>
          <a:prstGeom prst="rect">
            <a:avLst/>
          </a:prstGeom>
        </p:spPr>
      </p:pic>
      <p:pic>
        <p:nvPicPr>
          <p:cNvPr id="5" name="Imagen 4">
            <a:extLst>
              <a:ext uri="{FF2B5EF4-FFF2-40B4-BE49-F238E27FC236}">
                <a16:creationId xmlns:a16="http://schemas.microsoft.com/office/drawing/2014/main" id="{E3678656-E946-42D5-9318-7813931D0E7F}"/>
              </a:ext>
            </a:extLst>
          </p:cNvPr>
          <p:cNvPicPr>
            <a:picLocks noChangeAspect="1"/>
          </p:cNvPicPr>
          <p:nvPr/>
        </p:nvPicPr>
        <p:blipFill>
          <a:blip r:embed="rId3"/>
          <a:stretch>
            <a:fillRect/>
          </a:stretch>
        </p:blipFill>
        <p:spPr>
          <a:xfrm>
            <a:off x="6831824" y="1515720"/>
            <a:ext cx="4143375" cy="338137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0397698-4594-475F-A37F-F8E182316D70}"/>
                  </a:ext>
                </a:extLst>
              </p:cNvPr>
              <p:cNvSpPr txBox="1"/>
              <p:nvPr/>
            </p:nvSpPr>
            <p:spPr>
              <a:xfrm>
                <a:off x="1358282" y="5297765"/>
                <a:ext cx="10897837" cy="160031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s-PA"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+2</m:t>
                      </m:r>
                      <m:r>
                        <m:rPr>
                          <m:sty m:val="p"/>
                        </m:rPr>
                        <a:rPr lang="el-GR" b="0" i="1" smtClean="0">
                          <a:latin typeface="Cambria Math" panose="02040503050406030204" pitchFamily="18" charset="0"/>
                        </a:rPr>
                        <m:t>ξ</m:t>
                      </m:r>
                      <m:sSub>
                        <m:sSubPr>
                          <m:ctrlPr>
                            <a:rPr lang="el-GR" b="0" i="1" smtClean="0">
                              <a:latin typeface="Cambria Math" panose="02040503050406030204" pitchFamily="18" charset="0"/>
                            </a:rPr>
                          </m:ctrlPr>
                        </m:sSubPr>
                        <m:e>
                          <m:r>
                            <a:rPr lang="es-PA" b="0" i="1" smtClean="0">
                              <a:latin typeface="Cambria Math" panose="02040503050406030204" pitchFamily="18" charset="0"/>
                            </a:rPr>
                            <m:t>𝑤</m:t>
                          </m:r>
                        </m:e>
                        <m:sub>
                          <m:r>
                            <a:rPr lang="es-PA" b="0" i="1" smtClean="0">
                              <a:latin typeface="Cambria Math" panose="02040503050406030204" pitchFamily="18" charset="0"/>
                            </a:rPr>
                            <m:t>𝑛</m:t>
                          </m:r>
                        </m:sub>
                      </m:sSub>
                      <m:r>
                        <a:rPr lang="es-PA" b="0" i="1" smtClean="0">
                          <a:latin typeface="Cambria Math" panose="02040503050406030204" pitchFamily="18" charset="0"/>
                        </a:rPr>
                        <m:t>𝑠</m:t>
                      </m:r>
                      <m:r>
                        <a:rPr lang="es-PA" b="0" i="1" smtClean="0">
                          <a:latin typeface="Cambria Math" panose="02040503050406030204" pitchFamily="18" charset="0"/>
                        </a:rPr>
                        <m:t>+</m:t>
                      </m:r>
                      <m:sSup>
                        <m:sSupPr>
                          <m:ctrlPr>
                            <a:rPr lang="es-PA" b="0" i="1" smtClean="0">
                              <a:latin typeface="Cambria Math" panose="02040503050406030204" pitchFamily="18" charset="0"/>
                            </a:rPr>
                          </m:ctrlPr>
                        </m:sSupPr>
                        <m:e>
                          <m:sSub>
                            <m:sSubPr>
                              <m:ctrlPr>
                                <a:rPr lang="el-GR" i="1">
                                  <a:latin typeface="Cambria Math" panose="02040503050406030204" pitchFamily="18" charset="0"/>
                                </a:rPr>
                              </m:ctrlPr>
                            </m:sSubPr>
                            <m:e>
                              <m:r>
                                <a:rPr lang="es-PA" i="1">
                                  <a:latin typeface="Cambria Math" panose="02040503050406030204" pitchFamily="18" charset="0"/>
                                </a:rPr>
                                <m:t>𝑤</m:t>
                              </m:r>
                            </m:e>
                            <m:sub>
                              <m:r>
                                <a:rPr lang="es-PA" i="1">
                                  <a:latin typeface="Cambria Math" panose="02040503050406030204" pitchFamily="18" charset="0"/>
                                </a:rPr>
                                <m:t>𝑛</m:t>
                              </m:r>
                            </m:sub>
                          </m:sSub>
                        </m:e>
                        <m:sup>
                          <m:r>
                            <a:rPr lang="es-PA" b="0" i="1" smtClean="0">
                              <a:latin typeface="Cambria Math" panose="02040503050406030204" pitchFamily="18" charset="0"/>
                            </a:rPr>
                            <m:t>2</m:t>
                          </m:r>
                        </m:sup>
                      </m:sSup>
                      <m:r>
                        <a:rPr lang="es-PA" b="0" i="1" smtClean="0">
                          <a:latin typeface="Cambria Math" panose="02040503050406030204" pitchFamily="18" charset="0"/>
                        </a:rPr>
                        <m:t>=0</m:t>
                      </m:r>
                    </m:oMath>
                  </m:oMathPara>
                </a14:m>
                <a:endParaRPr lang="es-PA" b="0" dirty="0"/>
              </a:p>
              <a:p>
                <a:pPr/>
                <a14:m>
                  <m:oMathPara xmlns:m="http://schemas.openxmlformats.org/officeDocument/2006/math">
                    <m:oMathParaPr>
                      <m:jc m:val="left"/>
                    </m:oMathParaPr>
                    <m:oMath xmlns:m="http://schemas.openxmlformats.org/officeDocument/2006/math">
                      <m:r>
                        <a:rPr lang="es-PA" b="0" i="1" dirty="0" smtClean="0">
                          <a:latin typeface="Cambria Math" panose="02040503050406030204" pitchFamily="18" charset="0"/>
                        </a:rPr>
                        <m:t>𝑠</m:t>
                      </m:r>
                      <m:r>
                        <a:rPr lang="es-PA" b="0" i="1" dirty="0" smtClean="0">
                          <a:latin typeface="Cambria Math" panose="02040503050406030204" pitchFamily="18" charset="0"/>
                        </a:rPr>
                        <m:t>=(−2</m:t>
                      </m:r>
                      <m:r>
                        <m:rPr>
                          <m:sty m:val="p"/>
                        </m:rPr>
                        <a:rPr lang="el-GR" i="1">
                          <a:latin typeface="Cambria Math" panose="02040503050406030204" pitchFamily="18" charset="0"/>
                        </a:rPr>
                        <m:t>ξ</m:t>
                      </m:r>
                      <m:sSub>
                        <m:sSubPr>
                          <m:ctrlPr>
                            <a:rPr lang="el-GR" i="1" dirty="0" smtClean="0">
                              <a:latin typeface="Cambria Math" panose="02040503050406030204" pitchFamily="18" charset="0"/>
                            </a:rPr>
                          </m:ctrlPr>
                        </m:sSubPr>
                        <m:e>
                          <m:r>
                            <a:rPr lang="es-PA" b="0" i="1" dirty="0" smtClean="0">
                              <a:latin typeface="Cambria Math" panose="02040503050406030204" pitchFamily="18" charset="0"/>
                            </a:rPr>
                            <m:t>𝑤</m:t>
                          </m:r>
                        </m:e>
                        <m:sub>
                          <m:r>
                            <a:rPr lang="es-PA" b="0" i="1" dirty="0" smtClean="0">
                              <a:latin typeface="Cambria Math" panose="02040503050406030204" pitchFamily="18" charset="0"/>
                            </a:rPr>
                            <m:t>𝑛</m:t>
                          </m:r>
                        </m:sub>
                      </m:sSub>
                      <m:r>
                        <a:rPr lang="es-PA" i="1" dirty="0" smtClean="0">
                          <a:latin typeface="Cambria Math" panose="02040503050406030204" pitchFamily="18" charset="0"/>
                        </a:rPr>
                        <m:t>∓</m:t>
                      </m:r>
                      <m:rad>
                        <m:radPr>
                          <m:degHide m:val="on"/>
                          <m:ctrlPr>
                            <a:rPr lang="es-PA" i="1" dirty="0" smtClean="0">
                              <a:latin typeface="Cambria Math" panose="02040503050406030204" pitchFamily="18" charset="0"/>
                            </a:rPr>
                          </m:ctrlPr>
                        </m:radPr>
                        <m:deg/>
                        <m:e>
                          <m:r>
                            <a:rPr lang="es-PA" b="0" i="1" dirty="0" smtClean="0">
                              <a:latin typeface="Cambria Math" panose="02040503050406030204" pitchFamily="18" charset="0"/>
                            </a:rPr>
                            <m:t>4</m:t>
                          </m:r>
                          <m:sSup>
                            <m:sSupPr>
                              <m:ctrlPr>
                                <a:rPr lang="es-PA" b="0" i="1" dirty="0" smtClean="0">
                                  <a:latin typeface="Cambria Math" panose="02040503050406030204" pitchFamily="18" charset="0"/>
                                </a:rPr>
                              </m:ctrlPr>
                            </m:sSupPr>
                            <m:e>
                              <m:r>
                                <m:rPr>
                                  <m:sty m:val="p"/>
                                </m:rPr>
                                <a:rPr lang="el-GR" i="1">
                                  <a:latin typeface="Cambria Math" panose="02040503050406030204" pitchFamily="18" charset="0"/>
                                </a:rPr>
                                <m:t>ξ</m:t>
                              </m:r>
                            </m:e>
                            <m:sup>
                              <m:r>
                                <a:rPr lang="es-PA" b="0" i="1" dirty="0" smtClean="0">
                                  <a:latin typeface="Cambria Math" panose="02040503050406030204" pitchFamily="18" charset="0"/>
                                </a:rPr>
                                <m:t>2</m:t>
                              </m:r>
                            </m:sup>
                          </m:sSup>
                          <m:sSup>
                            <m:sSupPr>
                              <m:ctrlPr>
                                <a:rPr lang="es-PA" i="1">
                                  <a:latin typeface="Cambria Math" panose="02040503050406030204" pitchFamily="18" charset="0"/>
                                </a:rPr>
                              </m:ctrlPr>
                            </m:sSupPr>
                            <m:e>
                              <m:sSub>
                                <m:sSubPr>
                                  <m:ctrlPr>
                                    <a:rPr lang="el-GR" i="1">
                                      <a:latin typeface="Cambria Math" panose="02040503050406030204" pitchFamily="18" charset="0"/>
                                    </a:rPr>
                                  </m:ctrlPr>
                                </m:sSubPr>
                                <m:e>
                                  <m:r>
                                    <a:rPr lang="es-PA" i="1">
                                      <a:latin typeface="Cambria Math" panose="02040503050406030204" pitchFamily="18" charset="0"/>
                                    </a:rPr>
                                    <m:t>𝑤</m:t>
                                  </m:r>
                                </m:e>
                                <m:sub>
                                  <m:r>
                                    <a:rPr lang="es-PA" i="1">
                                      <a:latin typeface="Cambria Math" panose="02040503050406030204" pitchFamily="18" charset="0"/>
                                    </a:rPr>
                                    <m:t>𝑛</m:t>
                                  </m:r>
                                </m:sub>
                              </m:sSub>
                            </m:e>
                            <m:sup>
                              <m:r>
                                <a:rPr lang="es-PA" i="1">
                                  <a:latin typeface="Cambria Math" panose="02040503050406030204" pitchFamily="18" charset="0"/>
                                </a:rPr>
                                <m:t>2</m:t>
                              </m:r>
                            </m:sup>
                          </m:sSup>
                          <m:r>
                            <a:rPr lang="es-PA" b="0" i="1" smtClean="0">
                              <a:latin typeface="Cambria Math" panose="02040503050406030204" pitchFamily="18" charset="0"/>
                            </a:rPr>
                            <m:t>−4</m:t>
                          </m:r>
                          <m:sSup>
                            <m:sSupPr>
                              <m:ctrlPr>
                                <a:rPr lang="es-PA" i="1">
                                  <a:latin typeface="Cambria Math" panose="02040503050406030204" pitchFamily="18" charset="0"/>
                                </a:rPr>
                              </m:ctrlPr>
                            </m:sSupPr>
                            <m:e>
                              <m:sSub>
                                <m:sSubPr>
                                  <m:ctrlPr>
                                    <a:rPr lang="el-GR" i="1">
                                      <a:latin typeface="Cambria Math" panose="02040503050406030204" pitchFamily="18" charset="0"/>
                                    </a:rPr>
                                  </m:ctrlPr>
                                </m:sSubPr>
                                <m:e>
                                  <m:r>
                                    <a:rPr lang="es-PA" i="1">
                                      <a:latin typeface="Cambria Math" panose="02040503050406030204" pitchFamily="18" charset="0"/>
                                    </a:rPr>
                                    <m:t>𝑤</m:t>
                                  </m:r>
                                </m:e>
                                <m:sub>
                                  <m:r>
                                    <a:rPr lang="es-PA" i="1">
                                      <a:latin typeface="Cambria Math" panose="02040503050406030204" pitchFamily="18" charset="0"/>
                                    </a:rPr>
                                    <m:t>𝑛</m:t>
                                  </m:r>
                                </m:sub>
                              </m:sSub>
                            </m:e>
                            <m:sup>
                              <m:r>
                                <a:rPr lang="es-PA" i="1">
                                  <a:latin typeface="Cambria Math" panose="02040503050406030204" pitchFamily="18" charset="0"/>
                                </a:rPr>
                                <m:t>2</m:t>
                              </m:r>
                            </m:sup>
                          </m:sSup>
                        </m:e>
                      </m:rad>
                      <m:r>
                        <a:rPr lang="es-PA" b="0" i="1" dirty="0" smtClean="0">
                          <a:latin typeface="Cambria Math" panose="02040503050406030204" pitchFamily="18" charset="0"/>
                        </a:rPr>
                        <m:t>)/2</m:t>
                      </m:r>
                    </m:oMath>
                  </m:oMathPara>
                </a14:m>
                <a:endParaRPr lang="es-PA" dirty="0"/>
              </a:p>
              <a:p>
                <a14:m>
                  <m:oMath xmlns:m="http://schemas.openxmlformats.org/officeDocument/2006/math">
                    <m:r>
                      <a:rPr lang="es-PA" i="1" dirty="0">
                        <a:latin typeface="Cambria Math" panose="02040503050406030204" pitchFamily="18" charset="0"/>
                      </a:rPr>
                      <m:t>𝑠</m:t>
                    </m:r>
                    <m:r>
                      <a:rPr lang="es-PA" i="1" dirty="0">
                        <a:latin typeface="Cambria Math" panose="02040503050406030204" pitchFamily="18" charset="0"/>
                      </a:rPr>
                      <m:t>=−</m:t>
                    </m:r>
                    <m:r>
                      <m:rPr>
                        <m:sty m:val="p"/>
                      </m:rPr>
                      <a:rPr lang="el-GR" i="1">
                        <a:latin typeface="Cambria Math" panose="02040503050406030204" pitchFamily="18" charset="0"/>
                      </a:rPr>
                      <m:t>ξ</m:t>
                    </m:r>
                    <m:sSub>
                      <m:sSubPr>
                        <m:ctrlPr>
                          <a:rPr lang="el-GR" i="1" dirty="0">
                            <a:latin typeface="Cambria Math" panose="02040503050406030204" pitchFamily="18" charset="0"/>
                          </a:rPr>
                        </m:ctrlPr>
                      </m:sSubPr>
                      <m:e>
                        <m:r>
                          <a:rPr lang="es-PA" i="1" dirty="0">
                            <a:latin typeface="Cambria Math" panose="02040503050406030204" pitchFamily="18" charset="0"/>
                          </a:rPr>
                          <m:t>𝑤</m:t>
                        </m:r>
                      </m:e>
                      <m:sub>
                        <m:r>
                          <a:rPr lang="es-PA" i="1" dirty="0">
                            <a:latin typeface="Cambria Math" panose="02040503050406030204" pitchFamily="18" charset="0"/>
                          </a:rPr>
                          <m:t>𝑛</m:t>
                        </m:r>
                      </m:sub>
                    </m:sSub>
                    <m:r>
                      <a:rPr lang="es-PA" i="1" dirty="0">
                        <a:latin typeface="Cambria Math" panose="02040503050406030204" pitchFamily="18" charset="0"/>
                      </a:rPr>
                      <m:t>∓</m:t>
                    </m:r>
                    <m:sSub>
                      <m:sSubPr>
                        <m:ctrlPr>
                          <a:rPr lang="el-GR" i="1" dirty="0" smtClean="0">
                            <a:latin typeface="Cambria Math" panose="02040503050406030204" pitchFamily="18" charset="0"/>
                          </a:rPr>
                        </m:ctrlPr>
                      </m:sSubPr>
                      <m:e>
                        <m:r>
                          <a:rPr lang="es-PA" i="1" dirty="0">
                            <a:latin typeface="Cambria Math" panose="02040503050406030204" pitchFamily="18" charset="0"/>
                          </a:rPr>
                          <m:t>𝑤</m:t>
                        </m:r>
                      </m:e>
                      <m:sub>
                        <m:r>
                          <a:rPr lang="es-PA" i="1" dirty="0">
                            <a:latin typeface="Cambria Math" panose="02040503050406030204" pitchFamily="18" charset="0"/>
                          </a:rPr>
                          <m:t>𝑛</m:t>
                        </m:r>
                      </m:sub>
                    </m:sSub>
                    <m:rad>
                      <m:radPr>
                        <m:degHide m:val="on"/>
                        <m:ctrlPr>
                          <a:rPr lang="es-PA" i="1" dirty="0" smtClean="0">
                            <a:latin typeface="Cambria Math" panose="02040503050406030204" pitchFamily="18" charset="0"/>
                          </a:rPr>
                        </m:ctrlPr>
                      </m:radPr>
                      <m:deg/>
                      <m:e>
                        <m:sSup>
                          <m:sSupPr>
                            <m:ctrlPr>
                              <a:rPr lang="es-PA" i="1" dirty="0">
                                <a:latin typeface="Cambria Math" panose="02040503050406030204" pitchFamily="18" charset="0"/>
                              </a:rPr>
                            </m:ctrlPr>
                          </m:sSupPr>
                          <m:e>
                            <m:r>
                              <m:rPr>
                                <m:sty m:val="p"/>
                              </m:rPr>
                              <a:rPr lang="el-GR" i="1">
                                <a:latin typeface="Cambria Math" panose="02040503050406030204" pitchFamily="18" charset="0"/>
                              </a:rPr>
                              <m:t>ξ</m:t>
                            </m:r>
                          </m:e>
                          <m:sup>
                            <m:r>
                              <a:rPr lang="es-PA" i="1" dirty="0">
                                <a:latin typeface="Cambria Math" panose="02040503050406030204" pitchFamily="18" charset="0"/>
                              </a:rPr>
                              <m:t>2</m:t>
                            </m:r>
                          </m:sup>
                        </m:sSup>
                        <m:r>
                          <a:rPr lang="es-PA" i="1">
                            <a:latin typeface="Cambria Math" panose="02040503050406030204" pitchFamily="18" charset="0"/>
                          </a:rPr>
                          <m:t>−</m:t>
                        </m:r>
                        <m:r>
                          <a:rPr lang="es-PA" b="0" i="1" smtClean="0">
                            <a:latin typeface="Cambria Math" panose="02040503050406030204" pitchFamily="18" charset="0"/>
                          </a:rPr>
                          <m:t>1</m:t>
                        </m:r>
                      </m:e>
                    </m:rad>
                  </m:oMath>
                </a14:m>
                <a:r>
                  <a:rPr lang="es-PA" dirty="0"/>
                  <a:t>   si </a:t>
                </a:r>
                <a14:m>
                  <m:oMath xmlns:m="http://schemas.openxmlformats.org/officeDocument/2006/math">
                    <m:r>
                      <m:rPr>
                        <m:sty m:val="p"/>
                      </m:rPr>
                      <a:rPr lang="el-GR" i="1">
                        <a:latin typeface="Cambria Math" panose="02040503050406030204" pitchFamily="18" charset="0"/>
                      </a:rPr>
                      <m:t>ξ</m:t>
                    </m:r>
                    <m:r>
                      <a:rPr lang="el-GR" i="1">
                        <a:latin typeface="Cambria Math" panose="02040503050406030204" pitchFamily="18" charset="0"/>
                      </a:rPr>
                      <m:t> </m:t>
                    </m:r>
                  </m:oMath>
                </a14:m>
                <a:r>
                  <a:rPr lang="es-PA" dirty="0"/>
                  <a:t>&lt;1, entonces</a:t>
                </a:r>
              </a:p>
              <a:p>
                <a14:m>
                  <m:oMath xmlns:m="http://schemas.openxmlformats.org/officeDocument/2006/math">
                    <m:r>
                      <a:rPr lang="es-PA" i="1" dirty="0">
                        <a:latin typeface="Cambria Math" panose="02040503050406030204" pitchFamily="18" charset="0"/>
                      </a:rPr>
                      <m:t>𝑠</m:t>
                    </m:r>
                    <m:r>
                      <a:rPr lang="es-PA" i="1" dirty="0">
                        <a:latin typeface="Cambria Math" panose="02040503050406030204" pitchFamily="18" charset="0"/>
                      </a:rPr>
                      <m:t>=−</m:t>
                    </m:r>
                    <m:r>
                      <m:rPr>
                        <m:sty m:val="p"/>
                      </m:rPr>
                      <a:rPr lang="el-GR" i="1">
                        <a:latin typeface="Cambria Math" panose="02040503050406030204" pitchFamily="18" charset="0"/>
                      </a:rPr>
                      <m:t>ξ</m:t>
                    </m:r>
                    <m:sSub>
                      <m:sSubPr>
                        <m:ctrlPr>
                          <a:rPr lang="el-GR" i="1" dirty="0">
                            <a:latin typeface="Cambria Math" panose="02040503050406030204" pitchFamily="18" charset="0"/>
                          </a:rPr>
                        </m:ctrlPr>
                      </m:sSubPr>
                      <m:e>
                        <m:r>
                          <a:rPr lang="es-PA" i="1" dirty="0">
                            <a:latin typeface="Cambria Math" panose="02040503050406030204" pitchFamily="18" charset="0"/>
                          </a:rPr>
                          <m:t>𝑤</m:t>
                        </m:r>
                      </m:e>
                      <m:sub>
                        <m:r>
                          <a:rPr lang="es-PA" i="1" dirty="0">
                            <a:latin typeface="Cambria Math" panose="02040503050406030204" pitchFamily="18" charset="0"/>
                          </a:rPr>
                          <m:t>𝑛</m:t>
                        </m:r>
                      </m:sub>
                    </m:sSub>
                    <m:r>
                      <a:rPr lang="es-PA" i="1" dirty="0">
                        <a:latin typeface="Cambria Math" panose="02040503050406030204" pitchFamily="18" charset="0"/>
                      </a:rPr>
                      <m:t>∓</m:t>
                    </m:r>
                    <m:r>
                      <a:rPr lang="es-PA" b="0" i="1" dirty="0" smtClean="0">
                        <a:latin typeface="Cambria Math" panose="02040503050406030204" pitchFamily="18" charset="0"/>
                      </a:rPr>
                      <m:t>𝑗</m:t>
                    </m:r>
                    <m:sSub>
                      <m:sSubPr>
                        <m:ctrlPr>
                          <a:rPr lang="el-GR" i="1" dirty="0">
                            <a:latin typeface="Cambria Math" panose="02040503050406030204" pitchFamily="18" charset="0"/>
                          </a:rPr>
                        </m:ctrlPr>
                      </m:sSubPr>
                      <m:e>
                        <m:r>
                          <a:rPr lang="es-PA" i="1" dirty="0">
                            <a:latin typeface="Cambria Math" panose="02040503050406030204" pitchFamily="18" charset="0"/>
                          </a:rPr>
                          <m:t>𝑤</m:t>
                        </m:r>
                      </m:e>
                      <m:sub>
                        <m:r>
                          <a:rPr lang="es-PA" i="1" dirty="0">
                            <a:latin typeface="Cambria Math" panose="02040503050406030204" pitchFamily="18" charset="0"/>
                          </a:rPr>
                          <m:t>𝑛</m:t>
                        </m:r>
                      </m:sub>
                    </m:sSub>
                    <m:rad>
                      <m:radPr>
                        <m:degHide m:val="on"/>
                        <m:ctrlPr>
                          <a:rPr lang="es-PA" i="1" dirty="0">
                            <a:latin typeface="Cambria Math" panose="02040503050406030204" pitchFamily="18" charset="0"/>
                          </a:rPr>
                        </m:ctrlPr>
                      </m:radPr>
                      <m:deg/>
                      <m:e>
                        <m:r>
                          <a:rPr lang="es-PA" i="1">
                            <a:latin typeface="Cambria Math" panose="02040503050406030204" pitchFamily="18" charset="0"/>
                          </a:rPr>
                          <m:t>1</m:t>
                        </m:r>
                        <m:r>
                          <a:rPr lang="es-PA" b="0" i="1" smtClean="0">
                            <a:latin typeface="Cambria Math" panose="02040503050406030204" pitchFamily="18" charset="0"/>
                          </a:rPr>
                          <m:t>−</m:t>
                        </m:r>
                        <m:sSup>
                          <m:sSupPr>
                            <m:ctrlPr>
                              <a:rPr lang="es-PA" i="1" dirty="0">
                                <a:latin typeface="Cambria Math" panose="02040503050406030204" pitchFamily="18" charset="0"/>
                              </a:rPr>
                            </m:ctrlPr>
                          </m:sSupPr>
                          <m:e>
                            <m:r>
                              <m:rPr>
                                <m:sty m:val="p"/>
                              </m:rPr>
                              <a:rPr lang="el-GR" i="1">
                                <a:latin typeface="Cambria Math" panose="02040503050406030204" pitchFamily="18" charset="0"/>
                              </a:rPr>
                              <m:t>ξ</m:t>
                            </m:r>
                          </m:e>
                          <m:sup>
                            <m:r>
                              <a:rPr lang="es-PA" i="1" dirty="0">
                                <a:latin typeface="Cambria Math" panose="02040503050406030204" pitchFamily="18" charset="0"/>
                              </a:rPr>
                              <m:t>2</m:t>
                            </m:r>
                          </m:sup>
                        </m:sSup>
                      </m:e>
                    </m:rad>
                    <m:r>
                      <a:rPr lang="es-PA" b="0" i="1" smtClean="0">
                        <a:latin typeface="Cambria Math" panose="02040503050406030204" pitchFamily="18" charset="0"/>
                      </a:rPr>
                      <m:t>=</m:t>
                    </m:r>
                    <m:r>
                      <a:rPr lang="es-PA" b="0" i="0" smtClean="0">
                        <a:latin typeface="Cambria Math" panose="02040503050406030204" pitchFamily="18" charset="0"/>
                      </a:rPr>
                      <m:t>−</m:t>
                    </m:r>
                    <m:sSub>
                      <m:sSubPr>
                        <m:ctrlPr>
                          <a:rPr lang="es-PA" b="0" i="1" smtClean="0">
                            <a:latin typeface="Cambria Math" panose="02040503050406030204" pitchFamily="18" charset="0"/>
                          </a:rPr>
                        </m:ctrlPr>
                      </m:sSubPr>
                      <m:e>
                        <m:r>
                          <m:rPr>
                            <m:sty m:val="p"/>
                          </m:rPr>
                          <a:rPr lang="el-GR" i="1">
                            <a:latin typeface="Cambria Math" panose="02040503050406030204" pitchFamily="18" charset="0"/>
                          </a:rPr>
                          <m:t>σ</m:t>
                        </m:r>
                      </m:e>
                      <m:sub>
                        <m:r>
                          <a:rPr lang="es-PA" b="0" i="1" smtClean="0">
                            <a:latin typeface="Cambria Math" panose="02040503050406030204" pitchFamily="18" charset="0"/>
                          </a:rPr>
                          <m:t>𝑑</m:t>
                        </m:r>
                      </m:sub>
                    </m:sSub>
                    <m:r>
                      <a:rPr lang="es-PA" i="1" dirty="0">
                        <a:latin typeface="Cambria Math" panose="02040503050406030204" pitchFamily="18" charset="0"/>
                      </a:rPr>
                      <m:t>∓</m:t>
                    </m:r>
                    <m:r>
                      <a:rPr lang="es-PA" i="1" dirty="0">
                        <a:latin typeface="Cambria Math" panose="02040503050406030204" pitchFamily="18" charset="0"/>
                      </a:rPr>
                      <m:t>𝑗</m:t>
                    </m:r>
                    <m:sSub>
                      <m:sSubPr>
                        <m:ctrlPr>
                          <a:rPr lang="el-GR" i="1" dirty="0">
                            <a:latin typeface="Cambria Math" panose="02040503050406030204" pitchFamily="18" charset="0"/>
                          </a:rPr>
                        </m:ctrlPr>
                      </m:sSubPr>
                      <m:e>
                        <m:r>
                          <a:rPr lang="es-PA" i="1" dirty="0">
                            <a:latin typeface="Cambria Math" panose="02040503050406030204" pitchFamily="18" charset="0"/>
                          </a:rPr>
                          <m:t>𝑤</m:t>
                        </m:r>
                      </m:e>
                      <m:sub>
                        <m:r>
                          <a:rPr lang="es-PA" b="0" i="1" dirty="0" smtClean="0">
                            <a:latin typeface="Cambria Math" panose="02040503050406030204" pitchFamily="18" charset="0"/>
                          </a:rPr>
                          <m:t>𝑑</m:t>
                        </m:r>
                      </m:sub>
                    </m:sSub>
                  </m:oMath>
                </a14:m>
                <a:r>
                  <a:rPr lang="es-PA" dirty="0"/>
                  <a:t>   </a:t>
                </a:r>
                <a:r>
                  <a:rPr lang="es-PA" dirty="0">
                    <a:sym typeface="Wingdings" panose="05000000000000000000" pitchFamily="2" charset="2"/>
                  </a:rPr>
                  <a:t> Factor de amortiguamiento real y frecuencia natural </a:t>
                </a:r>
                <a:r>
                  <a:rPr lang="es-PA" dirty="0" err="1">
                    <a:sym typeface="Wingdings" panose="05000000000000000000" pitchFamily="2" charset="2"/>
                  </a:rPr>
                  <a:t>amort</a:t>
                </a:r>
                <a:r>
                  <a:rPr lang="es-PA" dirty="0">
                    <a:sym typeface="Wingdings" panose="05000000000000000000" pitchFamily="2" charset="2"/>
                  </a:rPr>
                  <a:t>.</a:t>
                </a:r>
                <a:endParaRPr lang="es-PA" dirty="0"/>
              </a:p>
              <a:p>
                <a:pPr/>
                <a14:m>
                  <m:oMathPara xmlns:m="http://schemas.openxmlformats.org/officeDocument/2006/math">
                    <m:oMathParaPr>
                      <m:jc m:val="left"/>
                    </m:oMathParaPr>
                    <m:oMath xmlns:m="http://schemas.openxmlformats.org/officeDocument/2006/math">
                      <m:r>
                        <m:rPr>
                          <m:sty m:val="p"/>
                        </m:rPr>
                        <a:rPr lang="el-GR" i="1">
                          <a:latin typeface="Cambria Math" panose="02040503050406030204" pitchFamily="18" charset="0"/>
                        </a:rPr>
                        <m:t>ξ</m:t>
                      </m:r>
                      <m:r>
                        <a:rPr lang="el-GR" i="1">
                          <a:latin typeface="Cambria Math" panose="02040503050406030204" pitchFamily="18" charset="0"/>
                        </a:rPr>
                        <m:t> =</m:t>
                      </m:r>
                      <m:r>
                        <m:rPr>
                          <m:sty m:val="p"/>
                        </m:rPr>
                        <a:rPr lang="es-PA" b="0" i="0" dirty="0" smtClean="0">
                          <a:latin typeface="Cambria Math" panose="02040503050406030204" pitchFamily="18" charset="0"/>
                        </a:rPr>
                        <m:t>cos</m:t>
                      </m:r>
                      <m:r>
                        <a:rPr lang="es-PA" b="0" i="1" dirty="0" smtClean="0">
                          <a:latin typeface="Cambria Math" panose="02040503050406030204" pitchFamily="18" charset="0"/>
                        </a:rPr>
                        <m:t>⁡(Ɵ)</m:t>
                      </m:r>
                    </m:oMath>
                  </m:oMathPara>
                </a14:m>
                <a:endParaRPr lang="es-PA" dirty="0"/>
              </a:p>
            </p:txBody>
          </p:sp>
        </mc:Choice>
        <mc:Fallback xmlns="">
          <p:sp>
            <p:nvSpPr>
              <p:cNvPr id="3" name="CuadroTexto 2">
                <a:extLst>
                  <a:ext uri="{FF2B5EF4-FFF2-40B4-BE49-F238E27FC236}">
                    <a16:creationId xmlns:a16="http://schemas.microsoft.com/office/drawing/2014/main" id="{B0397698-4594-475F-A37F-F8E182316D70}"/>
                  </a:ext>
                </a:extLst>
              </p:cNvPr>
              <p:cNvSpPr txBox="1">
                <a:spLocks noRot="1" noChangeAspect="1" noMove="1" noResize="1" noEditPoints="1" noAdjustHandles="1" noChangeArrowheads="1" noChangeShapeType="1" noTextEdit="1"/>
              </p:cNvSpPr>
              <p:nvPr/>
            </p:nvSpPr>
            <p:spPr>
              <a:xfrm>
                <a:off x="1358282" y="5297765"/>
                <a:ext cx="10897837" cy="1600310"/>
              </a:xfrm>
              <a:prstGeom prst="rect">
                <a:avLst/>
              </a:prstGeom>
              <a:blipFill>
                <a:blip r:embed="rId4"/>
                <a:stretch>
                  <a:fillRect l="-1007" r="-1063" b="-3042"/>
                </a:stretch>
              </a:blipFill>
            </p:spPr>
            <p:txBody>
              <a:bodyPr/>
              <a:lstStyle/>
              <a:p>
                <a:r>
                  <a:rPr lang="es-PA">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5FB62AF4-9F95-45B9-BB89-D420E3C8C5DD}"/>
                  </a:ext>
                </a:extLst>
              </p14:cNvPr>
              <p14:cNvContentPartPr/>
              <p14:nvPr/>
            </p14:nvContentPartPr>
            <p14:xfrm>
              <a:off x="1260783" y="2601143"/>
              <a:ext cx="142200" cy="142560"/>
            </p14:xfrm>
          </p:contentPart>
        </mc:Choice>
        <mc:Fallback xmlns="">
          <p:pic>
            <p:nvPicPr>
              <p:cNvPr id="12" name="Ink 11">
                <a:extLst>
                  <a:ext uri="{FF2B5EF4-FFF2-40B4-BE49-F238E27FC236}">
                    <a16:creationId xmlns:a16="http://schemas.microsoft.com/office/drawing/2014/main" id="{5FB62AF4-9F95-45B9-BB89-D420E3C8C5DD}"/>
                  </a:ext>
                </a:extLst>
              </p:cNvPr>
              <p:cNvPicPr/>
              <p:nvPr/>
            </p:nvPicPr>
            <p:blipFill>
              <a:blip r:embed="rId6"/>
              <a:stretch>
                <a:fillRect/>
              </a:stretch>
            </p:blipFill>
            <p:spPr>
              <a:xfrm>
                <a:off x="1251783" y="2592143"/>
                <a:ext cx="1598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DB55249C-4703-476E-954A-8DBD867FDC07}"/>
                  </a:ext>
                </a:extLst>
              </p14:cNvPr>
              <p14:cNvContentPartPr/>
              <p14:nvPr/>
            </p14:nvContentPartPr>
            <p14:xfrm>
              <a:off x="470583" y="1988423"/>
              <a:ext cx="435240" cy="391320"/>
            </p14:xfrm>
          </p:contentPart>
        </mc:Choice>
        <mc:Fallback xmlns="">
          <p:pic>
            <p:nvPicPr>
              <p:cNvPr id="19" name="Ink 18">
                <a:extLst>
                  <a:ext uri="{FF2B5EF4-FFF2-40B4-BE49-F238E27FC236}">
                    <a16:creationId xmlns:a16="http://schemas.microsoft.com/office/drawing/2014/main" id="{DB55249C-4703-476E-954A-8DBD867FDC07}"/>
                  </a:ext>
                </a:extLst>
              </p:cNvPr>
              <p:cNvPicPr/>
              <p:nvPr/>
            </p:nvPicPr>
            <p:blipFill>
              <a:blip r:embed="rId8"/>
              <a:stretch>
                <a:fillRect/>
              </a:stretch>
            </p:blipFill>
            <p:spPr>
              <a:xfrm>
                <a:off x="461583" y="1979423"/>
                <a:ext cx="45288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CA0730F5-0BAE-4286-A072-09E86221D9B5}"/>
                  </a:ext>
                </a:extLst>
              </p14:cNvPr>
              <p14:cNvContentPartPr/>
              <p14:nvPr/>
            </p14:nvContentPartPr>
            <p14:xfrm>
              <a:off x="1791063" y="2843063"/>
              <a:ext cx="1005840" cy="335520"/>
            </p14:xfrm>
          </p:contentPart>
        </mc:Choice>
        <mc:Fallback xmlns="">
          <p:pic>
            <p:nvPicPr>
              <p:cNvPr id="24" name="Ink 23">
                <a:extLst>
                  <a:ext uri="{FF2B5EF4-FFF2-40B4-BE49-F238E27FC236}">
                    <a16:creationId xmlns:a16="http://schemas.microsoft.com/office/drawing/2014/main" id="{CA0730F5-0BAE-4286-A072-09E86221D9B5}"/>
                  </a:ext>
                </a:extLst>
              </p:cNvPr>
              <p:cNvPicPr/>
              <p:nvPr/>
            </p:nvPicPr>
            <p:blipFill>
              <a:blip r:embed="rId10"/>
              <a:stretch>
                <a:fillRect/>
              </a:stretch>
            </p:blipFill>
            <p:spPr>
              <a:xfrm>
                <a:off x="1784943" y="2836943"/>
                <a:ext cx="1018080" cy="347760"/>
              </a:xfrm>
              <a:prstGeom prst="rect">
                <a:avLst/>
              </a:prstGeom>
            </p:spPr>
          </p:pic>
        </mc:Fallback>
      </mc:AlternateContent>
    </p:spTree>
    <p:extLst>
      <p:ext uri="{BB962C8B-B14F-4D97-AF65-F5344CB8AC3E}">
        <p14:creationId xmlns:p14="http://schemas.microsoft.com/office/powerpoint/2010/main" val="410804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AC0F620-0CA3-4223-9D51-34C25F469112}"/>
              </a:ext>
            </a:extLst>
          </p:cNvPr>
          <p:cNvPicPr>
            <a:picLocks noChangeAspect="1"/>
          </p:cNvPicPr>
          <p:nvPr/>
        </p:nvPicPr>
        <p:blipFill>
          <a:blip r:embed="rId2"/>
          <a:stretch>
            <a:fillRect/>
          </a:stretch>
        </p:blipFill>
        <p:spPr>
          <a:xfrm>
            <a:off x="187600" y="663018"/>
            <a:ext cx="6119636" cy="2248503"/>
          </a:xfrm>
          <a:prstGeom prst="rect">
            <a:avLst/>
          </a:prstGeom>
        </p:spPr>
      </p:pic>
      <p:sp>
        <p:nvSpPr>
          <p:cNvPr id="5" name="Título 1">
            <a:extLst>
              <a:ext uri="{FF2B5EF4-FFF2-40B4-BE49-F238E27FC236}">
                <a16:creationId xmlns:a16="http://schemas.microsoft.com/office/drawing/2014/main" id="{5DA65C2A-4FB7-4496-AD33-8A3A9AF3FEF6}"/>
              </a:ext>
            </a:extLst>
          </p:cNvPr>
          <p:cNvSpPr>
            <a:spLocks noGrp="1"/>
          </p:cNvSpPr>
          <p:nvPr>
            <p:ph type="title"/>
          </p:nvPr>
        </p:nvSpPr>
        <p:spPr>
          <a:xfrm>
            <a:off x="687388" y="0"/>
            <a:ext cx="8911687" cy="1280890"/>
          </a:xfrm>
        </p:spPr>
        <p:txBody>
          <a:bodyPr/>
          <a:lstStyle/>
          <a:p>
            <a:r>
              <a:rPr lang="es-PA" dirty="0"/>
              <a:t>El plano “s”</a:t>
            </a:r>
          </a:p>
        </p:txBody>
      </p:sp>
      <p:sp>
        <p:nvSpPr>
          <p:cNvPr id="2" name="CuadroTexto 1">
            <a:extLst>
              <a:ext uri="{FF2B5EF4-FFF2-40B4-BE49-F238E27FC236}">
                <a16:creationId xmlns:a16="http://schemas.microsoft.com/office/drawing/2014/main" id="{BA09C8DF-7CCA-4711-A8F3-648EAAAD74D9}"/>
              </a:ext>
            </a:extLst>
          </p:cNvPr>
          <p:cNvSpPr txBox="1"/>
          <p:nvPr/>
        </p:nvSpPr>
        <p:spPr>
          <a:xfrm>
            <a:off x="6877878" y="543729"/>
            <a:ext cx="5314122" cy="1200329"/>
          </a:xfrm>
          <a:prstGeom prst="rect">
            <a:avLst/>
          </a:prstGeom>
          <a:noFill/>
        </p:spPr>
        <p:txBody>
          <a:bodyPr wrap="square" rtlCol="0">
            <a:spAutoFit/>
          </a:bodyPr>
          <a:lstStyle/>
          <a:p>
            <a:r>
              <a:rPr lang="es-PA" dirty="0"/>
              <a:t>Igual tiempo de asentamiento. </a:t>
            </a:r>
          </a:p>
          <a:p>
            <a:r>
              <a:rPr lang="es-PA" dirty="0"/>
              <a:t>Tiempo pico disminuye.</a:t>
            </a:r>
          </a:p>
          <a:p>
            <a:r>
              <a:rPr lang="es-PA" dirty="0"/>
              <a:t>ξ disminuye.</a:t>
            </a:r>
          </a:p>
          <a:p>
            <a:r>
              <a:rPr lang="es-PA" dirty="0"/>
              <a:t>%OS aumenta.</a:t>
            </a:r>
          </a:p>
        </p:txBody>
      </p:sp>
      <p:sp>
        <p:nvSpPr>
          <p:cNvPr id="8" name="CuadroTexto 7">
            <a:extLst>
              <a:ext uri="{FF2B5EF4-FFF2-40B4-BE49-F238E27FC236}">
                <a16:creationId xmlns:a16="http://schemas.microsoft.com/office/drawing/2014/main" id="{3946FEBF-28C9-4A20-852F-D590FEA67FDD}"/>
              </a:ext>
            </a:extLst>
          </p:cNvPr>
          <p:cNvSpPr txBox="1"/>
          <p:nvPr/>
        </p:nvSpPr>
        <p:spPr>
          <a:xfrm>
            <a:off x="6877878" y="3188608"/>
            <a:ext cx="5314122" cy="1200329"/>
          </a:xfrm>
          <a:prstGeom prst="rect">
            <a:avLst/>
          </a:prstGeom>
          <a:noFill/>
        </p:spPr>
        <p:txBody>
          <a:bodyPr wrap="square" rtlCol="0">
            <a:spAutoFit/>
          </a:bodyPr>
          <a:lstStyle/>
          <a:p>
            <a:r>
              <a:rPr lang="es-PA" dirty="0"/>
              <a:t>Igual tiempo de Pico. </a:t>
            </a:r>
          </a:p>
          <a:p>
            <a:r>
              <a:rPr lang="es-PA" dirty="0"/>
              <a:t>Tiempo de asentamiento se reduce.</a:t>
            </a:r>
          </a:p>
          <a:p>
            <a:r>
              <a:rPr lang="es-PA" dirty="0"/>
              <a:t>ξ aumenta.</a:t>
            </a:r>
          </a:p>
          <a:p>
            <a:r>
              <a:rPr lang="es-PA" dirty="0"/>
              <a:t>%OS se reduce.</a:t>
            </a:r>
          </a:p>
        </p:txBody>
      </p:sp>
      <p:sp>
        <p:nvSpPr>
          <p:cNvPr id="9" name="CuadroTexto 8">
            <a:extLst>
              <a:ext uri="{FF2B5EF4-FFF2-40B4-BE49-F238E27FC236}">
                <a16:creationId xmlns:a16="http://schemas.microsoft.com/office/drawing/2014/main" id="{9CBA77D7-690B-46B8-A2AE-1E52DE7C474B}"/>
              </a:ext>
            </a:extLst>
          </p:cNvPr>
          <p:cNvSpPr txBox="1"/>
          <p:nvPr/>
        </p:nvSpPr>
        <p:spPr>
          <a:xfrm>
            <a:off x="6877878" y="5288977"/>
            <a:ext cx="5314122" cy="1200329"/>
          </a:xfrm>
          <a:prstGeom prst="rect">
            <a:avLst/>
          </a:prstGeom>
          <a:noFill/>
        </p:spPr>
        <p:txBody>
          <a:bodyPr wrap="square" rtlCol="0">
            <a:spAutoFit/>
          </a:bodyPr>
          <a:lstStyle/>
          <a:p>
            <a:r>
              <a:rPr lang="es-PA" dirty="0"/>
              <a:t>Tiempo de asentamiento disminuye. </a:t>
            </a:r>
          </a:p>
          <a:p>
            <a:r>
              <a:rPr lang="es-PA" dirty="0"/>
              <a:t>Tiempo pico disminuye.</a:t>
            </a:r>
          </a:p>
          <a:p>
            <a:r>
              <a:rPr lang="es-PA" dirty="0"/>
              <a:t>ξ es constante.</a:t>
            </a:r>
          </a:p>
          <a:p>
            <a:r>
              <a:rPr lang="es-PA" dirty="0"/>
              <a:t>%OS constante.</a:t>
            </a:r>
          </a:p>
        </p:txBody>
      </p:sp>
      <p:cxnSp>
        <p:nvCxnSpPr>
          <p:cNvPr id="11" name="Straight Connector 10">
            <a:extLst>
              <a:ext uri="{FF2B5EF4-FFF2-40B4-BE49-F238E27FC236}">
                <a16:creationId xmlns:a16="http://schemas.microsoft.com/office/drawing/2014/main" id="{E63781ED-8306-462D-89F2-C97E8D7714E2}"/>
              </a:ext>
            </a:extLst>
          </p:cNvPr>
          <p:cNvCxnSpPr/>
          <p:nvPr/>
        </p:nvCxnSpPr>
        <p:spPr>
          <a:xfrm>
            <a:off x="4589755" y="861134"/>
            <a:ext cx="0" cy="1660124"/>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E0AF81E-5CAA-4282-AB4D-11C3C21997C9}"/>
              </a:ext>
            </a:extLst>
          </p:cNvPr>
          <p:cNvSpPr/>
          <p:nvPr/>
        </p:nvSpPr>
        <p:spPr>
          <a:xfrm>
            <a:off x="4518734" y="1740028"/>
            <a:ext cx="142043" cy="128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7105438-7204-4EDF-A908-AF77FB86C366}"/>
                  </a:ext>
                </a:extLst>
              </p:cNvPr>
              <p:cNvSpPr txBox="1"/>
              <p:nvPr/>
            </p:nvSpPr>
            <p:spPr>
              <a:xfrm>
                <a:off x="6982928" y="1814818"/>
                <a:ext cx="1509195" cy="566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𝑇</m:t>
                          </m:r>
                        </m:e>
                        <m:sub>
                          <m:r>
                            <a:rPr lang="es-PA" b="0" i="1" smtClean="0">
                              <a:latin typeface="Cambria Math" panose="02040503050406030204" pitchFamily="18" charset="0"/>
                            </a:rPr>
                            <m:t>𝑠</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4</m:t>
                          </m:r>
                        </m:num>
                        <m:den>
                          <m:r>
                            <m:rPr>
                              <m:sty m:val="p"/>
                            </m:rPr>
                            <a:rPr lang="el-GR" b="0" i="1" smtClean="0">
                              <a:latin typeface="Cambria Math" panose="02040503050406030204" pitchFamily="18" charset="0"/>
                            </a:rPr>
                            <m:t>ξ</m:t>
                          </m:r>
                          <m:sSub>
                            <m:sSubPr>
                              <m:ctrlPr>
                                <a:rPr lang="es-PA" b="0" i="1" smtClean="0">
                                  <a:latin typeface="Cambria Math" panose="02040503050406030204" pitchFamily="18" charset="0"/>
                                </a:rPr>
                              </m:ctrlPr>
                            </m:sSubPr>
                            <m:e>
                              <m:r>
                                <m:rPr>
                                  <m:sty m:val="p"/>
                                </m:rPr>
                                <a:rPr lang="el-GR" b="0" i="1" smtClean="0">
                                  <a:latin typeface="Cambria Math" panose="02040503050406030204" pitchFamily="18" charset="0"/>
                                </a:rPr>
                                <m:t>ω</m:t>
                              </m:r>
                            </m:e>
                            <m:sub>
                              <m:r>
                                <a:rPr lang="es-PA" b="0" i="1" smtClean="0">
                                  <a:latin typeface="Cambria Math" panose="02040503050406030204" pitchFamily="18" charset="0"/>
                                </a:rPr>
                                <m:t>𝑛</m:t>
                              </m:r>
                            </m:sub>
                          </m:sSub>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4</m:t>
                          </m:r>
                        </m:num>
                        <m:den>
                          <m:sSub>
                            <m:sSubPr>
                              <m:ctrlPr>
                                <a:rPr lang="es-PA"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s-PA" b="0" i="1" smtClean="0">
                                  <a:latin typeface="Cambria Math" panose="02040503050406030204" pitchFamily="18" charset="0"/>
                                </a:rPr>
                                <m:t>𝑑</m:t>
                              </m:r>
                            </m:sub>
                          </m:sSub>
                        </m:den>
                      </m:f>
                    </m:oMath>
                  </m:oMathPara>
                </a14:m>
                <a:endParaRPr lang="es-PA" dirty="0"/>
              </a:p>
            </p:txBody>
          </p:sp>
        </mc:Choice>
        <mc:Fallback xmlns="">
          <p:sp>
            <p:nvSpPr>
              <p:cNvPr id="13" name="TextBox 12">
                <a:extLst>
                  <a:ext uri="{FF2B5EF4-FFF2-40B4-BE49-F238E27FC236}">
                    <a16:creationId xmlns:a16="http://schemas.microsoft.com/office/drawing/2014/main" id="{27105438-7204-4EDF-A908-AF77FB86C366}"/>
                  </a:ext>
                </a:extLst>
              </p:cNvPr>
              <p:cNvSpPr txBox="1">
                <a:spLocks noRot="1" noChangeAspect="1" noMove="1" noResize="1" noEditPoints="1" noAdjustHandles="1" noChangeArrowheads="1" noChangeShapeType="1" noTextEdit="1"/>
              </p:cNvSpPr>
              <p:nvPr/>
            </p:nvSpPr>
            <p:spPr>
              <a:xfrm>
                <a:off x="6982928" y="1814818"/>
                <a:ext cx="1509195" cy="566181"/>
              </a:xfrm>
              <a:prstGeom prst="rect">
                <a:avLst/>
              </a:prstGeom>
              <a:blipFill>
                <a:blip r:embed="rId3"/>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5FF0B15-F5B3-45D2-81DC-CD023C605BEF}"/>
                  </a:ext>
                </a:extLst>
              </p:cNvPr>
              <p:cNvSpPr txBox="1"/>
              <p:nvPr/>
            </p:nvSpPr>
            <p:spPr>
              <a:xfrm>
                <a:off x="6982927" y="2380999"/>
                <a:ext cx="2268057" cy="588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𝑇</m:t>
                          </m:r>
                        </m:e>
                        <m:sub>
                          <m:r>
                            <a:rPr lang="es-PA" b="0" i="1" smtClean="0">
                              <a:latin typeface="Cambria Math" panose="02040503050406030204" pitchFamily="18" charset="0"/>
                            </a:rPr>
                            <m:t>𝑃</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m:rPr>
                              <m:sty m:val="p"/>
                            </m:rPr>
                            <a:rPr lang="es-PA" i="1">
                              <a:latin typeface="Cambria Math" panose="02040503050406030204" pitchFamily="18" charset="0"/>
                            </a:rPr>
                            <m:t>π</m:t>
                          </m:r>
                        </m:num>
                        <m:den>
                          <m:sSub>
                            <m:sSubPr>
                              <m:ctrlPr>
                                <a:rPr lang="es-PA" b="0" i="1" smtClean="0">
                                  <a:latin typeface="Cambria Math" panose="02040503050406030204" pitchFamily="18" charset="0"/>
                                </a:rPr>
                              </m:ctrlPr>
                            </m:sSubPr>
                            <m:e>
                              <m:r>
                                <m:rPr>
                                  <m:sty m:val="p"/>
                                </m:rPr>
                                <a:rPr lang="el-GR" b="0" i="1" smtClean="0">
                                  <a:latin typeface="Cambria Math" panose="02040503050406030204" pitchFamily="18" charset="0"/>
                                </a:rPr>
                                <m:t>ω</m:t>
                              </m:r>
                            </m:e>
                            <m:sub>
                              <m:r>
                                <a:rPr lang="es-PA" b="0" i="1" smtClean="0">
                                  <a:latin typeface="Cambria Math" panose="02040503050406030204" pitchFamily="18" charset="0"/>
                                </a:rPr>
                                <m:t>𝑛</m:t>
                              </m:r>
                            </m:sub>
                          </m:sSub>
                          <m:rad>
                            <m:radPr>
                              <m:degHide m:val="on"/>
                              <m:ctrlPr>
                                <a:rPr lang="es-PA" b="0" i="1" smtClean="0">
                                  <a:latin typeface="Cambria Math" panose="02040503050406030204" pitchFamily="18" charset="0"/>
                                </a:rPr>
                              </m:ctrlPr>
                            </m:radPr>
                            <m:deg/>
                            <m:e>
                              <m:r>
                                <a:rPr lang="es-PA" b="0" i="1" smtClean="0">
                                  <a:latin typeface="Cambria Math" panose="02040503050406030204" pitchFamily="18" charset="0"/>
                                </a:rPr>
                                <m:t>1−</m:t>
                              </m:r>
                              <m:sSup>
                                <m:sSupPr>
                                  <m:ctrlPr>
                                    <a:rPr lang="es-PA" b="0" i="1" smtClean="0">
                                      <a:latin typeface="Cambria Math" panose="02040503050406030204" pitchFamily="18" charset="0"/>
                                    </a:rPr>
                                  </m:ctrlPr>
                                </m:sSupPr>
                                <m:e>
                                  <m:r>
                                    <m:rPr>
                                      <m:sty m:val="p"/>
                                    </m:rPr>
                                    <a:rPr lang="el-GR" i="1">
                                      <a:latin typeface="Cambria Math" panose="02040503050406030204" pitchFamily="18" charset="0"/>
                                    </a:rPr>
                                    <m:t>ξ</m:t>
                                  </m:r>
                                </m:e>
                                <m:sup>
                                  <m:r>
                                    <a:rPr lang="es-PA" b="0" i="1" smtClean="0">
                                      <a:latin typeface="Cambria Math" panose="02040503050406030204" pitchFamily="18" charset="0"/>
                                    </a:rPr>
                                    <m:t>2</m:t>
                                  </m:r>
                                </m:sup>
                              </m:sSup>
                            </m:e>
                          </m:rad>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m:rPr>
                              <m:sty m:val="p"/>
                            </m:rPr>
                            <a:rPr lang="es-PA" i="1">
                              <a:latin typeface="Cambria Math" panose="02040503050406030204" pitchFamily="18" charset="0"/>
                            </a:rPr>
                            <m:t>π</m:t>
                          </m:r>
                        </m:num>
                        <m:den>
                          <m:sSub>
                            <m:sSubPr>
                              <m:ctrlPr>
                                <a:rPr lang="es-PA" b="0" i="1" smtClean="0">
                                  <a:latin typeface="Cambria Math" panose="02040503050406030204" pitchFamily="18" charset="0"/>
                                </a:rPr>
                              </m:ctrlPr>
                            </m:sSubPr>
                            <m:e>
                              <m:r>
                                <m:rPr>
                                  <m:sty m:val="p"/>
                                </m:rPr>
                                <a:rPr lang="el-GR" b="0" i="1" smtClean="0">
                                  <a:latin typeface="Cambria Math" panose="02040503050406030204" pitchFamily="18" charset="0"/>
                                </a:rPr>
                                <m:t>ω</m:t>
                              </m:r>
                            </m:e>
                            <m:sub>
                              <m:r>
                                <a:rPr lang="es-PA" b="0" i="1" smtClean="0">
                                  <a:latin typeface="Cambria Math" panose="02040503050406030204" pitchFamily="18" charset="0"/>
                                </a:rPr>
                                <m:t>𝑑</m:t>
                              </m:r>
                            </m:sub>
                          </m:sSub>
                        </m:den>
                      </m:f>
                    </m:oMath>
                  </m:oMathPara>
                </a14:m>
                <a:endParaRPr lang="es-PA" dirty="0"/>
              </a:p>
            </p:txBody>
          </p:sp>
        </mc:Choice>
        <mc:Fallback xmlns="">
          <p:sp>
            <p:nvSpPr>
              <p:cNvPr id="14" name="TextBox 13">
                <a:extLst>
                  <a:ext uri="{FF2B5EF4-FFF2-40B4-BE49-F238E27FC236}">
                    <a16:creationId xmlns:a16="http://schemas.microsoft.com/office/drawing/2014/main" id="{65FF0B15-F5B3-45D2-81DC-CD023C605BEF}"/>
                  </a:ext>
                </a:extLst>
              </p:cNvPr>
              <p:cNvSpPr txBox="1">
                <a:spLocks noRot="1" noChangeAspect="1" noMove="1" noResize="1" noEditPoints="1" noAdjustHandles="1" noChangeArrowheads="1" noChangeShapeType="1" noTextEdit="1"/>
              </p:cNvSpPr>
              <p:nvPr/>
            </p:nvSpPr>
            <p:spPr>
              <a:xfrm>
                <a:off x="6982927" y="2380999"/>
                <a:ext cx="2268057" cy="588751"/>
              </a:xfrm>
              <a:prstGeom prst="rect">
                <a:avLst/>
              </a:prstGeom>
              <a:blipFill>
                <a:blip r:embed="rId4"/>
                <a:stretch>
                  <a:fillRect b="-1042"/>
                </a:stretch>
              </a:blipFill>
            </p:spPr>
            <p:txBody>
              <a:bodyPr/>
              <a:lstStyle/>
              <a:p>
                <a:r>
                  <a:rPr lang="es-PA">
                    <a:noFill/>
                  </a:rPr>
                  <a:t> </a:t>
                </a:r>
              </a:p>
            </p:txBody>
          </p:sp>
        </mc:Fallback>
      </mc:AlternateContent>
      <p:pic>
        <p:nvPicPr>
          <p:cNvPr id="16" name="Picture 15">
            <a:extLst>
              <a:ext uri="{FF2B5EF4-FFF2-40B4-BE49-F238E27FC236}">
                <a16:creationId xmlns:a16="http://schemas.microsoft.com/office/drawing/2014/main" id="{5D6812AF-3F72-4DF6-97FD-F3392FE1FDEF}"/>
              </a:ext>
            </a:extLst>
          </p:cNvPr>
          <p:cNvPicPr>
            <a:picLocks noChangeAspect="1"/>
          </p:cNvPicPr>
          <p:nvPr/>
        </p:nvPicPr>
        <p:blipFill>
          <a:blip r:embed="rId5"/>
          <a:stretch>
            <a:fillRect/>
          </a:stretch>
        </p:blipFill>
        <p:spPr>
          <a:xfrm>
            <a:off x="187599" y="2911521"/>
            <a:ext cx="5574007" cy="1969815"/>
          </a:xfrm>
          <a:prstGeom prst="rect">
            <a:avLst/>
          </a:prstGeom>
        </p:spPr>
      </p:pic>
      <p:pic>
        <p:nvPicPr>
          <p:cNvPr id="17" name="Picture 16">
            <a:extLst>
              <a:ext uri="{FF2B5EF4-FFF2-40B4-BE49-F238E27FC236}">
                <a16:creationId xmlns:a16="http://schemas.microsoft.com/office/drawing/2014/main" id="{6F0FBA9E-AD8B-44EA-9C0F-EDA2EC005190}"/>
              </a:ext>
            </a:extLst>
          </p:cNvPr>
          <p:cNvPicPr>
            <a:picLocks noChangeAspect="1"/>
          </p:cNvPicPr>
          <p:nvPr/>
        </p:nvPicPr>
        <p:blipFill>
          <a:blip r:embed="rId6"/>
          <a:stretch>
            <a:fillRect/>
          </a:stretch>
        </p:blipFill>
        <p:spPr>
          <a:xfrm>
            <a:off x="205356" y="4884816"/>
            <a:ext cx="5574008" cy="2008652"/>
          </a:xfrm>
          <a:prstGeom prst="rect">
            <a:avLst/>
          </a:prstGeom>
        </p:spPr>
      </p:pic>
      <p:cxnSp>
        <p:nvCxnSpPr>
          <p:cNvPr id="19" name="Straight Connector 18">
            <a:extLst>
              <a:ext uri="{FF2B5EF4-FFF2-40B4-BE49-F238E27FC236}">
                <a16:creationId xmlns:a16="http://schemas.microsoft.com/office/drawing/2014/main" id="{F3B6AA45-49C2-4109-85E2-EF09D8429112}"/>
              </a:ext>
            </a:extLst>
          </p:cNvPr>
          <p:cNvCxnSpPr>
            <a:cxnSpLocks/>
          </p:cNvCxnSpPr>
          <p:nvPr/>
        </p:nvCxnSpPr>
        <p:spPr>
          <a:xfrm>
            <a:off x="621430" y="1280890"/>
            <a:ext cx="0" cy="1417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32A591-B3AF-4837-81B6-9C40C147A95F}"/>
              </a:ext>
            </a:extLst>
          </p:cNvPr>
          <p:cNvCxnSpPr/>
          <p:nvPr/>
        </p:nvCxnSpPr>
        <p:spPr>
          <a:xfrm>
            <a:off x="435006" y="1750921"/>
            <a:ext cx="2437269" cy="11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B53DB4B-F601-4818-8480-C72884461FEA}"/>
              </a:ext>
            </a:extLst>
          </p:cNvPr>
          <p:cNvCxnSpPr/>
          <p:nvPr/>
        </p:nvCxnSpPr>
        <p:spPr>
          <a:xfrm flipH="1" flipV="1">
            <a:off x="4589755" y="1411550"/>
            <a:ext cx="426128" cy="403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E32F9A2-871B-40C6-B39C-0C8B51E0CD78}"/>
              </a:ext>
            </a:extLst>
          </p:cNvPr>
          <p:cNvCxnSpPr/>
          <p:nvPr/>
        </p:nvCxnSpPr>
        <p:spPr>
          <a:xfrm flipH="1" flipV="1">
            <a:off x="4589755" y="1020932"/>
            <a:ext cx="426128" cy="793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C3E416C-5B0D-4CA4-82AC-3FA83241F6AA}"/>
              </a:ext>
            </a:extLst>
          </p:cNvPr>
          <p:cNvCxnSpPr>
            <a:cxnSpLocks/>
          </p:cNvCxnSpPr>
          <p:nvPr/>
        </p:nvCxnSpPr>
        <p:spPr>
          <a:xfrm flipV="1">
            <a:off x="958790" y="3529393"/>
            <a:ext cx="0" cy="113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6849ED-B59B-4F11-B24F-62CCA3F45C28}"/>
              </a:ext>
            </a:extLst>
          </p:cNvPr>
          <p:cNvCxnSpPr/>
          <p:nvPr/>
        </p:nvCxnSpPr>
        <p:spPr>
          <a:xfrm>
            <a:off x="363984" y="3861787"/>
            <a:ext cx="2414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459BB8-8C94-4FA7-BE8A-F48AD3F1F4A1}"/>
              </a:ext>
            </a:extLst>
          </p:cNvPr>
          <p:cNvCxnSpPr/>
          <p:nvPr/>
        </p:nvCxnSpPr>
        <p:spPr>
          <a:xfrm>
            <a:off x="436482" y="3960919"/>
            <a:ext cx="2414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11120F-D752-4F0F-B169-357D24ACA940}"/>
              </a:ext>
            </a:extLst>
          </p:cNvPr>
          <p:cNvCxnSpPr/>
          <p:nvPr/>
        </p:nvCxnSpPr>
        <p:spPr>
          <a:xfrm flipH="1" flipV="1">
            <a:off x="4243526" y="3618105"/>
            <a:ext cx="346229" cy="341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03C108F-9C6D-48E5-BADA-3B8FFCB81427}"/>
              </a:ext>
            </a:extLst>
          </p:cNvPr>
          <p:cNvCxnSpPr>
            <a:cxnSpLocks/>
          </p:cNvCxnSpPr>
          <p:nvPr/>
        </p:nvCxnSpPr>
        <p:spPr>
          <a:xfrm flipH="1" flipV="1">
            <a:off x="4073692" y="3617961"/>
            <a:ext cx="516063" cy="37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6CDB3C9-9FAA-464D-A002-B44D7EACADDB}"/>
              </a:ext>
            </a:extLst>
          </p:cNvPr>
          <p:cNvCxnSpPr/>
          <p:nvPr/>
        </p:nvCxnSpPr>
        <p:spPr>
          <a:xfrm>
            <a:off x="3988021" y="5291091"/>
            <a:ext cx="672756" cy="6642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94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E4D11-460C-44C2-A16B-7D150043C178}"/>
              </a:ext>
            </a:extLst>
          </p:cNvPr>
          <p:cNvSpPr>
            <a:spLocks noGrp="1"/>
          </p:cNvSpPr>
          <p:nvPr>
            <p:ph type="title"/>
          </p:nvPr>
        </p:nvSpPr>
        <p:spPr>
          <a:xfrm>
            <a:off x="1797795" y="200040"/>
            <a:ext cx="8911687" cy="1280890"/>
          </a:xfrm>
        </p:spPr>
        <p:txBody>
          <a:bodyPr/>
          <a:lstStyle/>
          <a:p>
            <a:r>
              <a:rPr lang="es-PA" dirty="0"/>
              <a:t>Sistemas de segundo orden</a:t>
            </a:r>
          </a:p>
        </p:txBody>
      </p:sp>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0C1AD111-466D-4B53-B12F-5A50B07FE46F}"/>
                  </a:ext>
                </a:extLst>
              </p:cNvPr>
              <p:cNvSpPr/>
              <p:nvPr/>
            </p:nvSpPr>
            <p:spPr>
              <a:xfrm>
                <a:off x="1797795" y="1285606"/>
                <a:ext cx="6096000" cy="1754326"/>
              </a:xfrm>
              <a:prstGeom prst="rect">
                <a:avLst/>
              </a:prstGeom>
            </p:spPr>
            <p:txBody>
              <a:bodyPr>
                <a:spAutoFit/>
              </a:bodyPr>
              <a:lstStyle/>
              <a:p>
                <a:pPr algn="just"/>
                <a:r>
                  <a:rPr lang="es-ES_tradnl" dirty="0"/>
                  <a:t>Ejemplo 1.</a:t>
                </a:r>
              </a:p>
              <a:p>
                <a:pPr algn="just"/>
                <a:r>
                  <a:rPr lang="es-ES_tradnl" dirty="0"/>
                  <a:t>Dada la función de transferencia</a:t>
                </a:r>
              </a:p>
              <a:p>
                <a:pPr algn="just"/>
                <a:endParaRPr lang="es-ES_tradnl" dirty="0"/>
              </a:p>
              <a:p>
                <a:pPr algn="just"/>
                <a:endParaRPr lang="es-ES_tradnl" dirty="0"/>
              </a:p>
              <a:p>
                <a:pPr algn="just"/>
                <a:endParaRPr lang="es-ES_tradnl" dirty="0"/>
              </a:p>
              <a:p>
                <a:pPr algn="just"/>
                <a:r>
                  <a:rPr lang="es-ES_tradnl" dirty="0"/>
                  <a:t>Encuentre </a:t>
                </a:r>
                <a:r>
                  <a:rPr lang="el-GR" dirty="0"/>
                  <a:t>ξ</a:t>
                </a:r>
                <a:r>
                  <a:rPr lang="es-PA" dirty="0"/>
                  <a:t>,</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𝜔</m:t>
                        </m:r>
                      </m:e>
                      <m:sub>
                        <m:r>
                          <a:rPr lang="es-PA" b="0" i="1" dirty="0" smtClean="0">
                            <a:latin typeface="Cambria Math" panose="02040503050406030204" pitchFamily="18" charset="0"/>
                          </a:rPr>
                          <m:t>𝑛</m:t>
                        </m:r>
                      </m:sub>
                    </m:sSub>
                  </m:oMath>
                </a14:m>
                <a:r>
                  <a:rPr lang="es-ES_tradnl" dirty="0"/>
                  <a:t>,</a:t>
                </a:r>
                <a:r>
                  <a:rPr lang="es-ES_tradnl" dirty="0" err="1"/>
                  <a:t>T</a:t>
                </a:r>
                <a:r>
                  <a:rPr lang="es-ES_tradnl" baseline="-25000" dirty="0" err="1"/>
                  <a:t>p</a:t>
                </a:r>
                <a:r>
                  <a:rPr lang="es-ES_tradnl" dirty="0" err="1"/>
                  <a:t>,T</a:t>
                </a:r>
                <a:r>
                  <a:rPr lang="es-ES_tradnl" baseline="-25000" dirty="0" err="1"/>
                  <a:t>s</a:t>
                </a:r>
                <a:r>
                  <a:rPr lang="es-ES_tradnl" dirty="0"/>
                  <a:t>, %OS</a:t>
                </a:r>
                <a:endParaRPr lang="es-ES_tradnl" baseline="-25000" dirty="0"/>
              </a:p>
            </p:txBody>
          </p:sp>
        </mc:Choice>
        <mc:Fallback xmlns="">
          <p:sp>
            <p:nvSpPr>
              <p:cNvPr id="4" name="Rectángulo 3">
                <a:extLst>
                  <a:ext uri="{FF2B5EF4-FFF2-40B4-BE49-F238E27FC236}">
                    <a16:creationId xmlns:a16="http://schemas.microsoft.com/office/drawing/2014/main" id="{0C1AD111-466D-4B53-B12F-5A50B07FE46F}"/>
                  </a:ext>
                </a:extLst>
              </p:cNvPr>
              <p:cNvSpPr>
                <a:spLocks noRot="1" noChangeAspect="1" noMove="1" noResize="1" noEditPoints="1" noAdjustHandles="1" noChangeArrowheads="1" noChangeShapeType="1" noTextEdit="1"/>
              </p:cNvSpPr>
              <p:nvPr/>
            </p:nvSpPr>
            <p:spPr>
              <a:xfrm>
                <a:off x="1797795" y="1285606"/>
                <a:ext cx="6096000" cy="1754326"/>
              </a:xfrm>
              <a:prstGeom prst="rect">
                <a:avLst/>
              </a:prstGeom>
              <a:blipFill>
                <a:blip r:embed="rId2"/>
                <a:stretch>
                  <a:fillRect l="-900" t="-2083" b="-4514"/>
                </a:stretch>
              </a:blipFill>
            </p:spPr>
            <p:txBody>
              <a:bodyPr/>
              <a:lstStyle/>
              <a:p>
                <a:r>
                  <a:rPr lang="es-PA">
                    <a:noFill/>
                  </a:rPr>
                  <a:t> </a:t>
                </a:r>
              </a:p>
            </p:txBody>
          </p:sp>
        </mc:Fallback>
      </mc:AlternateContent>
      <p:pic>
        <p:nvPicPr>
          <p:cNvPr id="5" name="Imagen 4">
            <a:extLst>
              <a:ext uri="{FF2B5EF4-FFF2-40B4-BE49-F238E27FC236}">
                <a16:creationId xmlns:a16="http://schemas.microsoft.com/office/drawing/2014/main" id="{947967E5-2A44-472A-AE0E-2D586209EFBE}"/>
              </a:ext>
            </a:extLst>
          </p:cNvPr>
          <p:cNvPicPr>
            <a:picLocks noChangeAspect="1"/>
          </p:cNvPicPr>
          <p:nvPr/>
        </p:nvPicPr>
        <p:blipFill>
          <a:blip r:embed="rId3"/>
          <a:stretch>
            <a:fillRect/>
          </a:stretch>
        </p:blipFill>
        <p:spPr>
          <a:xfrm>
            <a:off x="1797795" y="1928647"/>
            <a:ext cx="3352995" cy="69908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B281454-341C-49A7-A310-6FFDC4BA3362}"/>
                  </a:ext>
                </a:extLst>
              </p:cNvPr>
              <p:cNvSpPr txBox="1"/>
              <p:nvPr/>
            </p:nvSpPr>
            <p:spPr>
              <a:xfrm>
                <a:off x="1581966" y="3557953"/>
                <a:ext cx="4356705" cy="612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𝐾</m:t>
                          </m:r>
                          <m:sSubSup>
                            <m:sSubSupPr>
                              <m:ctrlPr>
                                <a:rPr lang="es-PA" i="1">
                                  <a:latin typeface="Cambria Math" panose="02040503050406030204" pitchFamily="18" charset="0"/>
                                </a:rPr>
                              </m:ctrlPr>
                            </m:sSubSupPr>
                            <m:e>
                              <m:r>
                                <m:rPr>
                                  <m:sty m:val="p"/>
                                </m:rPr>
                                <a:rPr lang="el-GR" i="1">
                                  <a:latin typeface="Cambria Math" panose="02040503050406030204" pitchFamily="18" charset="0"/>
                                </a:rPr>
                                <m:t>ω</m:t>
                              </m:r>
                            </m:e>
                            <m:sub>
                              <m:r>
                                <a:rPr lang="es-PA" i="1">
                                  <a:latin typeface="Cambria Math" panose="02040503050406030204" pitchFamily="18" charset="0"/>
                                </a:rPr>
                                <m:t>𝑛</m:t>
                              </m:r>
                            </m:sub>
                            <m:sup>
                              <m:r>
                                <a:rPr lang="es-PA" i="1">
                                  <a:latin typeface="Cambria Math" panose="02040503050406030204" pitchFamily="18" charset="0"/>
                                </a:rPr>
                                <m:t>2</m:t>
                              </m:r>
                            </m:sup>
                          </m:sSubSup>
                        </m:num>
                        <m:den>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+2</m:t>
                          </m:r>
                          <m:r>
                            <m:rPr>
                              <m:sty m:val="p"/>
                            </m:rPr>
                            <a:rPr lang="el-GR" b="0" i="1" smtClean="0">
                              <a:latin typeface="Cambria Math" panose="02040503050406030204" pitchFamily="18" charset="0"/>
                            </a:rPr>
                            <m:t>ξ</m:t>
                          </m:r>
                          <m:sSub>
                            <m:sSubPr>
                              <m:ctrlPr>
                                <a:rPr lang="es-PA" b="0" i="1" smtClean="0">
                                  <a:latin typeface="Cambria Math" panose="02040503050406030204" pitchFamily="18" charset="0"/>
                                </a:rPr>
                              </m:ctrlPr>
                            </m:sSubPr>
                            <m:e>
                              <m:r>
                                <m:rPr>
                                  <m:sty m:val="p"/>
                                </m:rPr>
                                <a:rPr lang="el-GR" b="0" i="1" smtClean="0">
                                  <a:latin typeface="Cambria Math" panose="02040503050406030204" pitchFamily="18" charset="0"/>
                                </a:rPr>
                                <m:t>ω</m:t>
                              </m:r>
                            </m:e>
                            <m:sub>
                              <m:r>
                                <a:rPr lang="es-PA" b="0" i="1" smtClean="0">
                                  <a:latin typeface="Cambria Math" panose="02040503050406030204" pitchFamily="18" charset="0"/>
                                </a:rPr>
                                <m:t>𝑛</m:t>
                              </m:r>
                            </m:sub>
                          </m:sSub>
                          <m:r>
                            <a:rPr lang="es-PA" b="0" i="1" smtClean="0">
                              <a:latin typeface="Cambria Math" panose="02040503050406030204" pitchFamily="18" charset="0"/>
                            </a:rPr>
                            <m:t>𝑠</m:t>
                          </m:r>
                          <m:r>
                            <a:rPr lang="es-PA" b="0" i="1" smtClean="0">
                              <a:latin typeface="Cambria Math" panose="02040503050406030204" pitchFamily="18" charset="0"/>
                            </a:rPr>
                            <m:t>+</m:t>
                          </m:r>
                          <m:sSubSup>
                            <m:sSubSupPr>
                              <m:ctrlPr>
                                <a:rPr lang="es-PA" b="0" i="1" smtClean="0">
                                  <a:latin typeface="Cambria Math" panose="02040503050406030204" pitchFamily="18" charset="0"/>
                                </a:rPr>
                              </m:ctrlPr>
                            </m:sSubSupPr>
                            <m:e>
                              <m:r>
                                <m:rPr>
                                  <m:sty m:val="p"/>
                                </m:rPr>
                                <a:rPr lang="el-GR" i="1">
                                  <a:latin typeface="Cambria Math" panose="02040503050406030204" pitchFamily="18" charset="0"/>
                                </a:rPr>
                                <m:t>ω</m:t>
                              </m:r>
                            </m:e>
                            <m:sub>
                              <m:r>
                                <a:rPr lang="es-PA" i="1">
                                  <a:latin typeface="Cambria Math" panose="02040503050406030204" pitchFamily="18" charset="0"/>
                                </a:rPr>
                                <m:t>𝑛</m:t>
                              </m:r>
                            </m:sub>
                            <m:sup>
                              <m:r>
                                <a:rPr lang="es-PA" b="0" i="1" smtClean="0">
                                  <a:latin typeface="Cambria Math" panose="02040503050406030204" pitchFamily="18" charset="0"/>
                                </a:rPr>
                                <m:t>2</m:t>
                              </m:r>
                            </m:sup>
                          </m:sSubSup>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100</m:t>
                          </m:r>
                        </m:num>
                        <m:den>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+15</m:t>
                          </m:r>
                          <m:r>
                            <a:rPr lang="es-PA" b="0" i="1" smtClean="0">
                              <a:latin typeface="Cambria Math" panose="02040503050406030204" pitchFamily="18" charset="0"/>
                            </a:rPr>
                            <m:t>𝑠</m:t>
                          </m:r>
                          <m:r>
                            <a:rPr lang="es-PA" b="0" i="1" smtClean="0">
                              <a:latin typeface="Cambria Math" panose="02040503050406030204" pitchFamily="18" charset="0"/>
                            </a:rPr>
                            <m:t>+100</m:t>
                          </m:r>
                        </m:den>
                      </m:f>
                    </m:oMath>
                  </m:oMathPara>
                </a14:m>
                <a:endParaRPr lang="es-PA" dirty="0"/>
              </a:p>
            </p:txBody>
          </p:sp>
        </mc:Choice>
        <mc:Fallback xmlns="">
          <p:sp>
            <p:nvSpPr>
              <p:cNvPr id="3" name="TextBox 2">
                <a:extLst>
                  <a:ext uri="{FF2B5EF4-FFF2-40B4-BE49-F238E27FC236}">
                    <a16:creationId xmlns:a16="http://schemas.microsoft.com/office/drawing/2014/main" id="{6B281454-341C-49A7-A310-6FFDC4BA3362}"/>
                  </a:ext>
                </a:extLst>
              </p:cNvPr>
              <p:cNvSpPr txBox="1">
                <a:spLocks noRot="1" noChangeAspect="1" noMove="1" noResize="1" noEditPoints="1" noAdjustHandles="1" noChangeArrowheads="1" noChangeShapeType="1" noTextEdit="1"/>
              </p:cNvSpPr>
              <p:nvPr/>
            </p:nvSpPr>
            <p:spPr>
              <a:xfrm>
                <a:off x="1581966" y="3557953"/>
                <a:ext cx="4356705" cy="612604"/>
              </a:xfrm>
              <a:prstGeom prst="rect">
                <a:avLst/>
              </a:prstGeom>
              <a:blipFill>
                <a:blip r:embed="rId4"/>
                <a:stretch>
                  <a:fillRect/>
                </a:stretch>
              </a:blipFill>
            </p:spPr>
            <p:txBody>
              <a:bodyPr/>
              <a:lstStyle/>
              <a:p>
                <a:r>
                  <a:rPr lang="es-PA">
                    <a:noFill/>
                  </a:rPr>
                  <a:t> </a:t>
                </a:r>
              </a:p>
            </p:txBody>
          </p:sp>
        </mc:Fallback>
      </mc:AlternateContent>
      <p:sp>
        <p:nvSpPr>
          <p:cNvPr id="6" name="Left Bracket 5">
            <a:extLst>
              <a:ext uri="{FF2B5EF4-FFF2-40B4-BE49-F238E27FC236}">
                <a16:creationId xmlns:a16="http://schemas.microsoft.com/office/drawing/2014/main" id="{710C1BAD-C05F-4E4D-957D-76BEC11B7804}"/>
              </a:ext>
            </a:extLst>
          </p:cNvPr>
          <p:cNvSpPr/>
          <p:nvPr/>
        </p:nvSpPr>
        <p:spPr>
          <a:xfrm rot="16200000">
            <a:off x="3938494" y="3370320"/>
            <a:ext cx="303789" cy="19042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A"/>
          </a:p>
        </p:txBody>
      </p:sp>
      <p:sp>
        <p:nvSpPr>
          <p:cNvPr id="7" name="Left Bracket 6">
            <a:extLst>
              <a:ext uri="{FF2B5EF4-FFF2-40B4-BE49-F238E27FC236}">
                <a16:creationId xmlns:a16="http://schemas.microsoft.com/office/drawing/2014/main" id="{147927EA-64AB-4A88-8F53-A13334E3BEED}"/>
              </a:ext>
            </a:extLst>
          </p:cNvPr>
          <p:cNvSpPr/>
          <p:nvPr/>
        </p:nvSpPr>
        <p:spPr>
          <a:xfrm rot="16200000">
            <a:off x="4605461" y="3477995"/>
            <a:ext cx="391086" cy="181467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A"/>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0EF413-989F-4DDD-AADF-C52016977921}"/>
                  </a:ext>
                </a:extLst>
              </p:cNvPr>
              <p:cNvSpPr txBox="1"/>
              <p:nvPr/>
            </p:nvSpPr>
            <p:spPr>
              <a:xfrm>
                <a:off x="5912039" y="1415688"/>
                <a:ext cx="6170022" cy="5946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2</m:t>
                      </m:r>
                      <m:r>
                        <m:rPr>
                          <m:sty m:val="p"/>
                        </m:rPr>
                        <a:rPr lang="el-GR" i="1">
                          <a:latin typeface="Cambria Math" panose="02040503050406030204" pitchFamily="18" charset="0"/>
                        </a:rPr>
                        <m:t>ξ</m:t>
                      </m:r>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r>
                        <a:rPr lang="es-PA" b="0" i="1" smtClean="0">
                          <a:latin typeface="Cambria Math" panose="02040503050406030204" pitchFamily="18" charset="0"/>
                        </a:rPr>
                        <m:t>=15 → </m:t>
                      </m:r>
                      <m:r>
                        <m:rPr>
                          <m:sty m:val="p"/>
                        </m:rPr>
                        <a:rPr lang="el-GR" b="0" i="1" smtClean="0">
                          <a:latin typeface="Cambria Math" panose="02040503050406030204" pitchFamily="18" charset="0"/>
                        </a:rPr>
                        <m:t>ξ</m:t>
                      </m:r>
                      <m:r>
                        <a:rPr lang="es-PA" b="0" i="1" smtClean="0">
                          <a:latin typeface="Cambria Math" panose="02040503050406030204" pitchFamily="18" charset="0"/>
                        </a:rPr>
                        <m:t>=0.75       0&lt;</m:t>
                      </m:r>
                      <m:r>
                        <m:rPr>
                          <m:sty m:val="p"/>
                        </m:rPr>
                        <a:rPr lang="el-GR" b="0" i="1" smtClean="0">
                          <a:latin typeface="Cambria Math" panose="02040503050406030204" pitchFamily="18" charset="0"/>
                        </a:rPr>
                        <m:t>ξ</m:t>
                      </m:r>
                      <m:r>
                        <a:rPr lang="es-PA" b="0" i="1" smtClean="0">
                          <a:latin typeface="Cambria Math" panose="02040503050406030204" pitchFamily="18" charset="0"/>
                        </a:rPr>
                        <m:t>&lt;1  (</m:t>
                      </m:r>
                      <m:r>
                        <a:rPr lang="es-PA" b="0" i="1" smtClean="0">
                          <a:latin typeface="Cambria Math" panose="02040503050406030204" pitchFamily="18" charset="0"/>
                        </a:rPr>
                        <m:t>𝑠𝑢𝑏𝑎𝑚𝑜𝑟𝑡𝑖𝑔𝑢𝑎𝑑𝑜</m:t>
                      </m:r>
                      <m:r>
                        <a:rPr lang="es-PA" b="0" i="1" smtClean="0">
                          <a:latin typeface="Cambria Math" panose="02040503050406030204" pitchFamily="18" charset="0"/>
                        </a:rPr>
                        <m:t>)</m:t>
                      </m:r>
                    </m:oMath>
                  </m:oMathPara>
                </a14:m>
                <a:endParaRPr lang="es-PA" b="0" dirty="0"/>
              </a:p>
              <a:p>
                <a:pPr/>
                <a14:m>
                  <m:oMathPara xmlns:m="http://schemas.openxmlformats.org/officeDocument/2006/math">
                    <m:oMathParaPr>
                      <m:jc m:val="centerGroup"/>
                    </m:oMathParaPr>
                    <m:oMath xmlns:m="http://schemas.openxmlformats.org/officeDocument/2006/math">
                      <m:sSubSup>
                        <m:sSubSupPr>
                          <m:ctrlPr>
                            <a:rPr lang="es-PA" i="1">
                              <a:latin typeface="Cambria Math" panose="02040503050406030204" pitchFamily="18" charset="0"/>
                            </a:rPr>
                          </m:ctrlPr>
                        </m:sSubSupPr>
                        <m:e>
                          <m:r>
                            <m:rPr>
                              <m:sty m:val="p"/>
                            </m:rPr>
                            <a:rPr lang="el-GR" i="1">
                              <a:latin typeface="Cambria Math" panose="02040503050406030204" pitchFamily="18" charset="0"/>
                            </a:rPr>
                            <m:t>ω</m:t>
                          </m:r>
                        </m:e>
                        <m:sub>
                          <m:r>
                            <a:rPr lang="es-PA" i="1">
                              <a:latin typeface="Cambria Math" panose="02040503050406030204" pitchFamily="18" charset="0"/>
                            </a:rPr>
                            <m:t>𝑛</m:t>
                          </m:r>
                        </m:sub>
                        <m:sup>
                          <m:r>
                            <a:rPr lang="es-PA" i="1">
                              <a:latin typeface="Cambria Math" panose="02040503050406030204" pitchFamily="18" charset="0"/>
                            </a:rPr>
                            <m:t>2</m:t>
                          </m:r>
                        </m:sup>
                      </m:sSubSup>
                      <m:r>
                        <a:rPr lang="es-PA" b="0" i="1" smtClean="0">
                          <a:latin typeface="Cambria Math" panose="02040503050406030204" pitchFamily="18" charset="0"/>
                        </a:rPr>
                        <m:t>=100  → </m:t>
                      </m:r>
                      <m:sSub>
                        <m:sSubPr>
                          <m:ctrlPr>
                            <a:rPr lang="es-PA" b="0" i="1" smtClean="0">
                              <a:latin typeface="Cambria Math" panose="02040503050406030204" pitchFamily="18" charset="0"/>
                            </a:rPr>
                          </m:ctrlPr>
                        </m:sSubPr>
                        <m:e>
                          <m:r>
                            <m:rPr>
                              <m:sty m:val="p"/>
                            </m:rPr>
                            <a:rPr lang="el-GR" b="0" i="1" smtClean="0">
                              <a:latin typeface="Cambria Math" panose="02040503050406030204" pitchFamily="18" charset="0"/>
                            </a:rPr>
                            <m:t>ω</m:t>
                          </m:r>
                        </m:e>
                        <m:sub>
                          <m:r>
                            <a:rPr lang="es-PA" b="0" i="1" smtClean="0">
                              <a:latin typeface="Cambria Math" panose="02040503050406030204" pitchFamily="18" charset="0"/>
                            </a:rPr>
                            <m:t>𝑛</m:t>
                          </m:r>
                        </m:sub>
                      </m:sSub>
                      <m:r>
                        <a:rPr lang="es-PA" b="0" i="1" smtClean="0">
                          <a:latin typeface="Cambria Math" panose="02040503050406030204" pitchFamily="18" charset="0"/>
                        </a:rPr>
                        <m:t>=10</m:t>
                      </m:r>
                    </m:oMath>
                  </m:oMathPara>
                </a14:m>
                <a:endParaRPr lang="es-PA" b="0" dirty="0"/>
              </a:p>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𝑇</m:t>
                          </m:r>
                        </m:e>
                        <m:sub>
                          <m:r>
                            <a:rPr lang="es-PA" b="0" i="1" smtClean="0">
                              <a:latin typeface="Cambria Math" panose="02040503050406030204" pitchFamily="18" charset="0"/>
                            </a:rPr>
                            <m:t>𝑝</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m:rPr>
                              <m:sty m:val="p"/>
                            </m:rPr>
                            <a:rPr lang="el-GR" b="0" i="1" smtClean="0">
                              <a:latin typeface="Cambria Math" panose="02040503050406030204" pitchFamily="18" charset="0"/>
                            </a:rPr>
                            <m:t>π</m:t>
                          </m:r>
                        </m:num>
                        <m:den>
                          <m:r>
                            <a:rPr lang="es-PA" b="0" i="1" smtClean="0">
                              <a:latin typeface="Cambria Math" panose="02040503050406030204" pitchFamily="18" charset="0"/>
                            </a:rPr>
                            <m:t>10</m:t>
                          </m:r>
                          <m:rad>
                            <m:radPr>
                              <m:degHide m:val="on"/>
                              <m:ctrlPr>
                                <a:rPr lang="es-PA" b="0" i="1" smtClean="0">
                                  <a:latin typeface="Cambria Math" panose="02040503050406030204" pitchFamily="18" charset="0"/>
                                </a:rPr>
                              </m:ctrlPr>
                            </m:radPr>
                            <m:deg/>
                            <m:e>
                              <m:r>
                                <a:rPr lang="es-PA" b="0" i="1" smtClean="0">
                                  <a:latin typeface="Cambria Math" panose="02040503050406030204" pitchFamily="18" charset="0"/>
                                </a:rPr>
                                <m:t>1−</m:t>
                              </m:r>
                              <m:sSup>
                                <m:sSupPr>
                                  <m:ctrlPr>
                                    <a:rPr lang="es-PA" b="0" i="1" smtClean="0">
                                      <a:latin typeface="Cambria Math" panose="02040503050406030204" pitchFamily="18" charset="0"/>
                                    </a:rPr>
                                  </m:ctrlPr>
                                </m:sSupPr>
                                <m:e>
                                  <m:r>
                                    <a:rPr lang="es-PA" b="0" i="1" smtClean="0">
                                      <a:latin typeface="Cambria Math" panose="02040503050406030204" pitchFamily="18" charset="0"/>
                                    </a:rPr>
                                    <m:t>0.75</m:t>
                                  </m:r>
                                </m:e>
                                <m:sup>
                                  <m:r>
                                    <a:rPr lang="es-PA" b="0" i="1" smtClean="0">
                                      <a:latin typeface="Cambria Math" panose="02040503050406030204" pitchFamily="18" charset="0"/>
                                    </a:rPr>
                                    <m:t>2</m:t>
                                  </m:r>
                                </m:sup>
                              </m:sSup>
                            </m:e>
                          </m:rad>
                        </m:den>
                      </m:f>
                      <m:r>
                        <a:rPr lang="es-PA" b="0" i="1" smtClean="0">
                          <a:latin typeface="Cambria Math" panose="02040503050406030204" pitchFamily="18" charset="0"/>
                        </a:rPr>
                        <m:t>=0.4749 </m:t>
                      </m:r>
                      <m:r>
                        <a:rPr lang="es-PA" b="0" i="1" smtClean="0">
                          <a:latin typeface="Cambria Math" panose="02040503050406030204" pitchFamily="18" charset="0"/>
                        </a:rPr>
                        <m:t>𝑠</m:t>
                      </m:r>
                    </m:oMath>
                  </m:oMathPara>
                </a14:m>
                <a:endParaRPr lang="es-PA" dirty="0"/>
              </a:p>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𝑇</m:t>
                          </m:r>
                        </m:e>
                        <m:sub>
                          <m:r>
                            <a:rPr lang="es-PA" b="0" i="1" smtClean="0">
                              <a:latin typeface="Cambria Math" panose="02040503050406030204" pitchFamily="18" charset="0"/>
                            </a:rPr>
                            <m:t>𝑠</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4</m:t>
                          </m:r>
                        </m:num>
                        <m:den>
                          <m:r>
                            <a:rPr lang="es-PA" b="0" i="1" smtClean="0">
                              <a:latin typeface="Cambria Math" panose="02040503050406030204" pitchFamily="18" charset="0"/>
                            </a:rPr>
                            <m:t>0.75∗10</m:t>
                          </m:r>
                        </m:den>
                      </m:f>
                      <m:r>
                        <a:rPr lang="es-PA" b="0" i="1" smtClean="0">
                          <a:latin typeface="Cambria Math" panose="02040503050406030204" pitchFamily="18" charset="0"/>
                        </a:rPr>
                        <m:t>=0.5333 </m:t>
                      </m:r>
                      <m:r>
                        <a:rPr lang="es-PA" b="0" i="1" smtClean="0">
                          <a:latin typeface="Cambria Math" panose="02040503050406030204" pitchFamily="18" charset="0"/>
                        </a:rPr>
                        <m:t>𝑠</m:t>
                      </m:r>
                    </m:oMath>
                  </m:oMathPara>
                </a14:m>
                <a:endParaRPr lang="es-PA" dirty="0"/>
              </a:p>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m:rPr>
                              <m:sty m:val="p"/>
                            </m:rPr>
                            <a:rPr lang="el-GR" i="1" smtClean="0">
                              <a:latin typeface="Cambria Math" panose="02040503050406030204" pitchFamily="18" charset="0"/>
                            </a:rPr>
                            <m:t>σ</m:t>
                          </m:r>
                        </m:e>
                        <m:sub>
                          <m:r>
                            <a:rPr lang="es-PA" b="0" i="1" smtClean="0">
                              <a:latin typeface="Cambria Math" panose="02040503050406030204" pitchFamily="18" charset="0"/>
                            </a:rPr>
                            <m:t>𝑑</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4</m:t>
                          </m:r>
                        </m:num>
                        <m:den>
                          <m:r>
                            <a:rPr lang="es-PA" b="0" i="1" smtClean="0">
                              <a:latin typeface="Cambria Math" panose="02040503050406030204" pitchFamily="18" charset="0"/>
                            </a:rPr>
                            <m:t>0.5333</m:t>
                          </m:r>
                        </m:den>
                      </m:f>
                      <m:r>
                        <a:rPr lang="es-PA" b="0" i="1" smtClean="0">
                          <a:latin typeface="Cambria Math" panose="02040503050406030204" pitchFamily="18" charset="0"/>
                        </a:rPr>
                        <m:t>=7.5 </m:t>
                      </m:r>
                      <m:r>
                        <a:rPr lang="es-PA" b="0" i="1" smtClean="0">
                          <a:latin typeface="Cambria Math" panose="02040503050406030204" pitchFamily="18" charset="0"/>
                        </a:rPr>
                        <m:t>𝑛𝑒𝑝</m:t>
                      </m:r>
                      <m:r>
                        <a:rPr lang="es-PA" b="0" i="1" smtClean="0">
                          <a:latin typeface="Cambria Math" panose="02040503050406030204" pitchFamily="18" charset="0"/>
                        </a:rPr>
                        <m:t>/</m:t>
                      </m:r>
                      <m:r>
                        <a:rPr lang="es-PA" b="0" i="1" smtClean="0">
                          <a:latin typeface="Cambria Math" panose="02040503050406030204" pitchFamily="18" charset="0"/>
                        </a:rPr>
                        <m:t>𝑠𝑒𝑔</m:t>
                      </m:r>
                    </m:oMath>
                  </m:oMathPara>
                </a14:m>
                <a:endParaRPr lang="es-PA" dirty="0"/>
              </a:p>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m:rPr>
                              <m:sty m:val="p"/>
                            </m:rPr>
                            <a:rPr lang="el-GR" i="1" smtClean="0">
                              <a:latin typeface="Cambria Math" panose="02040503050406030204" pitchFamily="18" charset="0"/>
                            </a:rPr>
                            <m:t>ω</m:t>
                          </m:r>
                        </m:e>
                        <m:sub>
                          <m:r>
                            <a:rPr lang="es-PA" b="0" i="1" smtClean="0">
                              <a:latin typeface="Cambria Math" panose="02040503050406030204" pitchFamily="18" charset="0"/>
                            </a:rPr>
                            <m:t>𝑑</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m:rPr>
                              <m:sty m:val="p"/>
                            </m:rPr>
                            <a:rPr lang="es-PA" i="1">
                              <a:latin typeface="Cambria Math" panose="02040503050406030204" pitchFamily="18" charset="0"/>
                            </a:rPr>
                            <m:t>π</m:t>
                          </m:r>
                        </m:num>
                        <m:den>
                          <m:r>
                            <a:rPr lang="es-PA" b="0" i="1" smtClean="0">
                              <a:latin typeface="Cambria Math" panose="02040503050406030204" pitchFamily="18" charset="0"/>
                            </a:rPr>
                            <m:t>0.4749</m:t>
                          </m:r>
                        </m:den>
                      </m:f>
                      <m:r>
                        <a:rPr lang="es-PA" b="0" i="1" smtClean="0">
                          <a:latin typeface="Cambria Math" panose="02040503050406030204" pitchFamily="18" charset="0"/>
                        </a:rPr>
                        <m:t>=6.6152 </m:t>
                      </m:r>
                      <m:r>
                        <a:rPr lang="es-PA" b="0" i="1" smtClean="0">
                          <a:latin typeface="Cambria Math" panose="02040503050406030204" pitchFamily="18" charset="0"/>
                        </a:rPr>
                        <m:t>𝑟𝑎𝑑</m:t>
                      </m:r>
                      <m:r>
                        <a:rPr lang="es-PA" b="0" i="1" smtClean="0">
                          <a:latin typeface="Cambria Math" panose="02040503050406030204" pitchFamily="18" charset="0"/>
                        </a:rPr>
                        <m:t>/</m:t>
                      </m:r>
                      <m:r>
                        <a:rPr lang="es-PA" b="0" i="1" smtClean="0">
                          <a:latin typeface="Cambria Math" panose="02040503050406030204" pitchFamily="18" charset="0"/>
                        </a:rPr>
                        <m:t>𝑠𝑒𝑔</m:t>
                      </m:r>
                    </m:oMath>
                  </m:oMathPara>
                </a14:m>
                <a:endParaRPr lang="es-PA" b="0" dirty="0"/>
              </a:p>
              <a:p>
                <a:endParaRPr lang="es-PA" dirty="0"/>
              </a:p>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𝑠</m:t>
                      </m:r>
                      <m:r>
                        <a:rPr lang="es-PA" b="0" i="1" smtClean="0">
                          <a:latin typeface="Cambria Math" panose="02040503050406030204" pitchFamily="18" charset="0"/>
                        </a:rPr>
                        <m:t>=−7.5±6.6152</m:t>
                      </m:r>
                      <m:r>
                        <a:rPr lang="es-PA" b="0" i="1" smtClean="0">
                          <a:latin typeface="Cambria Math" panose="02040503050406030204" pitchFamily="18" charset="0"/>
                        </a:rPr>
                        <m:t>𝑗</m:t>
                      </m:r>
                    </m:oMath>
                  </m:oMathPara>
                </a14:m>
                <a:endParaRPr lang="es-PA" b="0" dirty="0"/>
              </a:p>
              <a:p>
                <a:endParaRPr lang="es-PA" dirty="0"/>
              </a:p>
              <a:p>
                <a:r>
                  <a:rPr lang="es-PA" dirty="0" err="1"/>
                  <a:t>Raiz</a:t>
                </a:r>
                <a:r>
                  <a:rPr lang="es-PA" dirty="0"/>
                  <a:t> </a:t>
                </a:r>
                <a14:m>
                  <m:oMath xmlns:m="http://schemas.openxmlformats.org/officeDocument/2006/math">
                    <m:d>
                      <m:dPr>
                        <m:ctrlPr>
                          <a:rPr lang="es-PA" b="0" i="1" smtClean="0">
                            <a:latin typeface="Cambria Math" panose="02040503050406030204" pitchFamily="18" charset="0"/>
                          </a:rPr>
                        </m:ctrlPr>
                      </m:dPr>
                      <m:e>
                        <m:r>
                          <a:rPr lang="es-PA" b="0" i="1" smtClean="0">
                            <a:latin typeface="Cambria Math" panose="02040503050406030204" pitchFamily="18" charset="0"/>
                          </a:rPr>
                          <m:t>0.01</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+0.15</m:t>
                        </m:r>
                        <m:r>
                          <a:rPr lang="es-PA" b="0" i="1" smtClean="0">
                            <a:latin typeface="Cambria Math" panose="02040503050406030204" pitchFamily="18" charset="0"/>
                          </a:rPr>
                          <m:t>𝑠</m:t>
                        </m:r>
                        <m:r>
                          <a:rPr lang="es-PA" b="0" i="1" smtClean="0">
                            <a:latin typeface="Cambria Math" panose="02040503050406030204" pitchFamily="18" charset="0"/>
                          </a:rPr>
                          <m:t>+1</m:t>
                        </m:r>
                      </m:e>
                    </m:d>
                    <m:r>
                      <a:rPr lang="es-PA" b="0" i="1" smtClean="0">
                        <a:latin typeface="Cambria Math" panose="02040503050406030204" pitchFamily="18" charset="0"/>
                      </a:rPr>
                      <m:t>=</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r>
                          <a:rPr lang="es-PA" b="0" i="1" smtClean="0">
                            <a:latin typeface="Cambria Math" panose="02040503050406030204" pitchFamily="18" charset="0"/>
                          </a:rPr>
                          <m:t>𝑎</m:t>
                        </m:r>
                      </m:e>
                    </m:d>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r>
                          <a:rPr lang="es-PA" b="0" i="1" smtClean="0">
                            <a:latin typeface="Cambria Math" panose="02040503050406030204" pitchFamily="18" charset="0"/>
                          </a:rPr>
                          <m:t>𝑏</m:t>
                        </m:r>
                      </m:e>
                    </m:d>
                  </m:oMath>
                </a14:m>
                <a:endParaRPr lang="es-PA" b="0" dirty="0"/>
              </a:p>
              <a:p>
                <a:endParaRPr lang="es-PA" dirty="0"/>
              </a:p>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m:t>
                      </m:r>
                      <m:r>
                        <a:rPr lang="es-PA" b="0" i="1" smtClean="0">
                          <a:latin typeface="Cambria Math" panose="02040503050406030204" pitchFamily="18" charset="0"/>
                        </a:rPr>
                        <m:t>𝑂𝑆</m:t>
                      </m:r>
                      <m:r>
                        <a:rPr lang="es-PA" b="0" i="1" smtClean="0">
                          <a:latin typeface="Cambria Math" panose="02040503050406030204" pitchFamily="18" charset="0"/>
                        </a:rPr>
                        <m:t>=100∗</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𝑒</m:t>
                          </m:r>
                        </m:e>
                        <m:sup>
                          <m:r>
                            <a:rPr lang="es-PA" b="0" i="1" smtClean="0">
                              <a:latin typeface="Cambria Math" panose="02040503050406030204" pitchFamily="18" charset="0"/>
                            </a:rPr>
                            <m:t>−</m:t>
                          </m:r>
                          <m:f>
                            <m:fPr>
                              <m:type m:val="skw"/>
                              <m:ctrlPr>
                                <a:rPr lang="es-PA" b="0" i="1" smtClean="0">
                                  <a:latin typeface="Cambria Math" panose="02040503050406030204" pitchFamily="18" charset="0"/>
                                </a:rPr>
                              </m:ctrlPr>
                            </m:fPr>
                            <m:num>
                              <m:r>
                                <m:rPr>
                                  <m:sty m:val="p"/>
                                </m:rPr>
                                <a:rPr lang="el-GR" b="0" i="1" smtClean="0">
                                  <a:latin typeface="Cambria Math" panose="02040503050406030204" pitchFamily="18" charset="0"/>
                                </a:rPr>
                                <m:t>π</m:t>
                              </m:r>
                              <m:r>
                                <a:rPr lang="es-PA" b="0" i="1" smtClean="0">
                                  <a:latin typeface="Cambria Math" panose="02040503050406030204" pitchFamily="18" charset="0"/>
                                </a:rPr>
                                <m:t>∗0.75</m:t>
                              </m:r>
                            </m:num>
                            <m:den>
                              <m:rad>
                                <m:radPr>
                                  <m:degHide m:val="on"/>
                                  <m:ctrlPr>
                                    <a:rPr lang="es-PA" i="1">
                                      <a:latin typeface="Cambria Math" panose="02040503050406030204" pitchFamily="18" charset="0"/>
                                    </a:rPr>
                                  </m:ctrlPr>
                                </m:radPr>
                                <m:deg/>
                                <m:e>
                                  <m:r>
                                    <a:rPr lang="es-PA" i="1">
                                      <a:latin typeface="Cambria Math" panose="02040503050406030204" pitchFamily="18" charset="0"/>
                                    </a:rPr>
                                    <m:t>1−</m:t>
                                  </m:r>
                                  <m:sSup>
                                    <m:sSupPr>
                                      <m:ctrlPr>
                                        <a:rPr lang="es-PA" i="1">
                                          <a:latin typeface="Cambria Math" panose="02040503050406030204" pitchFamily="18" charset="0"/>
                                        </a:rPr>
                                      </m:ctrlPr>
                                    </m:sSupPr>
                                    <m:e>
                                      <m:r>
                                        <a:rPr lang="es-PA" i="1">
                                          <a:latin typeface="Cambria Math" panose="02040503050406030204" pitchFamily="18" charset="0"/>
                                        </a:rPr>
                                        <m:t>0.75</m:t>
                                      </m:r>
                                    </m:e>
                                    <m:sup>
                                      <m:r>
                                        <a:rPr lang="es-PA" i="1">
                                          <a:latin typeface="Cambria Math" panose="02040503050406030204" pitchFamily="18" charset="0"/>
                                        </a:rPr>
                                        <m:t>2</m:t>
                                      </m:r>
                                    </m:sup>
                                  </m:sSup>
                                </m:e>
                              </m:rad>
                            </m:den>
                          </m:f>
                        </m:sup>
                      </m:sSup>
                      <m:r>
                        <a:rPr lang="es-PA" b="0" i="1" smtClean="0">
                          <a:latin typeface="Cambria Math" panose="02040503050406030204" pitchFamily="18" charset="0"/>
                        </a:rPr>
                        <m:t>=2.8375%=</m:t>
                      </m:r>
                      <m:f>
                        <m:fPr>
                          <m:ctrlPr>
                            <a:rPr lang="es-PA" b="0" i="1" smtClean="0">
                              <a:latin typeface="Cambria Math" panose="02040503050406030204" pitchFamily="18" charset="0"/>
                            </a:rPr>
                          </m:ctrlPr>
                        </m:fPr>
                        <m:num>
                          <m:sSub>
                            <m:sSubPr>
                              <m:ctrlPr>
                                <a:rPr lang="es-PA" b="0" i="1" smtClean="0">
                                  <a:latin typeface="Cambria Math" panose="02040503050406030204" pitchFamily="18" charset="0"/>
                                </a:rPr>
                              </m:ctrlPr>
                            </m:sSubPr>
                            <m:e>
                              <m:r>
                                <a:rPr lang="es-PA" b="0" i="1" smtClean="0">
                                  <a:latin typeface="Cambria Math" panose="02040503050406030204" pitchFamily="18" charset="0"/>
                                </a:rPr>
                                <m:t>𝐶</m:t>
                              </m:r>
                            </m:e>
                            <m:sub>
                              <m:r>
                                <a:rPr lang="es-PA" b="0" i="1" smtClean="0">
                                  <a:latin typeface="Cambria Math" panose="02040503050406030204" pitchFamily="18" charset="0"/>
                                </a:rPr>
                                <m:t>𝑚𝑎𝑥</m:t>
                              </m:r>
                            </m:sub>
                          </m:sSub>
                          <m:r>
                            <a:rPr lang="es-PA" b="0" i="1" smtClean="0">
                              <a:latin typeface="Cambria Math" panose="02040503050406030204" pitchFamily="18" charset="0"/>
                            </a:rPr>
                            <m:t>−1</m:t>
                          </m:r>
                        </m:num>
                        <m:den>
                          <m:r>
                            <a:rPr lang="es-PA" b="0" i="1" smtClean="0">
                              <a:latin typeface="Cambria Math" panose="02040503050406030204" pitchFamily="18" charset="0"/>
                            </a:rPr>
                            <m:t>1</m:t>
                          </m:r>
                        </m:den>
                      </m:f>
                      <m:r>
                        <a:rPr lang="es-PA" b="0" i="1" smtClean="0">
                          <a:latin typeface="Cambria Math" panose="02040503050406030204" pitchFamily="18" charset="0"/>
                        </a:rPr>
                        <m:t>∗100</m:t>
                      </m:r>
                    </m:oMath>
                  </m:oMathPara>
                </a14:m>
                <a:endParaRPr lang="es-PA" dirty="0"/>
              </a:p>
              <a:p>
                <a:pPr/>
                <a14:m>
                  <m:oMathPara xmlns:m="http://schemas.openxmlformats.org/officeDocument/2006/math">
                    <m:oMathParaPr>
                      <m:jc m:val="centerGroup"/>
                    </m:oMathParaPr>
                    <m:oMath xmlns:m="http://schemas.openxmlformats.org/officeDocument/2006/math">
                      <m:sSub>
                        <m:sSubPr>
                          <m:ctrlPr>
                            <a:rPr lang="es-PA" i="1" smtClean="0">
                              <a:latin typeface="Cambria Math" panose="02040503050406030204" pitchFamily="18" charset="0"/>
                            </a:rPr>
                          </m:ctrlPr>
                        </m:sSubPr>
                        <m:e>
                          <m:r>
                            <a:rPr lang="es-PA" b="0" i="1" smtClean="0">
                              <a:latin typeface="Cambria Math" panose="02040503050406030204" pitchFamily="18" charset="0"/>
                            </a:rPr>
                            <m:t>𝑐</m:t>
                          </m:r>
                        </m:e>
                        <m:sub>
                          <m:r>
                            <a:rPr lang="es-PA" b="0" i="1" smtClean="0">
                              <a:latin typeface="Cambria Math" panose="02040503050406030204" pitchFamily="18" charset="0"/>
                            </a:rPr>
                            <m:t>𝑚𝑎𝑥</m:t>
                          </m:r>
                        </m:sub>
                      </m:sSub>
                      <m:r>
                        <a:rPr lang="es-PA" b="0" i="1" smtClean="0">
                          <a:latin typeface="Cambria Math" panose="02040503050406030204" pitchFamily="18" charset="0"/>
                        </a:rPr>
                        <m:t>=1.0284</m:t>
                      </m:r>
                    </m:oMath>
                  </m:oMathPara>
                </a14:m>
                <a:endParaRPr lang="es-PA" b="0" dirty="0"/>
              </a:p>
              <a:p>
                <a:pPr/>
                <a14:m>
                  <m:oMathPara xmlns:m="http://schemas.openxmlformats.org/officeDocument/2006/math">
                    <m:oMathParaPr>
                      <m:jc m:val="centerGroup"/>
                    </m:oMathParaPr>
                    <m:oMath xmlns:m="http://schemas.openxmlformats.org/officeDocument/2006/math">
                      <m:sSub>
                        <m:sSubPr>
                          <m:ctrlPr>
                            <a:rPr lang="es-PA" b="1" i="1" smtClean="0">
                              <a:latin typeface="Cambria Math" panose="02040503050406030204" pitchFamily="18" charset="0"/>
                            </a:rPr>
                          </m:ctrlPr>
                        </m:sSubPr>
                        <m:e>
                          <m:r>
                            <a:rPr lang="es-PA" b="1" i="1" smtClean="0">
                              <a:latin typeface="Cambria Math" panose="02040503050406030204" pitchFamily="18" charset="0"/>
                            </a:rPr>
                            <m:t>𝒄</m:t>
                          </m:r>
                        </m:e>
                        <m:sub>
                          <m:r>
                            <a:rPr lang="es-PA" b="1" i="1" smtClean="0">
                              <a:latin typeface="Cambria Math" panose="02040503050406030204" pitchFamily="18" charset="0"/>
                            </a:rPr>
                            <m:t>𝒇</m:t>
                          </m:r>
                        </m:sub>
                      </m:sSub>
                      <m:r>
                        <a:rPr lang="es-PA" b="1" i="1">
                          <a:latin typeface="Cambria Math" panose="02040503050406030204" pitchFamily="18" charset="0"/>
                        </a:rPr>
                        <m:t>=</m:t>
                      </m:r>
                      <m:sSub>
                        <m:sSubPr>
                          <m:ctrlPr>
                            <a:rPr lang="es-PA" b="1" i="1">
                              <a:latin typeface="Cambria Math" panose="02040503050406030204" pitchFamily="18" charset="0"/>
                            </a:rPr>
                          </m:ctrlPr>
                        </m:sSubPr>
                        <m:e>
                          <m:r>
                            <a:rPr lang="es-PA" b="1" i="1">
                              <a:latin typeface="Cambria Math" panose="02040503050406030204" pitchFamily="18" charset="0"/>
                            </a:rPr>
                            <m:t>𝒍𝒊𝒎</m:t>
                          </m:r>
                        </m:e>
                        <m:sub>
                          <m:r>
                            <a:rPr lang="es-PA" b="1" i="1">
                              <a:latin typeface="Cambria Math" panose="02040503050406030204" pitchFamily="18" charset="0"/>
                            </a:rPr>
                            <m:t>𝒔</m:t>
                          </m:r>
                          <m:r>
                            <a:rPr lang="es-PA" b="1" i="1">
                              <a:latin typeface="Cambria Math" panose="02040503050406030204" pitchFamily="18" charset="0"/>
                            </a:rPr>
                            <m:t>⇾</m:t>
                          </m:r>
                          <m:r>
                            <a:rPr lang="es-PA" b="1" i="1">
                              <a:latin typeface="Cambria Math" panose="02040503050406030204" pitchFamily="18" charset="0"/>
                            </a:rPr>
                            <m:t>𝟎</m:t>
                          </m:r>
                        </m:sub>
                      </m:sSub>
                      <m:d>
                        <m:dPr>
                          <m:ctrlPr>
                            <a:rPr lang="es-PA" b="1" i="1">
                              <a:latin typeface="Cambria Math" panose="02040503050406030204" pitchFamily="18" charset="0"/>
                            </a:rPr>
                          </m:ctrlPr>
                        </m:dPr>
                        <m:e>
                          <m:f>
                            <m:fPr>
                              <m:ctrlPr>
                                <a:rPr lang="es-PA" i="1">
                                  <a:latin typeface="Cambria Math" panose="02040503050406030204" pitchFamily="18" charset="0"/>
                                </a:rPr>
                              </m:ctrlPr>
                            </m:fPr>
                            <m:num>
                              <m:r>
                                <a:rPr lang="es-PA" i="1">
                                  <a:latin typeface="Cambria Math" panose="02040503050406030204" pitchFamily="18" charset="0"/>
                                </a:rPr>
                                <m:t>100</m:t>
                              </m:r>
                            </m:num>
                            <m:den>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+15</m:t>
                              </m:r>
                              <m:r>
                                <a:rPr lang="es-PA" i="1">
                                  <a:latin typeface="Cambria Math" panose="02040503050406030204" pitchFamily="18" charset="0"/>
                                </a:rPr>
                                <m:t>𝑠</m:t>
                              </m:r>
                              <m:r>
                                <a:rPr lang="es-PA" i="1">
                                  <a:latin typeface="Cambria Math" panose="02040503050406030204" pitchFamily="18" charset="0"/>
                                </a:rPr>
                                <m:t>+100</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1</m:t>
                              </m:r>
                            </m:num>
                            <m:den>
                              <m:r>
                                <a:rPr lang="es-PA" b="0" i="1" smtClean="0">
                                  <a:latin typeface="Cambria Math" panose="02040503050406030204" pitchFamily="18" charset="0"/>
                                </a:rPr>
                                <m:t>𝑠</m:t>
                              </m:r>
                            </m:den>
                          </m:f>
                          <m:r>
                            <a:rPr lang="es-PA" b="0" i="1" smtClean="0">
                              <a:latin typeface="Cambria Math" panose="02040503050406030204" pitchFamily="18" charset="0"/>
                            </a:rPr>
                            <m:t>∗</m:t>
                          </m:r>
                          <m:r>
                            <a:rPr lang="es-PA" b="0" i="1" smtClean="0">
                              <a:latin typeface="Cambria Math" panose="02040503050406030204" pitchFamily="18" charset="0"/>
                            </a:rPr>
                            <m:t>𝑠</m:t>
                          </m:r>
                        </m:e>
                      </m:d>
                      <m:r>
                        <a:rPr lang="es-PA" b="1" i="1">
                          <a:latin typeface="Cambria Math" panose="02040503050406030204" pitchFamily="18" charset="0"/>
                        </a:rPr>
                        <m:t>=</m:t>
                      </m:r>
                      <m:r>
                        <a:rPr lang="es-PA" b="1" i="1" smtClean="0">
                          <a:latin typeface="Cambria Math" panose="02040503050406030204" pitchFamily="18" charset="0"/>
                        </a:rPr>
                        <m:t>𝟏</m:t>
                      </m:r>
                    </m:oMath>
                  </m:oMathPara>
                </a14:m>
                <a:endParaRPr lang="es-PA" b="0" dirty="0"/>
              </a:p>
              <a:p>
                <a:endParaRPr lang="es-PA" dirty="0"/>
              </a:p>
              <a:p>
                <a:endParaRPr lang="es-PA" dirty="0"/>
              </a:p>
            </p:txBody>
          </p:sp>
        </mc:Choice>
        <mc:Fallback xmlns="">
          <p:sp>
            <p:nvSpPr>
              <p:cNvPr id="8" name="TextBox 7">
                <a:extLst>
                  <a:ext uri="{FF2B5EF4-FFF2-40B4-BE49-F238E27FC236}">
                    <a16:creationId xmlns:a16="http://schemas.microsoft.com/office/drawing/2014/main" id="{F20EF413-989F-4DDD-AADF-C52016977921}"/>
                  </a:ext>
                </a:extLst>
              </p:cNvPr>
              <p:cNvSpPr txBox="1">
                <a:spLocks noRot="1" noChangeAspect="1" noMove="1" noResize="1" noEditPoints="1" noAdjustHandles="1" noChangeArrowheads="1" noChangeShapeType="1" noTextEdit="1"/>
              </p:cNvSpPr>
              <p:nvPr/>
            </p:nvSpPr>
            <p:spPr>
              <a:xfrm>
                <a:off x="5912039" y="1415688"/>
                <a:ext cx="6170022" cy="5946564"/>
              </a:xfrm>
              <a:prstGeom prst="rect">
                <a:avLst/>
              </a:prstGeom>
              <a:blipFill>
                <a:blip r:embed="rId5"/>
                <a:stretch>
                  <a:fillRect l="-2372"/>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525DA2-9C44-4D18-BCB5-56318A9E9B84}"/>
                  </a:ext>
                </a:extLst>
              </p:cNvPr>
              <p:cNvSpPr txBox="1"/>
              <p:nvPr/>
            </p:nvSpPr>
            <p:spPr>
              <a:xfrm>
                <a:off x="98910" y="5170828"/>
                <a:ext cx="5520656" cy="51058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PA" sz="1600" b="0" i="1" smtClean="0">
                              <a:latin typeface="Cambria Math" panose="02040503050406030204" pitchFamily="18" charset="0"/>
                            </a:rPr>
                          </m:ctrlPr>
                        </m:sSubPr>
                        <m:e>
                          <m:r>
                            <a:rPr lang="es-PA" sz="1600" b="0" i="1" smtClean="0">
                              <a:latin typeface="Cambria Math" panose="02040503050406030204" pitchFamily="18" charset="0"/>
                            </a:rPr>
                            <m:t>𝑡</m:t>
                          </m:r>
                        </m:e>
                        <m:sub>
                          <m:r>
                            <a:rPr lang="es-PA" sz="1600" b="0" i="1" smtClean="0">
                              <a:latin typeface="Cambria Math" panose="02040503050406030204" pitchFamily="18" charset="0"/>
                            </a:rPr>
                            <m:t>𝑟</m:t>
                          </m:r>
                        </m:sub>
                      </m:sSub>
                      <m:r>
                        <a:rPr lang="es-PA" sz="1600" b="0" i="1" smtClean="0">
                          <a:latin typeface="Cambria Math" panose="02040503050406030204" pitchFamily="18" charset="0"/>
                        </a:rPr>
                        <m:t>=</m:t>
                      </m:r>
                      <m:f>
                        <m:fPr>
                          <m:ctrlPr>
                            <a:rPr lang="es-PA" sz="1600" b="0" i="1" smtClean="0">
                              <a:latin typeface="Cambria Math" panose="02040503050406030204" pitchFamily="18" charset="0"/>
                            </a:rPr>
                          </m:ctrlPr>
                        </m:fPr>
                        <m:num>
                          <m:r>
                            <m:rPr>
                              <m:sty m:val="p"/>
                            </m:rPr>
                            <a:rPr lang="el-GR" sz="1600" b="0" i="1" smtClean="0">
                              <a:latin typeface="Cambria Math" panose="02040503050406030204" pitchFamily="18" charset="0"/>
                            </a:rPr>
                            <m:t>π</m:t>
                          </m:r>
                          <m:r>
                            <a:rPr lang="es-PA" sz="1600" b="0" i="1" smtClean="0">
                              <a:latin typeface="Cambria Math" panose="02040503050406030204" pitchFamily="18" charset="0"/>
                            </a:rPr>
                            <m:t>−</m:t>
                          </m:r>
                          <m:r>
                            <m:rPr>
                              <m:sty m:val="p"/>
                            </m:rPr>
                            <a:rPr lang="el-GR" sz="1600" b="0" i="1" smtClean="0">
                              <a:latin typeface="Cambria Math" panose="02040503050406030204" pitchFamily="18" charset="0"/>
                            </a:rPr>
                            <m:t>β</m:t>
                          </m:r>
                        </m:num>
                        <m:den>
                          <m:sSub>
                            <m:sSubPr>
                              <m:ctrlPr>
                                <a:rPr lang="es-PA" sz="1600" b="0" i="1" smtClean="0">
                                  <a:latin typeface="Cambria Math" panose="02040503050406030204" pitchFamily="18" charset="0"/>
                                </a:rPr>
                              </m:ctrlPr>
                            </m:sSubPr>
                            <m:e>
                              <m:r>
                                <m:rPr>
                                  <m:sty m:val="p"/>
                                </m:rPr>
                                <a:rPr lang="el-GR" sz="1600" b="0" i="1" smtClean="0">
                                  <a:latin typeface="Cambria Math" panose="02040503050406030204" pitchFamily="18" charset="0"/>
                                </a:rPr>
                                <m:t>ω</m:t>
                              </m:r>
                            </m:e>
                            <m:sub>
                              <m:r>
                                <a:rPr lang="es-PA" sz="1600" b="0" i="1" smtClean="0">
                                  <a:latin typeface="Cambria Math" panose="02040503050406030204" pitchFamily="18" charset="0"/>
                                </a:rPr>
                                <m:t>𝑑</m:t>
                              </m:r>
                            </m:sub>
                          </m:sSub>
                        </m:den>
                      </m:f>
                      <m:r>
                        <a:rPr lang="es-PA" sz="1600" b="0" i="1" smtClean="0">
                          <a:latin typeface="Cambria Math" panose="02040503050406030204" pitchFamily="18" charset="0"/>
                        </a:rPr>
                        <m:t>=</m:t>
                      </m:r>
                      <m:f>
                        <m:fPr>
                          <m:ctrlPr>
                            <a:rPr lang="es-PA" sz="1600" b="0" i="1" smtClean="0">
                              <a:latin typeface="Cambria Math" panose="02040503050406030204" pitchFamily="18" charset="0"/>
                            </a:rPr>
                          </m:ctrlPr>
                        </m:fPr>
                        <m:num>
                          <m:r>
                            <m:rPr>
                              <m:sty m:val="p"/>
                            </m:rPr>
                            <a:rPr lang="el-GR" sz="1600" b="0" i="1" smtClean="0">
                              <a:latin typeface="Cambria Math" panose="02040503050406030204" pitchFamily="18" charset="0"/>
                            </a:rPr>
                            <m:t>π</m:t>
                          </m:r>
                          <m:r>
                            <a:rPr lang="es-PA" sz="1600" b="0" i="1" smtClean="0">
                              <a:latin typeface="Cambria Math" panose="02040503050406030204" pitchFamily="18" charset="0"/>
                            </a:rPr>
                            <m:t>−</m:t>
                          </m:r>
                          <m:r>
                            <m:rPr>
                              <m:sty m:val="p"/>
                            </m:rPr>
                            <a:rPr lang="es-PA" sz="1600" b="0" i="0" smtClean="0">
                              <a:latin typeface="Cambria Math" panose="02040503050406030204" pitchFamily="18" charset="0"/>
                            </a:rPr>
                            <m:t>atan</m:t>
                          </m:r>
                          <m:r>
                            <a:rPr lang="es-PA" sz="1600" b="0" i="1" smtClean="0">
                              <a:latin typeface="Cambria Math" panose="02040503050406030204" pitchFamily="18" charset="0"/>
                            </a:rPr>
                            <m:t>⁡(6.6152/7.5)</m:t>
                          </m:r>
                        </m:num>
                        <m:den>
                          <m:r>
                            <a:rPr lang="es-PA" sz="1600" b="0" i="1" smtClean="0">
                              <a:latin typeface="Cambria Math" panose="02040503050406030204" pitchFamily="18" charset="0"/>
                            </a:rPr>
                            <m:t>6.6152</m:t>
                          </m:r>
                        </m:den>
                      </m:f>
                      <m:r>
                        <a:rPr lang="es-PA" sz="1600" b="0" i="1" smtClean="0">
                          <a:latin typeface="Cambria Math" panose="02040503050406030204" pitchFamily="18" charset="0"/>
                        </a:rPr>
                        <m:t>=</m:t>
                      </m:r>
                      <m:f>
                        <m:fPr>
                          <m:ctrlPr>
                            <a:rPr lang="es-PA" sz="1600" i="1">
                              <a:latin typeface="Cambria Math" panose="02040503050406030204" pitchFamily="18" charset="0"/>
                            </a:rPr>
                          </m:ctrlPr>
                        </m:fPr>
                        <m:num>
                          <m:r>
                            <m:rPr>
                              <m:sty m:val="p"/>
                            </m:rPr>
                            <a:rPr lang="el-GR" sz="1600" i="1">
                              <a:latin typeface="Cambria Math" panose="02040503050406030204" pitchFamily="18" charset="0"/>
                            </a:rPr>
                            <m:t>π</m:t>
                          </m:r>
                          <m:r>
                            <a:rPr lang="es-PA" sz="1600" i="1">
                              <a:latin typeface="Cambria Math" panose="02040503050406030204" pitchFamily="18" charset="0"/>
                            </a:rPr>
                            <m:t>−</m:t>
                          </m:r>
                          <m:r>
                            <a:rPr lang="es-PA" sz="1600" b="0" i="1" smtClean="0">
                              <a:latin typeface="Cambria Math" panose="02040503050406030204" pitchFamily="18" charset="0"/>
                            </a:rPr>
                            <m:t>0.7228</m:t>
                          </m:r>
                        </m:num>
                        <m:den>
                          <m:r>
                            <a:rPr lang="es-PA" sz="1600" i="1">
                              <a:latin typeface="Cambria Math" panose="02040503050406030204" pitchFamily="18" charset="0"/>
                            </a:rPr>
                            <m:t>6.6152</m:t>
                          </m:r>
                        </m:den>
                      </m:f>
                      <m:r>
                        <a:rPr lang="es-PA" sz="1600" b="0" i="1" smtClean="0">
                          <a:latin typeface="Cambria Math" panose="02040503050406030204" pitchFamily="18" charset="0"/>
                        </a:rPr>
                        <m:t>=0.3656 </m:t>
                      </m:r>
                      <m:r>
                        <a:rPr lang="es-PA" sz="1600" b="0" i="1" smtClean="0">
                          <a:latin typeface="Cambria Math" panose="02040503050406030204" pitchFamily="18" charset="0"/>
                        </a:rPr>
                        <m:t>𝑠</m:t>
                      </m:r>
                    </m:oMath>
                  </m:oMathPara>
                </a14:m>
                <a:endParaRPr lang="es-PA" sz="1600" dirty="0"/>
              </a:p>
            </p:txBody>
          </p:sp>
        </mc:Choice>
        <mc:Fallback xmlns="">
          <p:sp>
            <p:nvSpPr>
              <p:cNvPr id="9" name="TextBox 8">
                <a:extLst>
                  <a:ext uri="{FF2B5EF4-FFF2-40B4-BE49-F238E27FC236}">
                    <a16:creationId xmlns:a16="http://schemas.microsoft.com/office/drawing/2014/main" id="{75525DA2-9C44-4D18-BCB5-56318A9E9B84}"/>
                  </a:ext>
                </a:extLst>
              </p:cNvPr>
              <p:cNvSpPr txBox="1">
                <a:spLocks noRot="1" noChangeAspect="1" noMove="1" noResize="1" noEditPoints="1" noAdjustHandles="1" noChangeArrowheads="1" noChangeShapeType="1" noTextEdit="1"/>
              </p:cNvSpPr>
              <p:nvPr/>
            </p:nvSpPr>
            <p:spPr>
              <a:xfrm>
                <a:off x="98910" y="5170828"/>
                <a:ext cx="5520656" cy="510589"/>
              </a:xfrm>
              <a:prstGeom prst="rect">
                <a:avLst/>
              </a:prstGeom>
              <a:blipFill>
                <a:blip r:embed="rId6"/>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280271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AD3EF8F0-798D-49B2-AF93-D1852E0F707E}"/>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4616" y="1731088"/>
            <a:ext cx="2503349" cy="566153"/>
          </a:xfrm>
          <a:prstGeom prst="rect">
            <a:avLst/>
          </a:prstGeom>
          <a:solidFill>
            <a:schemeClr val="bg1"/>
          </a:solid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B1A0B5-1940-4073-883E-EDA763FC3548}"/>
                  </a:ext>
                </a:extLst>
              </p:cNvPr>
              <p:cNvSpPr txBox="1"/>
              <p:nvPr/>
            </p:nvSpPr>
            <p:spPr>
              <a:xfrm>
                <a:off x="1739295" y="583934"/>
                <a:ext cx="4356705" cy="612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𝐾</m:t>
                          </m:r>
                          <m:sSubSup>
                            <m:sSubSupPr>
                              <m:ctrlPr>
                                <a:rPr lang="es-PA" i="1">
                                  <a:latin typeface="Cambria Math" panose="02040503050406030204" pitchFamily="18" charset="0"/>
                                </a:rPr>
                              </m:ctrlPr>
                            </m:sSubSupPr>
                            <m:e>
                              <m:r>
                                <m:rPr>
                                  <m:sty m:val="p"/>
                                </m:rPr>
                                <a:rPr lang="el-GR" i="1">
                                  <a:latin typeface="Cambria Math" panose="02040503050406030204" pitchFamily="18" charset="0"/>
                                </a:rPr>
                                <m:t>ω</m:t>
                              </m:r>
                            </m:e>
                            <m:sub>
                              <m:r>
                                <a:rPr lang="es-PA" i="1">
                                  <a:latin typeface="Cambria Math" panose="02040503050406030204" pitchFamily="18" charset="0"/>
                                </a:rPr>
                                <m:t>𝑛</m:t>
                              </m:r>
                            </m:sub>
                            <m:sup>
                              <m:r>
                                <a:rPr lang="es-PA" i="1">
                                  <a:latin typeface="Cambria Math" panose="02040503050406030204" pitchFamily="18" charset="0"/>
                                </a:rPr>
                                <m:t>2</m:t>
                              </m:r>
                            </m:sup>
                          </m:sSubSup>
                        </m:num>
                        <m:den>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+2</m:t>
                          </m:r>
                          <m:r>
                            <m:rPr>
                              <m:sty m:val="p"/>
                            </m:rPr>
                            <a:rPr lang="el-GR" b="0" i="1" smtClean="0">
                              <a:latin typeface="Cambria Math" panose="02040503050406030204" pitchFamily="18" charset="0"/>
                            </a:rPr>
                            <m:t>ξ</m:t>
                          </m:r>
                          <m:sSub>
                            <m:sSubPr>
                              <m:ctrlPr>
                                <a:rPr lang="es-PA" b="0" i="1" smtClean="0">
                                  <a:latin typeface="Cambria Math" panose="02040503050406030204" pitchFamily="18" charset="0"/>
                                </a:rPr>
                              </m:ctrlPr>
                            </m:sSubPr>
                            <m:e>
                              <m:r>
                                <m:rPr>
                                  <m:sty m:val="p"/>
                                </m:rPr>
                                <a:rPr lang="el-GR" b="0" i="1" smtClean="0">
                                  <a:latin typeface="Cambria Math" panose="02040503050406030204" pitchFamily="18" charset="0"/>
                                </a:rPr>
                                <m:t>ω</m:t>
                              </m:r>
                            </m:e>
                            <m:sub>
                              <m:r>
                                <a:rPr lang="es-PA" b="0" i="1" smtClean="0">
                                  <a:latin typeface="Cambria Math" panose="02040503050406030204" pitchFamily="18" charset="0"/>
                                </a:rPr>
                                <m:t>𝑛</m:t>
                              </m:r>
                            </m:sub>
                          </m:sSub>
                          <m:r>
                            <a:rPr lang="es-PA" b="0" i="1" smtClean="0">
                              <a:latin typeface="Cambria Math" panose="02040503050406030204" pitchFamily="18" charset="0"/>
                            </a:rPr>
                            <m:t>𝑠</m:t>
                          </m:r>
                          <m:r>
                            <a:rPr lang="es-PA" b="0" i="1" smtClean="0">
                              <a:latin typeface="Cambria Math" panose="02040503050406030204" pitchFamily="18" charset="0"/>
                            </a:rPr>
                            <m:t>+</m:t>
                          </m:r>
                          <m:sSubSup>
                            <m:sSubSupPr>
                              <m:ctrlPr>
                                <a:rPr lang="es-PA" b="0" i="1" smtClean="0">
                                  <a:latin typeface="Cambria Math" panose="02040503050406030204" pitchFamily="18" charset="0"/>
                                </a:rPr>
                              </m:ctrlPr>
                            </m:sSubSupPr>
                            <m:e>
                              <m:r>
                                <m:rPr>
                                  <m:sty m:val="p"/>
                                </m:rPr>
                                <a:rPr lang="el-GR" i="1">
                                  <a:latin typeface="Cambria Math" panose="02040503050406030204" pitchFamily="18" charset="0"/>
                                </a:rPr>
                                <m:t>ω</m:t>
                              </m:r>
                            </m:e>
                            <m:sub>
                              <m:r>
                                <a:rPr lang="es-PA" i="1">
                                  <a:latin typeface="Cambria Math" panose="02040503050406030204" pitchFamily="18" charset="0"/>
                                </a:rPr>
                                <m:t>𝑛</m:t>
                              </m:r>
                            </m:sub>
                            <m:sup>
                              <m:r>
                                <a:rPr lang="es-PA" b="0" i="1" smtClean="0">
                                  <a:latin typeface="Cambria Math" panose="02040503050406030204" pitchFamily="18" charset="0"/>
                                </a:rPr>
                                <m:t>2</m:t>
                              </m:r>
                            </m:sup>
                          </m:sSubSup>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100</m:t>
                          </m:r>
                        </m:num>
                        <m:den>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+15</m:t>
                          </m:r>
                          <m:r>
                            <a:rPr lang="es-PA" b="0" i="1" smtClean="0">
                              <a:latin typeface="Cambria Math" panose="02040503050406030204" pitchFamily="18" charset="0"/>
                            </a:rPr>
                            <m:t>𝑠</m:t>
                          </m:r>
                          <m:r>
                            <a:rPr lang="es-PA" b="0" i="1" smtClean="0">
                              <a:latin typeface="Cambria Math" panose="02040503050406030204" pitchFamily="18" charset="0"/>
                            </a:rPr>
                            <m:t>+100</m:t>
                          </m:r>
                        </m:den>
                      </m:f>
                    </m:oMath>
                  </m:oMathPara>
                </a14:m>
                <a:endParaRPr lang="es-PA" dirty="0"/>
              </a:p>
            </p:txBody>
          </p:sp>
        </mc:Choice>
        <mc:Fallback xmlns="">
          <p:sp>
            <p:nvSpPr>
              <p:cNvPr id="5" name="TextBox 4">
                <a:extLst>
                  <a:ext uri="{FF2B5EF4-FFF2-40B4-BE49-F238E27FC236}">
                    <a16:creationId xmlns:a16="http://schemas.microsoft.com/office/drawing/2014/main" id="{9CB1A0B5-1940-4073-883E-EDA763FC3548}"/>
                  </a:ext>
                </a:extLst>
              </p:cNvPr>
              <p:cNvSpPr txBox="1">
                <a:spLocks noRot="1" noChangeAspect="1" noMove="1" noResize="1" noEditPoints="1" noAdjustHandles="1" noChangeArrowheads="1" noChangeShapeType="1" noTextEdit="1"/>
              </p:cNvSpPr>
              <p:nvPr/>
            </p:nvSpPr>
            <p:spPr>
              <a:xfrm>
                <a:off x="1739295" y="583934"/>
                <a:ext cx="4356705" cy="612604"/>
              </a:xfrm>
              <a:prstGeom prst="rect">
                <a:avLst/>
              </a:prstGeom>
              <a:blipFill>
                <a:blip r:embed="rId3"/>
                <a:stretch>
                  <a:fillRect b="-1000"/>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1962642-F502-49CB-8DFA-989B49F4D9F5}"/>
                  </a:ext>
                </a:extLst>
              </p:cNvPr>
              <p:cNvSpPr txBox="1"/>
              <p:nvPr/>
            </p:nvSpPr>
            <p:spPr>
              <a:xfrm>
                <a:off x="324616" y="2445799"/>
                <a:ext cx="4129015" cy="51860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m:t>
                      </m:r>
                      <m:r>
                        <a:rPr lang="es-PA" b="0" i="1" smtClean="0">
                          <a:latin typeface="Cambria Math" panose="02040503050406030204" pitchFamily="18" charset="0"/>
                        </a:rPr>
                        <m:t>𝑂𝑆</m:t>
                      </m:r>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1.2−1</m:t>
                          </m:r>
                        </m:num>
                        <m:den>
                          <m:r>
                            <a:rPr lang="es-PA" b="0" i="1" smtClean="0">
                              <a:latin typeface="Cambria Math" panose="02040503050406030204" pitchFamily="18" charset="0"/>
                            </a:rPr>
                            <m:t>1</m:t>
                          </m:r>
                        </m:den>
                      </m:f>
                      <m:r>
                        <a:rPr lang="es-PA" b="0" i="1" smtClean="0">
                          <a:latin typeface="Cambria Math" panose="02040503050406030204" pitchFamily="18" charset="0"/>
                        </a:rPr>
                        <m:t>∗100=0.2∗100=20%</m:t>
                      </m:r>
                    </m:oMath>
                  </m:oMathPara>
                </a14:m>
                <a:endParaRPr lang="es-PA" dirty="0"/>
              </a:p>
            </p:txBody>
          </p:sp>
        </mc:Choice>
        <mc:Fallback xmlns="">
          <p:sp>
            <p:nvSpPr>
              <p:cNvPr id="6" name="TextBox 5">
                <a:extLst>
                  <a:ext uri="{FF2B5EF4-FFF2-40B4-BE49-F238E27FC236}">
                    <a16:creationId xmlns:a16="http://schemas.microsoft.com/office/drawing/2014/main" id="{A1962642-F502-49CB-8DFA-989B49F4D9F5}"/>
                  </a:ext>
                </a:extLst>
              </p:cNvPr>
              <p:cNvSpPr txBox="1">
                <a:spLocks noRot="1" noChangeAspect="1" noMove="1" noResize="1" noEditPoints="1" noAdjustHandles="1" noChangeArrowheads="1" noChangeShapeType="1" noTextEdit="1"/>
              </p:cNvSpPr>
              <p:nvPr/>
            </p:nvSpPr>
            <p:spPr>
              <a:xfrm>
                <a:off x="324616" y="2445799"/>
                <a:ext cx="4129015" cy="518604"/>
              </a:xfrm>
              <a:prstGeom prst="rect">
                <a:avLst/>
              </a:prstGeom>
              <a:blipFill>
                <a:blip r:embed="rId4"/>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837FD8E-BD87-4625-A3ED-DA46AAEB6589}"/>
                  </a:ext>
                </a:extLst>
              </p:cNvPr>
              <p:cNvSpPr txBox="1"/>
              <p:nvPr/>
            </p:nvSpPr>
            <p:spPr>
              <a:xfrm>
                <a:off x="324616" y="3287200"/>
                <a:ext cx="4003084" cy="52270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20%=100∗</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𝑒</m:t>
                          </m:r>
                        </m:e>
                        <m:sup>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l-GR" b="0" i="1" smtClean="0">
                                  <a:latin typeface="Cambria Math" panose="02040503050406030204" pitchFamily="18" charset="0"/>
                                </a:rPr>
                                <m:t>𝜋𝜉</m:t>
                              </m:r>
                            </m:num>
                            <m:den>
                              <m:rad>
                                <m:radPr>
                                  <m:degHide m:val="on"/>
                                  <m:ctrlPr>
                                    <a:rPr lang="es-PA" b="0" i="1" smtClean="0">
                                      <a:latin typeface="Cambria Math" panose="02040503050406030204" pitchFamily="18" charset="0"/>
                                    </a:rPr>
                                  </m:ctrlPr>
                                </m:radPr>
                                <m:deg/>
                                <m:e>
                                  <m:r>
                                    <a:rPr lang="es-PA" b="0" i="1" smtClean="0">
                                      <a:latin typeface="Cambria Math" panose="02040503050406030204" pitchFamily="18" charset="0"/>
                                    </a:rPr>
                                    <m:t>1−</m:t>
                                  </m:r>
                                  <m:sSup>
                                    <m:sSupPr>
                                      <m:ctrlPr>
                                        <a:rPr lang="es-PA" b="0" i="1" smtClean="0">
                                          <a:latin typeface="Cambria Math" panose="02040503050406030204" pitchFamily="18" charset="0"/>
                                        </a:rPr>
                                      </m:ctrlPr>
                                    </m:sSupPr>
                                    <m:e>
                                      <m:r>
                                        <m:rPr>
                                          <m:sty m:val="p"/>
                                        </m:rPr>
                                        <a:rPr lang="el-GR" i="1">
                                          <a:latin typeface="Cambria Math" panose="02040503050406030204" pitchFamily="18" charset="0"/>
                                        </a:rPr>
                                        <m:t>ξ</m:t>
                                      </m:r>
                                    </m:e>
                                    <m:sup>
                                      <m:r>
                                        <a:rPr lang="es-PA" b="0" i="1" smtClean="0">
                                          <a:latin typeface="Cambria Math" panose="02040503050406030204" pitchFamily="18" charset="0"/>
                                        </a:rPr>
                                        <m:t>2</m:t>
                                      </m:r>
                                    </m:sup>
                                  </m:sSup>
                                </m:e>
                              </m:rad>
                            </m:den>
                          </m:f>
                        </m:sup>
                      </m:sSup>
                      <m:r>
                        <a:rPr lang="es-PA" b="0" i="1" smtClean="0">
                          <a:latin typeface="Cambria Math" panose="02040503050406030204" pitchFamily="18" charset="0"/>
                        </a:rPr>
                        <m:t>⇒  0.2=</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m:t>
                          </m:r>
                          <m:f>
                            <m:fPr>
                              <m:ctrlPr>
                                <a:rPr lang="es-PA" i="1">
                                  <a:latin typeface="Cambria Math" panose="02040503050406030204" pitchFamily="18" charset="0"/>
                                </a:rPr>
                              </m:ctrlPr>
                            </m:fPr>
                            <m:num>
                              <m:r>
                                <a:rPr lang="el-GR" i="1">
                                  <a:latin typeface="Cambria Math" panose="02040503050406030204" pitchFamily="18" charset="0"/>
                                </a:rPr>
                                <m:t>𝜋𝜉</m:t>
                              </m:r>
                            </m:num>
                            <m:den>
                              <m:rad>
                                <m:radPr>
                                  <m:degHide m:val="on"/>
                                  <m:ctrlPr>
                                    <a:rPr lang="es-PA" i="1">
                                      <a:latin typeface="Cambria Math" panose="02040503050406030204" pitchFamily="18" charset="0"/>
                                    </a:rPr>
                                  </m:ctrlPr>
                                </m:radPr>
                                <m:deg/>
                                <m:e>
                                  <m:r>
                                    <a:rPr lang="es-PA" i="1">
                                      <a:latin typeface="Cambria Math" panose="02040503050406030204" pitchFamily="18" charset="0"/>
                                    </a:rPr>
                                    <m:t>1−</m:t>
                                  </m:r>
                                  <m:sSup>
                                    <m:sSupPr>
                                      <m:ctrlPr>
                                        <a:rPr lang="es-PA" i="1">
                                          <a:latin typeface="Cambria Math" panose="02040503050406030204" pitchFamily="18" charset="0"/>
                                        </a:rPr>
                                      </m:ctrlPr>
                                    </m:sSupPr>
                                    <m:e>
                                      <m:r>
                                        <m:rPr>
                                          <m:sty m:val="p"/>
                                        </m:rPr>
                                        <a:rPr lang="el-GR" i="1">
                                          <a:latin typeface="Cambria Math" panose="02040503050406030204" pitchFamily="18" charset="0"/>
                                        </a:rPr>
                                        <m:t>ξ</m:t>
                                      </m:r>
                                    </m:e>
                                    <m:sup>
                                      <m:r>
                                        <a:rPr lang="es-PA" i="1">
                                          <a:latin typeface="Cambria Math" panose="02040503050406030204" pitchFamily="18" charset="0"/>
                                        </a:rPr>
                                        <m:t>2</m:t>
                                      </m:r>
                                    </m:sup>
                                  </m:sSup>
                                </m:e>
                              </m:rad>
                            </m:den>
                          </m:f>
                        </m:sup>
                      </m:sSup>
                    </m:oMath>
                  </m:oMathPara>
                </a14:m>
                <a:endParaRPr lang="es-PA" dirty="0"/>
              </a:p>
            </p:txBody>
          </p:sp>
        </mc:Choice>
        <mc:Fallback xmlns="">
          <p:sp>
            <p:nvSpPr>
              <p:cNvPr id="7" name="TextBox 6">
                <a:extLst>
                  <a:ext uri="{FF2B5EF4-FFF2-40B4-BE49-F238E27FC236}">
                    <a16:creationId xmlns:a16="http://schemas.microsoft.com/office/drawing/2014/main" id="{2837FD8E-BD87-4625-A3ED-DA46AAEB6589}"/>
                  </a:ext>
                </a:extLst>
              </p:cNvPr>
              <p:cNvSpPr txBox="1">
                <a:spLocks noRot="1" noChangeAspect="1" noMove="1" noResize="1" noEditPoints="1" noAdjustHandles="1" noChangeArrowheads="1" noChangeShapeType="1" noTextEdit="1"/>
              </p:cNvSpPr>
              <p:nvPr/>
            </p:nvSpPr>
            <p:spPr>
              <a:xfrm>
                <a:off x="324616" y="3287200"/>
                <a:ext cx="4003084" cy="522707"/>
              </a:xfrm>
              <a:prstGeom prst="rect">
                <a:avLst/>
              </a:prstGeom>
              <a:blipFill>
                <a:blip r:embed="rId5"/>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30052A0-3607-409C-858B-49F2D810CE38}"/>
                  </a:ext>
                </a:extLst>
              </p:cNvPr>
              <p:cNvSpPr/>
              <p:nvPr/>
            </p:nvSpPr>
            <p:spPr>
              <a:xfrm>
                <a:off x="324616" y="3906144"/>
                <a:ext cx="3436710" cy="1011559"/>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PA" b="0" i="1" smtClean="0">
                              <a:latin typeface="Cambria Math" panose="02040503050406030204" pitchFamily="18" charset="0"/>
                            </a:rPr>
                          </m:ctrlPr>
                        </m:funcPr>
                        <m:fName>
                          <m:r>
                            <m:rPr>
                              <m:sty m:val="p"/>
                            </m:rPr>
                            <a:rPr lang="es-PA" b="0" i="0" smtClean="0">
                              <a:latin typeface="Cambria Math" panose="02040503050406030204" pitchFamily="18" charset="0"/>
                            </a:rPr>
                            <m:t>ln</m:t>
                          </m:r>
                        </m:fName>
                        <m:e>
                          <m:d>
                            <m:dPr>
                              <m:ctrlPr>
                                <a:rPr lang="es-PA" b="0" i="1" smtClean="0">
                                  <a:latin typeface="Cambria Math" panose="02040503050406030204" pitchFamily="18" charset="0"/>
                                </a:rPr>
                              </m:ctrlPr>
                            </m:dPr>
                            <m:e>
                              <m:r>
                                <a:rPr lang="es-PA" i="1">
                                  <a:latin typeface="Cambria Math" panose="02040503050406030204" pitchFamily="18" charset="0"/>
                                </a:rPr>
                                <m:t>0.2</m:t>
                              </m:r>
                            </m:e>
                          </m:d>
                        </m:e>
                      </m:func>
                      <m:r>
                        <a:rPr lang="es-PA" i="1">
                          <a:latin typeface="Cambria Math" panose="02040503050406030204" pitchFamily="18" charset="0"/>
                        </a:rPr>
                        <m:t>=−</m:t>
                      </m:r>
                      <m:f>
                        <m:fPr>
                          <m:ctrlPr>
                            <a:rPr lang="es-PA" i="1">
                              <a:latin typeface="Cambria Math" panose="02040503050406030204" pitchFamily="18" charset="0"/>
                            </a:rPr>
                          </m:ctrlPr>
                        </m:fPr>
                        <m:num>
                          <m:r>
                            <a:rPr lang="el-GR" i="1">
                              <a:latin typeface="Cambria Math" panose="02040503050406030204" pitchFamily="18" charset="0"/>
                            </a:rPr>
                            <m:t>𝜋𝜉</m:t>
                          </m:r>
                        </m:num>
                        <m:den>
                          <m:rad>
                            <m:radPr>
                              <m:degHide m:val="on"/>
                              <m:ctrlPr>
                                <a:rPr lang="es-PA" i="1">
                                  <a:latin typeface="Cambria Math" panose="02040503050406030204" pitchFamily="18" charset="0"/>
                                </a:rPr>
                              </m:ctrlPr>
                            </m:radPr>
                            <m:deg/>
                            <m:e>
                              <m:r>
                                <a:rPr lang="es-PA" i="1">
                                  <a:latin typeface="Cambria Math" panose="02040503050406030204" pitchFamily="18" charset="0"/>
                                </a:rPr>
                                <m:t>1−</m:t>
                              </m:r>
                              <m:sSup>
                                <m:sSupPr>
                                  <m:ctrlPr>
                                    <a:rPr lang="es-PA" i="1">
                                      <a:latin typeface="Cambria Math" panose="02040503050406030204" pitchFamily="18" charset="0"/>
                                    </a:rPr>
                                  </m:ctrlPr>
                                </m:sSupPr>
                                <m:e>
                                  <m:r>
                                    <m:rPr>
                                      <m:sty m:val="p"/>
                                    </m:rPr>
                                    <a:rPr lang="el-GR" i="1">
                                      <a:latin typeface="Cambria Math" panose="02040503050406030204" pitchFamily="18" charset="0"/>
                                    </a:rPr>
                                    <m:t>ξ</m:t>
                                  </m:r>
                                </m:e>
                                <m:sup>
                                  <m:r>
                                    <a:rPr lang="es-PA" i="1">
                                      <a:latin typeface="Cambria Math" panose="02040503050406030204" pitchFamily="18" charset="0"/>
                                    </a:rPr>
                                    <m:t>2</m:t>
                                  </m:r>
                                </m:sup>
                              </m:sSup>
                            </m:e>
                          </m:rad>
                        </m:den>
                      </m:f>
                      <m:r>
                        <a:rPr lang="es-PA" b="0" i="1" smtClean="0">
                          <a:latin typeface="Cambria Math" panose="02040503050406030204" pitchFamily="18" charset="0"/>
                        </a:rPr>
                        <m:t>=−1.6094</m:t>
                      </m:r>
                    </m:oMath>
                  </m:oMathPara>
                </a14:m>
                <a:endParaRPr lang="es-PA" b="0" dirty="0"/>
              </a:p>
              <a:p>
                <a:pPr/>
                <a14:m>
                  <m:oMathPara xmlns:m="http://schemas.openxmlformats.org/officeDocument/2006/math">
                    <m:oMathParaPr>
                      <m:jc m:val="left"/>
                    </m:oMathParaPr>
                    <m:oMath xmlns:m="http://schemas.openxmlformats.org/officeDocument/2006/math">
                      <m:r>
                        <m:rPr>
                          <m:sty m:val="p"/>
                        </m:rPr>
                        <a:rPr lang="el-GR" i="1" smtClean="0">
                          <a:latin typeface="Cambria Math" panose="02040503050406030204" pitchFamily="18" charset="0"/>
                        </a:rPr>
                        <m:t>ξ</m:t>
                      </m:r>
                      <m:r>
                        <a:rPr lang="es-PA" b="0" i="1" smtClean="0">
                          <a:latin typeface="Cambria Math" panose="02040503050406030204" pitchFamily="18" charset="0"/>
                        </a:rPr>
                        <m:t>=0.4559</m:t>
                      </m:r>
                    </m:oMath>
                  </m:oMathPara>
                </a14:m>
                <a:endParaRPr lang="es-PA" dirty="0"/>
              </a:p>
            </p:txBody>
          </p:sp>
        </mc:Choice>
        <mc:Fallback xmlns="">
          <p:sp>
            <p:nvSpPr>
              <p:cNvPr id="8" name="Rectangle 7">
                <a:extLst>
                  <a:ext uri="{FF2B5EF4-FFF2-40B4-BE49-F238E27FC236}">
                    <a16:creationId xmlns:a16="http://schemas.microsoft.com/office/drawing/2014/main" id="{430052A0-3607-409C-858B-49F2D810CE38}"/>
                  </a:ext>
                </a:extLst>
              </p:cNvPr>
              <p:cNvSpPr>
                <a:spLocks noRot="1" noChangeAspect="1" noMove="1" noResize="1" noEditPoints="1" noAdjustHandles="1" noChangeArrowheads="1" noChangeShapeType="1" noTextEdit="1"/>
              </p:cNvSpPr>
              <p:nvPr/>
            </p:nvSpPr>
            <p:spPr>
              <a:xfrm>
                <a:off x="324616" y="3906144"/>
                <a:ext cx="3436710" cy="1011559"/>
              </a:xfrm>
              <a:prstGeom prst="rect">
                <a:avLst/>
              </a:prstGeom>
              <a:blipFill>
                <a:blip r:embed="rId6"/>
                <a:stretch>
                  <a:fillRect l="-532" b="-4819"/>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B156F0-978B-4F1A-8676-33E231F4BCB7}"/>
                  </a:ext>
                </a:extLst>
              </p:cNvPr>
              <p:cNvSpPr txBox="1"/>
              <p:nvPr/>
            </p:nvSpPr>
            <p:spPr>
              <a:xfrm>
                <a:off x="5211187" y="1722153"/>
                <a:ext cx="5385129" cy="54667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𝑇</m:t>
                          </m:r>
                        </m:e>
                        <m:sub>
                          <m:r>
                            <a:rPr lang="es-PA" b="0" i="1" smtClean="0">
                              <a:latin typeface="Cambria Math" panose="02040503050406030204" pitchFamily="18" charset="0"/>
                            </a:rPr>
                            <m:t>𝑝</m:t>
                          </m:r>
                        </m:sub>
                      </m:sSub>
                      <m:r>
                        <a:rPr lang="es-PA" b="0" i="1" smtClean="0">
                          <a:latin typeface="Cambria Math" panose="02040503050406030204" pitchFamily="18" charset="0"/>
                        </a:rPr>
                        <m:t>=</m:t>
                      </m:r>
                      <m:f>
                        <m:fPr>
                          <m:ctrlPr>
                            <a:rPr lang="es-PA" b="0" i="1" smtClean="0">
                              <a:latin typeface="Cambria Math" panose="02040503050406030204" pitchFamily="18" charset="0"/>
                            </a:rPr>
                          </m:ctrlPr>
                        </m:fPr>
                        <m:num>
                          <m:r>
                            <m:rPr>
                              <m:sty m:val="p"/>
                            </m:rPr>
                            <a:rPr lang="el-GR" b="0" i="1" smtClean="0">
                              <a:latin typeface="Cambria Math" panose="02040503050406030204" pitchFamily="18" charset="0"/>
                            </a:rPr>
                            <m:t>π</m:t>
                          </m:r>
                        </m:num>
                        <m:den>
                          <m:sSub>
                            <m:sSubPr>
                              <m:ctrlPr>
                                <a:rPr lang="es-PA" b="0" i="1" smtClean="0">
                                  <a:latin typeface="Cambria Math" panose="02040503050406030204" pitchFamily="18" charset="0"/>
                                </a:rPr>
                              </m:ctrlPr>
                            </m:sSubPr>
                            <m:e>
                              <m:r>
                                <m:rPr>
                                  <m:sty m:val="p"/>
                                </m:rPr>
                                <a:rPr lang="el-GR" i="1">
                                  <a:latin typeface="Cambria Math" panose="02040503050406030204" pitchFamily="18" charset="0"/>
                                </a:rPr>
                                <m:t>ω</m:t>
                              </m:r>
                            </m:e>
                            <m:sub>
                              <m:r>
                                <a:rPr lang="es-PA" b="0" i="1" smtClean="0">
                                  <a:latin typeface="Cambria Math" panose="02040503050406030204" pitchFamily="18" charset="0"/>
                                </a:rPr>
                                <m:t>𝑑</m:t>
                              </m:r>
                            </m:sub>
                          </m:sSub>
                        </m:den>
                      </m:f>
                      <m:r>
                        <a:rPr lang="es-PA" b="0" i="1" smtClean="0">
                          <a:latin typeface="Cambria Math" panose="02040503050406030204" pitchFamily="18" charset="0"/>
                        </a:rPr>
                        <m:t>=0.4749</m:t>
                      </m:r>
                    </m:oMath>
                  </m:oMathPara>
                </a14:m>
                <a:endParaRPr lang="es-PA" b="0" dirty="0"/>
              </a:p>
              <a:p>
                <a:pPr/>
                <a14:m>
                  <m:oMathPara xmlns:m="http://schemas.openxmlformats.org/officeDocument/2006/math">
                    <m:oMathParaPr>
                      <m:jc m:val="left"/>
                    </m:oMathParaPr>
                    <m:oMath xmlns:m="http://schemas.openxmlformats.org/officeDocument/2006/math">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𝑑</m:t>
                          </m:r>
                        </m:sub>
                      </m:sSub>
                      <m:r>
                        <a:rPr lang="es-PA" b="0" i="1" smtClean="0">
                          <a:latin typeface="Cambria Math" panose="02040503050406030204" pitchFamily="18" charset="0"/>
                        </a:rPr>
                        <m:t>=6.6152</m:t>
                      </m:r>
                      <m:f>
                        <m:fPr>
                          <m:ctrlPr>
                            <a:rPr lang="es-PA" b="0" i="1" smtClean="0">
                              <a:latin typeface="Cambria Math" panose="02040503050406030204" pitchFamily="18" charset="0"/>
                            </a:rPr>
                          </m:ctrlPr>
                        </m:fPr>
                        <m:num>
                          <m:r>
                            <m:rPr>
                              <m:sty m:val="p"/>
                            </m:rPr>
                            <a:rPr lang="es-PA" b="0" i="0" smtClean="0">
                              <a:latin typeface="Cambria Math" panose="02040503050406030204" pitchFamily="18" charset="0"/>
                            </a:rPr>
                            <m:t>rad</m:t>
                          </m:r>
                        </m:num>
                        <m:den>
                          <m:r>
                            <m:rPr>
                              <m:sty m:val="p"/>
                            </m:rPr>
                            <a:rPr lang="es-PA" b="0" i="0" smtClean="0">
                              <a:latin typeface="Cambria Math" panose="02040503050406030204" pitchFamily="18" charset="0"/>
                            </a:rPr>
                            <m:t>seg</m:t>
                          </m:r>
                        </m:den>
                      </m:f>
                      <m:r>
                        <a:rPr lang="es-PA" b="0" i="0" smtClean="0">
                          <a:latin typeface="Cambria Math" panose="02040503050406030204" pitchFamily="18" charset="0"/>
                        </a:rPr>
                        <m:t>=</m:t>
                      </m:r>
                      <m:sSub>
                        <m:sSubPr>
                          <m:ctrlPr>
                            <a:rPr lang="el-GR" i="1" dirty="0">
                              <a:latin typeface="Cambria Math" panose="02040503050406030204" pitchFamily="18" charset="0"/>
                            </a:rPr>
                          </m:ctrlPr>
                        </m:sSubPr>
                        <m:e>
                          <m:r>
                            <a:rPr lang="es-PA" i="1" dirty="0">
                              <a:latin typeface="Cambria Math" panose="02040503050406030204" pitchFamily="18" charset="0"/>
                            </a:rPr>
                            <m:t>𝑤</m:t>
                          </m:r>
                        </m:e>
                        <m:sub>
                          <m:r>
                            <a:rPr lang="es-PA" i="1" dirty="0">
                              <a:latin typeface="Cambria Math" panose="02040503050406030204" pitchFamily="18" charset="0"/>
                            </a:rPr>
                            <m:t>𝑛</m:t>
                          </m:r>
                        </m:sub>
                      </m:sSub>
                      <m:rad>
                        <m:radPr>
                          <m:degHide m:val="on"/>
                          <m:ctrlPr>
                            <a:rPr lang="es-PA" i="1" dirty="0">
                              <a:latin typeface="Cambria Math" panose="02040503050406030204" pitchFamily="18" charset="0"/>
                            </a:rPr>
                          </m:ctrlPr>
                        </m:radPr>
                        <m:deg/>
                        <m:e>
                          <m:r>
                            <a:rPr lang="es-PA" i="1">
                              <a:latin typeface="Cambria Math" panose="02040503050406030204" pitchFamily="18" charset="0"/>
                            </a:rPr>
                            <m:t>1−</m:t>
                          </m:r>
                          <m:sSup>
                            <m:sSupPr>
                              <m:ctrlPr>
                                <a:rPr lang="es-PA" i="1" dirty="0">
                                  <a:latin typeface="Cambria Math" panose="02040503050406030204" pitchFamily="18" charset="0"/>
                                </a:rPr>
                              </m:ctrlPr>
                            </m:sSupPr>
                            <m:e>
                              <m:r>
                                <a:rPr lang="es-PA" b="0" i="1" dirty="0" smtClean="0">
                                  <a:latin typeface="Cambria Math" panose="02040503050406030204" pitchFamily="18" charset="0"/>
                                </a:rPr>
                                <m:t>0.4559</m:t>
                              </m:r>
                            </m:e>
                            <m:sup>
                              <m:r>
                                <a:rPr lang="es-PA" i="1" dirty="0">
                                  <a:latin typeface="Cambria Math" panose="02040503050406030204" pitchFamily="18" charset="0"/>
                                </a:rPr>
                                <m:t>2</m:t>
                              </m:r>
                            </m:sup>
                          </m:sSup>
                        </m:e>
                      </m:rad>
                    </m:oMath>
                  </m:oMathPara>
                </a14:m>
                <a:endParaRPr lang="es-PA" dirty="0"/>
              </a:p>
              <a:p>
                <a:pPr/>
                <a14:m>
                  <m:oMathPara xmlns:m="http://schemas.openxmlformats.org/officeDocument/2006/math">
                    <m:oMathParaPr>
                      <m:jc m:val="left"/>
                    </m:oMathParaPr>
                    <m:oMath xmlns:m="http://schemas.openxmlformats.org/officeDocument/2006/math">
                      <m:sSub>
                        <m:sSubPr>
                          <m:ctrlPr>
                            <a:rPr lang="el-GR" i="1" dirty="0">
                              <a:latin typeface="Cambria Math" panose="02040503050406030204" pitchFamily="18" charset="0"/>
                            </a:rPr>
                          </m:ctrlPr>
                        </m:sSubPr>
                        <m:e>
                          <m:r>
                            <a:rPr lang="es-PA" i="1" dirty="0">
                              <a:latin typeface="Cambria Math" panose="02040503050406030204" pitchFamily="18" charset="0"/>
                            </a:rPr>
                            <m:t>𝑤</m:t>
                          </m:r>
                        </m:e>
                        <m:sub>
                          <m:r>
                            <a:rPr lang="es-PA" i="1" dirty="0">
                              <a:latin typeface="Cambria Math" panose="02040503050406030204" pitchFamily="18" charset="0"/>
                            </a:rPr>
                            <m:t>𝑛</m:t>
                          </m:r>
                        </m:sub>
                      </m:sSub>
                      <m:r>
                        <a:rPr lang="es-PA" b="0" i="1" dirty="0" smtClean="0">
                          <a:latin typeface="Cambria Math" panose="02040503050406030204" pitchFamily="18" charset="0"/>
                        </a:rPr>
                        <m:t>=7.4325</m:t>
                      </m:r>
                      <m:f>
                        <m:fPr>
                          <m:ctrlPr>
                            <a:rPr lang="es-PA" b="0" i="1" dirty="0" smtClean="0">
                              <a:latin typeface="Cambria Math" panose="02040503050406030204" pitchFamily="18" charset="0"/>
                            </a:rPr>
                          </m:ctrlPr>
                        </m:fPr>
                        <m:num>
                          <m:r>
                            <a:rPr lang="es-PA" b="0" i="1" dirty="0" smtClean="0">
                              <a:latin typeface="Cambria Math" panose="02040503050406030204" pitchFamily="18" charset="0"/>
                            </a:rPr>
                            <m:t>𝑟𝑎𝑑</m:t>
                          </m:r>
                        </m:num>
                        <m:den>
                          <m:r>
                            <a:rPr lang="es-PA" b="0" i="1" dirty="0" smtClean="0">
                              <a:latin typeface="Cambria Math" panose="02040503050406030204" pitchFamily="18" charset="0"/>
                            </a:rPr>
                            <m:t>𝑠𝑒𝑔</m:t>
                          </m:r>
                        </m:den>
                      </m:f>
                    </m:oMath>
                  </m:oMathPara>
                </a14:m>
                <a:endParaRPr lang="es-PA" b="0" dirty="0"/>
              </a:p>
              <a:p>
                <a:pPr/>
                <a14:m>
                  <m:oMathPara xmlns:m="http://schemas.openxmlformats.org/officeDocument/2006/math">
                    <m:oMathParaPr>
                      <m:jc m:val="left"/>
                    </m:oMathParaPr>
                    <m:oMath xmlns:m="http://schemas.openxmlformats.org/officeDocument/2006/math">
                      <m:sSub>
                        <m:sSubPr>
                          <m:ctrlPr>
                            <a:rPr lang="es-PA" b="0" i="1" smtClean="0">
                              <a:latin typeface="Cambria Math" panose="02040503050406030204" pitchFamily="18" charset="0"/>
                            </a:rPr>
                          </m:ctrlPr>
                        </m:sSubPr>
                        <m:e>
                          <m:r>
                            <m:rPr>
                              <m:sty m:val="p"/>
                            </m:rPr>
                            <a:rPr lang="el-GR" i="1" smtClean="0">
                              <a:latin typeface="Cambria Math" panose="02040503050406030204" pitchFamily="18" charset="0"/>
                            </a:rPr>
                            <m:t>σ</m:t>
                          </m:r>
                        </m:e>
                        <m:sub>
                          <m:r>
                            <a:rPr lang="es-PA" b="0" i="1" smtClean="0">
                              <a:latin typeface="Cambria Math" panose="02040503050406030204" pitchFamily="18" charset="0"/>
                            </a:rPr>
                            <m:t>𝑑</m:t>
                          </m:r>
                        </m:sub>
                      </m:sSub>
                      <m:r>
                        <a:rPr lang="es-PA" b="0" i="1" smtClean="0">
                          <a:latin typeface="Cambria Math" panose="02040503050406030204" pitchFamily="18" charset="0"/>
                        </a:rPr>
                        <m:t>=</m:t>
                      </m:r>
                      <m:r>
                        <m:rPr>
                          <m:sty m:val="p"/>
                        </m:rPr>
                        <a:rPr lang="el-GR" i="1">
                          <a:latin typeface="Cambria Math" panose="02040503050406030204" pitchFamily="18" charset="0"/>
                        </a:rPr>
                        <m:t>ξ</m:t>
                      </m:r>
                      <m:r>
                        <a:rPr lang="es-PA" b="0" i="1" smtClean="0">
                          <a:latin typeface="Cambria Math" panose="02040503050406030204" pitchFamily="18" charset="0"/>
                        </a:rPr>
                        <m:t>∗</m:t>
                      </m:r>
                      <m:sSub>
                        <m:sSubPr>
                          <m:ctrlPr>
                            <a:rPr lang="el-GR" i="1" dirty="0">
                              <a:latin typeface="Cambria Math" panose="02040503050406030204" pitchFamily="18" charset="0"/>
                            </a:rPr>
                          </m:ctrlPr>
                        </m:sSubPr>
                        <m:e>
                          <m:r>
                            <a:rPr lang="es-PA" i="1" dirty="0">
                              <a:latin typeface="Cambria Math" panose="02040503050406030204" pitchFamily="18" charset="0"/>
                            </a:rPr>
                            <m:t>𝑤</m:t>
                          </m:r>
                        </m:e>
                        <m:sub>
                          <m:r>
                            <a:rPr lang="es-PA" i="1" dirty="0">
                              <a:latin typeface="Cambria Math" panose="02040503050406030204" pitchFamily="18" charset="0"/>
                            </a:rPr>
                            <m:t>𝑛</m:t>
                          </m:r>
                        </m:sub>
                      </m:sSub>
                    </m:oMath>
                  </m:oMathPara>
                </a14:m>
                <a:endParaRPr lang="es-PA" dirty="0"/>
              </a:p>
              <a:p>
                <a:pPr/>
                <a14:m>
                  <m:oMathPara xmlns:m="http://schemas.openxmlformats.org/officeDocument/2006/math">
                    <m:oMathParaPr>
                      <m:jc m:val="left"/>
                    </m:oMathParaPr>
                    <m:oMath xmlns:m="http://schemas.openxmlformats.org/officeDocument/2006/math">
                      <m:sSub>
                        <m:sSubPr>
                          <m:ctrlPr>
                            <a:rPr lang="es-PA" i="1">
                              <a:latin typeface="Cambria Math" panose="02040503050406030204" pitchFamily="18" charset="0"/>
                            </a:rPr>
                          </m:ctrlPr>
                        </m:sSubPr>
                        <m:e>
                          <m:r>
                            <m:rPr>
                              <m:sty m:val="p"/>
                            </m:rPr>
                            <a:rPr lang="el-GR" i="1">
                              <a:latin typeface="Cambria Math" panose="02040503050406030204" pitchFamily="18" charset="0"/>
                            </a:rPr>
                            <m:t>σ</m:t>
                          </m:r>
                        </m:e>
                        <m:sub>
                          <m:r>
                            <a:rPr lang="es-PA" i="1">
                              <a:latin typeface="Cambria Math" panose="02040503050406030204" pitchFamily="18" charset="0"/>
                            </a:rPr>
                            <m:t>𝑑</m:t>
                          </m:r>
                        </m:sub>
                      </m:sSub>
                      <m:r>
                        <a:rPr lang="es-PA" i="1">
                          <a:latin typeface="Cambria Math" panose="02040503050406030204" pitchFamily="18" charset="0"/>
                        </a:rPr>
                        <m:t>=</m:t>
                      </m:r>
                      <m:r>
                        <a:rPr lang="es-PA" b="0" i="1" smtClean="0">
                          <a:latin typeface="Cambria Math" panose="02040503050406030204" pitchFamily="18" charset="0"/>
                        </a:rPr>
                        <m:t>0.4559</m:t>
                      </m:r>
                      <m:r>
                        <a:rPr lang="es-PA" i="1">
                          <a:latin typeface="Cambria Math" panose="02040503050406030204" pitchFamily="18" charset="0"/>
                        </a:rPr>
                        <m:t>∗</m:t>
                      </m:r>
                      <m:r>
                        <a:rPr lang="es-PA" b="0" i="1" smtClean="0">
                          <a:latin typeface="Cambria Math" panose="02040503050406030204" pitchFamily="18" charset="0"/>
                        </a:rPr>
                        <m:t>7.4325</m:t>
                      </m:r>
                    </m:oMath>
                  </m:oMathPara>
                </a14:m>
                <a:endParaRPr lang="es-PA" b="0" dirty="0"/>
              </a:p>
              <a:p>
                <a:pPr/>
                <a14:m>
                  <m:oMathPara xmlns:m="http://schemas.openxmlformats.org/officeDocument/2006/math">
                    <m:oMathParaPr>
                      <m:jc m:val="left"/>
                    </m:oMathParaPr>
                    <m:oMath xmlns:m="http://schemas.openxmlformats.org/officeDocument/2006/math">
                      <m:sSub>
                        <m:sSubPr>
                          <m:ctrlPr>
                            <a:rPr lang="es-PA" i="1">
                              <a:latin typeface="Cambria Math" panose="02040503050406030204" pitchFamily="18" charset="0"/>
                            </a:rPr>
                          </m:ctrlPr>
                        </m:sSubPr>
                        <m:e>
                          <m:r>
                            <m:rPr>
                              <m:sty m:val="p"/>
                            </m:rPr>
                            <a:rPr lang="el-GR" i="1">
                              <a:latin typeface="Cambria Math" panose="02040503050406030204" pitchFamily="18" charset="0"/>
                            </a:rPr>
                            <m:t>σ</m:t>
                          </m:r>
                        </m:e>
                        <m:sub>
                          <m:r>
                            <a:rPr lang="es-PA" i="1">
                              <a:latin typeface="Cambria Math" panose="02040503050406030204" pitchFamily="18" charset="0"/>
                            </a:rPr>
                            <m:t>𝑑</m:t>
                          </m:r>
                        </m:sub>
                      </m:sSub>
                      <m:r>
                        <a:rPr lang="es-PA" b="0" i="1" smtClean="0">
                          <a:latin typeface="Cambria Math" panose="02040503050406030204" pitchFamily="18" charset="0"/>
                        </a:rPr>
                        <m:t>=3.3885</m:t>
                      </m:r>
                      <m:f>
                        <m:fPr>
                          <m:ctrlPr>
                            <a:rPr lang="es-PA" b="0" i="1" smtClean="0">
                              <a:latin typeface="Cambria Math" panose="02040503050406030204" pitchFamily="18" charset="0"/>
                            </a:rPr>
                          </m:ctrlPr>
                        </m:fPr>
                        <m:num>
                          <m:r>
                            <a:rPr lang="es-PA" b="0" i="1" smtClean="0">
                              <a:latin typeface="Cambria Math" panose="02040503050406030204" pitchFamily="18" charset="0"/>
                            </a:rPr>
                            <m:t>𝑛𝑒𝑝</m:t>
                          </m:r>
                        </m:num>
                        <m:den>
                          <m:r>
                            <a:rPr lang="es-PA" b="0" i="1" smtClean="0">
                              <a:latin typeface="Cambria Math" panose="02040503050406030204" pitchFamily="18" charset="0"/>
                            </a:rPr>
                            <m:t>𝑠𝑒</m:t>
                          </m:r>
                        </m:den>
                      </m:f>
                    </m:oMath>
                  </m:oMathPara>
                </a14:m>
                <a:endParaRPr lang="es-PA" dirty="0"/>
              </a:p>
              <a:p>
                <a:endParaRPr lang="es-PA" dirty="0"/>
              </a:p>
              <a:p>
                <a:endParaRPr lang="es-PA"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i="1">
                              <a:latin typeface="Cambria Math" panose="02040503050406030204" pitchFamily="18" charset="0"/>
                            </a:rPr>
                          </m:ctrlPr>
                        </m:sSubPr>
                        <m:e>
                          <m:r>
                            <m:rPr>
                              <m:sty m:val="p"/>
                            </m:rPr>
                            <a:rPr lang="el-GR" i="1">
                              <a:latin typeface="Cambria Math" panose="02040503050406030204" pitchFamily="18" charset="0"/>
                            </a:rPr>
                            <m:t>σ</m:t>
                          </m:r>
                        </m:e>
                        <m:sub>
                          <m:r>
                            <a:rPr lang="es-PA" i="1">
                              <a:latin typeface="Cambria Math" panose="02040503050406030204" pitchFamily="18" charset="0"/>
                            </a:rPr>
                            <m:t>𝑑</m:t>
                          </m:r>
                        </m:sub>
                      </m:sSub>
                      <m:r>
                        <a:rPr lang="es-PA" b="0" i="1" smtClean="0">
                          <a:latin typeface="Cambria Math" panose="02040503050406030204" pitchFamily="18" charset="0"/>
                        </a:rPr>
                        <m:t>±</m:t>
                      </m:r>
                      <m:r>
                        <a:rPr lang="es-PA" b="0" i="1" smtClean="0">
                          <a:latin typeface="Cambria Math" panose="02040503050406030204" pitchFamily="18" charset="0"/>
                        </a:rPr>
                        <m:t>𝑗</m:t>
                      </m:r>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𝑑</m:t>
                          </m:r>
                        </m:sub>
                      </m:sSub>
                    </m:oMath>
                  </m:oMathPara>
                </a14:m>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𝑠</m:t>
                      </m:r>
                      <m:r>
                        <a:rPr lang="es-PA" i="1">
                          <a:latin typeface="Cambria Math" panose="02040503050406030204" pitchFamily="18" charset="0"/>
                        </a:rPr>
                        <m:t>=−3.3885±</m:t>
                      </m:r>
                      <m:r>
                        <a:rPr lang="es-PA" i="1">
                          <a:latin typeface="Cambria Math" panose="02040503050406030204" pitchFamily="18" charset="0"/>
                        </a:rPr>
                        <m:t>𝑗</m:t>
                      </m:r>
                      <m:r>
                        <a:rPr lang="es-PA" b="0" i="1" smtClean="0">
                          <a:latin typeface="Cambria Math" panose="02040503050406030204" pitchFamily="18" charset="0"/>
                        </a:rPr>
                        <m:t>6.6152</m:t>
                      </m:r>
                    </m:oMath>
                  </m:oMathPara>
                </a14:m>
                <a:endParaRPr lang="es-PA" b="0"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𝑑𝑒𝑛</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+3.3885+</m:t>
                      </m:r>
                      <m:r>
                        <a:rPr lang="es-PA" i="1">
                          <a:latin typeface="Cambria Math" panose="02040503050406030204" pitchFamily="18" charset="0"/>
                        </a:rPr>
                        <m:t>𝑗</m:t>
                      </m:r>
                      <m:r>
                        <a:rPr lang="es-PA" i="1">
                          <a:latin typeface="Cambria Math" panose="02040503050406030204" pitchFamily="18" charset="0"/>
                        </a:rPr>
                        <m:t>6.6152)(</m:t>
                      </m:r>
                      <m:r>
                        <a:rPr lang="es-PA" b="0" i="1" smtClean="0">
                          <a:latin typeface="Cambria Math" panose="02040503050406030204" pitchFamily="18" charset="0"/>
                        </a:rPr>
                        <m:t>𝑠</m:t>
                      </m:r>
                      <m:r>
                        <a:rPr lang="es-PA" b="0" i="1" smtClean="0">
                          <a:latin typeface="Cambria Math" panose="02040503050406030204" pitchFamily="18" charset="0"/>
                        </a:rPr>
                        <m:t>+3.3885−</m:t>
                      </m:r>
                      <m:r>
                        <a:rPr lang="es-PA" i="1">
                          <a:latin typeface="Cambria Math" panose="02040503050406030204" pitchFamily="18" charset="0"/>
                        </a:rPr>
                        <m:t>𝑗</m:t>
                      </m:r>
                      <m:r>
                        <a:rPr lang="es-PA" i="1">
                          <a:latin typeface="Cambria Math" panose="02040503050406030204" pitchFamily="18" charset="0"/>
                        </a:rPr>
                        <m:t>6.6152)</m:t>
                      </m:r>
                    </m:oMath>
                  </m:oMathPara>
                </a14:m>
                <a:endParaRPr lang="es-PA"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𝑑𝑒𝑛</m:t>
                      </m:r>
                      <m:r>
                        <a:rPr lang="es-PA" b="0" i="1" smtClean="0">
                          <a:latin typeface="Cambria Math" panose="02040503050406030204" pitchFamily="18" charset="0"/>
                        </a:rPr>
                        <m:t>=</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+6.777</m:t>
                      </m:r>
                      <m:r>
                        <a:rPr lang="es-PA" b="0" i="1" smtClean="0">
                          <a:latin typeface="Cambria Math" panose="02040503050406030204" pitchFamily="18" charset="0"/>
                        </a:rPr>
                        <m:t>𝑠</m:t>
                      </m:r>
                      <m:r>
                        <a:rPr lang="es-PA" b="0" i="1" smtClean="0">
                          <a:latin typeface="Cambria Math" panose="02040503050406030204" pitchFamily="18" charset="0"/>
                        </a:rPr>
                        <m:t>+55.2428</m:t>
                      </m:r>
                    </m:oMath>
                  </m:oMathPara>
                </a14:m>
                <a:endParaRPr lang="es-PA" dirty="0"/>
              </a:p>
              <a:p>
                <a:endParaRPr lang="es-PA" dirty="0"/>
              </a:p>
              <a:p>
                <a:pPr/>
                <a14:m>
                  <m:oMathPara xmlns:m="http://schemas.openxmlformats.org/officeDocument/2006/math">
                    <m:oMathParaPr>
                      <m:jc m:val="left"/>
                    </m:oMathParaPr>
                    <m:oMath xmlns:m="http://schemas.openxmlformats.org/officeDocument/2006/math">
                      <m:sSubSup>
                        <m:sSubSupPr>
                          <m:ctrlPr>
                            <a:rPr lang="es-PA" b="0" i="1" dirty="0" smtClean="0">
                              <a:latin typeface="Cambria Math" panose="02040503050406030204" pitchFamily="18" charset="0"/>
                            </a:rPr>
                          </m:ctrlPr>
                        </m:sSubSupPr>
                        <m:e>
                          <m:r>
                            <a:rPr lang="es-PA" i="1" dirty="0">
                              <a:latin typeface="Cambria Math" panose="02040503050406030204" pitchFamily="18" charset="0"/>
                            </a:rPr>
                            <m:t>𝑤</m:t>
                          </m:r>
                        </m:e>
                        <m:sub>
                          <m:r>
                            <a:rPr lang="es-PA" i="1" dirty="0">
                              <a:latin typeface="Cambria Math" panose="02040503050406030204" pitchFamily="18" charset="0"/>
                            </a:rPr>
                            <m:t>𝑛</m:t>
                          </m:r>
                        </m:sub>
                        <m:sup>
                          <m:r>
                            <a:rPr lang="es-PA" b="0" i="1" dirty="0" smtClean="0">
                              <a:latin typeface="Cambria Math" panose="02040503050406030204" pitchFamily="18" charset="0"/>
                            </a:rPr>
                            <m:t>2</m:t>
                          </m:r>
                        </m:sup>
                      </m:sSubSup>
                      <m:r>
                        <a:rPr lang="es-PA" i="1" dirty="0">
                          <a:latin typeface="Cambria Math" panose="02040503050406030204" pitchFamily="18" charset="0"/>
                        </a:rPr>
                        <m:t>=</m:t>
                      </m:r>
                      <m:sSup>
                        <m:sSupPr>
                          <m:ctrlPr>
                            <a:rPr lang="es-PA" b="0" i="1" dirty="0" smtClean="0">
                              <a:latin typeface="Cambria Math" panose="02040503050406030204" pitchFamily="18" charset="0"/>
                            </a:rPr>
                          </m:ctrlPr>
                        </m:sSupPr>
                        <m:e>
                          <m:r>
                            <a:rPr lang="es-PA" i="1" dirty="0">
                              <a:latin typeface="Cambria Math" panose="02040503050406030204" pitchFamily="18" charset="0"/>
                            </a:rPr>
                            <m:t>7.4325</m:t>
                          </m:r>
                        </m:e>
                        <m:sup>
                          <m:r>
                            <a:rPr lang="es-PA" b="0" i="1" dirty="0" smtClean="0">
                              <a:latin typeface="Cambria Math" panose="02040503050406030204" pitchFamily="18" charset="0"/>
                            </a:rPr>
                            <m:t>2</m:t>
                          </m:r>
                        </m:sup>
                      </m:sSup>
                      <m:r>
                        <a:rPr lang="es-PA" b="0" i="1" dirty="0" smtClean="0">
                          <a:latin typeface="Cambria Math" panose="02040503050406030204" pitchFamily="18" charset="0"/>
                        </a:rPr>
                        <m:t>=55.2421</m:t>
                      </m:r>
                    </m:oMath>
                  </m:oMathPara>
                </a14:m>
                <a:endParaRPr lang="es-PA" dirty="0"/>
              </a:p>
              <a:p>
                <a:endParaRPr lang="es-PA" dirty="0"/>
              </a:p>
              <a:p>
                <a:endParaRPr lang="es-PA" dirty="0"/>
              </a:p>
            </p:txBody>
          </p:sp>
        </mc:Choice>
        <mc:Fallback xmlns="">
          <p:sp>
            <p:nvSpPr>
              <p:cNvPr id="9" name="TextBox 8">
                <a:extLst>
                  <a:ext uri="{FF2B5EF4-FFF2-40B4-BE49-F238E27FC236}">
                    <a16:creationId xmlns:a16="http://schemas.microsoft.com/office/drawing/2014/main" id="{B7B156F0-978B-4F1A-8676-33E231F4BCB7}"/>
                  </a:ext>
                </a:extLst>
              </p:cNvPr>
              <p:cNvSpPr txBox="1">
                <a:spLocks noRot="1" noChangeAspect="1" noMove="1" noResize="1" noEditPoints="1" noAdjustHandles="1" noChangeArrowheads="1" noChangeShapeType="1" noTextEdit="1"/>
              </p:cNvSpPr>
              <p:nvPr/>
            </p:nvSpPr>
            <p:spPr>
              <a:xfrm>
                <a:off x="5211187" y="1722153"/>
                <a:ext cx="5385129" cy="5466753"/>
              </a:xfrm>
              <a:prstGeom prst="rect">
                <a:avLst/>
              </a:prstGeom>
              <a:blipFill>
                <a:blip r:embed="rId7"/>
                <a:stretch>
                  <a:fillRect l="-1586"/>
                </a:stretch>
              </a:blipFill>
            </p:spPr>
            <p:txBody>
              <a:bodyPr/>
              <a:lstStyle/>
              <a:p>
                <a:r>
                  <a:rPr lang="es-PA">
                    <a:noFill/>
                  </a:rPr>
                  <a:t> </a:t>
                </a:r>
              </a:p>
            </p:txBody>
          </p:sp>
        </mc:Fallback>
      </mc:AlternateContent>
      <p:cxnSp>
        <p:nvCxnSpPr>
          <p:cNvPr id="11" name="Straight Arrow Connector 10">
            <a:extLst>
              <a:ext uri="{FF2B5EF4-FFF2-40B4-BE49-F238E27FC236}">
                <a16:creationId xmlns:a16="http://schemas.microsoft.com/office/drawing/2014/main" id="{4ED90BCE-596E-4FFB-9772-C30CF05F3BAC}"/>
              </a:ext>
            </a:extLst>
          </p:cNvPr>
          <p:cNvCxnSpPr>
            <a:cxnSpLocks/>
          </p:cNvCxnSpPr>
          <p:nvPr/>
        </p:nvCxnSpPr>
        <p:spPr>
          <a:xfrm flipH="1" flipV="1">
            <a:off x="6964532" y="4171443"/>
            <a:ext cx="830062" cy="284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C2DEA06-ED16-44F3-94A3-FC46C7F3BB22}"/>
              </a:ext>
            </a:extLst>
          </p:cNvPr>
          <p:cNvCxnSpPr/>
          <p:nvPr/>
        </p:nvCxnSpPr>
        <p:spPr>
          <a:xfrm flipH="1">
            <a:off x="7048870" y="1731088"/>
            <a:ext cx="745724" cy="566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FF20961-B98F-41E7-9A6A-28F1BE552FAC}"/>
                  </a:ext>
                </a:extLst>
              </p:cNvPr>
              <p:cNvSpPr txBox="1"/>
              <p:nvPr/>
            </p:nvSpPr>
            <p:spPr>
              <a:xfrm>
                <a:off x="7634796" y="751736"/>
                <a:ext cx="3178242" cy="54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𝐺</m:t>
                          </m:r>
                        </m:e>
                        <m:sub>
                          <m:r>
                            <a:rPr lang="es-PA" b="0" i="1" smtClean="0">
                              <a:latin typeface="Cambria Math" panose="02040503050406030204" pitchFamily="18" charset="0"/>
                            </a:rPr>
                            <m:t>1</m:t>
                          </m:r>
                        </m:sub>
                      </m:sSub>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i="1">
                              <a:latin typeface="Cambria Math" panose="02040503050406030204" pitchFamily="18" charset="0"/>
                            </a:rPr>
                            <m:t>55.2428</m:t>
                          </m:r>
                        </m:num>
                        <m:den>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+6.777</m:t>
                          </m:r>
                          <m:r>
                            <a:rPr lang="es-PA" i="1">
                              <a:latin typeface="Cambria Math" panose="02040503050406030204" pitchFamily="18" charset="0"/>
                            </a:rPr>
                            <m:t>𝑠</m:t>
                          </m:r>
                          <m:r>
                            <a:rPr lang="es-PA" i="1">
                              <a:latin typeface="Cambria Math" panose="02040503050406030204" pitchFamily="18" charset="0"/>
                            </a:rPr>
                            <m:t>+55.2428</m:t>
                          </m:r>
                        </m:den>
                      </m:f>
                    </m:oMath>
                  </m:oMathPara>
                </a14:m>
                <a:endParaRPr lang="es-PA" dirty="0"/>
              </a:p>
            </p:txBody>
          </p:sp>
        </mc:Choice>
        <mc:Fallback xmlns="">
          <p:sp>
            <p:nvSpPr>
              <p:cNvPr id="14" name="TextBox 13">
                <a:extLst>
                  <a:ext uri="{FF2B5EF4-FFF2-40B4-BE49-F238E27FC236}">
                    <a16:creationId xmlns:a16="http://schemas.microsoft.com/office/drawing/2014/main" id="{3FF20961-B98F-41E7-9A6A-28F1BE552FAC}"/>
                  </a:ext>
                </a:extLst>
              </p:cNvPr>
              <p:cNvSpPr txBox="1">
                <a:spLocks noRot="1" noChangeAspect="1" noMove="1" noResize="1" noEditPoints="1" noAdjustHandles="1" noChangeArrowheads="1" noChangeShapeType="1" noTextEdit="1"/>
              </p:cNvSpPr>
              <p:nvPr/>
            </p:nvSpPr>
            <p:spPr>
              <a:xfrm>
                <a:off x="7634796" y="751736"/>
                <a:ext cx="3178242" cy="548868"/>
              </a:xfrm>
              <a:prstGeom prst="rect">
                <a:avLst/>
              </a:prstGeom>
              <a:blipFill>
                <a:blip r:embed="rId8"/>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142764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7DF48-07CE-4014-BDC9-3021C8600A9D}"/>
              </a:ext>
            </a:extLst>
          </p:cNvPr>
          <p:cNvSpPr>
            <a:spLocks noGrp="1"/>
          </p:cNvSpPr>
          <p:nvPr>
            <p:ph type="title"/>
          </p:nvPr>
        </p:nvSpPr>
        <p:spPr/>
        <p:txBody>
          <a:bodyPr/>
          <a:lstStyle/>
          <a:p>
            <a:r>
              <a:rPr lang="es-PA" dirty="0"/>
              <a:t>Problema #1 (</a:t>
            </a:r>
            <a:r>
              <a:rPr lang="es-PA" dirty="0" err="1"/>
              <a:t>Nise</a:t>
            </a:r>
            <a:r>
              <a:rPr lang="es-PA" dirty="0"/>
              <a:t> Problema 5.61)</a:t>
            </a:r>
          </a:p>
        </p:txBody>
      </p:sp>
      <p:sp>
        <p:nvSpPr>
          <p:cNvPr id="5" name="CuadroTexto 4">
            <a:extLst>
              <a:ext uri="{FF2B5EF4-FFF2-40B4-BE49-F238E27FC236}">
                <a16:creationId xmlns:a16="http://schemas.microsoft.com/office/drawing/2014/main" id="{525D45D9-4075-437A-9B06-C043D8AAECE3}"/>
              </a:ext>
            </a:extLst>
          </p:cNvPr>
          <p:cNvSpPr txBox="1"/>
          <p:nvPr/>
        </p:nvSpPr>
        <p:spPr>
          <a:xfrm>
            <a:off x="225288" y="1576576"/>
            <a:ext cx="5229510" cy="1200329"/>
          </a:xfrm>
          <a:prstGeom prst="rect">
            <a:avLst/>
          </a:prstGeom>
          <a:solidFill>
            <a:schemeClr val="bg1"/>
          </a:solidFill>
        </p:spPr>
        <p:txBody>
          <a:bodyPr wrap="square" rtlCol="0">
            <a:spAutoFit/>
          </a:bodyPr>
          <a:lstStyle/>
          <a:p>
            <a:r>
              <a:rPr lang="es-PA" dirty="0"/>
              <a:t>Encuentre valores para K y M, para obtener x(t) con 10% de sobrepaso y 10 segundos de tiempo de asentamiento para una entrada escalón en el par de motor </a:t>
            </a:r>
            <a:r>
              <a:rPr lang="es-PA" b="1" dirty="0"/>
              <a:t>Tm</a:t>
            </a:r>
            <a:r>
              <a:rPr lang="es-PA" dirty="0"/>
              <a:t>.</a:t>
            </a:r>
            <a:endParaRPr lang="es-PA" b="1" dirty="0"/>
          </a:p>
        </p:txBody>
      </p:sp>
      <p:pic>
        <p:nvPicPr>
          <p:cNvPr id="3" name="Imagen 2">
            <a:extLst>
              <a:ext uri="{FF2B5EF4-FFF2-40B4-BE49-F238E27FC236}">
                <a16:creationId xmlns:a16="http://schemas.microsoft.com/office/drawing/2014/main" id="{7596BFBF-7698-41BC-B51C-AF051D970448}"/>
              </a:ext>
            </a:extLst>
          </p:cNvPr>
          <p:cNvPicPr>
            <a:picLocks noChangeAspect="1"/>
          </p:cNvPicPr>
          <p:nvPr/>
        </p:nvPicPr>
        <p:blipFill>
          <a:blip r:embed="rId2"/>
          <a:stretch>
            <a:fillRect/>
          </a:stretch>
        </p:blipFill>
        <p:spPr>
          <a:xfrm>
            <a:off x="225286" y="2857466"/>
            <a:ext cx="5229509" cy="3863373"/>
          </a:xfrm>
          <a:prstGeom prst="rect">
            <a:avLst/>
          </a:prstGeom>
        </p:spPr>
      </p:pic>
    </p:spTree>
    <p:extLst>
      <p:ext uri="{BB962C8B-B14F-4D97-AF65-F5344CB8AC3E}">
        <p14:creationId xmlns:p14="http://schemas.microsoft.com/office/powerpoint/2010/main" val="413812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19EA0-0776-4191-91CE-FCE96D22F85D}"/>
              </a:ext>
            </a:extLst>
          </p:cNvPr>
          <p:cNvSpPr>
            <a:spLocks noGrp="1"/>
          </p:cNvSpPr>
          <p:nvPr>
            <p:ph type="title"/>
          </p:nvPr>
        </p:nvSpPr>
        <p:spPr/>
        <p:txBody>
          <a:bodyPr/>
          <a:lstStyle/>
          <a:p>
            <a:r>
              <a:rPr lang="es-PA" dirty="0"/>
              <a:t>Problema #2</a:t>
            </a:r>
          </a:p>
        </p:txBody>
      </p:sp>
      <p:pic>
        <p:nvPicPr>
          <p:cNvPr id="4" name="Imagen 3">
            <a:extLst>
              <a:ext uri="{FF2B5EF4-FFF2-40B4-BE49-F238E27FC236}">
                <a16:creationId xmlns:a16="http://schemas.microsoft.com/office/drawing/2014/main" id="{AE792791-7EAC-42CC-956F-ECB1B1A2E755}"/>
              </a:ext>
            </a:extLst>
          </p:cNvPr>
          <p:cNvPicPr>
            <a:picLocks noChangeAspect="1"/>
          </p:cNvPicPr>
          <p:nvPr/>
        </p:nvPicPr>
        <p:blipFill>
          <a:blip r:embed="rId2"/>
          <a:stretch>
            <a:fillRect/>
          </a:stretch>
        </p:blipFill>
        <p:spPr>
          <a:xfrm>
            <a:off x="333375" y="3070713"/>
            <a:ext cx="5762625" cy="1571625"/>
          </a:xfrm>
          <a:prstGeom prst="rect">
            <a:avLst/>
          </a:prstGeom>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E6592812-F7E5-4DD5-AB68-655748C9F10E}"/>
                  </a:ext>
                </a:extLst>
              </p:cNvPr>
              <p:cNvSpPr txBox="1"/>
              <p:nvPr/>
            </p:nvSpPr>
            <p:spPr>
              <a:xfrm>
                <a:off x="225288" y="1576576"/>
                <a:ext cx="5229510" cy="646331"/>
              </a:xfrm>
              <a:prstGeom prst="rect">
                <a:avLst/>
              </a:prstGeom>
              <a:solidFill>
                <a:schemeClr val="bg1"/>
              </a:solidFill>
            </p:spPr>
            <p:txBody>
              <a:bodyPr wrap="square" rtlCol="0">
                <a:spAutoFit/>
              </a:bodyPr>
              <a:lstStyle/>
              <a:p>
                <a:r>
                  <a:rPr lang="es-PA" dirty="0"/>
                  <a:t>Calcule </a:t>
                </a:r>
                <a14:m>
                  <m:oMath xmlns:m="http://schemas.openxmlformats.org/officeDocument/2006/math">
                    <m:r>
                      <m:rPr>
                        <m:sty m:val="p"/>
                      </m:rPr>
                      <a:rPr lang="el-GR" i="1" smtClean="0">
                        <a:latin typeface="Cambria Math" panose="02040503050406030204" pitchFamily="18" charset="0"/>
                      </a:rPr>
                      <m:t>ξ</m:t>
                    </m:r>
                  </m:oMath>
                </a14:m>
                <a:r>
                  <a:rPr lang="es-PA" dirty="0"/>
                  <a:t>, </a:t>
                </a:r>
                <a14:m>
                  <m:oMath xmlns:m="http://schemas.openxmlformats.org/officeDocument/2006/math">
                    <m:sSub>
                      <m:sSubPr>
                        <m:ctrlPr>
                          <a:rPr lang="es-PA" i="1" smtClean="0">
                            <a:latin typeface="Cambria Math" panose="02040503050406030204" pitchFamily="18" charset="0"/>
                          </a:rPr>
                        </m:ctrlPr>
                      </m:sSubPr>
                      <m:e>
                        <m:r>
                          <m:rPr>
                            <m:sty m:val="p"/>
                          </m:rPr>
                          <a:rPr lang="el-GR" i="1">
                            <a:latin typeface="Cambria Math" panose="02040503050406030204" pitchFamily="18" charset="0"/>
                          </a:rPr>
                          <m:t>ω</m:t>
                        </m:r>
                      </m:e>
                      <m:sub>
                        <m:r>
                          <a:rPr lang="es-PA" b="0" i="1" smtClean="0">
                            <a:latin typeface="Cambria Math" panose="02040503050406030204" pitchFamily="18" charset="0"/>
                          </a:rPr>
                          <m:t>𝑛</m:t>
                        </m:r>
                      </m:sub>
                    </m:sSub>
                  </m:oMath>
                </a14:m>
                <a:r>
                  <a:rPr lang="es-PA" dirty="0"/>
                  <a:t>, Tp, %OS, </a:t>
                </a:r>
                <a:r>
                  <a:rPr lang="es-PA" dirty="0" err="1"/>
                  <a:t>Ts</a:t>
                </a:r>
                <a:r>
                  <a:rPr lang="es-PA" dirty="0"/>
                  <a:t>.</a:t>
                </a:r>
              </a:p>
              <a:p>
                <a:endParaRPr lang="es-PA" b="1" dirty="0"/>
              </a:p>
            </p:txBody>
          </p:sp>
        </mc:Choice>
        <mc:Fallback xmlns="">
          <p:sp>
            <p:nvSpPr>
              <p:cNvPr id="5" name="CuadroTexto 4">
                <a:extLst>
                  <a:ext uri="{FF2B5EF4-FFF2-40B4-BE49-F238E27FC236}">
                    <a16:creationId xmlns:a16="http://schemas.microsoft.com/office/drawing/2014/main" id="{E6592812-F7E5-4DD5-AB68-655748C9F10E}"/>
                  </a:ext>
                </a:extLst>
              </p:cNvPr>
              <p:cNvSpPr txBox="1">
                <a:spLocks noRot="1" noChangeAspect="1" noMove="1" noResize="1" noEditPoints="1" noAdjustHandles="1" noChangeArrowheads="1" noChangeShapeType="1" noTextEdit="1"/>
              </p:cNvSpPr>
              <p:nvPr/>
            </p:nvSpPr>
            <p:spPr>
              <a:xfrm>
                <a:off x="225288" y="1576576"/>
                <a:ext cx="5229510" cy="646331"/>
              </a:xfrm>
              <a:prstGeom prst="rect">
                <a:avLst/>
              </a:prstGeom>
              <a:blipFill>
                <a:blip r:embed="rId3"/>
                <a:stretch>
                  <a:fillRect l="-1049" t="-5660"/>
                </a:stretch>
              </a:blipFill>
            </p:spPr>
            <p:txBody>
              <a:bodyPr/>
              <a:lstStyle/>
              <a:p>
                <a:r>
                  <a:rPr lang="es-PA">
                    <a:noFill/>
                  </a:rPr>
                  <a:t> </a:t>
                </a:r>
              </a:p>
            </p:txBody>
          </p:sp>
        </mc:Fallback>
      </mc:AlternateContent>
    </p:spTree>
    <p:extLst>
      <p:ext uri="{BB962C8B-B14F-4D97-AF65-F5344CB8AC3E}">
        <p14:creationId xmlns:p14="http://schemas.microsoft.com/office/powerpoint/2010/main" val="631661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B944F4E-7205-4FB9-8B47-BEE5DB5798C4}"/>
              </a:ext>
            </a:extLst>
          </p:cNvPr>
          <p:cNvPicPr>
            <a:picLocks noChangeAspect="1"/>
          </p:cNvPicPr>
          <p:nvPr/>
        </p:nvPicPr>
        <p:blipFill>
          <a:blip r:embed="rId2"/>
          <a:stretch>
            <a:fillRect/>
          </a:stretch>
        </p:blipFill>
        <p:spPr>
          <a:xfrm>
            <a:off x="0" y="0"/>
            <a:ext cx="4981575" cy="1200150"/>
          </a:xfrm>
          <a:prstGeom prst="rect">
            <a:avLst/>
          </a:prstGeom>
        </p:spPr>
      </p:pic>
      <p:cxnSp>
        <p:nvCxnSpPr>
          <p:cNvPr id="6" name="Straight Arrow Connector 5">
            <a:extLst>
              <a:ext uri="{FF2B5EF4-FFF2-40B4-BE49-F238E27FC236}">
                <a16:creationId xmlns:a16="http://schemas.microsoft.com/office/drawing/2014/main" id="{D1BBC5FD-6CE1-40B1-82EA-0F39C061DECE}"/>
              </a:ext>
            </a:extLst>
          </p:cNvPr>
          <p:cNvCxnSpPr>
            <a:cxnSpLocks/>
          </p:cNvCxnSpPr>
          <p:nvPr/>
        </p:nvCxnSpPr>
        <p:spPr>
          <a:xfrm flipH="1" flipV="1">
            <a:off x="3434784" y="328197"/>
            <a:ext cx="656947" cy="614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BD5E4C3-7B16-451F-AC98-8F865DD05D75}"/>
                  </a:ext>
                </a:extLst>
              </p:cNvPr>
              <p:cNvSpPr txBox="1"/>
              <p:nvPr/>
            </p:nvSpPr>
            <p:spPr>
              <a:xfrm>
                <a:off x="4981576" y="46077"/>
                <a:ext cx="7210424" cy="1107996"/>
              </a:xfrm>
              <a:prstGeom prst="rect">
                <a:avLst/>
              </a:prstGeom>
              <a:noFill/>
            </p:spPr>
            <p:txBody>
              <a:bodyPr wrap="square" lIns="0" tIns="0" rIns="0" bIns="0" rtlCol="0">
                <a:spAutoFit/>
              </a:bodyPr>
              <a:lstStyle/>
              <a:p>
                <a:r>
                  <a:rPr lang="es-PA" i="0" dirty="0">
                    <a:latin typeface="+mj-lt"/>
                  </a:rPr>
                  <a:t>Encuentre  los valores de </a:t>
                </a:r>
                <a14:m>
                  <m:oMath xmlns:m="http://schemas.openxmlformats.org/officeDocument/2006/math">
                    <m:r>
                      <a:rPr lang="es-PA" i="1" dirty="0" smtClean="0">
                        <a:latin typeface="Cambria Math" panose="02040503050406030204" pitchFamily="18" charset="0"/>
                      </a:rPr>
                      <m:t>𝐽</m:t>
                    </m:r>
                  </m:oMath>
                </a14:m>
                <a:r>
                  <a:rPr lang="es-PA" i="0" dirty="0">
                    <a:latin typeface="+mj-lt"/>
                  </a:rPr>
                  <a:t> y </a:t>
                </a:r>
                <a14:m>
                  <m:oMath xmlns:m="http://schemas.openxmlformats.org/officeDocument/2006/math">
                    <m:r>
                      <a:rPr lang="es-PA" i="1" dirty="0" smtClean="0">
                        <a:latin typeface="Cambria Math" panose="02040503050406030204" pitchFamily="18" charset="0"/>
                      </a:rPr>
                      <m:t>𝐷</m:t>
                    </m:r>
                  </m:oMath>
                </a14:m>
                <a:r>
                  <a:rPr lang="es-PA" i="0" dirty="0">
                    <a:latin typeface="+mj-lt"/>
                  </a:rPr>
                  <a:t>, si se sabe que la respuesta de este sistema presenta un sobrepaso máximo de </a:t>
                </a:r>
                <a:r>
                  <a:rPr lang="es-PA" dirty="0">
                    <a:latin typeface="+mj-lt"/>
                  </a:rPr>
                  <a:t>20% y un tiempo de asentamiento de 2 segundos ante una entrada escalón de 10 N-m.</a:t>
                </a:r>
                <a:endParaRPr lang="es-PA" dirty="0"/>
              </a:p>
            </p:txBody>
          </p:sp>
        </mc:Choice>
        <mc:Fallback xmlns="">
          <p:sp>
            <p:nvSpPr>
              <p:cNvPr id="16" name="TextBox 15">
                <a:extLst>
                  <a:ext uri="{FF2B5EF4-FFF2-40B4-BE49-F238E27FC236}">
                    <a16:creationId xmlns:a16="http://schemas.microsoft.com/office/drawing/2014/main" id="{2BD5E4C3-7B16-451F-AC98-8F865DD05D75}"/>
                  </a:ext>
                </a:extLst>
              </p:cNvPr>
              <p:cNvSpPr txBox="1">
                <a:spLocks noRot="1" noChangeAspect="1" noMove="1" noResize="1" noEditPoints="1" noAdjustHandles="1" noChangeArrowheads="1" noChangeShapeType="1" noTextEdit="1"/>
              </p:cNvSpPr>
              <p:nvPr/>
            </p:nvSpPr>
            <p:spPr>
              <a:xfrm>
                <a:off x="4981576" y="46077"/>
                <a:ext cx="7210424" cy="1107996"/>
              </a:xfrm>
              <a:prstGeom prst="rect">
                <a:avLst/>
              </a:prstGeom>
              <a:blipFill>
                <a:blip r:embed="rId3"/>
                <a:stretch>
                  <a:fillRect l="-1944" t="-7182" r="-2282" b="-12155"/>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3B6EF67-EF59-4662-892D-F88DB69D4D40}"/>
                  </a:ext>
                </a:extLst>
              </p:cNvPr>
              <p:cNvSpPr txBox="1"/>
              <p:nvPr/>
            </p:nvSpPr>
            <p:spPr>
              <a:xfrm>
                <a:off x="301840" y="1837678"/>
                <a:ext cx="2709973" cy="1297471"/>
              </a:xfrm>
              <a:prstGeom prst="rect">
                <a:avLst/>
              </a:prstGeom>
              <a:solidFill>
                <a:schemeClr val="bg1"/>
              </a:solid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𝑇</m:t>
                      </m:r>
                      <m:r>
                        <a:rPr lang="es-PA" b="0" i="1" smtClean="0">
                          <a:latin typeface="Cambria Math" panose="02040503050406030204" pitchFamily="18" charset="0"/>
                        </a:rPr>
                        <m:t>=</m:t>
                      </m:r>
                      <m:r>
                        <m:rPr>
                          <m:sty m:val="p"/>
                        </m:rPr>
                        <a:rPr lang="el-GR" b="0" i="1" smtClean="0">
                          <a:latin typeface="Cambria Math" panose="02040503050406030204" pitchFamily="18" charset="0"/>
                        </a:rPr>
                        <m:t>θ</m:t>
                      </m:r>
                      <m:d>
                        <m:dPr>
                          <m:ctrlPr>
                            <a:rPr lang="es-PA" b="0" i="1" smtClean="0">
                              <a:latin typeface="Cambria Math" panose="02040503050406030204" pitchFamily="18" charset="0"/>
                            </a:rPr>
                          </m:ctrlPr>
                        </m:dPr>
                        <m:e>
                          <m:r>
                            <a:rPr lang="es-PA" b="0" i="1" smtClean="0">
                              <a:latin typeface="Cambria Math" panose="02040503050406030204" pitchFamily="18" charset="0"/>
                            </a:rPr>
                            <m:t>𝐽</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m:t>
                          </m:r>
                          <m:r>
                            <a:rPr lang="es-PA" b="0" i="1" smtClean="0">
                              <a:latin typeface="Cambria Math" panose="02040503050406030204" pitchFamily="18" charset="0"/>
                            </a:rPr>
                            <m:t>𝐷𝑠</m:t>
                          </m:r>
                          <m:r>
                            <a:rPr lang="es-PA" b="0" i="1" smtClean="0">
                              <a:latin typeface="Cambria Math" panose="02040503050406030204" pitchFamily="18" charset="0"/>
                            </a:rPr>
                            <m:t>+5</m:t>
                          </m:r>
                        </m:e>
                      </m:d>
                    </m:oMath>
                  </m:oMathPara>
                </a14:m>
                <a:endParaRPr lang="es-PA" b="0" dirty="0"/>
              </a:p>
              <a:p>
                <a:pPr/>
                <a14:m>
                  <m:oMathPara xmlns:m="http://schemas.openxmlformats.org/officeDocument/2006/math">
                    <m:oMathParaPr>
                      <m:jc m:val="centerGroup"/>
                    </m:oMathParaPr>
                    <m:oMath xmlns:m="http://schemas.openxmlformats.org/officeDocument/2006/math">
                      <m:f>
                        <m:fPr>
                          <m:ctrlPr>
                            <a:rPr lang="es-PA" b="0" i="1" smtClean="0">
                              <a:latin typeface="Cambria Math" panose="02040503050406030204" pitchFamily="18" charset="0"/>
                            </a:rPr>
                          </m:ctrlPr>
                        </m:fPr>
                        <m:num>
                          <m:r>
                            <m:rPr>
                              <m:sty m:val="p"/>
                            </m:rPr>
                            <a:rPr lang="el-GR" i="1" smtClean="0">
                              <a:latin typeface="Cambria Math" panose="02040503050406030204" pitchFamily="18" charset="0"/>
                            </a:rPr>
                            <m:t>θ</m:t>
                          </m:r>
                          <m:d>
                            <m:dPr>
                              <m:ctrlPr>
                                <a:rPr lang="es-PA" b="0" i="1" smtClean="0">
                                  <a:latin typeface="Cambria Math" panose="02040503050406030204" pitchFamily="18" charset="0"/>
                                </a:rPr>
                              </m:ctrlPr>
                            </m:dPr>
                            <m:e>
                              <m:r>
                                <m:rPr>
                                  <m:sty m:val="p"/>
                                </m:rPr>
                                <a:rPr lang="es-PA" b="0" i="0" smtClean="0">
                                  <a:latin typeface="Cambria Math" panose="02040503050406030204" pitchFamily="18" charset="0"/>
                                </a:rPr>
                                <m:t>s</m:t>
                              </m:r>
                            </m:e>
                          </m:d>
                        </m:num>
                        <m:den>
                          <m:r>
                            <m:rPr>
                              <m:sty m:val="p"/>
                            </m:rPr>
                            <a:rPr lang="es-PA" b="0" i="0" smtClean="0">
                              <a:latin typeface="Cambria Math" panose="02040503050406030204" pitchFamily="18" charset="0"/>
                            </a:rPr>
                            <m:t>T</m:t>
                          </m:r>
                          <m:d>
                            <m:dPr>
                              <m:ctrlPr>
                                <a:rPr lang="es-PA" b="0" i="1" smtClean="0">
                                  <a:latin typeface="Cambria Math" panose="02040503050406030204" pitchFamily="18" charset="0"/>
                                </a:rPr>
                              </m:ctrlPr>
                            </m:dPr>
                            <m:e>
                              <m:r>
                                <m:rPr>
                                  <m:sty m:val="p"/>
                                </m:rPr>
                                <a:rPr lang="es-PA" b="0" i="0" smtClean="0">
                                  <a:latin typeface="Cambria Math" panose="02040503050406030204" pitchFamily="18" charset="0"/>
                                </a:rPr>
                                <m:t>s</m:t>
                              </m:r>
                            </m:e>
                          </m:d>
                        </m:den>
                      </m:f>
                      <m:r>
                        <a:rPr lang="es-PA" b="0" i="0" smtClean="0">
                          <a:latin typeface="Cambria Math" panose="02040503050406030204" pitchFamily="18" charset="0"/>
                        </a:rPr>
                        <m:t>=</m:t>
                      </m:r>
                      <m:r>
                        <m:rPr>
                          <m:sty m:val="p"/>
                        </m:rPr>
                        <a:rPr lang="es-PA" b="0" i="0" smtClean="0">
                          <a:latin typeface="Cambria Math" panose="02040503050406030204" pitchFamily="18" charset="0"/>
                        </a:rPr>
                        <m:t>G</m:t>
                      </m:r>
                      <m:d>
                        <m:dPr>
                          <m:ctrlPr>
                            <a:rPr lang="es-PA" b="0" i="1" smtClean="0">
                              <a:latin typeface="Cambria Math" panose="02040503050406030204" pitchFamily="18" charset="0"/>
                            </a:rPr>
                          </m:ctrlPr>
                        </m:dPr>
                        <m:e>
                          <m:r>
                            <m:rPr>
                              <m:sty m:val="p"/>
                            </m:rPr>
                            <a:rPr lang="es-PA" b="0" i="0" smtClean="0">
                              <a:latin typeface="Cambria Math" panose="02040503050406030204" pitchFamily="18" charset="0"/>
                            </a:rPr>
                            <m:t>s</m:t>
                          </m:r>
                        </m:e>
                      </m:d>
                      <m:r>
                        <a:rPr lang="es-PA" b="0" i="0" smtClean="0">
                          <a:latin typeface="Cambria Math" panose="02040503050406030204" pitchFamily="18" charset="0"/>
                        </a:rPr>
                        <m:t>=</m:t>
                      </m:r>
                      <m:f>
                        <m:fPr>
                          <m:ctrlPr>
                            <a:rPr lang="es-PA" b="0" i="1" smtClean="0">
                              <a:latin typeface="Cambria Math" panose="02040503050406030204" pitchFamily="18" charset="0"/>
                            </a:rPr>
                          </m:ctrlPr>
                        </m:fPr>
                        <m:num>
                          <m:d>
                            <m:dPr>
                              <m:ctrlPr>
                                <a:rPr lang="es-PA" b="0" i="1" smtClean="0">
                                  <a:latin typeface="Cambria Math" panose="02040503050406030204" pitchFamily="18" charset="0"/>
                                </a:rPr>
                              </m:ctrlPr>
                            </m:dPr>
                            <m:e>
                              <m:f>
                                <m:fPr>
                                  <m:ctrlPr>
                                    <a:rPr lang="es-PA" b="0" i="1" smtClean="0">
                                      <a:latin typeface="Cambria Math" panose="02040503050406030204" pitchFamily="18" charset="0"/>
                                    </a:rPr>
                                  </m:ctrlPr>
                                </m:fPr>
                                <m:num>
                                  <m:r>
                                    <a:rPr lang="es-PA" b="0" i="0" smtClean="0">
                                      <a:latin typeface="Cambria Math" panose="02040503050406030204" pitchFamily="18" charset="0"/>
                                    </a:rPr>
                                    <m:t>5</m:t>
                                  </m:r>
                                </m:num>
                                <m:den>
                                  <m:r>
                                    <a:rPr lang="es-PA" b="0" i="1" smtClean="0">
                                      <a:latin typeface="Cambria Math" panose="02040503050406030204" pitchFamily="18" charset="0"/>
                                    </a:rPr>
                                    <m:t>𝐽</m:t>
                                  </m:r>
                                </m:den>
                              </m:f>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1</m:t>
                              </m:r>
                            </m:num>
                            <m:den>
                              <m:r>
                                <a:rPr lang="es-PA" b="0" i="1" smtClean="0">
                                  <a:latin typeface="Cambria Math" panose="02040503050406030204" pitchFamily="18" charset="0"/>
                                </a:rPr>
                                <m:t>5</m:t>
                              </m:r>
                            </m:den>
                          </m:f>
                        </m:num>
                        <m:den>
                          <m:sSup>
                            <m:sSupPr>
                              <m:ctrlPr>
                                <a:rPr lang="es-PA" b="0" i="1" smtClean="0">
                                  <a:latin typeface="Cambria Math" panose="02040503050406030204" pitchFamily="18" charset="0"/>
                                </a:rPr>
                              </m:ctrlPr>
                            </m:sSupPr>
                            <m:e>
                              <m:r>
                                <m:rPr>
                                  <m:sty m:val="p"/>
                                </m:rPr>
                                <a:rPr lang="es-PA" b="0" i="0" smtClean="0">
                                  <a:latin typeface="Cambria Math" panose="02040503050406030204" pitchFamily="18" charset="0"/>
                                </a:rPr>
                                <m:t>s</m:t>
                              </m:r>
                            </m:e>
                            <m:sup>
                              <m:r>
                                <a:rPr lang="es-PA" b="0" i="0" smtClean="0">
                                  <a:latin typeface="Cambria Math" panose="02040503050406030204" pitchFamily="18" charset="0"/>
                                </a:rPr>
                                <m:t>2</m:t>
                              </m:r>
                            </m:sup>
                          </m:sSup>
                          <m:r>
                            <a:rPr lang="es-PA" b="0" i="0" smtClean="0">
                              <a:latin typeface="Cambria Math" panose="02040503050406030204" pitchFamily="18" charset="0"/>
                            </a:rPr>
                            <m:t>+</m:t>
                          </m:r>
                          <m:f>
                            <m:fPr>
                              <m:ctrlPr>
                                <a:rPr lang="es-PA" b="0" i="1" smtClean="0">
                                  <a:latin typeface="Cambria Math" panose="02040503050406030204" pitchFamily="18" charset="0"/>
                                </a:rPr>
                              </m:ctrlPr>
                            </m:fPr>
                            <m:num>
                              <m:r>
                                <m:rPr>
                                  <m:sty m:val="p"/>
                                </m:rPr>
                                <a:rPr lang="es-PA" b="0" i="0" smtClean="0">
                                  <a:latin typeface="Cambria Math" panose="02040503050406030204" pitchFamily="18" charset="0"/>
                                </a:rPr>
                                <m:t>D</m:t>
                              </m:r>
                            </m:num>
                            <m:den>
                              <m:r>
                                <m:rPr>
                                  <m:sty m:val="p"/>
                                </m:rPr>
                                <a:rPr lang="es-PA" b="0" i="0" smtClean="0">
                                  <a:latin typeface="Cambria Math" panose="02040503050406030204" pitchFamily="18" charset="0"/>
                                </a:rPr>
                                <m:t>J</m:t>
                              </m:r>
                            </m:den>
                          </m:f>
                          <m:r>
                            <m:rPr>
                              <m:sty m:val="p"/>
                            </m:rPr>
                            <a:rPr lang="es-PA" b="0" i="0" smtClean="0">
                              <a:latin typeface="Cambria Math" panose="02040503050406030204" pitchFamily="18" charset="0"/>
                            </a:rPr>
                            <m:t>s</m:t>
                          </m:r>
                          <m:r>
                            <a:rPr lang="es-PA" b="0" i="0" smtClean="0">
                              <a:latin typeface="Cambria Math" panose="02040503050406030204" pitchFamily="18" charset="0"/>
                            </a:rPr>
                            <m:t>+</m:t>
                          </m:r>
                          <m:f>
                            <m:fPr>
                              <m:ctrlPr>
                                <a:rPr lang="es-PA" b="0" i="1" smtClean="0">
                                  <a:latin typeface="Cambria Math" panose="02040503050406030204" pitchFamily="18" charset="0"/>
                                </a:rPr>
                              </m:ctrlPr>
                            </m:fPr>
                            <m:num>
                              <m:r>
                                <a:rPr lang="es-PA" b="0" i="0" smtClean="0">
                                  <a:latin typeface="Cambria Math" panose="02040503050406030204" pitchFamily="18" charset="0"/>
                                </a:rPr>
                                <m:t>5</m:t>
                              </m:r>
                            </m:num>
                            <m:den>
                              <m:r>
                                <m:rPr>
                                  <m:sty m:val="p"/>
                                </m:rPr>
                                <a:rPr lang="es-PA" b="0" i="0" smtClean="0">
                                  <a:latin typeface="Cambria Math" panose="02040503050406030204" pitchFamily="18" charset="0"/>
                                </a:rPr>
                                <m:t>J</m:t>
                              </m:r>
                            </m:den>
                          </m:f>
                        </m:den>
                      </m:f>
                    </m:oMath>
                  </m:oMathPara>
                </a14:m>
                <a:endParaRPr lang="es-PA" dirty="0"/>
              </a:p>
            </p:txBody>
          </p:sp>
        </mc:Choice>
        <mc:Fallback xmlns="">
          <p:sp>
            <p:nvSpPr>
              <p:cNvPr id="17" name="TextBox 16">
                <a:extLst>
                  <a:ext uri="{FF2B5EF4-FFF2-40B4-BE49-F238E27FC236}">
                    <a16:creationId xmlns:a16="http://schemas.microsoft.com/office/drawing/2014/main" id="{D3B6EF67-EF59-4662-892D-F88DB69D4D40}"/>
                  </a:ext>
                </a:extLst>
              </p:cNvPr>
              <p:cNvSpPr txBox="1">
                <a:spLocks noRot="1" noChangeAspect="1" noMove="1" noResize="1" noEditPoints="1" noAdjustHandles="1" noChangeArrowheads="1" noChangeShapeType="1" noTextEdit="1"/>
              </p:cNvSpPr>
              <p:nvPr/>
            </p:nvSpPr>
            <p:spPr>
              <a:xfrm>
                <a:off x="301840" y="1837678"/>
                <a:ext cx="2709973" cy="1297471"/>
              </a:xfrm>
              <a:prstGeom prst="rect">
                <a:avLst/>
              </a:prstGeom>
              <a:blipFill>
                <a:blip r:embed="rId4"/>
                <a:stretch>
                  <a:fillRect/>
                </a:stretch>
              </a:blipFill>
              <a:ln>
                <a:solidFill>
                  <a:schemeClr val="bg1"/>
                </a:solidFill>
              </a:ln>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8B24EB8-2290-41A0-B06C-D6EAD65CAE7C}"/>
                  </a:ext>
                </a:extLst>
              </p:cNvPr>
              <p:cNvSpPr txBox="1"/>
              <p:nvPr/>
            </p:nvSpPr>
            <p:spPr>
              <a:xfrm>
                <a:off x="3266106" y="1837678"/>
                <a:ext cx="5798960" cy="271491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s-PA" i="1" smtClean="0">
                          <a:latin typeface="Cambria Math" panose="02040503050406030204" pitchFamily="18" charset="0"/>
                        </a:rPr>
                        <m:t>2</m:t>
                      </m:r>
                      <m:r>
                        <m:rPr>
                          <m:sty m:val="p"/>
                        </m:rPr>
                        <a:rPr lang="el-GR" i="1">
                          <a:latin typeface="Cambria Math" panose="02040503050406030204" pitchFamily="18" charset="0"/>
                        </a:rPr>
                        <m:t>ξ</m:t>
                      </m:r>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r>
                        <a:rPr lang="es-PA" i="1">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𝐷</m:t>
                          </m:r>
                        </m:num>
                        <m:den>
                          <m:r>
                            <a:rPr lang="es-PA" b="0" i="1" smtClean="0">
                              <a:latin typeface="Cambria Math" panose="02040503050406030204" pitchFamily="18" charset="0"/>
                            </a:rPr>
                            <m:t>𝐽</m:t>
                          </m:r>
                        </m:den>
                      </m:f>
                      <m:r>
                        <a:rPr lang="es-PA" b="0" i="1" smtClean="0">
                          <a:latin typeface="Cambria Math" panose="02040503050406030204" pitchFamily="18" charset="0"/>
                        </a:rPr>
                        <m:t> →</m:t>
                      </m:r>
                      <m:r>
                        <a:rPr lang="es-PA" i="1">
                          <a:latin typeface="Cambria Math" panose="02040503050406030204" pitchFamily="18" charset="0"/>
                        </a:rPr>
                        <m:t>2</m:t>
                      </m:r>
                      <m:r>
                        <m:rPr>
                          <m:sty m:val="p"/>
                        </m:rPr>
                        <a:rPr lang="el-GR" i="1">
                          <a:latin typeface="Cambria Math" panose="02040503050406030204" pitchFamily="18" charset="0"/>
                        </a:rPr>
                        <m:t>ξ</m:t>
                      </m:r>
                      <m:rad>
                        <m:radPr>
                          <m:degHide m:val="on"/>
                          <m:ctrlPr>
                            <a:rPr lang="es-PA" i="1">
                              <a:latin typeface="Cambria Math" panose="02040503050406030204" pitchFamily="18" charset="0"/>
                            </a:rPr>
                          </m:ctrlPr>
                        </m:radPr>
                        <m:deg/>
                        <m:e>
                          <m:f>
                            <m:fPr>
                              <m:ctrlPr>
                                <a:rPr lang="es-PA" i="1">
                                  <a:latin typeface="Cambria Math" panose="02040503050406030204" pitchFamily="18" charset="0"/>
                                </a:rPr>
                              </m:ctrlPr>
                            </m:fPr>
                            <m:num>
                              <m:r>
                                <a:rPr lang="es-PA" i="1">
                                  <a:latin typeface="Cambria Math" panose="02040503050406030204" pitchFamily="18" charset="0"/>
                                </a:rPr>
                                <m:t>5</m:t>
                              </m:r>
                            </m:num>
                            <m:den>
                              <m:r>
                                <a:rPr lang="es-PA" i="1">
                                  <a:latin typeface="Cambria Math" panose="02040503050406030204" pitchFamily="18" charset="0"/>
                                </a:rPr>
                                <m:t>𝐽</m:t>
                              </m:r>
                            </m:den>
                          </m:f>
                        </m:e>
                      </m:ra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𝐷</m:t>
                          </m:r>
                        </m:num>
                        <m:den>
                          <m:r>
                            <a:rPr lang="es-PA" i="1">
                              <a:latin typeface="Cambria Math" panose="02040503050406030204" pitchFamily="18" charset="0"/>
                            </a:rPr>
                            <m:t>𝐽</m:t>
                          </m:r>
                        </m:den>
                      </m:f>
                      <m:r>
                        <a:rPr lang="es-PA" b="0" i="1" smtClean="0">
                          <a:latin typeface="Cambria Math" panose="02040503050406030204" pitchFamily="18" charset="0"/>
                        </a:rPr>
                        <m:t>  →</m:t>
                      </m:r>
                      <m:r>
                        <m:rPr>
                          <m:sty m:val="p"/>
                        </m:rPr>
                        <a:rPr lang="el-GR" i="1">
                          <a:latin typeface="Cambria Math" panose="02040503050406030204" pitchFamily="18" charset="0"/>
                        </a:rPr>
                        <m:t>ξ</m:t>
                      </m:r>
                      <m:r>
                        <a:rPr lang="es-PA" b="0" i="1" smtClean="0">
                          <a:latin typeface="Cambria Math" panose="02040503050406030204" pitchFamily="18" charset="0"/>
                        </a:rPr>
                        <m:t>=0.5∗</m:t>
                      </m:r>
                      <m:r>
                        <a:rPr lang="es-PA" b="0" i="1" smtClean="0">
                          <a:latin typeface="Cambria Math" panose="02040503050406030204" pitchFamily="18" charset="0"/>
                        </a:rPr>
                        <m:t>𝐷</m:t>
                      </m:r>
                      <m:r>
                        <a:rPr lang="es-PA" b="0" i="1" smtClean="0">
                          <a:latin typeface="Cambria Math" panose="02040503050406030204" pitchFamily="18" charset="0"/>
                        </a:rPr>
                        <m:t>∗</m:t>
                      </m:r>
                      <m:rad>
                        <m:radPr>
                          <m:degHide m:val="on"/>
                          <m:ctrlPr>
                            <a:rPr lang="es-PA" b="0" i="1" smtClean="0">
                              <a:latin typeface="Cambria Math" panose="02040503050406030204" pitchFamily="18" charset="0"/>
                            </a:rPr>
                          </m:ctrlPr>
                        </m:radPr>
                        <m:deg/>
                        <m:e>
                          <m:f>
                            <m:fPr>
                              <m:ctrlPr>
                                <a:rPr lang="es-PA" b="0" i="1" smtClean="0">
                                  <a:latin typeface="Cambria Math" panose="02040503050406030204" pitchFamily="18" charset="0"/>
                                </a:rPr>
                              </m:ctrlPr>
                            </m:fPr>
                            <m:num>
                              <m:r>
                                <a:rPr lang="es-PA" b="0" i="1" smtClean="0">
                                  <a:latin typeface="Cambria Math" panose="02040503050406030204" pitchFamily="18" charset="0"/>
                                </a:rPr>
                                <m:t>𝐽</m:t>
                              </m:r>
                            </m:num>
                            <m:den>
                              <m:r>
                                <a:rPr lang="es-PA" b="0" i="1" smtClean="0">
                                  <a:latin typeface="Cambria Math" panose="02040503050406030204" pitchFamily="18" charset="0"/>
                                </a:rPr>
                                <m:t>5</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𝐽</m:t>
                                  </m:r>
                                </m:e>
                                <m:sup>
                                  <m:r>
                                    <a:rPr lang="es-PA" b="0" i="1" smtClean="0">
                                      <a:latin typeface="Cambria Math" panose="02040503050406030204" pitchFamily="18" charset="0"/>
                                    </a:rPr>
                                    <m:t>2</m:t>
                                  </m:r>
                                </m:sup>
                              </m:sSup>
                            </m:den>
                          </m:f>
                        </m:e>
                      </m:ra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0.2236</m:t>
                          </m:r>
                          <m:r>
                            <a:rPr lang="es-PA" b="0" i="1" smtClean="0">
                              <a:latin typeface="Cambria Math" panose="02040503050406030204" pitchFamily="18" charset="0"/>
                            </a:rPr>
                            <m:t>𝐷</m:t>
                          </m:r>
                        </m:num>
                        <m:den>
                          <m:rad>
                            <m:radPr>
                              <m:degHide m:val="on"/>
                              <m:ctrlPr>
                                <a:rPr lang="es-PA" i="1">
                                  <a:latin typeface="Cambria Math" panose="02040503050406030204" pitchFamily="18" charset="0"/>
                                </a:rPr>
                              </m:ctrlPr>
                            </m:radPr>
                            <m:deg/>
                            <m:e>
                              <m:r>
                                <a:rPr lang="es-PA" i="1">
                                  <a:latin typeface="Cambria Math" panose="02040503050406030204" pitchFamily="18" charset="0"/>
                                </a:rPr>
                                <m:t>𝐽</m:t>
                              </m:r>
                            </m:e>
                          </m:rad>
                        </m:den>
                      </m:f>
                    </m:oMath>
                  </m:oMathPara>
                </a14:m>
                <a:endParaRPr lang="es-PA" dirty="0"/>
              </a:p>
              <a:p>
                <a:pPr/>
                <a14:m>
                  <m:oMathPara xmlns:m="http://schemas.openxmlformats.org/officeDocument/2006/math">
                    <m:oMathParaPr>
                      <m:jc m:val="left"/>
                    </m:oMathParaPr>
                    <m:oMath xmlns:m="http://schemas.openxmlformats.org/officeDocument/2006/math">
                      <m:sSubSup>
                        <m:sSubSupPr>
                          <m:ctrlPr>
                            <a:rPr lang="es-PA" b="0" i="1" smtClean="0">
                              <a:latin typeface="Cambria Math" panose="02040503050406030204" pitchFamily="18" charset="0"/>
                            </a:rPr>
                          </m:ctrlPr>
                        </m:sSubSupPr>
                        <m:e>
                          <m:r>
                            <m:rPr>
                              <m:sty m:val="p"/>
                            </m:rPr>
                            <a:rPr lang="el-GR" i="1">
                              <a:latin typeface="Cambria Math" panose="02040503050406030204" pitchFamily="18" charset="0"/>
                            </a:rPr>
                            <m:t>ω</m:t>
                          </m:r>
                        </m:e>
                        <m:sub>
                          <m:r>
                            <a:rPr lang="es-PA" i="1">
                              <a:latin typeface="Cambria Math" panose="02040503050406030204" pitchFamily="18" charset="0"/>
                            </a:rPr>
                            <m:t>𝑛</m:t>
                          </m:r>
                        </m:sub>
                        <m:sup>
                          <m:r>
                            <a:rPr lang="es-PA" b="0" i="1" smtClean="0">
                              <a:latin typeface="Cambria Math" panose="02040503050406030204" pitchFamily="18" charset="0"/>
                            </a:rPr>
                            <m:t>2</m:t>
                          </m:r>
                        </m:sup>
                      </m:sSubSup>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5</m:t>
                          </m:r>
                        </m:num>
                        <m:den>
                          <m:r>
                            <a:rPr lang="es-PA" b="0" i="1" smtClean="0">
                              <a:latin typeface="Cambria Math" panose="02040503050406030204" pitchFamily="18" charset="0"/>
                            </a:rPr>
                            <m:t>𝐽</m:t>
                          </m:r>
                        </m:den>
                      </m:f>
                      <m:r>
                        <a:rPr lang="es-PA" b="0" i="1" smtClean="0">
                          <a:latin typeface="Cambria Math" panose="02040503050406030204" pitchFamily="18" charset="0"/>
                        </a:rPr>
                        <m:t>→</m:t>
                      </m:r>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r>
                        <a:rPr lang="es-PA" b="0" i="1" smtClean="0">
                          <a:latin typeface="Cambria Math" panose="02040503050406030204" pitchFamily="18" charset="0"/>
                        </a:rPr>
                        <m:t>=</m:t>
                      </m:r>
                      <m:rad>
                        <m:radPr>
                          <m:degHide m:val="on"/>
                          <m:ctrlPr>
                            <a:rPr lang="es-PA" b="0" i="1" smtClean="0">
                              <a:latin typeface="Cambria Math" panose="02040503050406030204" pitchFamily="18" charset="0"/>
                            </a:rPr>
                          </m:ctrlPr>
                        </m:radPr>
                        <m:deg/>
                        <m:e>
                          <m:f>
                            <m:fPr>
                              <m:ctrlPr>
                                <a:rPr lang="es-PA" b="0" i="1" smtClean="0">
                                  <a:latin typeface="Cambria Math" panose="02040503050406030204" pitchFamily="18" charset="0"/>
                                </a:rPr>
                              </m:ctrlPr>
                            </m:fPr>
                            <m:num>
                              <m:r>
                                <a:rPr lang="es-PA" b="0" i="1" smtClean="0">
                                  <a:latin typeface="Cambria Math" panose="02040503050406030204" pitchFamily="18" charset="0"/>
                                </a:rPr>
                                <m:t>5</m:t>
                              </m:r>
                            </m:num>
                            <m:den>
                              <m:r>
                                <a:rPr lang="es-PA" b="0" i="1" smtClean="0">
                                  <a:latin typeface="Cambria Math" panose="02040503050406030204" pitchFamily="18" charset="0"/>
                                </a:rPr>
                                <m:t>𝐽</m:t>
                              </m:r>
                            </m:den>
                          </m:f>
                        </m:e>
                      </m:rad>
                    </m:oMath>
                  </m:oMathPara>
                </a14:m>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𝐾</m:t>
                      </m:r>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1</m:t>
                          </m:r>
                        </m:num>
                        <m:den>
                          <m:r>
                            <a:rPr lang="es-PA" i="1">
                              <a:latin typeface="Cambria Math" panose="02040503050406030204" pitchFamily="18" charset="0"/>
                            </a:rPr>
                            <m:t>5</m:t>
                          </m:r>
                        </m:den>
                      </m:f>
                    </m:oMath>
                  </m:oMathPara>
                </a14:m>
                <a:endParaRPr lang="es-PA" dirty="0"/>
              </a:p>
              <a:p>
                <a:endParaRPr lang="es-PA" dirty="0"/>
              </a:p>
              <a:p>
                <a:endParaRPr lang="es-PA" dirty="0"/>
              </a:p>
            </p:txBody>
          </p:sp>
        </mc:Choice>
        <mc:Fallback xmlns="">
          <p:sp>
            <p:nvSpPr>
              <p:cNvPr id="18" name="TextBox 17">
                <a:extLst>
                  <a:ext uri="{FF2B5EF4-FFF2-40B4-BE49-F238E27FC236}">
                    <a16:creationId xmlns:a16="http://schemas.microsoft.com/office/drawing/2014/main" id="{18B24EB8-2290-41A0-B06C-D6EAD65CAE7C}"/>
                  </a:ext>
                </a:extLst>
              </p:cNvPr>
              <p:cNvSpPr txBox="1">
                <a:spLocks noRot="1" noChangeAspect="1" noMove="1" noResize="1" noEditPoints="1" noAdjustHandles="1" noChangeArrowheads="1" noChangeShapeType="1" noTextEdit="1"/>
              </p:cNvSpPr>
              <p:nvPr/>
            </p:nvSpPr>
            <p:spPr>
              <a:xfrm>
                <a:off x="3266106" y="1837678"/>
                <a:ext cx="5798960" cy="2714910"/>
              </a:xfrm>
              <a:prstGeom prst="rect">
                <a:avLst/>
              </a:prstGeom>
              <a:blipFill>
                <a:blip r:embed="rId5"/>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CD781C4-3605-4C11-99CF-EE4836870E9F}"/>
                  </a:ext>
                </a:extLst>
              </p:cNvPr>
              <p:cNvSpPr/>
              <p:nvPr/>
            </p:nvSpPr>
            <p:spPr>
              <a:xfrm>
                <a:off x="8949254" y="1132741"/>
                <a:ext cx="2709523" cy="7049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s-PA" i="1" smtClean="0">
                              <a:latin typeface="Cambria Math" panose="02040503050406030204" pitchFamily="18" charset="0"/>
                            </a:rPr>
                          </m:ctrlPr>
                        </m:fPr>
                        <m:num>
                          <m:r>
                            <a:rPr lang="es-PA" i="1">
                              <a:latin typeface="Cambria Math" panose="02040503050406030204" pitchFamily="18" charset="0"/>
                            </a:rPr>
                            <m:t>𝐾</m:t>
                          </m:r>
                          <m:sSubSup>
                            <m:sSubSupPr>
                              <m:ctrlPr>
                                <a:rPr lang="es-PA" i="1" smtClean="0">
                                  <a:latin typeface="Cambria Math" panose="02040503050406030204" pitchFamily="18" charset="0"/>
                                </a:rPr>
                              </m:ctrlPr>
                            </m:sSubSupPr>
                            <m:e>
                              <m:r>
                                <m:rPr>
                                  <m:sty m:val="p"/>
                                </m:rPr>
                                <a:rPr lang="el-GR" i="1">
                                  <a:latin typeface="Cambria Math" panose="02040503050406030204" pitchFamily="18" charset="0"/>
                                </a:rPr>
                                <m:t>ω</m:t>
                              </m:r>
                            </m:e>
                            <m:sub>
                              <m:r>
                                <a:rPr lang="es-PA" i="1">
                                  <a:latin typeface="Cambria Math" panose="02040503050406030204" pitchFamily="18" charset="0"/>
                                </a:rPr>
                                <m:t>𝑛</m:t>
                              </m:r>
                            </m:sub>
                            <m:sup>
                              <m:r>
                                <a:rPr lang="es-PA" i="1">
                                  <a:latin typeface="Cambria Math" panose="02040503050406030204" pitchFamily="18" charset="0"/>
                                </a:rPr>
                                <m:t>2</m:t>
                              </m:r>
                            </m:sup>
                          </m:sSubSup>
                        </m:num>
                        <m:den>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+2</m:t>
                          </m:r>
                          <m:r>
                            <m:rPr>
                              <m:sty m:val="p"/>
                            </m:rPr>
                            <a:rPr lang="el-GR" i="1">
                              <a:latin typeface="Cambria Math" panose="02040503050406030204" pitchFamily="18" charset="0"/>
                            </a:rPr>
                            <m:t>ξ</m:t>
                          </m:r>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r>
                            <a:rPr lang="es-PA" i="1">
                              <a:latin typeface="Cambria Math" panose="02040503050406030204" pitchFamily="18" charset="0"/>
                            </a:rPr>
                            <m:t>𝑠</m:t>
                          </m:r>
                          <m:r>
                            <a:rPr lang="es-PA" i="1">
                              <a:latin typeface="Cambria Math" panose="02040503050406030204" pitchFamily="18" charset="0"/>
                            </a:rPr>
                            <m:t>+</m:t>
                          </m:r>
                          <m:sSubSup>
                            <m:sSubSupPr>
                              <m:ctrlPr>
                                <a:rPr lang="es-PA" i="1">
                                  <a:latin typeface="Cambria Math" panose="02040503050406030204" pitchFamily="18" charset="0"/>
                                </a:rPr>
                              </m:ctrlPr>
                            </m:sSubSupPr>
                            <m:e>
                              <m:r>
                                <m:rPr>
                                  <m:sty m:val="p"/>
                                </m:rPr>
                                <a:rPr lang="el-GR" i="1">
                                  <a:latin typeface="Cambria Math" panose="02040503050406030204" pitchFamily="18" charset="0"/>
                                </a:rPr>
                                <m:t>ω</m:t>
                              </m:r>
                            </m:e>
                            <m:sub>
                              <m:r>
                                <a:rPr lang="es-PA" i="1">
                                  <a:latin typeface="Cambria Math" panose="02040503050406030204" pitchFamily="18" charset="0"/>
                                </a:rPr>
                                <m:t>𝑛</m:t>
                              </m:r>
                            </m:sub>
                            <m:sup>
                              <m:r>
                                <a:rPr lang="es-PA" i="1">
                                  <a:latin typeface="Cambria Math" panose="02040503050406030204" pitchFamily="18" charset="0"/>
                                </a:rPr>
                                <m:t>2</m:t>
                              </m:r>
                            </m:sup>
                          </m:sSubSup>
                        </m:den>
                      </m:f>
                    </m:oMath>
                  </m:oMathPara>
                </a14:m>
                <a:endParaRPr lang="es-PA" dirty="0"/>
              </a:p>
            </p:txBody>
          </p:sp>
        </mc:Choice>
        <mc:Fallback xmlns="">
          <p:sp>
            <p:nvSpPr>
              <p:cNvPr id="19" name="Rectangle 18">
                <a:extLst>
                  <a:ext uri="{FF2B5EF4-FFF2-40B4-BE49-F238E27FC236}">
                    <a16:creationId xmlns:a16="http://schemas.microsoft.com/office/drawing/2014/main" id="{2CD781C4-3605-4C11-99CF-EE4836870E9F}"/>
                  </a:ext>
                </a:extLst>
              </p:cNvPr>
              <p:cNvSpPr>
                <a:spLocks noRot="1" noChangeAspect="1" noMove="1" noResize="1" noEditPoints="1" noAdjustHandles="1" noChangeArrowheads="1" noChangeShapeType="1" noTextEdit="1"/>
              </p:cNvSpPr>
              <p:nvPr/>
            </p:nvSpPr>
            <p:spPr>
              <a:xfrm>
                <a:off x="8949254" y="1132741"/>
                <a:ext cx="2709523" cy="704937"/>
              </a:xfrm>
              <a:prstGeom prst="rect">
                <a:avLst/>
              </a:prstGeom>
              <a:blipFill>
                <a:blip r:embed="rId6"/>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1754B6C-D2E3-46DB-88B8-22522593668D}"/>
                  </a:ext>
                </a:extLst>
              </p:cNvPr>
              <p:cNvSpPr/>
              <p:nvPr/>
            </p:nvSpPr>
            <p:spPr>
              <a:xfrm>
                <a:off x="2911650" y="4436066"/>
                <a:ext cx="3315203" cy="1991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m:t>
                      </m:r>
                      <m:r>
                        <a:rPr lang="es-PA" i="1" smtClean="0">
                          <a:latin typeface="Cambria Math" panose="02040503050406030204" pitchFamily="18" charset="0"/>
                        </a:rPr>
                        <m:t>𝑂𝑆</m:t>
                      </m:r>
                      <m:r>
                        <a:rPr lang="es-PA" i="1" smtClean="0">
                          <a:latin typeface="Cambria Math" panose="02040503050406030204" pitchFamily="18" charset="0"/>
                        </a:rPr>
                        <m:t>=20=100∗</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m:t>
                          </m:r>
                          <m:f>
                            <m:fPr>
                              <m:type m:val="skw"/>
                              <m:ctrlPr>
                                <a:rPr lang="es-PA" i="1">
                                  <a:latin typeface="Cambria Math" panose="02040503050406030204" pitchFamily="18" charset="0"/>
                                </a:rPr>
                              </m:ctrlPr>
                            </m:fPr>
                            <m:num>
                              <m:r>
                                <m:rPr>
                                  <m:sty m:val="p"/>
                                </m:rPr>
                                <a:rPr lang="el-GR" i="1" smtClean="0">
                                  <a:latin typeface="Cambria Math" panose="02040503050406030204" pitchFamily="18" charset="0"/>
                                </a:rPr>
                                <m:t>πξ</m:t>
                              </m:r>
                            </m:num>
                            <m:den>
                              <m:rad>
                                <m:radPr>
                                  <m:degHide m:val="on"/>
                                  <m:ctrlPr>
                                    <a:rPr lang="es-PA" i="1">
                                      <a:latin typeface="Cambria Math" panose="02040503050406030204" pitchFamily="18" charset="0"/>
                                    </a:rPr>
                                  </m:ctrlPr>
                                </m:radPr>
                                <m:deg/>
                                <m:e>
                                  <m:r>
                                    <a:rPr lang="es-PA" i="1">
                                      <a:latin typeface="Cambria Math" panose="02040503050406030204" pitchFamily="18" charset="0"/>
                                    </a:rPr>
                                    <m:t>1−</m:t>
                                  </m:r>
                                  <m:sSup>
                                    <m:sSupPr>
                                      <m:ctrlPr>
                                        <a:rPr lang="es-PA" i="1">
                                          <a:latin typeface="Cambria Math" panose="02040503050406030204" pitchFamily="18" charset="0"/>
                                        </a:rPr>
                                      </m:ctrlPr>
                                    </m:sSupPr>
                                    <m:e>
                                      <m:r>
                                        <m:rPr>
                                          <m:sty m:val="p"/>
                                        </m:rPr>
                                        <a:rPr lang="el-GR" i="1">
                                          <a:latin typeface="Cambria Math" panose="02040503050406030204" pitchFamily="18" charset="0"/>
                                        </a:rPr>
                                        <m:t>ξ</m:t>
                                      </m:r>
                                    </m:e>
                                    <m:sup>
                                      <m:r>
                                        <a:rPr lang="es-PA" i="1">
                                          <a:latin typeface="Cambria Math" panose="02040503050406030204" pitchFamily="18" charset="0"/>
                                        </a:rPr>
                                        <m:t>2</m:t>
                                      </m:r>
                                    </m:sup>
                                  </m:sSup>
                                </m:e>
                              </m:rad>
                            </m:den>
                          </m:f>
                        </m:sup>
                      </m:sSup>
                    </m:oMath>
                  </m:oMathPara>
                </a14:m>
                <a:endParaRPr lang="es-PA" dirty="0"/>
              </a:p>
              <a:p>
                <a:pPr/>
                <a14:m>
                  <m:oMathPara xmlns:m="http://schemas.openxmlformats.org/officeDocument/2006/math">
                    <m:oMathParaPr>
                      <m:jc m:val="left"/>
                    </m:oMathParaPr>
                    <m:oMath xmlns:m="http://schemas.openxmlformats.org/officeDocument/2006/math">
                      <m:r>
                        <m:rPr>
                          <m:sty m:val="p"/>
                        </m:rPr>
                        <a:rPr lang="el-GR" i="1">
                          <a:latin typeface="Cambria Math" panose="02040503050406030204" pitchFamily="18" charset="0"/>
                        </a:rPr>
                        <m:t>ξ</m:t>
                      </m:r>
                      <m:r>
                        <a:rPr lang="es-PA" b="0" i="1" smtClean="0">
                          <a:latin typeface="Cambria Math" panose="02040503050406030204" pitchFamily="18" charset="0"/>
                        </a:rPr>
                        <m:t>=0.4559</m:t>
                      </m:r>
                    </m:oMath>
                  </m:oMathPara>
                </a14:m>
                <a:endParaRPr lang="es-PA" dirty="0"/>
              </a:p>
              <a:p>
                <a:endParaRPr lang="es-PA" dirty="0"/>
              </a:p>
              <a:p>
                <a:pPr/>
                <a14:m>
                  <m:oMathPara xmlns:m="http://schemas.openxmlformats.org/officeDocument/2006/math">
                    <m:oMathParaPr>
                      <m:jc m:val="left"/>
                    </m:oMathParaPr>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𝑇</m:t>
                          </m:r>
                        </m:e>
                        <m:sub>
                          <m:r>
                            <a:rPr lang="es-PA" i="1">
                              <a:latin typeface="Cambria Math" panose="02040503050406030204" pitchFamily="18" charset="0"/>
                            </a:rPr>
                            <m:t>𝑠</m:t>
                          </m:r>
                        </m:sub>
                      </m:sSub>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4</m:t>
                          </m:r>
                        </m:num>
                        <m:den>
                          <m:r>
                            <a:rPr lang="es-PA" b="0" i="1" smtClean="0">
                              <a:latin typeface="Cambria Math" panose="02040503050406030204" pitchFamily="18" charset="0"/>
                            </a:rPr>
                            <m:t>0.4559</m:t>
                          </m:r>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den>
                      </m:f>
                      <m:r>
                        <a:rPr lang="es-PA" b="0" i="1" smtClean="0">
                          <a:latin typeface="Cambria Math" panose="02040503050406030204" pitchFamily="18" charset="0"/>
                        </a:rPr>
                        <m:t>=2</m:t>
                      </m:r>
                    </m:oMath>
                  </m:oMathPara>
                </a14:m>
                <a:endParaRPr lang="es-PA" dirty="0"/>
              </a:p>
              <a:p>
                <a:pPr/>
                <a14:m>
                  <m:oMathPara xmlns:m="http://schemas.openxmlformats.org/officeDocument/2006/math">
                    <m:oMathParaPr>
                      <m:jc m:val="left"/>
                    </m:oMathParaPr>
                    <m:oMath xmlns:m="http://schemas.openxmlformats.org/officeDocument/2006/math">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r>
                        <a:rPr lang="es-PA" i="1">
                          <a:latin typeface="Cambria Math" panose="02040503050406030204" pitchFamily="18" charset="0"/>
                        </a:rPr>
                        <m:t>=4.3869</m:t>
                      </m:r>
                      <m:r>
                        <a:rPr lang="es-PA" b="0" i="1" smtClean="0">
                          <a:latin typeface="Cambria Math" panose="02040503050406030204" pitchFamily="18" charset="0"/>
                        </a:rPr>
                        <m:t> </m:t>
                      </m:r>
                      <m:r>
                        <a:rPr lang="es-PA" b="0" i="1" smtClean="0">
                          <a:latin typeface="Cambria Math" panose="02040503050406030204" pitchFamily="18" charset="0"/>
                        </a:rPr>
                        <m:t>𝑟𝑎𝑑</m:t>
                      </m:r>
                      <m:r>
                        <a:rPr lang="es-PA" b="0" i="1" smtClean="0">
                          <a:latin typeface="Cambria Math" panose="02040503050406030204" pitchFamily="18" charset="0"/>
                        </a:rPr>
                        <m:t>/</m:t>
                      </m:r>
                      <m:r>
                        <a:rPr lang="es-PA" b="0" i="1" smtClean="0">
                          <a:latin typeface="Cambria Math" panose="02040503050406030204" pitchFamily="18" charset="0"/>
                        </a:rPr>
                        <m:t>𝑠𝑒𝑔</m:t>
                      </m:r>
                    </m:oMath>
                  </m:oMathPara>
                </a14:m>
                <a:endParaRPr lang="es-PA" dirty="0"/>
              </a:p>
            </p:txBody>
          </p:sp>
        </mc:Choice>
        <mc:Fallback xmlns="">
          <p:sp>
            <p:nvSpPr>
              <p:cNvPr id="21" name="Rectangle 20">
                <a:extLst>
                  <a:ext uri="{FF2B5EF4-FFF2-40B4-BE49-F238E27FC236}">
                    <a16:creationId xmlns:a16="http://schemas.microsoft.com/office/drawing/2014/main" id="{51754B6C-D2E3-46DB-88B8-22522593668D}"/>
                  </a:ext>
                </a:extLst>
              </p:cNvPr>
              <p:cNvSpPr>
                <a:spLocks noRot="1" noChangeAspect="1" noMove="1" noResize="1" noEditPoints="1" noAdjustHandles="1" noChangeArrowheads="1" noChangeShapeType="1" noTextEdit="1"/>
              </p:cNvSpPr>
              <p:nvPr/>
            </p:nvSpPr>
            <p:spPr>
              <a:xfrm>
                <a:off x="2911650" y="4436066"/>
                <a:ext cx="3315203" cy="1991443"/>
              </a:xfrm>
              <a:prstGeom prst="rect">
                <a:avLst/>
              </a:prstGeom>
              <a:blipFill>
                <a:blip r:embed="rId7"/>
                <a:stretch>
                  <a:fillRect l="-552" b="-2147"/>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789D47F-4C29-4887-90D6-24C99081469F}"/>
                  </a:ext>
                </a:extLst>
              </p:cNvPr>
              <p:cNvSpPr/>
              <p:nvPr/>
            </p:nvSpPr>
            <p:spPr>
              <a:xfrm>
                <a:off x="6096001" y="3195133"/>
                <a:ext cx="5376340" cy="31158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PA" i="1" smtClean="0">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r>
                        <a:rPr lang="es-PA" i="1">
                          <a:latin typeface="Cambria Math" panose="02040503050406030204" pitchFamily="18" charset="0"/>
                        </a:rPr>
                        <m:t>=</m:t>
                      </m:r>
                      <m:rad>
                        <m:radPr>
                          <m:degHide m:val="on"/>
                          <m:ctrlPr>
                            <a:rPr lang="es-PA" i="1">
                              <a:latin typeface="Cambria Math" panose="02040503050406030204" pitchFamily="18" charset="0"/>
                            </a:rPr>
                          </m:ctrlPr>
                        </m:radPr>
                        <m:deg/>
                        <m:e>
                          <m:f>
                            <m:fPr>
                              <m:ctrlPr>
                                <a:rPr lang="es-PA" i="1">
                                  <a:latin typeface="Cambria Math" panose="02040503050406030204" pitchFamily="18" charset="0"/>
                                </a:rPr>
                              </m:ctrlPr>
                            </m:fPr>
                            <m:num>
                              <m:r>
                                <a:rPr lang="es-PA" i="1">
                                  <a:latin typeface="Cambria Math" panose="02040503050406030204" pitchFamily="18" charset="0"/>
                                </a:rPr>
                                <m:t>5</m:t>
                              </m:r>
                            </m:num>
                            <m:den>
                              <m:r>
                                <a:rPr lang="es-PA" i="1">
                                  <a:latin typeface="Cambria Math" panose="02040503050406030204" pitchFamily="18" charset="0"/>
                                </a:rPr>
                                <m:t>𝐽</m:t>
                              </m:r>
                            </m:den>
                          </m:f>
                        </m:e>
                      </m:rad>
                      <m:r>
                        <a:rPr lang="es-PA" b="0" i="1" smtClean="0">
                          <a:latin typeface="Cambria Math" panose="02040503050406030204" pitchFamily="18" charset="0"/>
                        </a:rPr>
                        <m:t>=4.3869</m:t>
                      </m:r>
                    </m:oMath>
                  </m:oMathPara>
                </a14:m>
                <a:endParaRPr lang="es-PA" dirty="0"/>
              </a:p>
              <a:p>
                <a:pPr/>
                <a14:m>
                  <m:oMathPara xmlns:m="http://schemas.openxmlformats.org/officeDocument/2006/math">
                    <m:oMathParaPr>
                      <m:jc m:val="centerGroup"/>
                    </m:oMathParaPr>
                    <m:oMath xmlns:m="http://schemas.openxmlformats.org/officeDocument/2006/math">
                      <m:r>
                        <a:rPr lang="es-PA" i="1">
                          <a:latin typeface="Cambria Math" panose="02040503050406030204" pitchFamily="18" charset="0"/>
                        </a:rPr>
                        <m:t>𝐽</m:t>
                      </m:r>
                      <m:r>
                        <a:rPr lang="es-PA" i="1">
                          <a:latin typeface="Cambria Math" panose="02040503050406030204" pitchFamily="18" charset="0"/>
                        </a:rPr>
                        <m:t>=0.2598 </m:t>
                      </m:r>
                      <m:r>
                        <a:rPr lang="es-PA" b="0" i="1" smtClean="0">
                          <a:latin typeface="Cambria Math" panose="02040503050406030204" pitchFamily="18" charset="0"/>
                        </a:rPr>
                        <m:t>𝑁</m:t>
                      </m:r>
                      <m:r>
                        <a:rPr lang="es-PA" b="0" i="1" smtClean="0">
                          <a:latin typeface="Cambria Math" panose="02040503050406030204" pitchFamily="18" charset="0"/>
                        </a:rPr>
                        <m:t>−</m:t>
                      </m:r>
                      <m:r>
                        <a:rPr lang="es-PA" b="0" i="1" smtClean="0">
                          <a:latin typeface="Cambria Math" panose="02040503050406030204" pitchFamily="18" charset="0"/>
                        </a:rPr>
                        <m:t>𝑚</m:t>
                      </m:r>
                      <m:r>
                        <a:rPr lang="es-PA" b="0" i="1" smtClean="0">
                          <a:latin typeface="Cambria Math" panose="02040503050406030204" pitchFamily="18" charset="0"/>
                        </a:rPr>
                        <m:t>−</m:t>
                      </m:r>
                      <m:f>
                        <m:fPr>
                          <m:ctrlPr>
                            <a:rPr lang="es-PA" b="0" i="1" smtClean="0">
                              <a:latin typeface="Cambria Math" panose="02040503050406030204" pitchFamily="18" charset="0"/>
                            </a:rPr>
                          </m:ctrlPr>
                        </m:fPr>
                        <m:num>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num>
                        <m:den>
                          <m:r>
                            <a:rPr lang="es-PA" b="0" i="1" smtClean="0">
                              <a:latin typeface="Cambria Math" panose="02040503050406030204" pitchFamily="18" charset="0"/>
                            </a:rPr>
                            <m:t>𝑟𝑎𝑑</m:t>
                          </m:r>
                        </m:den>
                      </m:f>
                    </m:oMath>
                  </m:oMathPara>
                </a14:m>
                <a:endParaRPr lang="es-PA" b="0" dirty="0"/>
              </a:p>
              <a:p>
                <a:endParaRPr lang="es-PA" dirty="0"/>
              </a:p>
              <a:p>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rPr>
                        <m:t>ξ</m:t>
                      </m:r>
                      <m:r>
                        <a:rPr lang="es-PA" i="1">
                          <a:latin typeface="Cambria Math" panose="02040503050406030204" pitchFamily="18" charset="0"/>
                        </a:rPr>
                        <m:t>=0.5∗</m:t>
                      </m:r>
                      <m:r>
                        <a:rPr lang="es-PA" i="1">
                          <a:latin typeface="Cambria Math" panose="02040503050406030204" pitchFamily="18" charset="0"/>
                        </a:rPr>
                        <m:t>𝐷</m:t>
                      </m:r>
                      <m:r>
                        <a:rPr lang="es-PA" i="1">
                          <a:latin typeface="Cambria Math" panose="02040503050406030204" pitchFamily="18" charset="0"/>
                        </a:rPr>
                        <m:t>∗</m:t>
                      </m:r>
                      <m:rad>
                        <m:radPr>
                          <m:degHide m:val="on"/>
                          <m:ctrlPr>
                            <a:rPr lang="es-PA" i="1">
                              <a:latin typeface="Cambria Math" panose="02040503050406030204" pitchFamily="18" charset="0"/>
                            </a:rPr>
                          </m:ctrlPr>
                        </m:radPr>
                        <m:deg/>
                        <m:e>
                          <m:f>
                            <m:fPr>
                              <m:ctrlPr>
                                <a:rPr lang="es-PA" i="1">
                                  <a:latin typeface="Cambria Math" panose="02040503050406030204" pitchFamily="18" charset="0"/>
                                </a:rPr>
                              </m:ctrlPr>
                            </m:fPr>
                            <m:num>
                              <m:r>
                                <a:rPr lang="es-PA" i="1">
                                  <a:latin typeface="Cambria Math" panose="02040503050406030204" pitchFamily="18" charset="0"/>
                                </a:rPr>
                                <m:t>𝐽</m:t>
                              </m:r>
                            </m:num>
                            <m:den>
                              <m:r>
                                <a:rPr lang="es-PA" i="1">
                                  <a:latin typeface="Cambria Math" panose="02040503050406030204" pitchFamily="18" charset="0"/>
                                </a:rPr>
                                <m:t>5</m:t>
                              </m:r>
                              <m:sSup>
                                <m:sSupPr>
                                  <m:ctrlPr>
                                    <a:rPr lang="es-PA" i="1">
                                      <a:latin typeface="Cambria Math" panose="02040503050406030204" pitchFamily="18" charset="0"/>
                                    </a:rPr>
                                  </m:ctrlPr>
                                </m:sSupPr>
                                <m:e>
                                  <m:r>
                                    <a:rPr lang="es-PA" i="1">
                                      <a:latin typeface="Cambria Math" panose="02040503050406030204" pitchFamily="18" charset="0"/>
                                    </a:rPr>
                                    <m:t>𝐽</m:t>
                                  </m:r>
                                </m:e>
                                <m:sup>
                                  <m:r>
                                    <a:rPr lang="es-PA" i="1">
                                      <a:latin typeface="Cambria Math" panose="02040503050406030204" pitchFamily="18" charset="0"/>
                                    </a:rPr>
                                    <m:t>2</m:t>
                                  </m:r>
                                </m:sup>
                              </m:sSup>
                            </m:den>
                          </m:f>
                        </m:e>
                      </m:rad>
                      <m:r>
                        <a:rPr lang="es-PA" i="1">
                          <a:latin typeface="Cambria Math" panose="02040503050406030204" pitchFamily="18" charset="0"/>
                        </a:rPr>
                        <m:t>=</m:t>
                      </m:r>
                      <m:f>
                        <m:fPr>
                          <m:ctrlPr>
                            <a:rPr lang="es-PA" b="0" i="1" smtClean="0">
                              <a:latin typeface="Cambria Math" panose="02040503050406030204" pitchFamily="18" charset="0"/>
                            </a:rPr>
                          </m:ctrlPr>
                        </m:fPr>
                        <m:num>
                          <m:r>
                            <a:rPr lang="es-PA" i="1">
                              <a:latin typeface="Cambria Math" panose="02040503050406030204" pitchFamily="18" charset="0"/>
                            </a:rPr>
                            <m:t>0.2236</m:t>
                          </m:r>
                          <m:r>
                            <a:rPr lang="es-PA" i="1">
                              <a:latin typeface="Cambria Math" panose="02040503050406030204" pitchFamily="18" charset="0"/>
                            </a:rPr>
                            <m:t>𝐷</m:t>
                          </m:r>
                        </m:num>
                        <m:den>
                          <m:rad>
                            <m:radPr>
                              <m:degHide m:val="on"/>
                              <m:ctrlPr>
                                <a:rPr lang="es-PA" i="1">
                                  <a:latin typeface="Cambria Math" panose="02040503050406030204" pitchFamily="18" charset="0"/>
                                </a:rPr>
                              </m:ctrlPr>
                            </m:radPr>
                            <m:deg/>
                            <m:e>
                              <m:r>
                                <a:rPr lang="es-PA" i="1">
                                  <a:latin typeface="Cambria Math" panose="02040503050406030204" pitchFamily="18" charset="0"/>
                                </a:rPr>
                                <m:t>0.2598</m:t>
                              </m:r>
                            </m:e>
                          </m:rad>
                        </m:den>
                      </m:f>
                      <m:r>
                        <a:rPr lang="es-PA" b="0" i="1" smtClean="0">
                          <a:latin typeface="Cambria Math" panose="02040503050406030204" pitchFamily="18" charset="0"/>
                        </a:rPr>
                        <m:t>=0.4559</m:t>
                      </m:r>
                    </m:oMath>
                  </m:oMathPara>
                </a14:m>
                <a:endParaRPr lang="es-PA" b="0" dirty="0"/>
              </a:p>
              <a:p>
                <a:pPr/>
                <a14:m>
                  <m:oMathPara xmlns:m="http://schemas.openxmlformats.org/officeDocument/2006/math">
                    <m:oMathParaPr>
                      <m:jc m:val="centerGroup"/>
                    </m:oMathParaPr>
                    <m:oMath xmlns:m="http://schemas.openxmlformats.org/officeDocument/2006/math">
                      <m:r>
                        <a:rPr lang="es-PA" i="1">
                          <a:latin typeface="Cambria Math" panose="02040503050406030204" pitchFamily="18" charset="0"/>
                        </a:rPr>
                        <m:t>𝐷</m:t>
                      </m:r>
                      <m:r>
                        <a:rPr lang="es-PA" b="0" i="1" smtClean="0">
                          <a:latin typeface="Cambria Math" panose="02040503050406030204" pitchFamily="18" charset="0"/>
                        </a:rPr>
                        <m:t>=1.039 </m:t>
                      </m:r>
                      <m:r>
                        <a:rPr lang="es-PA" b="0" i="1" smtClean="0">
                          <a:latin typeface="Cambria Math" panose="02040503050406030204" pitchFamily="18" charset="0"/>
                        </a:rPr>
                        <m:t>𝑁𝑚𝑠</m:t>
                      </m:r>
                      <m:r>
                        <a:rPr lang="es-PA" b="0" i="1" smtClean="0">
                          <a:latin typeface="Cambria Math" panose="02040503050406030204" pitchFamily="18" charset="0"/>
                        </a:rPr>
                        <m:t>/</m:t>
                      </m:r>
                      <m:r>
                        <a:rPr lang="es-PA" b="0" i="1" smtClean="0">
                          <a:latin typeface="Cambria Math" panose="02040503050406030204" pitchFamily="18" charset="0"/>
                        </a:rPr>
                        <m:t>𝑟𝑎𝑑</m:t>
                      </m:r>
                    </m:oMath>
                  </m:oMathPara>
                </a14:m>
                <a:endParaRPr lang="es-PA" dirty="0"/>
              </a:p>
              <a:p>
                <a:endParaRPr lang="es-PA" dirty="0"/>
              </a:p>
            </p:txBody>
          </p:sp>
        </mc:Choice>
        <mc:Fallback xmlns="">
          <p:sp>
            <p:nvSpPr>
              <p:cNvPr id="22" name="Rectangle 21">
                <a:extLst>
                  <a:ext uri="{FF2B5EF4-FFF2-40B4-BE49-F238E27FC236}">
                    <a16:creationId xmlns:a16="http://schemas.microsoft.com/office/drawing/2014/main" id="{2789D47F-4C29-4887-90D6-24C99081469F}"/>
                  </a:ext>
                </a:extLst>
              </p:cNvPr>
              <p:cNvSpPr>
                <a:spLocks noRot="1" noChangeAspect="1" noMove="1" noResize="1" noEditPoints="1" noAdjustHandles="1" noChangeArrowheads="1" noChangeShapeType="1" noTextEdit="1"/>
              </p:cNvSpPr>
              <p:nvPr/>
            </p:nvSpPr>
            <p:spPr>
              <a:xfrm>
                <a:off x="6096001" y="3195133"/>
                <a:ext cx="5376340" cy="3115853"/>
              </a:xfrm>
              <a:prstGeom prst="rect">
                <a:avLst/>
              </a:prstGeom>
              <a:blipFill>
                <a:blip r:embed="rId8"/>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169049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80F1FAB-ED58-413B-AF90-BACDB45B04E6}"/>
              </a:ext>
            </a:extLst>
          </p:cNvPr>
          <p:cNvSpPr/>
          <p:nvPr/>
        </p:nvSpPr>
        <p:spPr>
          <a:xfrm>
            <a:off x="1545771" y="1303609"/>
            <a:ext cx="9100458" cy="5355312"/>
          </a:xfrm>
          <a:prstGeom prst="rect">
            <a:avLst/>
          </a:prstGeom>
        </p:spPr>
        <p:txBody>
          <a:bodyPr wrap="square">
            <a:spAutoFit/>
          </a:bodyPr>
          <a:lstStyle/>
          <a:p>
            <a:r>
              <a:rPr lang="es-PA" dirty="0">
                <a:solidFill>
                  <a:srgbClr val="000000"/>
                </a:solidFill>
                <a:latin typeface="Times-Roman"/>
              </a:rPr>
              <a:t>En capítulos anteriores se planteó que el primer paso para analizar un sistema de control era</a:t>
            </a:r>
            <a:br>
              <a:rPr lang="es-PA" dirty="0">
                <a:solidFill>
                  <a:srgbClr val="000000"/>
                </a:solidFill>
                <a:latin typeface="Times-Roman"/>
              </a:rPr>
            </a:br>
            <a:r>
              <a:rPr lang="es-PA" dirty="0">
                <a:solidFill>
                  <a:srgbClr val="000000"/>
                </a:solidFill>
                <a:latin typeface="Times-Roman"/>
              </a:rPr>
              <a:t>obtener un modelo matemático del mismo. Una vez obtenido tal modelo, existen varios métodos</a:t>
            </a:r>
            <a:br>
              <a:rPr lang="es-PA" dirty="0">
                <a:solidFill>
                  <a:srgbClr val="000000"/>
                </a:solidFill>
                <a:latin typeface="Times-Roman"/>
              </a:rPr>
            </a:br>
            <a:r>
              <a:rPr lang="es-PA" dirty="0">
                <a:solidFill>
                  <a:srgbClr val="000000"/>
                </a:solidFill>
                <a:latin typeface="Times-Roman"/>
              </a:rPr>
              <a:t>para el análisis del comportamiento del sistema.</a:t>
            </a:r>
            <a:r>
              <a:rPr lang="es-PA" dirty="0"/>
              <a:t> </a:t>
            </a:r>
            <a:br>
              <a:rPr lang="es-PA" dirty="0"/>
            </a:br>
            <a:endParaRPr lang="es-PA" dirty="0"/>
          </a:p>
          <a:p>
            <a:r>
              <a:rPr lang="es-PA" dirty="0">
                <a:latin typeface="Times New Roman" panose="02020603050405020304" pitchFamily="18" charset="0"/>
                <a:cs typeface="Times New Roman" panose="02020603050405020304" pitchFamily="18" charset="0"/>
              </a:rPr>
              <a:t>En la práctica, la señal de entrada para un sistema de control no necesariamente se conoce con anticipación, porque puede ser de naturaleza aleatoria, y la entrada instantánea no puede expresarse de forma analítica.</a:t>
            </a:r>
            <a:br>
              <a:rPr lang="es-PA" dirty="0">
                <a:latin typeface="Times New Roman" panose="02020603050405020304" pitchFamily="18" charset="0"/>
                <a:cs typeface="Times New Roman" panose="02020603050405020304" pitchFamily="18" charset="0"/>
              </a:rPr>
            </a:br>
            <a:r>
              <a:rPr lang="es-PA" dirty="0">
                <a:latin typeface="Times New Roman" panose="02020603050405020304" pitchFamily="18" charset="0"/>
                <a:cs typeface="Times New Roman" panose="02020603050405020304" pitchFamily="18" charset="0"/>
              </a:rPr>
              <a:t>Sólo en algunos casos especiales se conoce con anticipación la señal de entrada y se puede expresar de forma analítica o mediante curvas; tal es el caso del control automático de herramientas de corte. </a:t>
            </a:r>
          </a:p>
          <a:p>
            <a:endParaRPr lang="es-PA" dirty="0">
              <a:latin typeface="Times New Roman" panose="02020603050405020304" pitchFamily="18" charset="0"/>
              <a:cs typeface="Times New Roman" panose="02020603050405020304" pitchFamily="18" charset="0"/>
            </a:endParaRPr>
          </a:p>
          <a:p>
            <a:r>
              <a:rPr lang="es-PA" dirty="0">
                <a:latin typeface="Times New Roman" panose="02020603050405020304" pitchFamily="18" charset="0"/>
                <a:cs typeface="Times New Roman" panose="02020603050405020304" pitchFamily="18" charset="0"/>
              </a:rPr>
              <a:t>En el análisis y diseño de sistemas de control, se debe tener una base de comparación del</a:t>
            </a:r>
            <a:br>
              <a:rPr lang="es-PA" dirty="0">
                <a:latin typeface="Times New Roman" panose="02020603050405020304" pitchFamily="18" charset="0"/>
                <a:cs typeface="Times New Roman" panose="02020603050405020304" pitchFamily="18" charset="0"/>
              </a:rPr>
            </a:br>
            <a:r>
              <a:rPr lang="es-PA" dirty="0">
                <a:latin typeface="Times New Roman" panose="02020603050405020304" pitchFamily="18" charset="0"/>
                <a:cs typeface="Times New Roman" panose="02020603050405020304" pitchFamily="18" charset="0"/>
              </a:rPr>
              <a:t>comportamiento de diversos sistemas de control. Esta base se configura especificando las señales</a:t>
            </a:r>
            <a:br>
              <a:rPr lang="es-PA" dirty="0">
                <a:latin typeface="Times New Roman" panose="02020603050405020304" pitchFamily="18" charset="0"/>
                <a:cs typeface="Times New Roman" panose="02020603050405020304" pitchFamily="18" charset="0"/>
              </a:rPr>
            </a:br>
            <a:r>
              <a:rPr lang="es-PA" dirty="0">
                <a:latin typeface="Times New Roman" panose="02020603050405020304" pitchFamily="18" charset="0"/>
                <a:cs typeface="Times New Roman" panose="02020603050405020304" pitchFamily="18" charset="0"/>
              </a:rPr>
              <a:t>de entrada de prueba particulares y comparando las respuestas de varios sistemas a estas señales</a:t>
            </a:r>
            <a:br>
              <a:rPr lang="es-PA" dirty="0">
                <a:latin typeface="Times New Roman" panose="02020603050405020304" pitchFamily="18" charset="0"/>
                <a:cs typeface="Times New Roman" panose="02020603050405020304" pitchFamily="18" charset="0"/>
              </a:rPr>
            </a:br>
            <a:r>
              <a:rPr lang="es-PA" dirty="0">
                <a:latin typeface="Times New Roman" panose="02020603050405020304" pitchFamily="18" charset="0"/>
                <a:cs typeface="Times New Roman" panose="02020603050405020304" pitchFamily="18" charset="0"/>
              </a:rPr>
              <a:t>de entrada. </a:t>
            </a:r>
          </a:p>
          <a:p>
            <a:endParaRPr lang="es-P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PA" dirty="0">
                <a:latin typeface="Times New Roman" panose="02020603050405020304" pitchFamily="18" charset="0"/>
                <a:cs typeface="Times New Roman" panose="02020603050405020304" pitchFamily="18" charset="0"/>
              </a:rPr>
              <a:t>Respuesta en el tiempo.</a:t>
            </a:r>
          </a:p>
          <a:p>
            <a:pPr marL="285750" indent="-285750">
              <a:buFont typeface="Arial" panose="020B0604020202020204" pitchFamily="34" charset="0"/>
              <a:buChar char="•"/>
            </a:pPr>
            <a:r>
              <a:rPr lang="es-PA" dirty="0">
                <a:latin typeface="Times New Roman" panose="02020603050405020304" pitchFamily="18" charset="0"/>
                <a:cs typeface="Times New Roman" panose="02020603050405020304" pitchFamily="18" charset="0"/>
              </a:rPr>
              <a:t>Estabilidad.</a:t>
            </a:r>
          </a:p>
          <a:p>
            <a:pPr marL="285750" indent="-285750">
              <a:buFont typeface="Arial" panose="020B0604020202020204" pitchFamily="34" charset="0"/>
              <a:buChar char="•"/>
            </a:pPr>
            <a:r>
              <a:rPr lang="es-PA" dirty="0">
                <a:latin typeface="Times New Roman" panose="02020603050405020304" pitchFamily="18" charset="0"/>
                <a:cs typeface="Times New Roman" panose="02020603050405020304" pitchFamily="18" charset="0"/>
              </a:rPr>
              <a:t>Error en Estado Estable.</a:t>
            </a:r>
          </a:p>
        </p:txBody>
      </p:sp>
      <p:sp>
        <p:nvSpPr>
          <p:cNvPr id="5" name="Título 1">
            <a:extLst>
              <a:ext uri="{FF2B5EF4-FFF2-40B4-BE49-F238E27FC236}">
                <a16:creationId xmlns:a16="http://schemas.microsoft.com/office/drawing/2014/main" id="{25E94800-98DF-403C-89A5-F6D5464FB968}"/>
              </a:ext>
            </a:extLst>
          </p:cNvPr>
          <p:cNvSpPr txBox="1">
            <a:spLocks/>
          </p:cNvSpPr>
          <p:nvPr/>
        </p:nvSpPr>
        <p:spPr>
          <a:xfrm>
            <a:off x="0" y="1"/>
            <a:ext cx="12192000" cy="10159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A" sz="5400" dirty="0"/>
              <a:t>RESPUESTA EN EL TIEMPO</a:t>
            </a:r>
          </a:p>
        </p:txBody>
      </p:sp>
      <p:sp>
        <p:nvSpPr>
          <p:cNvPr id="2" name="Rectangle 1">
            <a:extLst>
              <a:ext uri="{FF2B5EF4-FFF2-40B4-BE49-F238E27FC236}">
                <a16:creationId xmlns:a16="http://schemas.microsoft.com/office/drawing/2014/main" id="{A5F22B45-F1BF-41B0-8D12-7E479611AD4A}"/>
              </a:ext>
            </a:extLst>
          </p:cNvPr>
          <p:cNvSpPr/>
          <p:nvPr/>
        </p:nvSpPr>
        <p:spPr>
          <a:xfrm>
            <a:off x="1864311" y="5743852"/>
            <a:ext cx="2272683" cy="28408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3" name="Rectangle 2">
            <a:extLst>
              <a:ext uri="{FF2B5EF4-FFF2-40B4-BE49-F238E27FC236}">
                <a16:creationId xmlns:a16="http://schemas.microsoft.com/office/drawing/2014/main" id="{9274CFC4-5D4E-4A3E-AAC1-142303C3F9C8}"/>
              </a:ext>
            </a:extLst>
          </p:cNvPr>
          <p:cNvSpPr/>
          <p:nvPr/>
        </p:nvSpPr>
        <p:spPr>
          <a:xfrm>
            <a:off x="10937289" y="612559"/>
            <a:ext cx="745725" cy="470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7" name="Straight Arrow Connector 6">
            <a:extLst>
              <a:ext uri="{FF2B5EF4-FFF2-40B4-BE49-F238E27FC236}">
                <a16:creationId xmlns:a16="http://schemas.microsoft.com/office/drawing/2014/main" id="{5CFB142A-EB94-43A2-B237-347E652BB390}"/>
              </a:ext>
            </a:extLst>
          </p:cNvPr>
          <p:cNvCxnSpPr>
            <a:stCxn id="3" idx="3"/>
          </p:cNvCxnSpPr>
          <p:nvPr/>
        </p:nvCxnSpPr>
        <p:spPr>
          <a:xfrm flipV="1">
            <a:off x="11683014" y="834501"/>
            <a:ext cx="381739" cy="13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FFCE5F1-8082-4AE7-87A4-6C9EB39D4397}"/>
              </a:ext>
            </a:extLst>
          </p:cNvPr>
          <p:cNvCxnSpPr>
            <a:endCxn id="3" idx="1"/>
          </p:cNvCxnSpPr>
          <p:nvPr/>
        </p:nvCxnSpPr>
        <p:spPr>
          <a:xfrm>
            <a:off x="10428303" y="847818"/>
            <a:ext cx="508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14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244C8E-F5A3-4181-A622-AD97FC8DD3FA}"/>
                  </a:ext>
                </a:extLst>
              </p:cNvPr>
              <p:cNvSpPr/>
              <p:nvPr/>
            </p:nvSpPr>
            <p:spPr>
              <a:xfrm>
                <a:off x="1888040" y="137121"/>
                <a:ext cx="6121869" cy="3150350"/>
              </a:xfrm>
              <a:prstGeom prst="rect">
                <a:avLst/>
              </a:prstGeom>
              <a:solidFill>
                <a:schemeClr val="bg1"/>
              </a:solidFill>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PA" smtClean="0">
                          <a:latin typeface="Cambria Math" panose="02040503050406030204" pitchFamily="18" charset="0"/>
                        </a:rPr>
                        <m:t>G</m:t>
                      </m:r>
                      <m:d>
                        <m:dPr>
                          <m:ctrlPr>
                            <a:rPr lang="es-PA" i="1">
                              <a:latin typeface="Cambria Math" panose="02040503050406030204" pitchFamily="18" charset="0"/>
                            </a:rPr>
                          </m:ctrlPr>
                        </m:dPr>
                        <m:e>
                          <m:r>
                            <m:rPr>
                              <m:sty m:val="p"/>
                            </m:rPr>
                            <a:rPr lang="es-PA">
                              <a:latin typeface="Cambria Math" panose="02040503050406030204" pitchFamily="18" charset="0"/>
                            </a:rPr>
                            <m:t>s</m:t>
                          </m:r>
                        </m:e>
                      </m:d>
                      <m:r>
                        <a:rPr lang="es-PA">
                          <a:latin typeface="Cambria Math" panose="02040503050406030204" pitchFamily="18" charset="0"/>
                        </a:rPr>
                        <m:t>=</m:t>
                      </m:r>
                      <m:f>
                        <m:fPr>
                          <m:ctrlPr>
                            <a:rPr lang="es-PA" i="1">
                              <a:latin typeface="Cambria Math" panose="02040503050406030204" pitchFamily="18" charset="0"/>
                            </a:rPr>
                          </m:ctrlPr>
                        </m:fPr>
                        <m:num>
                          <m:d>
                            <m:dPr>
                              <m:ctrlPr>
                                <a:rPr lang="es-PA" i="1">
                                  <a:latin typeface="Cambria Math" panose="02040503050406030204" pitchFamily="18" charset="0"/>
                                </a:rPr>
                              </m:ctrlPr>
                            </m:dPr>
                            <m:e>
                              <m:f>
                                <m:fPr>
                                  <m:ctrlPr>
                                    <a:rPr lang="es-PA" i="1">
                                      <a:latin typeface="Cambria Math" panose="02040503050406030204" pitchFamily="18" charset="0"/>
                                    </a:rPr>
                                  </m:ctrlPr>
                                </m:fPr>
                                <m:num>
                                  <m:r>
                                    <a:rPr lang="es-PA">
                                      <a:latin typeface="Cambria Math" panose="02040503050406030204" pitchFamily="18" charset="0"/>
                                    </a:rPr>
                                    <m:t>5</m:t>
                                  </m:r>
                                </m:num>
                                <m:den>
                                  <m:r>
                                    <a:rPr lang="es-PA" i="1">
                                      <a:latin typeface="Cambria Math" panose="02040503050406030204" pitchFamily="18" charset="0"/>
                                    </a:rPr>
                                    <m:t>0.2598</m:t>
                                  </m:r>
                                </m:den>
                              </m:f>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1</m:t>
                              </m:r>
                            </m:num>
                            <m:den>
                              <m:r>
                                <a:rPr lang="es-PA" i="1">
                                  <a:latin typeface="Cambria Math" panose="02040503050406030204" pitchFamily="18" charset="0"/>
                                </a:rPr>
                                <m:t>5</m:t>
                              </m:r>
                            </m:den>
                          </m:f>
                        </m:num>
                        <m:den>
                          <m:sSup>
                            <m:sSupPr>
                              <m:ctrlPr>
                                <a:rPr lang="es-PA" i="1">
                                  <a:latin typeface="Cambria Math" panose="02040503050406030204" pitchFamily="18" charset="0"/>
                                </a:rPr>
                              </m:ctrlPr>
                            </m:sSupPr>
                            <m:e>
                              <m:r>
                                <m:rPr>
                                  <m:sty m:val="p"/>
                                </m:rPr>
                                <a:rPr lang="es-PA">
                                  <a:latin typeface="Cambria Math" panose="02040503050406030204" pitchFamily="18" charset="0"/>
                                </a:rPr>
                                <m:t>s</m:t>
                              </m:r>
                            </m:e>
                            <m:sup>
                              <m:r>
                                <a:rPr lang="es-PA">
                                  <a:latin typeface="Cambria Math" panose="02040503050406030204" pitchFamily="18" charset="0"/>
                                </a:rPr>
                                <m:t>2</m:t>
                              </m:r>
                            </m:sup>
                          </m:sSup>
                          <m:r>
                            <a:rPr lang="es-PA">
                              <a:latin typeface="Cambria Math" panose="02040503050406030204" pitchFamily="18" charset="0"/>
                            </a:rPr>
                            <m:t>+</m:t>
                          </m:r>
                          <m:f>
                            <m:fPr>
                              <m:ctrlPr>
                                <a:rPr lang="es-PA" i="1">
                                  <a:latin typeface="Cambria Math" panose="02040503050406030204" pitchFamily="18" charset="0"/>
                                </a:rPr>
                              </m:ctrlPr>
                            </m:fPr>
                            <m:num>
                              <m:r>
                                <m:rPr>
                                  <m:sty m:val="p"/>
                                </m:rPr>
                                <a:rPr lang="es-PA">
                                  <a:latin typeface="Cambria Math" panose="02040503050406030204" pitchFamily="18" charset="0"/>
                                </a:rPr>
                                <m:t>D</m:t>
                              </m:r>
                            </m:num>
                            <m:den>
                              <m:r>
                                <a:rPr lang="es-PA" i="1">
                                  <a:latin typeface="Cambria Math" panose="02040503050406030204" pitchFamily="18" charset="0"/>
                                </a:rPr>
                                <m:t>0.2598</m:t>
                              </m:r>
                            </m:den>
                          </m:f>
                          <m:r>
                            <m:rPr>
                              <m:sty m:val="p"/>
                            </m:rPr>
                            <a:rPr lang="es-PA">
                              <a:latin typeface="Cambria Math" panose="02040503050406030204" pitchFamily="18" charset="0"/>
                            </a:rPr>
                            <m:t>s</m:t>
                          </m:r>
                          <m:r>
                            <a:rPr lang="es-PA">
                              <a:latin typeface="Cambria Math" panose="02040503050406030204" pitchFamily="18" charset="0"/>
                            </a:rPr>
                            <m:t>+</m:t>
                          </m:r>
                          <m:f>
                            <m:fPr>
                              <m:ctrlPr>
                                <a:rPr lang="es-PA" i="1">
                                  <a:latin typeface="Cambria Math" panose="02040503050406030204" pitchFamily="18" charset="0"/>
                                </a:rPr>
                              </m:ctrlPr>
                            </m:fPr>
                            <m:num>
                              <m:r>
                                <a:rPr lang="es-PA">
                                  <a:latin typeface="Cambria Math" panose="02040503050406030204" pitchFamily="18" charset="0"/>
                                </a:rPr>
                                <m:t>5</m:t>
                              </m:r>
                            </m:num>
                            <m:den>
                              <m:r>
                                <a:rPr lang="es-PA" i="1">
                                  <a:latin typeface="Cambria Math" panose="02040503050406030204" pitchFamily="18" charset="0"/>
                                </a:rPr>
                                <m:t>0.2598</m:t>
                              </m:r>
                            </m:den>
                          </m:f>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3.8491</m:t>
                          </m:r>
                        </m:num>
                        <m:den>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+3.8491</m:t>
                          </m:r>
                          <m:r>
                            <a:rPr lang="es-PA" b="0" i="1" smtClean="0">
                              <a:latin typeface="Cambria Math" panose="02040503050406030204" pitchFamily="18" charset="0"/>
                            </a:rPr>
                            <m:t>𝐷𝑠</m:t>
                          </m:r>
                          <m:r>
                            <a:rPr lang="es-PA" b="0" i="1" smtClean="0">
                              <a:latin typeface="Cambria Math" panose="02040503050406030204" pitchFamily="18" charset="0"/>
                            </a:rPr>
                            <m:t>+19.2455</m:t>
                          </m:r>
                        </m:den>
                      </m:f>
                    </m:oMath>
                  </m:oMathPara>
                </a14:m>
                <a:endParaRPr lang="es-PA" dirty="0"/>
              </a:p>
              <a:p>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3.8491</m:t>
                      </m:r>
                      <m:r>
                        <a:rPr lang="es-PA" i="1">
                          <a:latin typeface="Cambria Math" panose="02040503050406030204" pitchFamily="18" charset="0"/>
                        </a:rPr>
                        <m:t>𝐷</m:t>
                      </m:r>
                      <m:r>
                        <a:rPr lang="es-PA" b="0" i="1" smtClean="0">
                          <a:latin typeface="Cambria Math" panose="02040503050406030204" pitchFamily="18" charset="0"/>
                        </a:rPr>
                        <m:t>=</m:t>
                      </m:r>
                      <m:r>
                        <a:rPr lang="es-PA" i="1">
                          <a:latin typeface="Cambria Math" panose="02040503050406030204" pitchFamily="18" charset="0"/>
                        </a:rPr>
                        <m:t>2</m:t>
                      </m:r>
                      <m:r>
                        <m:rPr>
                          <m:sty m:val="p"/>
                        </m:rPr>
                        <a:rPr lang="el-GR" i="1">
                          <a:latin typeface="Cambria Math" panose="02040503050406030204" pitchFamily="18" charset="0"/>
                        </a:rPr>
                        <m:t>ξ</m:t>
                      </m:r>
                      <m:r>
                        <a:rPr lang="es-PA" b="0" i="0" smtClean="0">
                          <a:latin typeface="Cambria Math" panose="02040503050406030204" pitchFamily="18" charset="0"/>
                        </a:rPr>
                        <m:t>(</m:t>
                      </m:r>
                      <m:r>
                        <a:rPr lang="es-PA" i="1">
                          <a:latin typeface="Cambria Math" panose="02040503050406030204" pitchFamily="18" charset="0"/>
                        </a:rPr>
                        <m:t>19.2455</m:t>
                      </m:r>
                      <m:r>
                        <a:rPr lang="es-PA" b="0" i="0" smtClean="0">
                          <a:latin typeface="Cambria Math" panose="02040503050406030204" pitchFamily="18" charset="0"/>
                        </a:rPr>
                        <m:t>)</m:t>
                      </m:r>
                    </m:oMath>
                  </m:oMathPara>
                </a14:m>
                <a:endParaRPr lang="es-PA" dirty="0"/>
              </a:p>
              <a:p>
                <a:pPr/>
                <a14:m>
                  <m:oMathPara xmlns:m="http://schemas.openxmlformats.org/officeDocument/2006/math">
                    <m:oMathParaPr>
                      <m:jc m:val="left"/>
                    </m:oMathParaPr>
                    <m:oMath xmlns:m="http://schemas.openxmlformats.org/officeDocument/2006/math">
                      <m:r>
                        <m:rPr>
                          <m:sty m:val="p"/>
                        </m:rPr>
                        <a:rPr lang="el-GR" i="1">
                          <a:latin typeface="Cambria Math" panose="02040503050406030204" pitchFamily="18" charset="0"/>
                        </a:rPr>
                        <m:t>ξ</m:t>
                      </m:r>
                      <m:r>
                        <a:rPr lang="es-PA" b="0" i="1" smtClean="0">
                          <a:latin typeface="Cambria Math" panose="02040503050406030204" pitchFamily="18" charset="0"/>
                        </a:rPr>
                        <m:t>=0.1∗</m:t>
                      </m:r>
                      <m:r>
                        <a:rPr lang="es-PA" b="0" i="1" smtClean="0">
                          <a:latin typeface="Cambria Math" panose="02040503050406030204" pitchFamily="18" charset="0"/>
                        </a:rPr>
                        <m:t>𝐷</m:t>
                      </m:r>
                    </m:oMath>
                  </m:oMathPara>
                </a14:m>
                <a:endParaRPr lang="es-PA" b="0" dirty="0"/>
              </a:p>
              <a:p>
                <a:endParaRPr lang="es-PA" dirty="0"/>
              </a:p>
              <a:p>
                <a:pPr/>
                <a14:m>
                  <m:oMathPara xmlns:m="http://schemas.openxmlformats.org/officeDocument/2006/math">
                    <m:oMathParaPr>
                      <m:jc m:val="left"/>
                    </m:oMathParaPr>
                    <m:oMath xmlns:m="http://schemas.openxmlformats.org/officeDocument/2006/math">
                      <m:sSub>
                        <m:sSubPr>
                          <m:ctrlPr>
                            <a:rPr lang="es-PA" i="1">
                              <a:latin typeface="Cambria Math" panose="02040503050406030204" pitchFamily="18" charset="0"/>
                            </a:rPr>
                          </m:ctrlPr>
                        </m:sSubPr>
                        <m:e>
                          <m:r>
                            <m:rPr>
                              <m:sty m:val="p"/>
                            </m:rPr>
                            <a:rPr lang="el-GR" i="1">
                              <a:latin typeface="Cambria Math" panose="02040503050406030204" pitchFamily="18" charset="0"/>
                            </a:rPr>
                            <m:t>σ</m:t>
                          </m:r>
                        </m:e>
                        <m:sub>
                          <m:r>
                            <a:rPr lang="es-PA" i="1">
                              <a:latin typeface="Cambria Math" panose="02040503050406030204" pitchFamily="18" charset="0"/>
                            </a:rPr>
                            <m:t>𝑑</m:t>
                          </m:r>
                        </m:sub>
                      </m:sSub>
                      <m:r>
                        <a:rPr lang="es-PA" i="1">
                          <a:latin typeface="Cambria Math" panose="02040503050406030204" pitchFamily="18" charset="0"/>
                        </a:rPr>
                        <m:t>=</m:t>
                      </m:r>
                      <m:r>
                        <a:rPr lang="es-PA" b="0" i="1" smtClean="0">
                          <a:latin typeface="Cambria Math" panose="02040503050406030204" pitchFamily="18" charset="0"/>
                        </a:rPr>
                        <m:t>0.</m:t>
                      </m:r>
                      <m:r>
                        <a:rPr lang="es-PA" i="1">
                          <a:latin typeface="Cambria Math" panose="02040503050406030204" pitchFamily="18" charset="0"/>
                        </a:rPr>
                        <m:t>438</m:t>
                      </m:r>
                      <m:r>
                        <a:rPr lang="es-PA" b="0" i="1" smtClean="0">
                          <a:latin typeface="Cambria Math" panose="02040503050406030204" pitchFamily="18" charset="0"/>
                        </a:rPr>
                        <m:t>7∗</m:t>
                      </m:r>
                      <m:r>
                        <a:rPr lang="es-PA" b="0" i="1" smtClean="0">
                          <a:latin typeface="Cambria Math" panose="02040503050406030204" pitchFamily="18" charset="0"/>
                        </a:rPr>
                        <m:t>𝐷</m:t>
                      </m:r>
                    </m:oMath>
                  </m:oMathPara>
                </a14:m>
                <a:endParaRPr lang="es-PA" b="0" dirty="0"/>
              </a:p>
              <a:p>
                <a:pPr/>
                <a14:m>
                  <m:oMathPara xmlns:m="http://schemas.openxmlformats.org/officeDocument/2006/math">
                    <m:oMathParaPr>
                      <m:jc m:val="left"/>
                    </m:oMathParaPr>
                    <m:oMath xmlns:m="http://schemas.openxmlformats.org/officeDocument/2006/math">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𝑑</m:t>
                          </m:r>
                        </m:sub>
                      </m:sSub>
                      <m:r>
                        <a:rPr lang="es-PA" i="1">
                          <a:latin typeface="Cambria Math" panose="02040503050406030204" pitchFamily="18" charset="0"/>
                        </a:rPr>
                        <m:t>=4.3869</m:t>
                      </m:r>
                      <m:rad>
                        <m:radPr>
                          <m:degHide m:val="on"/>
                          <m:ctrlPr>
                            <a:rPr lang="es-PA" i="1" dirty="0">
                              <a:latin typeface="Cambria Math" panose="02040503050406030204" pitchFamily="18" charset="0"/>
                            </a:rPr>
                          </m:ctrlPr>
                        </m:radPr>
                        <m:deg/>
                        <m:e>
                          <m:r>
                            <a:rPr lang="es-PA" i="1">
                              <a:latin typeface="Cambria Math" panose="02040503050406030204" pitchFamily="18" charset="0"/>
                            </a:rPr>
                            <m:t>1−</m:t>
                          </m:r>
                          <m:r>
                            <a:rPr lang="es-PA" b="0" i="1" smtClean="0">
                              <a:latin typeface="Cambria Math" panose="02040503050406030204" pitchFamily="18" charset="0"/>
                            </a:rPr>
                            <m:t>0.01</m:t>
                          </m:r>
                          <m:sSup>
                            <m:sSupPr>
                              <m:ctrlPr>
                                <a:rPr lang="es-PA" i="1" dirty="0">
                                  <a:latin typeface="Cambria Math" panose="02040503050406030204" pitchFamily="18" charset="0"/>
                                </a:rPr>
                              </m:ctrlPr>
                            </m:sSupPr>
                            <m:e>
                              <m:r>
                                <a:rPr lang="es-PA" b="0" i="1" dirty="0" smtClean="0">
                                  <a:latin typeface="Cambria Math" panose="02040503050406030204" pitchFamily="18" charset="0"/>
                                </a:rPr>
                                <m:t>𝐷</m:t>
                              </m:r>
                            </m:e>
                            <m:sup>
                              <m:r>
                                <a:rPr lang="es-PA" i="1" dirty="0">
                                  <a:latin typeface="Cambria Math" panose="02040503050406030204" pitchFamily="18" charset="0"/>
                                </a:rPr>
                                <m:t>2</m:t>
                              </m:r>
                            </m:sup>
                          </m:sSup>
                        </m:e>
                      </m:rad>
                    </m:oMath>
                  </m:oMathPara>
                </a14:m>
                <a:endParaRPr lang="es-PA"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𝑠</m:t>
                      </m:r>
                      <m:r>
                        <a:rPr lang="es-PA" b="0" i="1" smtClean="0">
                          <a:latin typeface="Cambria Math" panose="02040503050406030204" pitchFamily="18" charset="0"/>
                        </a:rPr>
                        <m:t>=−0.4387∗</m:t>
                      </m:r>
                      <m:r>
                        <a:rPr lang="es-PA" i="1">
                          <a:latin typeface="Cambria Math" panose="02040503050406030204" pitchFamily="18" charset="0"/>
                        </a:rPr>
                        <m:t>𝐷</m:t>
                      </m:r>
                      <m:r>
                        <a:rPr lang="es-PA" b="0" i="1" smtClean="0">
                          <a:latin typeface="Cambria Math" panose="02040503050406030204" pitchFamily="18" charset="0"/>
                        </a:rPr>
                        <m:t>±</m:t>
                      </m:r>
                      <m:r>
                        <a:rPr lang="es-PA" b="0" i="1" smtClean="0">
                          <a:latin typeface="Cambria Math" panose="02040503050406030204" pitchFamily="18" charset="0"/>
                        </a:rPr>
                        <m:t>𝑗</m:t>
                      </m:r>
                      <m:r>
                        <a:rPr lang="es-PA" i="1">
                          <a:latin typeface="Cambria Math" panose="02040503050406030204" pitchFamily="18" charset="0"/>
                        </a:rPr>
                        <m:t>4.3869</m:t>
                      </m:r>
                      <m:rad>
                        <m:radPr>
                          <m:degHide m:val="on"/>
                          <m:ctrlPr>
                            <a:rPr lang="es-PA" i="1" dirty="0">
                              <a:latin typeface="Cambria Math" panose="02040503050406030204" pitchFamily="18" charset="0"/>
                            </a:rPr>
                          </m:ctrlPr>
                        </m:radPr>
                        <m:deg/>
                        <m:e>
                          <m:r>
                            <a:rPr lang="es-PA" i="1">
                              <a:latin typeface="Cambria Math" panose="02040503050406030204" pitchFamily="18" charset="0"/>
                            </a:rPr>
                            <m:t>1−0.01</m:t>
                          </m:r>
                          <m:sSup>
                            <m:sSupPr>
                              <m:ctrlPr>
                                <a:rPr lang="es-PA" i="1" dirty="0">
                                  <a:latin typeface="Cambria Math" panose="02040503050406030204" pitchFamily="18" charset="0"/>
                                </a:rPr>
                              </m:ctrlPr>
                            </m:sSupPr>
                            <m:e>
                              <m:r>
                                <a:rPr lang="es-PA" i="1" dirty="0">
                                  <a:latin typeface="Cambria Math" panose="02040503050406030204" pitchFamily="18" charset="0"/>
                                </a:rPr>
                                <m:t>𝐷</m:t>
                              </m:r>
                            </m:e>
                            <m:sup>
                              <m:r>
                                <a:rPr lang="es-PA" i="1" dirty="0">
                                  <a:latin typeface="Cambria Math" panose="02040503050406030204" pitchFamily="18" charset="0"/>
                                </a:rPr>
                                <m:t>2</m:t>
                              </m:r>
                            </m:sup>
                          </m:sSup>
                        </m:e>
                      </m:rad>
                    </m:oMath>
                  </m:oMathPara>
                </a14:m>
                <a:endParaRPr lang="es-PA" dirty="0"/>
              </a:p>
            </p:txBody>
          </p:sp>
        </mc:Choice>
        <mc:Fallback xmlns="">
          <p:sp>
            <p:nvSpPr>
              <p:cNvPr id="4" name="Rectangle 3">
                <a:extLst>
                  <a:ext uri="{FF2B5EF4-FFF2-40B4-BE49-F238E27FC236}">
                    <a16:creationId xmlns:a16="http://schemas.microsoft.com/office/drawing/2014/main" id="{D1244C8E-F5A3-4181-A622-AD97FC8DD3FA}"/>
                  </a:ext>
                </a:extLst>
              </p:cNvPr>
              <p:cNvSpPr>
                <a:spLocks noRot="1" noChangeAspect="1" noMove="1" noResize="1" noEditPoints="1" noAdjustHandles="1" noChangeArrowheads="1" noChangeShapeType="1" noTextEdit="1"/>
              </p:cNvSpPr>
              <p:nvPr/>
            </p:nvSpPr>
            <p:spPr>
              <a:xfrm>
                <a:off x="1888040" y="137121"/>
                <a:ext cx="6121869" cy="3150350"/>
              </a:xfrm>
              <a:prstGeom prst="rect">
                <a:avLst/>
              </a:prstGeom>
              <a:blipFill>
                <a:blip r:embed="rId2"/>
                <a:stretch>
                  <a:fillRect l="-299" b="-967"/>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B9CAB2-2F82-4F24-87F0-F0197E2A93A0}"/>
                  </a:ext>
                </a:extLst>
              </p:cNvPr>
              <p:cNvSpPr txBox="1"/>
              <p:nvPr/>
            </p:nvSpPr>
            <p:spPr>
              <a:xfrm>
                <a:off x="1376039" y="4097044"/>
                <a:ext cx="10199844" cy="1661993"/>
              </a:xfrm>
              <a:prstGeom prst="rect">
                <a:avLst/>
              </a:prstGeom>
              <a:solidFill>
                <a:schemeClr val="bg1"/>
              </a:solidFill>
            </p:spPr>
            <p:txBody>
              <a:bodyPr wrap="none" lIns="0" tIns="0" rIns="0" bIns="0" rtlCol="0">
                <a:spAutoFit/>
              </a:bodyPr>
              <a:lstStyle/>
              <a:p>
                <a:pPr marL="342900" indent="-342900">
                  <a:buAutoNum type="arabicPeriod"/>
                </a:pPr>
                <a14:m>
                  <m:oMath xmlns:m="http://schemas.openxmlformats.org/officeDocument/2006/math">
                    <m:r>
                      <a:rPr lang="es-PA" b="0" i="1" smtClean="0">
                        <a:latin typeface="Cambria Math" panose="02040503050406030204" pitchFamily="18" charset="0"/>
                      </a:rPr>
                      <m:t>𝐶𝑜𝑚𝑜</m:t>
                    </m:r>
                    <m:r>
                      <a:rPr lang="es-PA" b="0" i="1" smtClean="0">
                        <a:latin typeface="Cambria Math" panose="02040503050406030204" pitchFamily="18" charset="0"/>
                      </a:rPr>
                      <m:t> </m:t>
                    </m:r>
                    <m:r>
                      <a:rPr lang="es-PA" b="0" i="1" smtClean="0">
                        <a:latin typeface="Cambria Math" panose="02040503050406030204" pitchFamily="18" charset="0"/>
                      </a:rPr>
                      <m:t>𝑠𝑒</m:t>
                    </m:r>
                    <m:r>
                      <a:rPr lang="es-PA" b="0" i="1" smtClean="0">
                        <a:latin typeface="Cambria Math" panose="02040503050406030204" pitchFamily="18" charset="0"/>
                      </a:rPr>
                      <m:t> </m:t>
                    </m:r>
                    <m:r>
                      <a:rPr lang="es-PA" b="0" i="1" smtClean="0">
                        <a:latin typeface="Cambria Math" panose="02040503050406030204" pitchFamily="18" charset="0"/>
                      </a:rPr>
                      <m:t>𝑐𝑙𝑎𝑠𝑖𝑓𝑖𝑐𝑎</m:t>
                    </m:r>
                    <m:r>
                      <a:rPr lang="es-PA" b="0" i="1" smtClean="0">
                        <a:latin typeface="Cambria Math" panose="02040503050406030204" pitchFamily="18" charset="0"/>
                      </a:rPr>
                      <m:t> </m:t>
                    </m:r>
                    <m:r>
                      <a:rPr lang="es-PA" b="0" i="1" smtClean="0">
                        <a:latin typeface="Cambria Math" panose="02040503050406030204" pitchFamily="18" charset="0"/>
                      </a:rPr>
                      <m:t>𝑒𝑙</m:t>
                    </m:r>
                    <m:r>
                      <a:rPr lang="es-PA" b="0" i="1" smtClean="0">
                        <a:latin typeface="Cambria Math" panose="02040503050406030204" pitchFamily="18" charset="0"/>
                      </a:rPr>
                      <m:t> </m:t>
                    </m:r>
                    <m:r>
                      <a:rPr lang="es-PA" b="0" i="1" smtClean="0">
                        <a:latin typeface="Cambria Math" panose="02040503050406030204" pitchFamily="18" charset="0"/>
                      </a:rPr>
                      <m:t>𝑠𝑖𝑠𝑡𝑒𝑚𝑎</m:t>
                    </m:r>
                    <m:r>
                      <a:rPr lang="es-PA" b="0" i="1" smtClean="0">
                        <a:latin typeface="Cambria Math" panose="02040503050406030204" pitchFamily="18" charset="0"/>
                      </a:rPr>
                      <m:t> </m:t>
                    </m:r>
                    <m:r>
                      <a:rPr lang="es-PA" b="0" i="1" smtClean="0">
                        <a:latin typeface="Cambria Math" panose="02040503050406030204" pitchFamily="18" charset="0"/>
                      </a:rPr>
                      <m:t>𝑜𝑟𝑖𝑔𝑖𝑛𝑎𝑙</m:t>
                    </m:r>
                    <m:r>
                      <a:rPr lang="es-PA" b="0" i="1" smtClean="0">
                        <a:latin typeface="Cambria Math" panose="02040503050406030204" pitchFamily="18" charset="0"/>
                      </a:rPr>
                      <m:t> </m:t>
                    </m:r>
                    <m:r>
                      <a:rPr lang="es-PA" b="0" i="1" smtClean="0">
                        <a:latin typeface="Cambria Math" panose="02040503050406030204" pitchFamily="18" charset="0"/>
                      </a:rPr>
                      <m:t>𝑑𝑒</m:t>
                    </m:r>
                    <m:r>
                      <a:rPr lang="es-PA" b="0" i="1" smtClean="0">
                        <a:latin typeface="Cambria Math" panose="02040503050406030204" pitchFamily="18" charset="0"/>
                      </a:rPr>
                      <m:t> </m:t>
                    </m:r>
                    <m:r>
                      <a:rPr lang="es-PA" b="0" i="1" smtClean="0">
                        <a:latin typeface="Cambria Math" panose="02040503050406030204" pitchFamily="18" charset="0"/>
                      </a:rPr>
                      <m:t>𝑎𝑐𝑢𝑒𝑟𝑑𝑜</m:t>
                    </m:r>
                    <m:r>
                      <a:rPr lang="es-PA" b="0" i="1" smtClean="0">
                        <a:latin typeface="Cambria Math" panose="02040503050406030204" pitchFamily="18" charset="0"/>
                      </a:rPr>
                      <m:t> </m:t>
                    </m:r>
                    <m:r>
                      <a:rPr lang="es-PA" b="0" i="1" smtClean="0">
                        <a:latin typeface="Cambria Math" panose="02040503050406030204" pitchFamily="18" charset="0"/>
                      </a:rPr>
                      <m:t>𝑎</m:t>
                    </m:r>
                    <m:r>
                      <a:rPr lang="es-PA" b="0" i="1" smtClean="0">
                        <a:latin typeface="Cambria Math" panose="02040503050406030204" pitchFamily="18" charset="0"/>
                      </a:rPr>
                      <m:t> </m:t>
                    </m:r>
                    <m:r>
                      <a:rPr lang="es-PA" b="0" i="1" smtClean="0">
                        <a:latin typeface="Cambria Math" panose="02040503050406030204" pitchFamily="18" charset="0"/>
                      </a:rPr>
                      <m:t>𝑠𝑢</m:t>
                    </m:r>
                    <m:r>
                      <a:rPr lang="es-PA" b="0" i="1" smtClean="0">
                        <a:latin typeface="Cambria Math" panose="02040503050406030204" pitchFamily="18" charset="0"/>
                      </a:rPr>
                      <m:t> </m:t>
                    </m:r>
                    <m:r>
                      <a:rPr lang="es-PA" b="0" i="1" smtClean="0">
                        <a:latin typeface="Cambria Math" panose="02040503050406030204" pitchFamily="18" charset="0"/>
                      </a:rPr>
                      <m:t>𝑎𝑚𝑜𝑟𝑡𝑖𝑔𝑢𝑎𝑚𝑖𝑒𝑛𝑡𝑜</m:t>
                    </m:r>
                    <m:r>
                      <a:rPr lang="es-PA" b="0" i="1" smtClean="0">
                        <a:latin typeface="Cambria Math" panose="02040503050406030204" pitchFamily="18" charset="0"/>
                      </a:rPr>
                      <m:t>?</m:t>
                    </m:r>
                    <m:r>
                      <a:rPr lang="es-PA" b="0" i="0" smtClean="0">
                        <a:latin typeface="Cambria Math" panose="02040503050406030204" pitchFamily="18" charset="0"/>
                      </a:rPr>
                      <m:t>→</m:t>
                    </m:r>
                    <m:r>
                      <m:rPr>
                        <m:sty m:val="p"/>
                      </m:rPr>
                      <a:rPr lang="es-PA" b="0" i="0" smtClean="0">
                        <a:latin typeface="Cambria Math" panose="02040503050406030204" pitchFamily="18" charset="0"/>
                      </a:rPr>
                      <m:t>subamortiguado</m:t>
                    </m:r>
                  </m:oMath>
                </a14:m>
                <a:endParaRPr lang="es-PA" b="0" dirty="0"/>
              </a:p>
              <a:p>
                <a:pPr marL="342900" indent="-342900">
                  <a:buAutoNum type="arabicPeriod"/>
                </a:pPr>
                <a14:m>
                  <m:oMath xmlns:m="http://schemas.openxmlformats.org/officeDocument/2006/math">
                    <m:r>
                      <a:rPr lang="es-PA" b="0" i="1" smtClean="0">
                        <a:latin typeface="Cambria Math" panose="02040503050406030204" pitchFamily="18" charset="0"/>
                      </a:rPr>
                      <m:t>𝐸𝑥𝑖𝑠𝑡𝑖𝑟</m:t>
                    </m:r>
                    <m:r>
                      <a:rPr lang="es-PA" b="0" i="1" smtClean="0">
                        <a:latin typeface="Cambria Math" panose="02040503050406030204" pitchFamily="18" charset="0"/>
                      </a:rPr>
                      <m:t>á </m:t>
                    </m:r>
                    <m:r>
                      <a:rPr lang="es-PA" b="0" i="1" smtClean="0">
                        <a:latin typeface="Cambria Math" panose="02040503050406030204" pitchFamily="18" charset="0"/>
                      </a:rPr>
                      <m:t>𝑎𝑙𝑔</m:t>
                    </m:r>
                    <m:r>
                      <a:rPr lang="es-PA" b="0" i="1" smtClean="0">
                        <a:latin typeface="Cambria Math" panose="02040503050406030204" pitchFamily="18" charset="0"/>
                      </a:rPr>
                      <m:t>ú</m:t>
                    </m:r>
                    <m:r>
                      <a:rPr lang="es-PA" b="0" i="1" smtClean="0">
                        <a:latin typeface="Cambria Math" panose="02040503050406030204" pitchFamily="18" charset="0"/>
                      </a:rPr>
                      <m:t>𝑛</m:t>
                    </m:r>
                    <m:r>
                      <a:rPr lang="es-PA" b="0" i="1" smtClean="0">
                        <a:latin typeface="Cambria Math" panose="02040503050406030204" pitchFamily="18" charset="0"/>
                      </a:rPr>
                      <m:t> </m:t>
                    </m:r>
                    <m:r>
                      <a:rPr lang="es-PA" b="0" i="1" smtClean="0">
                        <a:latin typeface="Cambria Math" panose="02040503050406030204" pitchFamily="18" charset="0"/>
                      </a:rPr>
                      <m:t>𝑣𝑎𝑙𝑜𝑟</m:t>
                    </m:r>
                    <m:r>
                      <a:rPr lang="es-PA" b="0" i="1" smtClean="0">
                        <a:latin typeface="Cambria Math" panose="02040503050406030204" pitchFamily="18" charset="0"/>
                      </a:rPr>
                      <m:t> </m:t>
                    </m:r>
                    <m:r>
                      <a:rPr lang="es-PA" b="0" i="1" smtClean="0">
                        <a:latin typeface="Cambria Math" panose="02040503050406030204" pitchFamily="18" charset="0"/>
                      </a:rPr>
                      <m:t>𝑑𝑒</m:t>
                    </m:r>
                    <m:r>
                      <a:rPr lang="es-PA" b="0" i="1" smtClean="0">
                        <a:latin typeface="Cambria Math" panose="02040503050406030204" pitchFamily="18" charset="0"/>
                      </a:rPr>
                      <m:t> </m:t>
                    </m:r>
                    <m:r>
                      <a:rPr lang="es-PA" b="0" i="1" smtClean="0">
                        <a:latin typeface="Cambria Math" panose="02040503050406030204" pitchFamily="18" charset="0"/>
                      </a:rPr>
                      <m:t>𝐷</m:t>
                    </m:r>
                    <m:r>
                      <a:rPr lang="es-PA" b="0" i="1" smtClean="0">
                        <a:latin typeface="Cambria Math" panose="02040503050406030204" pitchFamily="18" charset="0"/>
                      </a:rPr>
                      <m:t> </m:t>
                    </m:r>
                    <m:r>
                      <a:rPr lang="es-PA" b="0" i="1" smtClean="0">
                        <a:latin typeface="Cambria Math" panose="02040503050406030204" pitchFamily="18" charset="0"/>
                      </a:rPr>
                      <m:t>𝑞𝑢𝑒</m:t>
                    </m:r>
                    <m:r>
                      <a:rPr lang="es-PA" b="0" i="1" smtClean="0">
                        <a:latin typeface="Cambria Math" panose="02040503050406030204" pitchFamily="18" charset="0"/>
                      </a:rPr>
                      <m:t> </m:t>
                    </m:r>
                    <m:r>
                      <a:rPr lang="es-PA" b="0" i="1" smtClean="0">
                        <a:latin typeface="Cambria Math" panose="02040503050406030204" pitchFamily="18" charset="0"/>
                      </a:rPr>
                      <m:t>h𝑎𝑔𝑎</m:t>
                    </m:r>
                    <m:r>
                      <a:rPr lang="es-PA" b="0" i="1" smtClean="0">
                        <a:latin typeface="Cambria Math" panose="02040503050406030204" pitchFamily="18" charset="0"/>
                      </a:rPr>
                      <m:t> </m:t>
                    </m:r>
                    <m:r>
                      <a:rPr lang="es-PA" b="0" i="1" smtClean="0">
                        <a:latin typeface="Cambria Math" panose="02040503050406030204" pitchFamily="18" charset="0"/>
                      </a:rPr>
                      <m:t>𝑎𝑙</m:t>
                    </m:r>
                    <m:r>
                      <a:rPr lang="es-PA" b="0" i="1" smtClean="0">
                        <a:latin typeface="Cambria Math" panose="02040503050406030204" pitchFamily="18" charset="0"/>
                      </a:rPr>
                      <m:t> </m:t>
                    </m:r>
                    <m:r>
                      <a:rPr lang="es-PA" b="0" i="1" smtClean="0">
                        <a:latin typeface="Cambria Math" panose="02040503050406030204" pitchFamily="18" charset="0"/>
                      </a:rPr>
                      <m:t>𝑠𝑖𝑠𝑡𝑒𝑚𝑎</m:t>
                    </m:r>
                    <m:r>
                      <a:rPr lang="es-PA" b="0" i="1" smtClean="0">
                        <a:latin typeface="Cambria Math" panose="02040503050406030204" pitchFamily="18" charset="0"/>
                      </a:rPr>
                      <m:t> </m:t>
                    </m:r>
                    <m:r>
                      <a:rPr lang="es-PA" b="0" i="1" smtClean="0">
                        <a:latin typeface="Cambria Math" panose="02040503050406030204" pitchFamily="18" charset="0"/>
                      </a:rPr>
                      <m:t>𝑛𝑜</m:t>
                    </m:r>
                    <m:r>
                      <a:rPr lang="es-PA" b="0" i="1" smtClean="0">
                        <a:latin typeface="Cambria Math" panose="02040503050406030204" pitchFamily="18" charset="0"/>
                      </a:rPr>
                      <m:t> </m:t>
                    </m:r>
                    <m:r>
                      <a:rPr lang="es-PA" b="0" i="1" smtClean="0">
                        <a:latin typeface="Cambria Math" panose="02040503050406030204" pitchFamily="18" charset="0"/>
                      </a:rPr>
                      <m:t>𝑎𝑚𝑜𝑟𝑡𝑖𝑔𝑢𝑎𝑑𝑜</m:t>
                    </m:r>
                    <m:r>
                      <a:rPr lang="es-PA" b="0" i="1" smtClean="0">
                        <a:latin typeface="Cambria Math" panose="02040503050406030204" pitchFamily="18" charset="0"/>
                      </a:rPr>
                      <m:t>?→  </m:t>
                    </m:r>
                    <m:r>
                      <a:rPr lang="es-PA" b="0" i="1" smtClean="0">
                        <a:latin typeface="Cambria Math" panose="02040503050406030204" pitchFamily="18" charset="0"/>
                      </a:rPr>
                      <m:t>𝐷</m:t>
                    </m:r>
                    <m:r>
                      <a:rPr lang="es-PA" b="0" i="1" smtClean="0">
                        <a:latin typeface="Cambria Math" panose="02040503050406030204" pitchFamily="18" charset="0"/>
                      </a:rPr>
                      <m:t>=0</m:t>
                    </m:r>
                  </m:oMath>
                </a14:m>
                <a:endParaRPr lang="es-PA" dirty="0"/>
              </a:p>
              <a:p>
                <a:pPr/>
                <a14:m>
                  <m:oMathPara xmlns:m="http://schemas.openxmlformats.org/officeDocument/2006/math">
                    <m:oMathParaPr>
                      <m:jc m:val="centerGroup"/>
                    </m:oMathParaPr>
                    <m:oMath xmlns:m="http://schemas.openxmlformats.org/officeDocument/2006/math">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𝑗</m:t>
                      </m:r>
                      <m:r>
                        <a:rPr lang="es-PA" i="1">
                          <a:latin typeface="Cambria Math" panose="02040503050406030204" pitchFamily="18" charset="0"/>
                        </a:rPr>
                        <m:t>4.3869 </m:t>
                      </m:r>
                      <m:r>
                        <a:rPr lang="es-PA" b="0" i="1" smtClean="0">
                          <a:latin typeface="Cambria Math" panose="02040503050406030204" pitchFamily="18" charset="0"/>
                        </a:rPr>
                        <m:t>𝑟𝑎𝑑</m:t>
                      </m:r>
                      <m:r>
                        <a:rPr lang="es-PA" b="0" i="1" smtClean="0">
                          <a:latin typeface="Cambria Math" panose="02040503050406030204" pitchFamily="18" charset="0"/>
                        </a:rPr>
                        <m:t>/</m:t>
                      </m:r>
                      <m:r>
                        <a:rPr lang="es-PA" b="0" i="1" smtClean="0">
                          <a:latin typeface="Cambria Math" panose="02040503050406030204" pitchFamily="18" charset="0"/>
                        </a:rPr>
                        <m:t>𝑠𝑒𝑔</m:t>
                      </m:r>
                    </m:oMath>
                  </m:oMathPara>
                </a14:m>
                <a:endParaRPr lang="es-PA"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3.     </m:t>
                      </m:r>
                      <m:r>
                        <a:rPr lang="es-PA" b="0" i="1" smtClean="0">
                          <a:latin typeface="Cambria Math" panose="02040503050406030204" pitchFamily="18" charset="0"/>
                        </a:rPr>
                        <m:t>𝐸𝑥𝑖𝑠𝑡𝑖𝑟</m:t>
                      </m:r>
                      <m:r>
                        <a:rPr lang="es-PA" b="0" i="1" smtClean="0">
                          <a:latin typeface="Cambria Math" panose="02040503050406030204" pitchFamily="18" charset="0"/>
                        </a:rPr>
                        <m:t>á </m:t>
                      </m:r>
                      <m:r>
                        <a:rPr lang="es-PA" b="0" i="1" smtClean="0">
                          <a:latin typeface="Cambria Math" panose="02040503050406030204" pitchFamily="18" charset="0"/>
                        </a:rPr>
                        <m:t>𝑎𝑙𝑔</m:t>
                      </m:r>
                      <m:r>
                        <a:rPr lang="es-PA" b="0" i="1" smtClean="0">
                          <a:latin typeface="Cambria Math" panose="02040503050406030204" pitchFamily="18" charset="0"/>
                        </a:rPr>
                        <m:t>ú</m:t>
                      </m:r>
                      <m:r>
                        <a:rPr lang="es-PA" b="0" i="1" smtClean="0">
                          <a:latin typeface="Cambria Math" panose="02040503050406030204" pitchFamily="18" charset="0"/>
                        </a:rPr>
                        <m:t>𝑛</m:t>
                      </m:r>
                      <m:r>
                        <a:rPr lang="es-PA" b="0" i="1" smtClean="0">
                          <a:latin typeface="Cambria Math" panose="02040503050406030204" pitchFamily="18" charset="0"/>
                        </a:rPr>
                        <m:t> </m:t>
                      </m:r>
                      <m:r>
                        <a:rPr lang="es-PA" b="0" i="1" smtClean="0">
                          <a:latin typeface="Cambria Math" panose="02040503050406030204" pitchFamily="18" charset="0"/>
                        </a:rPr>
                        <m:t>𝑣𝑎𝑙𝑜𝑟</m:t>
                      </m:r>
                      <m:r>
                        <a:rPr lang="es-PA" b="0" i="1" smtClean="0">
                          <a:latin typeface="Cambria Math" panose="02040503050406030204" pitchFamily="18" charset="0"/>
                        </a:rPr>
                        <m:t> </m:t>
                      </m:r>
                      <m:r>
                        <a:rPr lang="es-PA" b="0" i="1" smtClean="0">
                          <a:latin typeface="Cambria Math" panose="02040503050406030204" pitchFamily="18" charset="0"/>
                        </a:rPr>
                        <m:t>𝑑𝑒</m:t>
                      </m:r>
                      <m:r>
                        <a:rPr lang="es-PA" b="0" i="1" smtClean="0">
                          <a:latin typeface="Cambria Math" panose="02040503050406030204" pitchFamily="18" charset="0"/>
                        </a:rPr>
                        <m:t> </m:t>
                      </m:r>
                      <m:r>
                        <a:rPr lang="es-PA" b="0" i="1" smtClean="0">
                          <a:latin typeface="Cambria Math" panose="02040503050406030204" pitchFamily="18" charset="0"/>
                        </a:rPr>
                        <m:t>𝐷</m:t>
                      </m:r>
                      <m:r>
                        <a:rPr lang="es-PA" b="0" i="1" smtClean="0">
                          <a:latin typeface="Cambria Math" panose="02040503050406030204" pitchFamily="18" charset="0"/>
                        </a:rPr>
                        <m:t> </m:t>
                      </m:r>
                      <m:r>
                        <a:rPr lang="es-PA" b="0" i="1" smtClean="0">
                          <a:latin typeface="Cambria Math" panose="02040503050406030204" pitchFamily="18" charset="0"/>
                        </a:rPr>
                        <m:t>𝑞𝑢𝑒</m:t>
                      </m:r>
                      <m:r>
                        <a:rPr lang="es-PA" b="0" i="1" smtClean="0">
                          <a:latin typeface="Cambria Math" panose="02040503050406030204" pitchFamily="18" charset="0"/>
                        </a:rPr>
                        <m:t> </m:t>
                      </m:r>
                      <m:r>
                        <a:rPr lang="es-PA" b="0" i="1" smtClean="0">
                          <a:latin typeface="Cambria Math" panose="02040503050406030204" pitchFamily="18" charset="0"/>
                        </a:rPr>
                        <m:t>h𝑎𝑔𝑎</m:t>
                      </m:r>
                      <m:r>
                        <a:rPr lang="es-PA" b="0" i="1" smtClean="0">
                          <a:latin typeface="Cambria Math" panose="02040503050406030204" pitchFamily="18" charset="0"/>
                        </a:rPr>
                        <m:t> </m:t>
                      </m:r>
                      <m:r>
                        <a:rPr lang="es-PA" b="0" i="1" smtClean="0">
                          <a:latin typeface="Cambria Math" panose="02040503050406030204" pitchFamily="18" charset="0"/>
                        </a:rPr>
                        <m:t>𝑎𝑙</m:t>
                      </m:r>
                      <m:r>
                        <a:rPr lang="es-PA" b="0" i="1" smtClean="0">
                          <a:latin typeface="Cambria Math" panose="02040503050406030204" pitchFamily="18" charset="0"/>
                        </a:rPr>
                        <m:t> </m:t>
                      </m:r>
                      <m:r>
                        <a:rPr lang="es-PA" b="0" i="1" smtClean="0">
                          <a:latin typeface="Cambria Math" panose="02040503050406030204" pitchFamily="18" charset="0"/>
                        </a:rPr>
                        <m:t>𝑠𝑖𝑠𝑡𝑒𝑚𝑎</m:t>
                      </m:r>
                      <m:r>
                        <a:rPr lang="es-PA" b="0" i="1" smtClean="0">
                          <a:latin typeface="Cambria Math" panose="02040503050406030204" pitchFamily="18" charset="0"/>
                        </a:rPr>
                        <m:t> </m:t>
                      </m:r>
                      <m:r>
                        <a:rPr lang="es-PA" b="0" i="1" smtClean="0">
                          <a:latin typeface="Cambria Math" panose="02040503050406030204" pitchFamily="18" charset="0"/>
                        </a:rPr>
                        <m:t>𝑐𝑟</m:t>
                      </m:r>
                      <m:r>
                        <a:rPr lang="es-PA" b="0" i="1" smtClean="0">
                          <a:latin typeface="Cambria Math" panose="02040503050406030204" pitchFamily="18" charset="0"/>
                        </a:rPr>
                        <m:t>í</m:t>
                      </m:r>
                      <m:r>
                        <a:rPr lang="es-PA" b="0" i="1" smtClean="0">
                          <a:latin typeface="Cambria Math" panose="02040503050406030204" pitchFamily="18" charset="0"/>
                        </a:rPr>
                        <m:t>𝑡𝑖𝑐𝑎𝑚𝑒𝑛𝑡𝑒</m:t>
                      </m:r>
                      <m:r>
                        <a:rPr lang="es-PA" b="0" i="1" smtClean="0">
                          <a:latin typeface="Cambria Math" panose="02040503050406030204" pitchFamily="18" charset="0"/>
                        </a:rPr>
                        <m:t> </m:t>
                      </m:r>
                      <m:r>
                        <a:rPr lang="es-PA" b="0" i="1" smtClean="0">
                          <a:latin typeface="Cambria Math" panose="02040503050406030204" pitchFamily="18" charset="0"/>
                        </a:rPr>
                        <m:t>𝑎𝑚𝑜𝑟𝑡𝑖𝑔𝑢𝑑𝑜</m:t>
                      </m:r>
                      <m:r>
                        <a:rPr lang="es-PA" b="0" i="1" smtClean="0">
                          <a:latin typeface="Cambria Math" panose="02040503050406030204" pitchFamily="18" charset="0"/>
                        </a:rPr>
                        <m:t>?→  </m:t>
                      </m:r>
                      <m:r>
                        <a:rPr lang="es-PA" b="0" i="1" smtClean="0">
                          <a:latin typeface="Cambria Math" panose="02040503050406030204" pitchFamily="18" charset="0"/>
                        </a:rPr>
                        <m:t>𝐷</m:t>
                      </m:r>
                      <m:r>
                        <a:rPr lang="es-PA" b="0" i="1" smtClean="0">
                          <a:latin typeface="Cambria Math" panose="02040503050406030204" pitchFamily="18" charset="0"/>
                        </a:rPr>
                        <m:t>=10 </m:t>
                      </m:r>
                      <m:r>
                        <a:rPr lang="es-PA" b="0" i="1" smtClean="0">
                          <a:latin typeface="Cambria Math" panose="02040503050406030204" pitchFamily="18" charset="0"/>
                        </a:rPr>
                        <m:t>𝑛𝑚𝑠</m:t>
                      </m:r>
                      <m:r>
                        <a:rPr lang="es-PA" b="0" i="1" smtClean="0">
                          <a:latin typeface="Cambria Math" panose="02040503050406030204" pitchFamily="18" charset="0"/>
                        </a:rPr>
                        <m:t>/</m:t>
                      </m:r>
                      <m:r>
                        <a:rPr lang="es-PA" b="0" i="1" smtClean="0">
                          <a:latin typeface="Cambria Math" panose="02040503050406030204" pitchFamily="18" charset="0"/>
                        </a:rPr>
                        <m:t>𝑟𝑎𝑑</m:t>
                      </m:r>
                      <m:r>
                        <a:rPr lang="es-PA" b="0" i="1" smtClean="0">
                          <a:latin typeface="Cambria Math" panose="02040503050406030204" pitchFamily="18" charset="0"/>
                        </a:rPr>
                        <m:t> </m:t>
                      </m:r>
                    </m:oMath>
                  </m:oMathPara>
                </a14:m>
                <a:endParaRPr lang="es-PA" dirty="0"/>
              </a:p>
              <a:p>
                <a:pPr/>
                <a14:m>
                  <m:oMathPara xmlns:m="http://schemas.openxmlformats.org/officeDocument/2006/math">
                    <m:oMathParaPr>
                      <m:jc m:val="centerGroup"/>
                    </m:oMathParaPr>
                    <m:oMath xmlns:m="http://schemas.openxmlformats.org/officeDocument/2006/math">
                      <m:r>
                        <a:rPr lang="es-PA" i="1">
                          <a:latin typeface="Cambria Math" panose="02040503050406030204" pitchFamily="18" charset="0"/>
                        </a:rPr>
                        <m:t>1</m:t>
                      </m:r>
                      <m:r>
                        <a:rPr lang="es-PA" b="0" i="1" dirty="0" smtClean="0">
                          <a:latin typeface="Cambria Math" panose="02040503050406030204" pitchFamily="18" charset="0"/>
                        </a:rPr>
                        <m:t>=</m:t>
                      </m:r>
                      <m:r>
                        <a:rPr lang="es-PA" i="1">
                          <a:latin typeface="Cambria Math" panose="02040503050406030204" pitchFamily="18" charset="0"/>
                        </a:rPr>
                        <m:t>0.01</m:t>
                      </m:r>
                      <m:sSup>
                        <m:sSupPr>
                          <m:ctrlPr>
                            <a:rPr lang="es-PA" i="1" dirty="0">
                              <a:latin typeface="Cambria Math" panose="02040503050406030204" pitchFamily="18" charset="0"/>
                            </a:rPr>
                          </m:ctrlPr>
                        </m:sSupPr>
                        <m:e>
                          <m:r>
                            <a:rPr lang="es-PA" i="1" dirty="0">
                              <a:latin typeface="Cambria Math" panose="02040503050406030204" pitchFamily="18" charset="0"/>
                            </a:rPr>
                            <m:t>𝐷</m:t>
                          </m:r>
                        </m:e>
                        <m:sup>
                          <m:r>
                            <a:rPr lang="es-PA" i="1" dirty="0">
                              <a:latin typeface="Cambria Math" panose="02040503050406030204" pitchFamily="18" charset="0"/>
                            </a:rPr>
                            <m:t>2</m:t>
                          </m:r>
                        </m:sup>
                      </m:sSup>
                      <m:r>
                        <a:rPr lang="es-PA" b="0" i="1" dirty="0" smtClean="0">
                          <a:latin typeface="Cambria Math" panose="02040503050406030204" pitchFamily="18" charset="0"/>
                        </a:rPr>
                        <m:t> →</m:t>
                      </m:r>
                      <m:r>
                        <a:rPr lang="es-PA" b="0" i="1" dirty="0" smtClean="0">
                          <a:latin typeface="Cambria Math" panose="02040503050406030204" pitchFamily="18" charset="0"/>
                        </a:rPr>
                        <m:t>𝐷</m:t>
                      </m:r>
                      <m:r>
                        <a:rPr lang="es-PA" b="0" i="1" dirty="0" smtClean="0">
                          <a:latin typeface="Cambria Math" panose="02040503050406030204" pitchFamily="18" charset="0"/>
                        </a:rPr>
                        <m:t>=?</m:t>
                      </m:r>
                    </m:oMath>
                  </m:oMathPara>
                </a14:m>
                <a:endParaRPr lang="es-PA"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4</m:t>
                      </m:r>
                      <m:r>
                        <a:rPr lang="es-PA" i="1">
                          <a:latin typeface="Cambria Math" panose="02040503050406030204" pitchFamily="18" charset="0"/>
                        </a:rPr>
                        <m:t>.     </m:t>
                      </m:r>
                      <m:r>
                        <a:rPr lang="es-PA" i="1">
                          <a:latin typeface="Cambria Math" panose="02040503050406030204" pitchFamily="18" charset="0"/>
                        </a:rPr>
                        <m:t>𝐸𝑥𝑖𝑠𝑡𝑖𝑟</m:t>
                      </m:r>
                      <m:r>
                        <a:rPr lang="es-PA" i="1">
                          <a:latin typeface="Cambria Math" panose="02040503050406030204" pitchFamily="18" charset="0"/>
                        </a:rPr>
                        <m:t>á </m:t>
                      </m:r>
                      <m:r>
                        <a:rPr lang="es-PA" i="1">
                          <a:latin typeface="Cambria Math" panose="02040503050406030204" pitchFamily="18" charset="0"/>
                        </a:rPr>
                        <m:t>𝑎𝑙𝑔</m:t>
                      </m:r>
                      <m:r>
                        <a:rPr lang="es-PA" i="1">
                          <a:latin typeface="Cambria Math" panose="02040503050406030204" pitchFamily="18" charset="0"/>
                        </a:rPr>
                        <m:t>ú</m:t>
                      </m:r>
                      <m:r>
                        <a:rPr lang="es-PA" i="1">
                          <a:latin typeface="Cambria Math" panose="02040503050406030204" pitchFamily="18" charset="0"/>
                        </a:rPr>
                        <m:t>𝑛</m:t>
                      </m:r>
                      <m:r>
                        <a:rPr lang="es-PA" i="1">
                          <a:latin typeface="Cambria Math" panose="02040503050406030204" pitchFamily="18" charset="0"/>
                        </a:rPr>
                        <m:t> </m:t>
                      </m:r>
                      <m:r>
                        <a:rPr lang="es-PA" i="1">
                          <a:latin typeface="Cambria Math" panose="02040503050406030204" pitchFamily="18" charset="0"/>
                        </a:rPr>
                        <m:t>𝑣𝑎𝑙𝑜𝑟</m:t>
                      </m:r>
                      <m:r>
                        <a:rPr lang="es-PA" i="1">
                          <a:latin typeface="Cambria Math" panose="02040503050406030204" pitchFamily="18" charset="0"/>
                        </a:rPr>
                        <m:t> </m:t>
                      </m:r>
                      <m:r>
                        <a:rPr lang="es-PA" i="1">
                          <a:latin typeface="Cambria Math" panose="02040503050406030204" pitchFamily="18" charset="0"/>
                        </a:rPr>
                        <m:t>𝑑𝑒</m:t>
                      </m:r>
                      <m:r>
                        <a:rPr lang="es-PA" i="1">
                          <a:latin typeface="Cambria Math" panose="02040503050406030204" pitchFamily="18" charset="0"/>
                        </a:rPr>
                        <m:t> </m:t>
                      </m:r>
                      <m:r>
                        <a:rPr lang="es-PA" b="0" i="1" smtClean="0">
                          <a:latin typeface="Cambria Math" panose="02040503050406030204" pitchFamily="18" charset="0"/>
                        </a:rPr>
                        <m:t>𝐷</m:t>
                      </m:r>
                      <m:r>
                        <a:rPr lang="es-PA" i="1">
                          <a:latin typeface="Cambria Math" panose="02040503050406030204" pitchFamily="18" charset="0"/>
                        </a:rPr>
                        <m:t> </m:t>
                      </m:r>
                      <m:r>
                        <a:rPr lang="es-PA" i="1">
                          <a:latin typeface="Cambria Math" panose="02040503050406030204" pitchFamily="18" charset="0"/>
                        </a:rPr>
                        <m:t>𝑞𝑢𝑒</m:t>
                      </m:r>
                      <m:r>
                        <a:rPr lang="es-PA" i="1">
                          <a:latin typeface="Cambria Math" panose="02040503050406030204" pitchFamily="18" charset="0"/>
                        </a:rPr>
                        <m:t> </m:t>
                      </m:r>
                      <m:r>
                        <a:rPr lang="es-PA" i="1">
                          <a:latin typeface="Cambria Math" panose="02040503050406030204" pitchFamily="18" charset="0"/>
                        </a:rPr>
                        <m:t>h𝑎𝑔𝑎</m:t>
                      </m:r>
                      <m:r>
                        <a:rPr lang="es-PA" i="1">
                          <a:latin typeface="Cambria Math" panose="02040503050406030204" pitchFamily="18" charset="0"/>
                        </a:rPr>
                        <m:t> </m:t>
                      </m:r>
                      <m:r>
                        <a:rPr lang="es-PA" i="1">
                          <a:latin typeface="Cambria Math" panose="02040503050406030204" pitchFamily="18" charset="0"/>
                        </a:rPr>
                        <m:t>𝑎𝑙</m:t>
                      </m:r>
                      <m:r>
                        <a:rPr lang="es-PA" i="1">
                          <a:latin typeface="Cambria Math" panose="02040503050406030204" pitchFamily="18" charset="0"/>
                        </a:rPr>
                        <m:t> </m:t>
                      </m:r>
                      <m:r>
                        <a:rPr lang="es-PA" i="1">
                          <a:latin typeface="Cambria Math" panose="02040503050406030204" pitchFamily="18" charset="0"/>
                        </a:rPr>
                        <m:t>𝑠𝑖𝑠𝑡𝑒𝑚𝑎</m:t>
                      </m:r>
                      <m:r>
                        <a:rPr lang="es-PA" i="1">
                          <a:latin typeface="Cambria Math" panose="02040503050406030204" pitchFamily="18" charset="0"/>
                        </a:rPr>
                        <m:t>  </m:t>
                      </m:r>
                      <m:r>
                        <a:rPr lang="es-PA" b="0" i="1" smtClean="0">
                          <a:latin typeface="Cambria Math" panose="02040503050406030204" pitchFamily="18" charset="0"/>
                        </a:rPr>
                        <m:t>𝑠𝑜𝑏𝑟𝑒</m:t>
                      </m:r>
                      <m:r>
                        <a:rPr lang="es-PA" i="1">
                          <a:latin typeface="Cambria Math" panose="02040503050406030204" pitchFamily="18" charset="0"/>
                        </a:rPr>
                        <m:t>𝑎𝑚𝑜𝑟𝑡𝑖𝑔𝑢𝑑𝑜</m:t>
                      </m:r>
                      <m:r>
                        <a:rPr lang="es-PA" b="0" i="1" smtClean="0">
                          <a:latin typeface="Cambria Math" panose="02040503050406030204" pitchFamily="18" charset="0"/>
                        </a:rPr>
                        <m:t>?</m:t>
                      </m:r>
                    </m:oMath>
                  </m:oMathPara>
                </a14:m>
                <a:endParaRPr lang="es-PA" dirty="0"/>
              </a:p>
            </p:txBody>
          </p:sp>
        </mc:Choice>
        <mc:Fallback xmlns="">
          <p:sp>
            <p:nvSpPr>
              <p:cNvPr id="5" name="TextBox 4">
                <a:extLst>
                  <a:ext uri="{FF2B5EF4-FFF2-40B4-BE49-F238E27FC236}">
                    <a16:creationId xmlns:a16="http://schemas.microsoft.com/office/drawing/2014/main" id="{31B9CAB2-2F82-4F24-87F0-F0197E2A93A0}"/>
                  </a:ext>
                </a:extLst>
              </p:cNvPr>
              <p:cNvSpPr txBox="1">
                <a:spLocks noRot="1" noChangeAspect="1" noMove="1" noResize="1" noEditPoints="1" noAdjustHandles="1" noChangeArrowheads="1" noChangeShapeType="1" noTextEdit="1"/>
              </p:cNvSpPr>
              <p:nvPr/>
            </p:nvSpPr>
            <p:spPr>
              <a:xfrm>
                <a:off x="1376039" y="4097044"/>
                <a:ext cx="10199844" cy="1661993"/>
              </a:xfrm>
              <a:prstGeom prst="rect">
                <a:avLst/>
              </a:prstGeom>
              <a:blipFill>
                <a:blip r:embed="rId3"/>
                <a:stretch>
                  <a:fillRect l="-1375" t="-3663" b="-5861"/>
                </a:stretch>
              </a:blipFill>
            </p:spPr>
            <p:txBody>
              <a:bodyPr/>
              <a:lstStyle/>
              <a:p>
                <a:r>
                  <a:rPr lang="es-PA">
                    <a:noFill/>
                  </a:rPr>
                  <a:t> </a:t>
                </a:r>
              </a:p>
            </p:txBody>
          </p:sp>
        </mc:Fallback>
      </mc:AlternateContent>
    </p:spTree>
    <p:extLst>
      <p:ext uri="{BB962C8B-B14F-4D97-AF65-F5344CB8AC3E}">
        <p14:creationId xmlns:p14="http://schemas.microsoft.com/office/powerpoint/2010/main" val="1354153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BA7B-FF2F-4CBE-A38A-1C6C0B60DD2F}"/>
              </a:ext>
            </a:extLst>
          </p:cNvPr>
          <p:cNvSpPr>
            <a:spLocks noGrp="1"/>
          </p:cNvSpPr>
          <p:nvPr>
            <p:ph type="title"/>
          </p:nvPr>
        </p:nvSpPr>
        <p:spPr>
          <a:xfrm>
            <a:off x="1640156" y="118083"/>
            <a:ext cx="8911687" cy="1280890"/>
          </a:xfrm>
        </p:spPr>
        <p:txBody>
          <a:bodyPr/>
          <a:lstStyle/>
          <a:p>
            <a:r>
              <a:rPr lang="es-PA" dirty="0"/>
              <a:t>Respuesta de sistemas con polos adicionales</a:t>
            </a:r>
          </a:p>
        </p:txBody>
      </p:sp>
      <p:pic>
        <p:nvPicPr>
          <p:cNvPr id="4" name="Picture 3">
            <a:extLst>
              <a:ext uri="{FF2B5EF4-FFF2-40B4-BE49-F238E27FC236}">
                <a16:creationId xmlns:a16="http://schemas.microsoft.com/office/drawing/2014/main" id="{031707EE-34C3-457A-8F6C-7CCCD70A3B44}"/>
              </a:ext>
            </a:extLst>
          </p:cNvPr>
          <p:cNvPicPr>
            <a:picLocks noChangeAspect="1"/>
          </p:cNvPicPr>
          <p:nvPr/>
        </p:nvPicPr>
        <p:blipFill>
          <a:blip r:embed="rId2"/>
          <a:stretch>
            <a:fillRect/>
          </a:stretch>
        </p:blipFill>
        <p:spPr>
          <a:xfrm>
            <a:off x="729402" y="1475126"/>
            <a:ext cx="4181475" cy="676275"/>
          </a:xfrm>
          <a:prstGeom prst="rect">
            <a:avLst/>
          </a:prstGeom>
        </p:spPr>
      </p:pic>
      <p:pic>
        <p:nvPicPr>
          <p:cNvPr id="5" name="Picture 4">
            <a:extLst>
              <a:ext uri="{FF2B5EF4-FFF2-40B4-BE49-F238E27FC236}">
                <a16:creationId xmlns:a16="http://schemas.microsoft.com/office/drawing/2014/main" id="{7C706933-D04D-42C8-B91D-9AA685D32C59}"/>
              </a:ext>
            </a:extLst>
          </p:cNvPr>
          <p:cNvPicPr>
            <a:picLocks noChangeAspect="1"/>
          </p:cNvPicPr>
          <p:nvPr/>
        </p:nvPicPr>
        <p:blipFill>
          <a:blip r:embed="rId3"/>
          <a:stretch>
            <a:fillRect/>
          </a:stretch>
        </p:blipFill>
        <p:spPr>
          <a:xfrm>
            <a:off x="729402" y="2422632"/>
            <a:ext cx="5438775" cy="48577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D74B0B-90DA-4A77-9EF3-38730ACADFF2}"/>
                  </a:ext>
                </a:extLst>
              </p:cNvPr>
              <p:cNvSpPr txBox="1"/>
              <p:nvPr/>
            </p:nvSpPr>
            <p:spPr>
              <a:xfrm>
                <a:off x="719091" y="3279879"/>
                <a:ext cx="2902998" cy="1200329"/>
              </a:xfrm>
              <a:prstGeom prst="rect">
                <a:avLst/>
              </a:prstGeom>
              <a:solidFill>
                <a:schemeClr val="bg1"/>
              </a:solidFill>
            </p:spPr>
            <p:txBody>
              <a:bodyPr wrap="square" rtlCol="0">
                <a:spAutoFit/>
              </a:bodyPr>
              <a:lstStyle/>
              <a:p>
                <a:r>
                  <a:rPr lang="es-PA" dirty="0"/>
                  <a:t>Caso I: </a:t>
                </a:r>
                <a14:m>
                  <m:oMath xmlns:m="http://schemas.openxmlformats.org/officeDocument/2006/math">
                    <m:sSub>
                      <m:sSubPr>
                        <m:ctrlPr>
                          <a:rPr lang="es-PA" b="0" i="1" smtClean="0">
                            <a:latin typeface="Cambria Math" panose="02040503050406030204" pitchFamily="18" charset="0"/>
                          </a:rPr>
                        </m:ctrlPr>
                      </m:sSubPr>
                      <m:e>
                        <m:r>
                          <m:rPr>
                            <m:sty m:val="p"/>
                          </m:rPr>
                          <a:rPr lang="el-GR" i="1" smtClean="0">
                            <a:latin typeface="Cambria Math" panose="02040503050406030204" pitchFamily="18" charset="0"/>
                          </a:rPr>
                          <m:t>α</m:t>
                        </m:r>
                      </m:e>
                      <m:sub>
                        <m:r>
                          <a:rPr lang="es-PA" b="0" i="1" smtClean="0">
                            <a:latin typeface="Cambria Math" panose="02040503050406030204" pitchFamily="18" charset="0"/>
                          </a:rPr>
                          <m:t>𝑟</m:t>
                        </m:r>
                      </m:sub>
                    </m:sSub>
                    <m:r>
                      <m:rPr>
                        <m:nor/>
                      </m:rPr>
                      <a:rPr lang="en-US"/>
                      <m:t>≈</m:t>
                    </m:r>
                    <m:r>
                      <m:rPr>
                        <m:sty m:val="p"/>
                      </m:rPr>
                      <a:rPr lang="el-GR" i="1" smtClean="0">
                        <a:latin typeface="Cambria Math" panose="02040503050406030204" pitchFamily="18" charset="0"/>
                      </a:rPr>
                      <m:t>ξ</m:t>
                    </m:r>
                    <m:sSub>
                      <m:sSubPr>
                        <m:ctrlPr>
                          <a:rPr lang="es-PA" b="0" i="1" smtClean="0">
                            <a:latin typeface="Cambria Math" panose="02040503050406030204" pitchFamily="18" charset="0"/>
                          </a:rPr>
                        </m:ctrlPr>
                      </m:sSubPr>
                      <m:e>
                        <m:r>
                          <m:rPr>
                            <m:sty m:val="p"/>
                          </m:rPr>
                          <a:rPr lang="el-GR" i="1" smtClean="0">
                            <a:latin typeface="Cambria Math" panose="02040503050406030204" pitchFamily="18" charset="0"/>
                          </a:rPr>
                          <m:t>ω</m:t>
                        </m:r>
                      </m:e>
                      <m:sub>
                        <m:r>
                          <a:rPr lang="es-PA" b="0" i="1" smtClean="0">
                            <a:latin typeface="Cambria Math" panose="02040503050406030204" pitchFamily="18" charset="0"/>
                          </a:rPr>
                          <m:t>𝑛</m:t>
                        </m:r>
                      </m:sub>
                    </m:sSub>
                  </m:oMath>
                </a14:m>
                <a:endParaRPr lang="es-PA" b="0" dirty="0"/>
              </a:p>
              <a:p>
                <a:r>
                  <a:rPr lang="es-PA" dirty="0"/>
                  <a:t>Caso </a:t>
                </a:r>
                <a:r>
                  <a:rPr lang="es-PA" dirty="0" err="1"/>
                  <a:t>Ia</a:t>
                </a:r>
                <a:r>
                  <a:rPr lang="es-PA" dirty="0"/>
                  <a:t>: </a:t>
                </a:r>
                <a14:m>
                  <m:oMath xmlns:m="http://schemas.openxmlformats.org/officeDocument/2006/math">
                    <m:sSub>
                      <m:sSubPr>
                        <m:ctrlPr>
                          <a:rPr lang="es-PA" i="1">
                            <a:latin typeface="Cambria Math" panose="02040503050406030204" pitchFamily="18" charset="0"/>
                          </a:rPr>
                        </m:ctrlPr>
                      </m:sSubPr>
                      <m:e>
                        <m:r>
                          <m:rPr>
                            <m:sty m:val="p"/>
                          </m:rPr>
                          <a:rPr lang="el-GR" i="1">
                            <a:latin typeface="Cambria Math" panose="02040503050406030204" pitchFamily="18" charset="0"/>
                          </a:rPr>
                          <m:t>α</m:t>
                        </m:r>
                      </m:e>
                      <m:sub>
                        <m:r>
                          <a:rPr lang="es-PA" i="1">
                            <a:latin typeface="Cambria Math" panose="02040503050406030204" pitchFamily="18" charset="0"/>
                          </a:rPr>
                          <m:t>𝑟</m:t>
                        </m:r>
                      </m:sub>
                    </m:sSub>
                    <m:r>
                      <m:rPr>
                        <m:nor/>
                      </m:rPr>
                      <a:rPr lang="es-PA" b="0" i="0" smtClean="0">
                        <a:latin typeface="Cambria Math" panose="02040503050406030204" pitchFamily="18" charset="0"/>
                      </a:rPr>
                      <m:t>=</m:t>
                    </m:r>
                    <m:r>
                      <m:rPr>
                        <m:sty m:val="p"/>
                      </m:rPr>
                      <a:rPr lang="el-GR" i="1">
                        <a:latin typeface="Cambria Math" panose="02040503050406030204" pitchFamily="18" charset="0"/>
                      </a:rPr>
                      <m:t>ξ</m:t>
                    </m:r>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oMath>
                </a14:m>
                <a:endParaRPr lang="es-PA" b="0" dirty="0"/>
              </a:p>
              <a:p>
                <a:r>
                  <a:rPr lang="es-PA" dirty="0"/>
                  <a:t>Caso II: </a:t>
                </a:r>
                <a14:m>
                  <m:oMath xmlns:m="http://schemas.openxmlformats.org/officeDocument/2006/math">
                    <m:sSub>
                      <m:sSubPr>
                        <m:ctrlPr>
                          <a:rPr lang="es-PA" i="1">
                            <a:latin typeface="Cambria Math" panose="02040503050406030204" pitchFamily="18" charset="0"/>
                          </a:rPr>
                        </m:ctrlPr>
                      </m:sSubPr>
                      <m:e>
                        <m:r>
                          <m:rPr>
                            <m:sty m:val="p"/>
                          </m:rPr>
                          <a:rPr lang="el-GR" i="1">
                            <a:latin typeface="Cambria Math" panose="02040503050406030204" pitchFamily="18" charset="0"/>
                          </a:rPr>
                          <m:t>α</m:t>
                        </m:r>
                      </m:e>
                      <m:sub>
                        <m:r>
                          <a:rPr lang="es-PA" i="1">
                            <a:latin typeface="Cambria Math" panose="02040503050406030204" pitchFamily="18" charset="0"/>
                          </a:rPr>
                          <m:t>𝑟</m:t>
                        </m:r>
                      </m:sub>
                    </m:sSub>
                    <m:r>
                      <a:rPr lang="es-PA" b="0" i="1" smtClean="0">
                        <a:latin typeface="Cambria Math" panose="02040503050406030204" pitchFamily="18" charset="0"/>
                      </a:rPr>
                      <m:t>&gt;</m:t>
                    </m:r>
                    <m:r>
                      <m:rPr>
                        <m:sty m:val="p"/>
                      </m:rPr>
                      <a:rPr lang="el-GR" i="1">
                        <a:latin typeface="Cambria Math" panose="02040503050406030204" pitchFamily="18" charset="0"/>
                      </a:rPr>
                      <m:t>ξ</m:t>
                    </m:r>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oMath>
                </a14:m>
                <a:endParaRPr lang="es-PA" dirty="0"/>
              </a:p>
              <a:p>
                <a:r>
                  <a:rPr lang="es-PA" dirty="0"/>
                  <a:t>Caso III: </a:t>
                </a:r>
                <a14:m>
                  <m:oMath xmlns:m="http://schemas.openxmlformats.org/officeDocument/2006/math">
                    <m:sSub>
                      <m:sSubPr>
                        <m:ctrlPr>
                          <a:rPr lang="es-PA" i="1">
                            <a:latin typeface="Cambria Math" panose="02040503050406030204" pitchFamily="18" charset="0"/>
                          </a:rPr>
                        </m:ctrlPr>
                      </m:sSubPr>
                      <m:e>
                        <m:r>
                          <m:rPr>
                            <m:sty m:val="p"/>
                          </m:rPr>
                          <a:rPr lang="el-GR" i="1">
                            <a:latin typeface="Cambria Math" panose="02040503050406030204" pitchFamily="18" charset="0"/>
                          </a:rPr>
                          <m:t>α</m:t>
                        </m:r>
                      </m:e>
                      <m:sub>
                        <m:r>
                          <a:rPr lang="es-PA" i="1">
                            <a:latin typeface="Cambria Math" panose="02040503050406030204" pitchFamily="18" charset="0"/>
                          </a:rPr>
                          <m:t>𝑟</m:t>
                        </m:r>
                      </m:sub>
                    </m:sSub>
                    <m:r>
                      <a:rPr lang="es-PA" b="0" i="1" smtClean="0">
                        <a:latin typeface="Cambria Math" panose="02040503050406030204" pitchFamily="18" charset="0"/>
                      </a:rPr>
                      <m:t>=</m:t>
                    </m:r>
                    <m:r>
                      <m:rPr>
                        <m:nor/>
                      </m:rPr>
                      <a:rPr lang="en-US"/>
                      <m:t>∞</m:t>
                    </m:r>
                  </m:oMath>
                </a14:m>
                <a:endParaRPr lang="es-PA" dirty="0"/>
              </a:p>
            </p:txBody>
          </p:sp>
        </mc:Choice>
        <mc:Fallback xmlns="">
          <p:sp>
            <p:nvSpPr>
              <p:cNvPr id="6" name="TextBox 5">
                <a:extLst>
                  <a:ext uri="{FF2B5EF4-FFF2-40B4-BE49-F238E27FC236}">
                    <a16:creationId xmlns:a16="http://schemas.microsoft.com/office/drawing/2014/main" id="{42D74B0B-90DA-4A77-9EF3-38730ACADFF2}"/>
                  </a:ext>
                </a:extLst>
              </p:cNvPr>
              <p:cNvSpPr txBox="1">
                <a:spLocks noRot="1" noChangeAspect="1" noMove="1" noResize="1" noEditPoints="1" noAdjustHandles="1" noChangeArrowheads="1" noChangeShapeType="1" noTextEdit="1"/>
              </p:cNvSpPr>
              <p:nvPr/>
            </p:nvSpPr>
            <p:spPr>
              <a:xfrm>
                <a:off x="719091" y="3279879"/>
                <a:ext cx="2902998" cy="1200329"/>
              </a:xfrm>
              <a:prstGeom prst="rect">
                <a:avLst/>
              </a:prstGeom>
              <a:blipFill>
                <a:blip r:embed="rId4"/>
                <a:stretch>
                  <a:fillRect l="-1891" t="-2538" b="-7107"/>
                </a:stretch>
              </a:blipFill>
            </p:spPr>
            <p:txBody>
              <a:bodyPr/>
              <a:lstStyle/>
              <a:p>
                <a:r>
                  <a:rPr lang="es-PA">
                    <a:noFill/>
                  </a:rPr>
                  <a:t> </a:t>
                </a:r>
              </a:p>
            </p:txBody>
          </p:sp>
        </mc:Fallback>
      </mc:AlternateContent>
      <p:pic>
        <p:nvPicPr>
          <p:cNvPr id="7" name="Picture 6">
            <a:extLst>
              <a:ext uri="{FF2B5EF4-FFF2-40B4-BE49-F238E27FC236}">
                <a16:creationId xmlns:a16="http://schemas.microsoft.com/office/drawing/2014/main" id="{C22B0117-029E-4345-930A-E6577A410CF9}"/>
              </a:ext>
            </a:extLst>
          </p:cNvPr>
          <p:cNvPicPr>
            <a:picLocks noChangeAspect="1"/>
          </p:cNvPicPr>
          <p:nvPr/>
        </p:nvPicPr>
        <p:blipFill>
          <a:blip r:embed="rId5"/>
          <a:stretch>
            <a:fillRect/>
          </a:stretch>
        </p:blipFill>
        <p:spPr>
          <a:xfrm>
            <a:off x="5282214" y="3313097"/>
            <a:ext cx="6909786" cy="357375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3000F6-B048-4081-A6C9-2797D3AEBDF9}"/>
                  </a:ext>
                </a:extLst>
              </p:cNvPr>
              <p:cNvSpPr txBox="1"/>
              <p:nvPr/>
            </p:nvSpPr>
            <p:spPr>
              <a:xfrm>
                <a:off x="719091" y="4656338"/>
                <a:ext cx="1333763"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PA" i="1" smtClean="0">
                              <a:latin typeface="Cambria Math" panose="02040503050406030204" pitchFamily="18" charset="0"/>
                            </a:rPr>
                          </m:ctrlPr>
                        </m:sSubPr>
                        <m:e>
                          <m:r>
                            <m:rPr>
                              <m:sty m:val="p"/>
                            </m:rPr>
                            <a:rPr lang="el-GR" i="1">
                              <a:latin typeface="Cambria Math" panose="02040503050406030204" pitchFamily="18" charset="0"/>
                            </a:rPr>
                            <m:t>α</m:t>
                          </m:r>
                        </m:e>
                        <m:sub>
                          <m:r>
                            <a:rPr lang="es-PA" i="1">
                              <a:latin typeface="Cambria Math" panose="02040503050406030204" pitchFamily="18" charset="0"/>
                            </a:rPr>
                            <m:t>𝑟</m:t>
                          </m:r>
                        </m:sub>
                      </m:sSub>
                      <m:r>
                        <a:rPr lang="es-PA" i="1">
                          <a:latin typeface="Cambria Math" panose="02040503050406030204" pitchFamily="18" charset="0"/>
                        </a:rPr>
                        <m:t>≥</m:t>
                      </m:r>
                      <m:r>
                        <a:rPr lang="es-PA" b="0" i="1" smtClean="0">
                          <a:latin typeface="Cambria Math" panose="02040503050406030204" pitchFamily="18" charset="0"/>
                        </a:rPr>
                        <m:t>5∗</m:t>
                      </m:r>
                      <m:r>
                        <m:rPr>
                          <m:sty m:val="p"/>
                        </m:rPr>
                        <a:rPr lang="el-GR" i="1">
                          <a:latin typeface="Cambria Math" panose="02040503050406030204" pitchFamily="18" charset="0"/>
                        </a:rPr>
                        <m:t>ξ</m:t>
                      </m:r>
                      <m:sSub>
                        <m:sSubPr>
                          <m:ctrlPr>
                            <a:rPr lang="es-PA" i="1">
                              <a:latin typeface="Cambria Math" panose="02040503050406030204" pitchFamily="18" charset="0"/>
                            </a:rPr>
                          </m:ctrlPr>
                        </m:sSubPr>
                        <m:e>
                          <m:r>
                            <m:rPr>
                              <m:sty m:val="p"/>
                            </m:rPr>
                            <a:rPr lang="el-GR" i="1">
                              <a:latin typeface="Cambria Math" panose="02040503050406030204" pitchFamily="18" charset="0"/>
                            </a:rPr>
                            <m:t>ω</m:t>
                          </m:r>
                        </m:e>
                        <m:sub>
                          <m:r>
                            <a:rPr lang="es-PA" i="1">
                              <a:latin typeface="Cambria Math" panose="02040503050406030204" pitchFamily="18" charset="0"/>
                            </a:rPr>
                            <m:t>𝑛</m:t>
                          </m:r>
                        </m:sub>
                      </m:sSub>
                    </m:oMath>
                  </m:oMathPara>
                </a14:m>
                <a:endParaRPr lang="es-PA" dirty="0"/>
              </a:p>
            </p:txBody>
          </p:sp>
        </mc:Choice>
        <mc:Fallback xmlns="">
          <p:sp>
            <p:nvSpPr>
              <p:cNvPr id="8" name="TextBox 7">
                <a:extLst>
                  <a:ext uri="{FF2B5EF4-FFF2-40B4-BE49-F238E27FC236}">
                    <a16:creationId xmlns:a16="http://schemas.microsoft.com/office/drawing/2014/main" id="{673000F6-B048-4081-A6C9-2797D3AEBDF9}"/>
                  </a:ext>
                </a:extLst>
              </p:cNvPr>
              <p:cNvSpPr txBox="1">
                <a:spLocks noRot="1" noChangeAspect="1" noMove="1" noResize="1" noEditPoints="1" noAdjustHandles="1" noChangeArrowheads="1" noChangeShapeType="1" noTextEdit="1"/>
              </p:cNvSpPr>
              <p:nvPr/>
            </p:nvSpPr>
            <p:spPr>
              <a:xfrm>
                <a:off x="719091" y="4656338"/>
                <a:ext cx="1333763" cy="276999"/>
              </a:xfrm>
              <a:prstGeom prst="rect">
                <a:avLst/>
              </a:prstGeom>
              <a:blipFill>
                <a:blip r:embed="rId6"/>
                <a:stretch>
                  <a:fillRect l="-1826" b="-40000"/>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80FF09-74BB-4AFA-A9C0-CBA7C64766B4}"/>
                  </a:ext>
                </a:extLst>
              </p:cNvPr>
              <p:cNvSpPr txBox="1"/>
              <p:nvPr/>
            </p:nvSpPr>
            <p:spPr>
              <a:xfrm>
                <a:off x="5183351" y="1254705"/>
                <a:ext cx="7008649"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𝑆𝑖</m:t>
                      </m:r>
                      <m:r>
                        <a:rPr lang="es-PA" b="0" i="1" smtClean="0">
                          <a:latin typeface="Cambria Math" panose="02040503050406030204" pitchFamily="18" charset="0"/>
                        </a:rPr>
                        <m:t> </m:t>
                      </m:r>
                      <m:r>
                        <a:rPr lang="es-PA" b="0" i="1" smtClean="0">
                          <a:latin typeface="Cambria Math" panose="02040503050406030204" pitchFamily="18" charset="0"/>
                        </a:rPr>
                        <m:t>𝑎𝑙</m:t>
                      </m:r>
                      <m:r>
                        <a:rPr lang="es-PA" b="0" i="1" smtClean="0">
                          <a:latin typeface="Cambria Math" panose="02040503050406030204" pitchFamily="18" charset="0"/>
                        </a:rPr>
                        <m:t> </m:t>
                      </m:r>
                      <m:r>
                        <a:rPr lang="es-PA" b="0" i="1" smtClean="0">
                          <a:latin typeface="Cambria Math" panose="02040503050406030204" pitchFamily="18" charset="0"/>
                        </a:rPr>
                        <m:t>𝑚𝑒𝑛𝑜𝑠</m:t>
                      </m:r>
                      <m:r>
                        <a:rPr lang="es-PA" b="0" i="1" smtClean="0">
                          <a:latin typeface="Cambria Math" panose="02040503050406030204" pitchFamily="18" charset="0"/>
                        </a:rPr>
                        <m:t> </m:t>
                      </m:r>
                      <m:r>
                        <a:rPr lang="es-PA" b="0" i="1" smtClean="0">
                          <a:latin typeface="Cambria Math" panose="02040503050406030204" pitchFamily="18" charset="0"/>
                        </a:rPr>
                        <m:t>𝑢𝑛</m:t>
                      </m:r>
                      <m:r>
                        <a:rPr lang="es-PA" b="0" i="1" smtClean="0">
                          <a:latin typeface="Cambria Math" panose="02040503050406030204" pitchFamily="18" charset="0"/>
                        </a:rPr>
                        <m:t> </m:t>
                      </m:r>
                      <m:r>
                        <a:rPr lang="es-PA" b="0" i="1" smtClean="0">
                          <a:latin typeface="Cambria Math" panose="02040503050406030204" pitchFamily="18" charset="0"/>
                        </a:rPr>
                        <m:t>𝑝𝑜𝑙𝑜</m:t>
                      </m:r>
                      <m:r>
                        <a:rPr lang="es-PA" b="0" i="1" smtClean="0">
                          <a:latin typeface="Cambria Math" panose="02040503050406030204" pitchFamily="18" charset="0"/>
                        </a:rPr>
                        <m:t> </m:t>
                      </m:r>
                      <m:r>
                        <a:rPr lang="es-PA" b="0" i="1" smtClean="0">
                          <a:latin typeface="Cambria Math" panose="02040503050406030204" pitchFamily="18" charset="0"/>
                        </a:rPr>
                        <m:t>𝑒𝑠𝑡</m:t>
                      </m:r>
                      <m:r>
                        <a:rPr lang="es-PA" b="0" i="1" smtClean="0">
                          <a:latin typeface="Cambria Math" panose="02040503050406030204" pitchFamily="18" charset="0"/>
                        </a:rPr>
                        <m:t>á </m:t>
                      </m:r>
                      <m:r>
                        <a:rPr lang="es-PA" b="0" i="1" smtClean="0">
                          <a:latin typeface="Cambria Math" panose="02040503050406030204" pitchFamily="18" charset="0"/>
                        </a:rPr>
                        <m:t>𝑒𝑛</m:t>
                      </m:r>
                      <m:r>
                        <a:rPr lang="es-PA" b="0" i="1" smtClean="0">
                          <a:latin typeface="Cambria Math" panose="02040503050406030204" pitchFamily="18" charset="0"/>
                        </a:rPr>
                        <m:t> </m:t>
                      </m:r>
                      <m:r>
                        <a:rPr lang="es-PA" b="0" i="1" smtClean="0">
                          <a:latin typeface="Cambria Math" panose="02040503050406030204" pitchFamily="18" charset="0"/>
                        </a:rPr>
                        <m:t>𝑆𝑃𝐷</m:t>
                      </m:r>
                      <m:r>
                        <a:rPr lang="es-PA" b="0" i="1" smtClean="0">
                          <a:latin typeface="Cambria Math" panose="02040503050406030204" pitchFamily="18" charset="0"/>
                        </a:rPr>
                        <m:t>→</m:t>
                      </m:r>
                      <m:r>
                        <a:rPr lang="es-PA" b="0" i="1" smtClean="0">
                          <a:latin typeface="Cambria Math" panose="02040503050406030204" pitchFamily="18" charset="0"/>
                        </a:rPr>
                        <m:t>𝐼𝑛𝑒𝑠𝑡𝑎𝑏𝑙𝑒</m:t>
                      </m:r>
                    </m:oMath>
                  </m:oMathPara>
                </a14:m>
                <a:endParaRPr lang="es-PA" b="0" dirty="0"/>
              </a:p>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𝑆𝑖</m:t>
                      </m:r>
                      <m:r>
                        <a:rPr lang="es-PA" b="0" i="1" smtClean="0">
                          <a:latin typeface="Cambria Math" panose="02040503050406030204" pitchFamily="18" charset="0"/>
                        </a:rPr>
                        <m:t> </m:t>
                      </m:r>
                      <m:r>
                        <a:rPr lang="es-PA" b="0" i="1" smtClean="0">
                          <a:latin typeface="Cambria Math" panose="02040503050406030204" pitchFamily="18" charset="0"/>
                        </a:rPr>
                        <m:t>𝑡𝑜𝑑𝑜𝑠</m:t>
                      </m:r>
                      <m:r>
                        <a:rPr lang="es-PA" b="0" i="1" smtClean="0">
                          <a:latin typeface="Cambria Math" panose="02040503050406030204" pitchFamily="18" charset="0"/>
                        </a:rPr>
                        <m:t> </m:t>
                      </m:r>
                      <m:r>
                        <a:rPr lang="es-PA" b="0" i="1" smtClean="0">
                          <a:latin typeface="Cambria Math" panose="02040503050406030204" pitchFamily="18" charset="0"/>
                        </a:rPr>
                        <m:t>𝑙𝑜𝑠</m:t>
                      </m:r>
                      <m:r>
                        <a:rPr lang="es-PA" b="0" i="1" smtClean="0">
                          <a:latin typeface="Cambria Math" panose="02040503050406030204" pitchFamily="18" charset="0"/>
                        </a:rPr>
                        <m:t> </m:t>
                      </m:r>
                      <m:r>
                        <a:rPr lang="es-PA" b="0" i="1" smtClean="0">
                          <a:latin typeface="Cambria Math" panose="02040503050406030204" pitchFamily="18" charset="0"/>
                        </a:rPr>
                        <m:t>𝑝𝑜𝑙𝑜𝑠</m:t>
                      </m:r>
                      <m:r>
                        <a:rPr lang="es-PA" b="0" i="1" smtClean="0">
                          <a:latin typeface="Cambria Math" panose="02040503050406030204" pitchFamily="18" charset="0"/>
                        </a:rPr>
                        <m:t> </m:t>
                      </m:r>
                      <m:r>
                        <a:rPr lang="es-PA" b="0" i="1" smtClean="0">
                          <a:latin typeface="Cambria Math" panose="02040503050406030204" pitchFamily="18" charset="0"/>
                        </a:rPr>
                        <m:t>𝑒𝑠𝑡</m:t>
                      </m:r>
                      <m:r>
                        <a:rPr lang="es-PA" b="0" i="1" smtClean="0">
                          <a:latin typeface="Cambria Math" panose="02040503050406030204" pitchFamily="18" charset="0"/>
                        </a:rPr>
                        <m:t>á</m:t>
                      </m:r>
                      <m:r>
                        <a:rPr lang="es-PA" b="0" i="1" smtClean="0">
                          <a:latin typeface="Cambria Math" panose="02040503050406030204" pitchFamily="18" charset="0"/>
                        </a:rPr>
                        <m:t>𝑛</m:t>
                      </m:r>
                      <m:r>
                        <a:rPr lang="es-PA" b="0" i="1" smtClean="0">
                          <a:latin typeface="Cambria Math" panose="02040503050406030204" pitchFamily="18" charset="0"/>
                        </a:rPr>
                        <m:t> </m:t>
                      </m:r>
                      <m:r>
                        <a:rPr lang="es-PA" b="0" i="1" smtClean="0">
                          <a:latin typeface="Cambria Math" panose="02040503050406030204" pitchFamily="18" charset="0"/>
                        </a:rPr>
                        <m:t>𝑒𝑛</m:t>
                      </m:r>
                      <m:r>
                        <a:rPr lang="es-PA" b="0" i="1" smtClean="0">
                          <a:latin typeface="Cambria Math" panose="02040503050406030204" pitchFamily="18" charset="0"/>
                        </a:rPr>
                        <m:t> </m:t>
                      </m:r>
                      <m:r>
                        <a:rPr lang="es-PA" b="0" i="1" smtClean="0">
                          <a:latin typeface="Cambria Math" panose="02040503050406030204" pitchFamily="18" charset="0"/>
                        </a:rPr>
                        <m:t>𝑆𝑃𝐼</m:t>
                      </m:r>
                      <m:r>
                        <a:rPr lang="es-PA" b="0" i="1" smtClean="0">
                          <a:latin typeface="Cambria Math" panose="02040503050406030204" pitchFamily="18" charset="0"/>
                        </a:rPr>
                        <m:t> →</m:t>
                      </m:r>
                      <m:r>
                        <a:rPr lang="es-PA" b="0" i="1" smtClean="0">
                          <a:latin typeface="Cambria Math" panose="02040503050406030204" pitchFamily="18" charset="0"/>
                        </a:rPr>
                        <m:t>𝐸𝑠𝑡𝑎𝑏𝑙𝑒</m:t>
                      </m:r>
                      <m:r>
                        <a:rPr lang="es-PA" b="0" i="1" smtClean="0">
                          <a:latin typeface="Cambria Math" panose="02040503050406030204" pitchFamily="18" charset="0"/>
                        </a:rPr>
                        <m:t> </m:t>
                      </m:r>
                      <m:d>
                        <m:dPr>
                          <m:ctrlPr>
                            <a:rPr lang="es-PA" b="0" i="1" smtClean="0">
                              <a:latin typeface="Cambria Math" panose="02040503050406030204" pitchFamily="18" charset="0"/>
                            </a:rPr>
                          </m:ctrlPr>
                        </m:dPr>
                        <m:e>
                          <m:r>
                            <a:rPr lang="es-PA" b="0" i="1" smtClean="0">
                              <a:latin typeface="Cambria Math" panose="02040503050406030204" pitchFamily="18" charset="0"/>
                            </a:rPr>
                            <m:t>𝐴𝑚𝑜𝑟𝑡</m:t>
                          </m:r>
                        </m:e>
                      </m:d>
                    </m:oMath>
                  </m:oMathPara>
                </a14:m>
                <a:endParaRPr lang="es-PA" b="0" dirty="0"/>
              </a:p>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𝑆𝑖</m:t>
                      </m:r>
                      <m:r>
                        <a:rPr lang="es-PA" b="0" i="1" smtClean="0">
                          <a:latin typeface="Cambria Math" panose="02040503050406030204" pitchFamily="18" charset="0"/>
                        </a:rPr>
                        <m:t> </m:t>
                      </m:r>
                      <m:r>
                        <a:rPr lang="es-PA" b="0" i="1" smtClean="0">
                          <a:latin typeface="Cambria Math" panose="02040503050406030204" pitchFamily="18" charset="0"/>
                        </a:rPr>
                        <m:t>𝑎𝑙</m:t>
                      </m:r>
                      <m:r>
                        <a:rPr lang="es-PA" b="0" i="1" smtClean="0">
                          <a:latin typeface="Cambria Math" panose="02040503050406030204" pitchFamily="18" charset="0"/>
                        </a:rPr>
                        <m:t> </m:t>
                      </m:r>
                      <m:r>
                        <a:rPr lang="es-PA" b="0" i="1" smtClean="0">
                          <a:latin typeface="Cambria Math" panose="02040503050406030204" pitchFamily="18" charset="0"/>
                        </a:rPr>
                        <m:t>𝑚𝑒𝑛𝑜𝑟</m:t>
                      </m:r>
                      <m:r>
                        <a:rPr lang="es-PA" b="0" i="1" smtClean="0">
                          <a:latin typeface="Cambria Math" panose="02040503050406030204" pitchFamily="18" charset="0"/>
                        </a:rPr>
                        <m:t> </m:t>
                      </m:r>
                      <m:r>
                        <a:rPr lang="es-PA" b="0" i="1" smtClean="0">
                          <a:latin typeface="Cambria Math" panose="02040503050406030204" pitchFamily="18" charset="0"/>
                        </a:rPr>
                        <m:t>𝑢𝑛</m:t>
                      </m:r>
                      <m:r>
                        <a:rPr lang="es-PA" b="0" i="1" smtClean="0">
                          <a:latin typeface="Cambria Math" panose="02040503050406030204" pitchFamily="18" charset="0"/>
                        </a:rPr>
                        <m:t> </m:t>
                      </m:r>
                      <m:r>
                        <a:rPr lang="es-PA" b="0" i="1" smtClean="0">
                          <a:latin typeface="Cambria Math" panose="02040503050406030204" pitchFamily="18" charset="0"/>
                        </a:rPr>
                        <m:t>𝑝𝑎𝑟</m:t>
                      </m:r>
                      <m:r>
                        <a:rPr lang="es-PA" b="0" i="1" smtClean="0">
                          <a:latin typeface="Cambria Math" panose="02040503050406030204" pitchFamily="18" charset="0"/>
                        </a:rPr>
                        <m:t> </m:t>
                      </m:r>
                      <m:r>
                        <a:rPr lang="es-PA" b="0" i="1" smtClean="0">
                          <a:latin typeface="Cambria Math" panose="02040503050406030204" pitchFamily="18" charset="0"/>
                        </a:rPr>
                        <m:t>𝑑𝑒</m:t>
                      </m:r>
                      <m:r>
                        <a:rPr lang="es-PA" b="0" i="1" smtClean="0">
                          <a:latin typeface="Cambria Math" panose="02040503050406030204" pitchFamily="18" charset="0"/>
                        </a:rPr>
                        <m:t> </m:t>
                      </m:r>
                      <m:r>
                        <a:rPr lang="es-PA" b="0" i="1" smtClean="0">
                          <a:latin typeface="Cambria Math" panose="02040503050406030204" pitchFamily="18" charset="0"/>
                        </a:rPr>
                        <m:t>𝑝𝑜𝑙𝑜𝑠</m:t>
                      </m:r>
                      <m:r>
                        <a:rPr lang="es-PA" b="0" i="1" smtClean="0">
                          <a:latin typeface="Cambria Math" panose="02040503050406030204" pitchFamily="18" charset="0"/>
                        </a:rPr>
                        <m:t> </m:t>
                      </m:r>
                      <m:r>
                        <a:rPr lang="es-PA" b="0" i="1" smtClean="0">
                          <a:latin typeface="Cambria Math" panose="02040503050406030204" pitchFamily="18" charset="0"/>
                        </a:rPr>
                        <m:t>𝑒𝑠𝑡𝑎𝑛</m:t>
                      </m:r>
                      <m:r>
                        <a:rPr lang="es-PA" b="0" i="1" smtClean="0">
                          <a:latin typeface="Cambria Math" panose="02040503050406030204" pitchFamily="18" charset="0"/>
                        </a:rPr>
                        <m:t> </m:t>
                      </m:r>
                      <m:r>
                        <a:rPr lang="es-PA" b="0" i="1" smtClean="0">
                          <a:latin typeface="Cambria Math" panose="02040503050406030204" pitchFamily="18" charset="0"/>
                        </a:rPr>
                        <m:t>𝑠𝑜𝑏𝑟𝑒</m:t>
                      </m:r>
                      <m:r>
                        <a:rPr lang="es-PA" b="0" i="1" smtClean="0">
                          <a:latin typeface="Cambria Math" panose="02040503050406030204" pitchFamily="18" charset="0"/>
                        </a:rPr>
                        <m:t> </m:t>
                      </m:r>
                      <m:r>
                        <a:rPr lang="es-PA" b="0" i="1" smtClean="0">
                          <a:latin typeface="Cambria Math" panose="02040503050406030204" pitchFamily="18" charset="0"/>
                        </a:rPr>
                        <m:t>𝑗𝑤</m:t>
                      </m:r>
                      <m:r>
                        <a:rPr lang="es-PA" b="0" i="1" smtClean="0">
                          <a:latin typeface="Cambria Math" panose="02040503050406030204" pitchFamily="18" charset="0"/>
                        </a:rPr>
                        <m:t> →</m:t>
                      </m:r>
                      <m:r>
                        <a:rPr lang="es-PA" b="0" i="1" smtClean="0">
                          <a:latin typeface="Cambria Math" panose="02040503050406030204" pitchFamily="18" charset="0"/>
                        </a:rPr>
                        <m:t>𝑐𝑟𝑖𝑡𝑖𝑐𝑎𝑚𝑒𝑛𝑡𝑒</m:t>
                      </m:r>
                      <m:r>
                        <a:rPr lang="es-PA" b="0" i="1" smtClean="0">
                          <a:latin typeface="Cambria Math" panose="02040503050406030204" pitchFamily="18" charset="0"/>
                        </a:rPr>
                        <m:t> </m:t>
                      </m:r>
                      <m:r>
                        <a:rPr lang="es-PA" b="0" i="1" smtClean="0">
                          <a:latin typeface="Cambria Math" panose="02040503050406030204" pitchFamily="18" charset="0"/>
                        </a:rPr>
                        <m:t>𝑒𝑠𝑡𝑎𝑏𝑙𝑒</m:t>
                      </m:r>
                    </m:oMath>
                  </m:oMathPara>
                </a14:m>
                <a:endParaRPr lang="es-PA" dirty="0"/>
              </a:p>
            </p:txBody>
          </p:sp>
        </mc:Choice>
        <mc:Fallback xmlns="">
          <p:sp>
            <p:nvSpPr>
              <p:cNvPr id="3" name="TextBox 2">
                <a:extLst>
                  <a:ext uri="{FF2B5EF4-FFF2-40B4-BE49-F238E27FC236}">
                    <a16:creationId xmlns:a16="http://schemas.microsoft.com/office/drawing/2014/main" id="{A980FF09-74BB-4AFA-A9C0-CBA7C64766B4}"/>
                  </a:ext>
                </a:extLst>
              </p:cNvPr>
              <p:cNvSpPr txBox="1">
                <a:spLocks noRot="1" noChangeAspect="1" noMove="1" noResize="1" noEditPoints="1" noAdjustHandles="1" noChangeArrowheads="1" noChangeShapeType="1" noTextEdit="1"/>
              </p:cNvSpPr>
              <p:nvPr/>
            </p:nvSpPr>
            <p:spPr>
              <a:xfrm>
                <a:off x="5183351" y="1254705"/>
                <a:ext cx="7008649" cy="830997"/>
              </a:xfrm>
              <a:prstGeom prst="rect">
                <a:avLst/>
              </a:prstGeom>
              <a:blipFill>
                <a:blip r:embed="rId7"/>
                <a:stretch>
                  <a:fillRect l="-261" r="-261" b="-12500"/>
                </a:stretch>
              </a:blipFill>
            </p:spPr>
            <p:txBody>
              <a:bodyPr/>
              <a:lstStyle/>
              <a:p>
                <a:r>
                  <a:rPr lang="es-PA">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53" name="Ink 52">
                <a:extLst>
                  <a:ext uri="{FF2B5EF4-FFF2-40B4-BE49-F238E27FC236}">
                    <a16:creationId xmlns:a16="http://schemas.microsoft.com/office/drawing/2014/main" id="{1BD1BA4C-939C-4518-A5FB-5307CAC14775}"/>
                  </a:ext>
                </a:extLst>
              </p14:cNvPr>
              <p14:cNvContentPartPr/>
              <p14:nvPr/>
            </p14:nvContentPartPr>
            <p14:xfrm>
              <a:off x="1615743" y="4918103"/>
              <a:ext cx="3373920" cy="1429920"/>
            </p14:xfrm>
          </p:contentPart>
        </mc:Choice>
        <mc:Fallback xmlns="">
          <p:pic>
            <p:nvPicPr>
              <p:cNvPr id="53" name="Ink 52">
                <a:extLst>
                  <a:ext uri="{FF2B5EF4-FFF2-40B4-BE49-F238E27FC236}">
                    <a16:creationId xmlns:a16="http://schemas.microsoft.com/office/drawing/2014/main" id="{1BD1BA4C-939C-4518-A5FB-5307CAC14775}"/>
                  </a:ext>
                </a:extLst>
              </p:cNvPr>
              <p:cNvPicPr/>
              <p:nvPr/>
            </p:nvPicPr>
            <p:blipFill>
              <a:blip r:embed="rId9"/>
              <a:stretch>
                <a:fillRect/>
              </a:stretch>
            </p:blipFill>
            <p:spPr>
              <a:xfrm>
                <a:off x="1609623" y="4911983"/>
                <a:ext cx="3386160" cy="1442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6" name="Ink 55">
                <a:extLst>
                  <a:ext uri="{FF2B5EF4-FFF2-40B4-BE49-F238E27FC236}">
                    <a16:creationId xmlns:a16="http://schemas.microsoft.com/office/drawing/2014/main" id="{DCCBE36A-0F4F-4B70-B6FF-3783A293E74D}"/>
                  </a:ext>
                </a:extLst>
              </p14:cNvPr>
              <p14:cNvContentPartPr/>
              <p14:nvPr/>
            </p14:nvContentPartPr>
            <p14:xfrm>
              <a:off x="4128183" y="1367063"/>
              <a:ext cx="719280" cy="1110240"/>
            </p14:xfrm>
          </p:contentPart>
        </mc:Choice>
        <mc:Fallback xmlns="">
          <p:pic>
            <p:nvPicPr>
              <p:cNvPr id="56" name="Ink 55">
                <a:extLst>
                  <a:ext uri="{FF2B5EF4-FFF2-40B4-BE49-F238E27FC236}">
                    <a16:creationId xmlns:a16="http://schemas.microsoft.com/office/drawing/2014/main" id="{DCCBE36A-0F4F-4B70-B6FF-3783A293E74D}"/>
                  </a:ext>
                </a:extLst>
              </p:cNvPr>
              <p:cNvPicPr/>
              <p:nvPr/>
            </p:nvPicPr>
            <p:blipFill>
              <a:blip r:embed="rId11"/>
              <a:stretch>
                <a:fillRect/>
              </a:stretch>
            </p:blipFill>
            <p:spPr>
              <a:xfrm>
                <a:off x="4122063" y="1360943"/>
                <a:ext cx="731520" cy="1122480"/>
              </a:xfrm>
              <a:prstGeom prst="rect">
                <a:avLst/>
              </a:prstGeom>
            </p:spPr>
          </p:pic>
        </mc:Fallback>
      </mc:AlternateContent>
    </p:spTree>
    <p:extLst>
      <p:ext uri="{BB962C8B-B14F-4D97-AF65-F5344CB8AC3E}">
        <p14:creationId xmlns:p14="http://schemas.microsoft.com/office/powerpoint/2010/main" val="3369832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CFBB-3853-4212-9EEC-C305FB0FCE23}"/>
              </a:ext>
            </a:extLst>
          </p:cNvPr>
          <p:cNvSpPr>
            <a:spLocks noGrp="1"/>
          </p:cNvSpPr>
          <p:nvPr>
            <p:ph type="title"/>
          </p:nvPr>
        </p:nvSpPr>
        <p:spPr>
          <a:xfrm>
            <a:off x="1640156" y="601885"/>
            <a:ext cx="8911687" cy="689785"/>
          </a:xfrm>
        </p:spPr>
        <p:txBody>
          <a:bodyPr/>
          <a:lstStyle/>
          <a:p>
            <a:r>
              <a:rPr lang="es-PA" dirty="0"/>
              <a:t>Sistemas de 2do orden con ceros</a:t>
            </a:r>
          </a:p>
        </p:txBody>
      </p:sp>
      <p:sp>
        <p:nvSpPr>
          <p:cNvPr id="4" name="TextBox 3">
            <a:extLst>
              <a:ext uri="{FF2B5EF4-FFF2-40B4-BE49-F238E27FC236}">
                <a16:creationId xmlns:a16="http://schemas.microsoft.com/office/drawing/2014/main" id="{09A3B6EB-FEF6-4265-9661-F5ADC611E199}"/>
              </a:ext>
            </a:extLst>
          </p:cNvPr>
          <p:cNvSpPr txBox="1"/>
          <p:nvPr/>
        </p:nvSpPr>
        <p:spPr>
          <a:xfrm>
            <a:off x="844857" y="2237173"/>
            <a:ext cx="10502283" cy="2308324"/>
          </a:xfrm>
          <a:prstGeom prst="rect">
            <a:avLst/>
          </a:prstGeom>
          <a:noFill/>
        </p:spPr>
        <p:txBody>
          <a:bodyPr wrap="square" rtlCol="0">
            <a:spAutoFit/>
          </a:bodyPr>
          <a:lstStyle/>
          <a:p>
            <a:r>
              <a:rPr lang="es-PA" dirty="0"/>
              <a:t>Sistemas de fase mínima: Están conformados por ceros en el SPI (a&gt;0).</a:t>
            </a:r>
          </a:p>
          <a:p>
            <a:r>
              <a:rPr lang="es-PA" dirty="0"/>
              <a:t>Sistemas de fase no mínima: Están conformados por ceros en el SPD (a&lt;0).</a:t>
            </a:r>
          </a:p>
          <a:p>
            <a:endParaRPr lang="es-PA" dirty="0"/>
          </a:p>
          <a:p>
            <a:pPr marL="342900" indent="-342900">
              <a:buFont typeface="+mj-lt"/>
              <a:buAutoNum type="arabicPeriod"/>
            </a:pPr>
            <a:r>
              <a:rPr lang="es-PA" dirty="0"/>
              <a:t>¿Qué pasa si el cero se encuentra lo suficientemente alejado de los polos (Hacia menos infinito)?</a:t>
            </a:r>
          </a:p>
          <a:p>
            <a:pPr marL="342900" indent="-342900">
              <a:buFont typeface="+mj-lt"/>
              <a:buAutoNum type="arabicPeriod"/>
            </a:pPr>
            <a:r>
              <a:rPr lang="es-PA" dirty="0"/>
              <a:t>¿Qué pasa si el cero se encuentra cerca de los polos?</a:t>
            </a:r>
          </a:p>
          <a:p>
            <a:pPr marL="342900" indent="-342900">
              <a:buFont typeface="+mj-lt"/>
              <a:buAutoNum type="arabicPeriod"/>
            </a:pPr>
            <a:r>
              <a:rPr lang="es-PA" dirty="0"/>
              <a:t>¿Qué pasa si el cero se encuentra cercano al origen del plano s (Por la izquierda)?</a:t>
            </a:r>
          </a:p>
          <a:p>
            <a:pPr marL="342900" indent="-342900">
              <a:buFont typeface="+mj-lt"/>
              <a:buAutoNum type="arabicPeriod"/>
            </a:pPr>
            <a:r>
              <a:rPr lang="es-PA" dirty="0"/>
              <a:t>¿Qué pasa si el cero se encuentra en el SPD cerca del origen?</a:t>
            </a:r>
          </a:p>
        </p:txBody>
      </p:sp>
      <p:pic>
        <p:nvPicPr>
          <p:cNvPr id="5" name="Picture 4">
            <a:extLst>
              <a:ext uri="{FF2B5EF4-FFF2-40B4-BE49-F238E27FC236}">
                <a16:creationId xmlns:a16="http://schemas.microsoft.com/office/drawing/2014/main" id="{EDE1E830-4632-4226-9CE3-DB2B74FADD48}"/>
              </a:ext>
            </a:extLst>
          </p:cNvPr>
          <p:cNvPicPr>
            <a:picLocks noChangeAspect="1"/>
          </p:cNvPicPr>
          <p:nvPr/>
        </p:nvPicPr>
        <p:blipFill>
          <a:blip r:embed="rId2"/>
          <a:stretch>
            <a:fillRect/>
          </a:stretch>
        </p:blipFill>
        <p:spPr>
          <a:xfrm>
            <a:off x="1640156" y="1323524"/>
            <a:ext cx="3905250" cy="571500"/>
          </a:xfrm>
          <a:prstGeom prst="rect">
            <a:avLst/>
          </a:prstGeom>
        </p:spPr>
      </p:pic>
      <p:pic>
        <p:nvPicPr>
          <p:cNvPr id="6" name="Picture 5">
            <a:extLst>
              <a:ext uri="{FF2B5EF4-FFF2-40B4-BE49-F238E27FC236}">
                <a16:creationId xmlns:a16="http://schemas.microsoft.com/office/drawing/2014/main" id="{19CEB104-E404-4CF4-AE1F-081FF0416B1B}"/>
              </a:ext>
            </a:extLst>
          </p:cNvPr>
          <p:cNvPicPr>
            <a:picLocks noChangeAspect="1"/>
          </p:cNvPicPr>
          <p:nvPr/>
        </p:nvPicPr>
        <p:blipFill>
          <a:blip r:embed="rId3"/>
          <a:stretch>
            <a:fillRect/>
          </a:stretch>
        </p:blipFill>
        <p:spPr>
          <a:xfrm>
            <a:off x="5545406" y="1217083"/>
            <a:ext cx="4438650" cy="733425"/>
          </a:xfrm>
          <a:prstGeom prst="rect">
            <a:avLst/>
          </a:prstGeom>
        </p:spPr>
      </p:pic>
    </p:spTree>
    <p:extLst>
      <p:ext uri="{BB962C8B-B14F-4D97-AF65-F5344CB8AC3E}">
        <p14:creationId xmlns:p14="http://schemas.microsoft.com/office/powerpoint/2010/main" val="82810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7CC6A3-5434-4DAE-813D-9606D5499A14}"/>
              </a:ext>
            </a:extLst>
          </p:cNvPr>
          <p:cNvSpPr>
            <a:spLocks noGrp="1"/>
          </p:cNvSpPr>
          <p:nvPr>
            <p:ph type="title"/>
          </p:nvPr>
        </p:nvSpPr>
        <p:spPr>
          <a:xfrm>
            <a:off x="2592925" y="624110"/>
            <a:ext cx="8911687" cy="1280890"/>
          </a:xfrm>
        </p:spPr>
        <p:txBody>
          <a:bodyPr/>
          <a:lstStyle/>
          <a:p>
            <a:r>
              <a:rPr lang="es-PA" dirty="0"/>
              <a:t>Preguntas de resumen</a:t>
            </a:r>
          </a:p>
        </p:txBody>
      </p:sp>
      <p:sp>
        <p:nvSpPr>
          <p:cNvPr id="3" name="TextBox 2">
            <a:extLst>
              <a:ext uri="{FF2B5EF4-FFF2-40B4-BE49-F238E27FC236}">
                <a16:creationId xmlns:a16="http://schemas.microsoft.com/office/drawing/2014/main" id="{D4487680-6E61-4CA9-9295-89A8EC315039}"/>
              </a:ext>
            </a:extLst>
          </p:cNvPr>
          <p:cNvSpPr txBox="1"/>
          <p:nvPr/>
        </p:nvSpPr>
        <p:spPr>
          <a:xfrm>
            <a:off x="1154097" y="1597981"/>
            <a:ext cx="10138299" cy="2585323"/>
          </a:xfrm>
          <a:prstGeom prst="rect">
            <a:avLst/>
          </a:prstGeom>
          <a:noFill/>
        </p:spPr>
        <p:txBody>
          <a:bodyPr wrap="square" rtlCol="0">
            <a:spAutoFit/>
          </a:bodyPr>
          <a:lstStyle/>
          <a:p>
            <a:pPr marL="342900" indent="-342900">
              <a:buAutoNum type="arabicPeriod"/>
            </a:pPr>
            <a:r>
              <a:rPr lang="es-PA" dirty="0"/>
              <a:t>¿En que se diferencia la respuesta de un sistema de primer orden, de uno de segundo orden?</a:t>
            </a:r>
          </a:p>
          <a:p>
            <a:pPr marL="342900" indent="-342900">
              <a:buAutoNum type="arabicPeriod"/>
            </a:pPr>
            <a:r>
              <a:rPr lang="es-PA" dirty="0"/>
              <a:t>¿Qué consecuencias tienen los polos en el sistema? (Considere el desplazamiento por el plano s).</a:t>
            </a:r>
          </a:p>
          <a:p>
            <a:pPr marL="342900" indent="-342900">
              <a:buAutoNum type="arabicPeriod"/>
            </a:pPr>
            <a:r>
              <a:rPr lang="es-PA" dirty="0"/>
              <a:t>¿Qué consecuencias tienen los ceros en el sistema? (Considere el desplazamiento por el plano s)</a:t>
            </a:r>
          </a:p>
          <a:p>
            <a:pPr marL="342900" indent="-342900">
              <a:buAutoNum type="arabicPeriod"/>
            </a:pPr>
            <a:r>
              <a:rPr lang="es-PA" dirty="0"/>
              <a:t>Si se puede modificar el polo de un sistema manteniendo su parte imaginaria constante, ¿Cuál será el nuevo comportamiento del sistema?</a:t>
            </a:r>
          </a:p>
          <a:p>
            <a:pPr marL="342900" indent="-342900">
              <a:buAutoNum type="arabicPeriod"/>
            </a:pPr>
            <a:endParaRPr lang="es-PA" dirty="0"/>
          </a:p>
        </p:txBody>
      </p:sp>
    </p:spTree>
    <p:extLst>
      <p:ext uri="{BB962C8B-B14F-4D97-AF65-F5344CB8AC3E}">
        <p14:creationId xmlns:p14="http://schemas.microsoft.com/office/powerpoint/2010/main" val="352759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54CF82-A9AE-4271-8073-202074C63CE2}"/>
              </a:ext>
            </a:extLst>
          </p:cNvPr>
          <p:cNvSpPr>
            <a:spLocks noGrp="1"/>
          </p:cNvSpPr>
          <p:nvPr>
            <p:ph idx="1"/>
          </p:nvPr>
        </p:nvSpPr>
        <p:spPr>
          <a:xfrm>
            <a:off x="876525" y="1349828"/>
            <a:ext cx="10763931" cy="5747657"/>
          </a:xfrm>
        </p:spPr>
        <p:txBody>
          <a:bodyPr>
            <a:normAutofit/>
          </a:bodyPr>
          <a:lstStyle/>
          <a:p>
            <a:r>
              <a:rPr lang="es-PA" b="1" dirty="0"/>
              <a:t>Señales de prueba típica</a:t>
            </a:r>
            <a:r>
              <a:rPr lang="es-PA" dirty="0"/>
              <a:t>: Escalón, rampa, parábola, impulso, etc.</a:t>
            </a:r>
          </a:p>
          <a:p>
            <a:pPr marL="0" indent="0">
              <a:buNone/>
            </a:pPr>
            <a:r>
              <a:rPr lang="es-PA" dirty="0"/>
              <a:t>Si las entradas para un sistema de control son funciones del tiempo que cambian en forma gradual, una función rampa será una buena señal de prueba. Asimismo, si un sistema está sujeto a perturbaciones repentinas, una función escalón será una buena señal de prueba; y para un sistema sujeto a entradas de choque, una función impulso será la mejor. </a:t>
            </a:r>
          </a:p>
          <a:p>
            <a:r>
              <a:rPr lang="es-PA" b="1" dirty="0"/>
              <a:t>Respuesta transitoria y respuesta en estado estacionario</a:t>
            </a:r>
          </a:p>
          <a:p>
            <a:pPr marL="0" indent="0">
              <a:buNone/>
            </a:pPr>
            <a:r>
              <a:rPr lang="es-PA" dirty="0"/>
              <a:t>La respuesta en el tiempo de un sistema de control consta de dos partes: la respuesta transitoria y la respuesta en estado estacionario. </a:t>
            </a:r>
            <a:r>
              <a:rPr lang="es-PA" dirty="0">
                <a:highlight>
                  <a:srgbClr val="FFFF00"/>
                </a:highlight>
              </a:rPr>
              <a:t>La respuesta transitoria se refiere a la que va desde el inicio (t=0) hasta el inicio de la respuesta en estado estacionario.</a:t>
            </a:r>
            <a:r>
              <a:rPr lang="es-PA" dirty="0"/>
              <a:t> Por respuesta en estado estacionario se entiende la manera como se comporta la salida del sistema conforme </a:t>
            </a:r>
            <a:r>
              <a:rPr lang="es-PA" i="1" dirty="0"/>
              <a:t>t </a:t>
            </a:r>
            <a:r>
              <a:rPr lang="es-PA" dirty="0"/>
              <a:t>tiende a infinito. </a:t>
            </a:r>
          </a:p>
          <a:p>
            <a:pPr marL="0" indent="0">
              <a:buNone/>
            </a:pPr>
            <a:endParaRPr lang="es-PA" dirty="0"/>
          </a:p>
        </p:txBody>
      </p:sp>
      <p:sp>
        <p:nvSpPr>
          <p:cNvPr id="4" name="Título 1">
            <a:extLst>
              <a:ext uri="{FF2B5EF4-FFF2-40B4-BE49-F238E27FC236}">
                <a16:creationId xmlns:a16="http://schemas.microsoft.com/office/drawing/2014/main" id="{42A76FAA-7C2F-4968-896B-397A493BA160}"/>
              </a:ext>
            </a:extLst>
          </p:cNvPr>
          <p:cNvSpPr txBox="1">
            <a:spLocks/>
          </p:cNvSpPr>
          <p:nvPr/>
        </p:nvSpPr>
        <p:spPr>
          <a:xfrm>
            <a:off x="0" y="1"/>
            <a:ext cx="12192000" cy="10159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A" sz="5400" dirty="0"/>
              <a:t>RESPUESTA EN EL TIEMPO</a:t>
            </a:r>
          </a:p>
        </p:txBody>
      </p:sp>
      <p:pic>
        <p:nvPicPr>
          <p:cNvPr id="5" name="Imagen 4">
            <a:extLst>
              <a:ext uri="{FF2B5EF4-FFF2-40B4-BE49-F238E27FC236}">
                <a16:creationId xmlns:a16="http://schemas.microsoft.com/office/drawing/2014/main" id="{B469EE94-0038-4E14-9C2D-F6427C421367}"/>
              </a:ext>
            </a:extLst>
          </p:cNvPr>
          <p:cNvPicPr>
            <a:picLocks noChangeAspect="1"/>
          </p:cNvPicPr>
          <p:nvPr/>
        </p:nvPicPr>
        <p:blipFill>
          <a:blip r:embed="rId2"/>
          <a:stretch>
            <a:fillRect/>
          </a:stretch>
        </p:blipFill>
        <p:spPr>
          <a:xfrm>
            <a:off x="2828449" y="4526731"/>
            <a:ext cx="1733550" cy="295275"/>
          </a:xfrm>
          <a:prstGeom prst="rect">
            <a:avLst/>
          </a:prstGeom>
        </p:spPr>
      </p:pic>
      <mc:AlternateContent xmlns:mc="http://schemas.openxmlformats.org/markup-compatibility/2006" xmlns:a14="http://schemas.microsoft.com/office/drawing/2010/main">
        <mc:Choice Requires="a14">
          <p:sp>
            <p:nvSpPr>
              <p:cNvPr id="6" name="Marcador de contenido 2">
                <a:extLst>
                  <a:ext uri="{FF2B5EF4-FFF2-40B4-BE49-F238E27FC236}">
                    <a16:creationId xmlns:a16="http://schemas.microsoft.com/office/drawing/2014/main" id="{46761C0F-AB78-4602-8F5E-DE83B32FCE2A}"/>
                  </a:ext>
                </a:extLst>
              </p:cNvPr>
              <p:cNvSpPr txBox="1">
                <a:spLocks/>
              </p:cNvSpPr>
              <p:nvPr/>
            </p:nvSpPr>
            <p:spPr>
              <a:xfrm>
                <a:off x="876525" y="5235913"/>
                <a:ext cx="8915400" cy="1412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PA" b="1" dirty="0"/>
                  <a:t>Teorema del valor final     c</a:t>
                </a:r>
                <a14:m>
                  <m:oMath xmlns:m="http://schemas.openxmlformats.org/officeDocument/2006/math">
                    <m:d>
                      <m:dPr>
                        <m:ctrlPr>
                          <a:rPr lang="es-PA" b="1" i="1" smtClean="0">
                            <a:latin typeface="Cambria Math" panose="02040503050406030204" pitchFamily="18" charset="0"/>
                          </a:rPr>
                        </m:ctrlPr>
                      </m:dPr>
                      <m:e>
                        <m:r>
                          <a:rPr lang="es-PA" b="1" i="1" smtClean="0">
                            <a:latin typeface="Cambria Math" panose="02040503050406030204" pitchFamily="18" charset="0"/>
                          </a:rPr>
                          <m:t>∞</m:t>
                        </m:r>
                      </m:e>
                    </m:d>
                    <m:r>
                      <a:rPr lang="es-PA" b="1" i="1" smtClean="0">
                        <a:latin typeface="Cambria Math" panose="02040503050406030204" pitchFamily="18" charset="0"/>
                      </a:rPr>
                      <m:t>=</m:t>
                    </m:r>
                    <m:sSub>
                      <m:sSubPr>
                        <m:ctrlPr>
                          <a:rPr lang="es-PA" b="1" i="1" smtClean="0">
                            <a:latin typeface="Cambria Math" panose="02040503050406030204" pitchFamily="18" charset="0"/>
                          </a:rPr>
                        </m:ctrlPr>
                      </m:sSubPr>
                      <m:e>
                        <m:r>
                          <a:rPr lang="es-PA" b="1" i="1" smtClean="0">
                            <a:latin typeface="Cambria Math" panose="02040503050406030204" pitchFamily="18" charset="0"/>
                          </a:rPr>
                          <m:t>𝒍𝒊𝒎</m:t>
                        </m:r>
                      </m:e>
                      <m:sub>
                        <m:r>
                          <a:rPr lang="es-PA" b="1" i="1" smtClean="0">
                            <a:latin typeface="Cambria Math" panose="02040503050406030204" pitchFamily="18" charset="0"/>
                          </a:rPr>
                          <m:t>𝒕</m:t>
                        </m:r>
                        <m:r>
                          <a:rPr lang="es-PA" b="1" i="1" smtClean="0">
                            <a:latin typeface="Cambria Math" panose="02040503050406030204" pitchFamily="18" charset="0"/>
                          </a:rPr>
                          <m:t>⇾∞</m:t>
                        </m:r>
                      </m:sub>
                    </m:sSub>
                    <m:d>
                      <m:dPr>
                        <m:ctrlPr>
                          <a:rPr lang="es-PA" b="1" i="1" smtClean="0">
                            <a:latin typeface="Cambria Math" panose="02040503050406030204" pitchFamily="18" charset="0"/>
                          </a:rPr>
                        </m:ctrlPr>
                      </m:dPr>
                      <m:e>
                        <m:r>
                          <a:rPr lang="es-PA" b="1" i="1" smtClean="0">
                            <a:latin typeface="Cambria Math" panose="02040503050406030204" pitchFamily="18" charset="0"/>
                          </a:rPr>
                          <m:t>𝒄</m:t>
                        </m:r>
                        <m:d>
                          <m:dPr>
                            <m:ctrlPr>
                              <a:rPr lang="es-PA" b="1" i="1" smtClean="0">
                                <a:latin typeface="Cambria Math" panose="02040503050406030204" pitchFamily="18" charset="0"/>
                              </a:rPr>
                            </m:ctrlPr>
                          </m:dPr>
                          <m:e>
                            <m:r>
                              <a:rPr lang="es-PA" b="1" i="1" smtClean="0">
                                <a:latin typeface="Cambria Math" panose="02040503050406030204" pitchFamily="18" charset="0"/>
                              </a:rPr>
                              <m:t>𝒕</m:t>
                            </m:r>
                          </m:e>
                        </m:d>
                      </m:e>
                    </m:d>
                    <m:r>
                      <a:rPr lang="es-PA" b="1" i="1" smtClean="0">
                        <a:latin typeface="Cambria Math" panose="02040503050406030204" pitchFamily="18" charset="0"/>
                      </a:rPr>
                      <m:t>=</m:t>
                    </m:r>
                    <m:sSub>
                      <m:sSubPr>
                        <m:ctrlPr>
                          <a:rPr lang="es-PA" b="1" i="1" smtClean="0">
                            <a:latin typeface="Cambria Math" panose="02040503050406030204" pitchFamily="18" charset="0"/>
                          </a:rPr>
                        </m:ctrlPr>
                      </m:sSubPr>
                      <m:e>
                        <m:r>
                          <a:rPr lang="es-PA" b="1" i="1">
                            <a:latin typeface="Cambria Math" panose="02040503050406030204" pitchFamily="18" charset="0"/>
                          </a:rPr>
                          <m:t>𝒍𝒊𝒎</m:t>
                        </m:r>
                      </m:e>
                      <m:sub>
                        <m:r>
                          <a:rPr lang="es-PA" b="1" i="1" smtClean="0">
                            <a:latin typeface="Cambria Math" panose="02040503050406030204" pitchFamily="18" charset="0"/>
                          </a:rPr>
                          <m:t>𝒔</m:t>
                        </m:r>
                        <m:r>
                          <a:rPr lang="es-PA" b="1" i="1">
                            <a:latin typeface="Cambria Math" panose="02040503050406030204" pitchFamily="18" charset="0"/>
                          </a:rPr>
                          <m:t>⇾</m:t>
                        </m:r>
                        <m:r>
                          <a:rPr lang="es-PA" b="1" i="1" smtClean="0">
                            <a:latin typeface="Cambria Math" panose="02040503050406030204" pitchFamily="18" charset="0"/>
                          </a:rPr>
                          <m:t>𝟎</m:t>
                        </m:r>
                      </m:sub>
                    </m:sSub>
                    <m:d>
                      <m:dPr>
                        <m:ctrlPr>
                          <a:rPr lang="es-PA" b="1" i="1">
                            <a:latin typeface="Cambria Math" panose="02040503050406030204" pitchFamily="18" charset="0"/>
                          </a:rPr>
                        </m:ctrlPr>
                      </m:dPr>
                      <m:e>
                        <m:r>
                          <a:rPr lang="es-PA" b="1" i="1" smtClean="0">
                            <a:latin typeface="Cambria Math" panose="02040503050406030204" pitchFamily="18" charset="0"/>
                          </a:rPr>
                          <m:t>𝒔</m:t>
                        </m:r>
                        <m:r>
                          <a:rPr lang="es-PA" b="1" i="1" smtClean="0">
                            <a:latin typeface="Cambria Math" panose="02040503050406030204" pitchFamily="18" charset="0"/>
                          </a:rPr>
                          <m:t>∗</m:t>
                        </m:r>
                        <m:r>
                          <a:rPr lang="es-PA" b="1" i="1" smtClean="0">
                            <a:latin typeface="Cambria Math" panose="02040503050406030204" pitchFamily="18" charset="0"/>
                          </a:rPr>
                          <m:t>𝑪</m:t>
                        </m:r>
                        <m:d>
                          <m:dPr>
                            <m:ctrlPr>
                              <a:rPr lang="es-PA" b="1" i="1" smtClean="0">
                                <a:latin typeface="Cambria Math" panose="02040503050406030204" pitchFamily="18" charset="0"/>
                              </a:rPr>
                            </m:ctrlPr>
                          </m:dPr>
                          <m:e>
                            <m:r>
                              <a:rPr lang="es-PA" b="1" i="1" smtClean="0">
                                <a:latin typeface="Cambria Math" panose="02040503050406030204" pitchFamily="18" charset="0"/>
                              </a:rPr>
                              <m:t>𝒔</m:t>
                            </m:r>
                          </m:e>
                        </m:d>
                      </m:e>
                    </m:d>
                  </m:oMath>
                </a14:m>
                <a:endParaRPr lang="es-PA" b="1" dirty="0"/>
              </a:p>
              <a:p>
                <a:r>
                  <a:rPr lang="es-PA" b="1" dirty="0"/>
                  <a:t>Teorema del valor inicial  c</a:t>
                </a:r>
                <a14:m>
                  <m:oMath xmlns:m="http://schemas.openxmlformats.org/officeDocument/2006/math">
                    <m:d>
                      <m:dPr>
                        <m:ctrlPr>
                          <a:rPr lang="es-PA" b="1" i="1">
                            <a:latin typeface="Cambria Math" panose="02040503050406030204" pitchFamily="18" charset="0"/>
                          </a:rPr>
                        </m:ctrlPr>
                      </m:dPr>
                      <m:e>
                        <m:r>
                          <a:rPr lang="es-PA" b="1" i="1" smtClean="0">
                            <a:latin typeface="Cambria Math" panose="02040503050406030204" pitchFamily="18" charset="0"/>
                          </a:rPr>
                          <m:t>𝟎</m:t>
                        </m:r>
                      </m:e>
                    </m:d>
                    <m:r>
                      <a:rPr lang="es-PA" b="1" i="1">
                        <a:latin typeface="Cambria Math" panose="02040503050406030204" pitchFamily="18" charset="0"/>
                      </a:rPr>
                      <m:t>=</m:t>
                    </m:r>
                    <m:sSub>
                      <m:sSubPr>
                        <m:ctrlPr>
                          <a:rPr lang="es-PA" b="1" i="1">
                            <a:latin typeface="Cambria Math" panose="02040503050406030204" pitchFamily="18" charset="0"/>
                          </a:rPr>
                        </m:ctrlPr>
                      </m:sSubPr>
                      <m:e>
                        <m:r>
                          <a:rPr lang="es-PA" b="1" i="1">
                            <a:latin typeface="Cambria Math" panose="02040503050406030204" pitchFamily="18" charset="0"/>
                          </a:rPr>
                          <m:t>𝒍𝒊𝒎</m:t>
                        </m:r>
                      </m:e>
                      <m:sub>
                        <m:r>
                          <a:rPr lang="es-PA" b="1" i="1">
                            <a:latin typeface="Cambria Math" panose="02040503050406030204" pitchFamily="18" charset="0"/>
                          </a:rPr>
                          <m:t>𝒕</m:t>
                        </m:r>
                        <m:r>
                          <a:rPr lang="es-PA" b="1" i="1">
                            <a:latin typeface="Cambria Math" panose="02040503050406030204" pitchFamily="18" charset="0"/>
                          </a:rPr>
                          <m:t>⇾</m:t>
                        </m:r>
                        <m:r>
                          <a:rPr lang="es-PA" b="1" i="1" smtClean="0">
                            <a:latin typeface="Cambria Math" panose="02040503050406030204" pitchFamily="18" charset="0"/>
                          </a:rPr>
                          <m:t>𝟎</m:t>
                        </m:r>
                      </m:sub>
                    </m:sSub>
                    <m:d>
                      <m:dPr>
                        <m:ctrlPr>
                          <a:rPr lang="es-PA" b="1" i="1">
                            <a:latin typeface="Cambria Math" panose="02040503050406030204" pitchFamily="18" charset="0"/>
                          </a:rPr>
                        </m:ctrlPr>
                      </m:dPr>
                      <m:e>
                        <m:r>
                          <a:rPr lang="es-PA" b="1" i="1" smtClean="0">
                            <a:latin typeface="Cambria Math" panose="02040503050406030204" pitchFamily="18" charset="0"/>
                          </a:rPr>
                          <m:t>𝒄</m:t>
                        </m:r>
                        <m:d>
                          <m:dPr>
                            <m:ctrlPr>
                              <a:rPr lang="es-PA" b="1" i="1">
                                <a:latin typeface="Cambria Math" panose="02040503050406030204" pitchFamily="18" charset="0"/>
                              </a:rPr>
                            </m:ctrlPr>
                          </m:dPr>
                          <m:e>
                            <m:r>
                              <a:rPr lang="es-PA" b="1" i="1">
                                <a:latin typeface="Cambria Math" panose="02040503050406030204" pitchFamily="18" charset="0"/>
                              </a:rPr>
                              <m:t>𝒕</m:t>
                            </m:r>
                          </m:e>
                        </m:d>
                      </m:e>
                    </m:d>
                    <m:r>
                      <a:rPr lang="es-PA" b="1" i="1">
                        <a:latin typeface="Cambria Math" panose="02040503050406030204" pitchFamily="18" charset="0"/>
                      </a:rPr>
                      <m:t>=</m:t>
                    </m:r>
                    <m:sSub>
                      <m:sSubPr>
                        <m:ctrlPr>
                          <a:rPr lang="es-PA" b="1" i="1">
                            <a:latin typeface="Cambria Math" panose="02040503050406030204" pitchFamily="18" charset="0"/>
                          </a:rPr>
                        </m:ctrlPr>
                      </m:sSubPr>
                      <m:e>
                        <m:r>
                          <a:rPr lang="es-PA" b="1" i="1">
                            <a:latin typeface="Cambria Math" panose="02040503050406030204" pitchFamily="18" charset="0"/>
                          </a:rPr>
                          <m:t>𝒍𝒊𝒎</m:t>
                        </m:r>
                      </m:e>
                      <m:sub>
                        <m:r>
                          <a:rPr lang="es-PA" b="1" i="1">
                            <a:latin typeface="Cambria Math" panose="02040503050406030204" pitchFamily="18" charset="0"/>
                          </a:rPr>
                          <m:t>𝒔</m:t>
                        </m:r>
                        <m:r>
                          <a:rPr lang="es-PA" b="1" i="1">
                            <a:latin typeface="Cambria Math" panose="02040503050406030204" pitchFamily="18" charset="0"/>
                          </a:rPr>
                          <m:t>⇾∞</m:t>
                        </m:r>
                      </m:sub>
                    </m:sSub>
                    <m:d>
                      <m:dPr>
                        <m:ctrlPr>
                          <a:rPr lang="es-PA" b="1" i="1">
                            <a:latin typeface="Cambria Math" panose="02040503050406030204" pitchFamily="18" charset="0"/>
                          </a:rPr>
                        </m:ctrlPr>
                      </m:dPr>
                      <m:e>
                        <m:r>
                          <a:rPr lang="es-PA" b="1" i="1" smtClean="0">
                            <a:latin typeface="Cambria Math" panose="02040503050406030204" pitchFamily="18" charset="0"/>
                          </a:rPr>
                          <m:t>𝒔</m:t>
                        </m:r>
                        <m:r>
                          <a:rPr lang="es-PA" b="1" i="1" smtClean="0">
                            <a:latin typeface="Cambria Math" panose="02040503050406030204" pitchFamily="18" charset="0"/>
                          </a:rPr>
                          <m:t>∗</m:t>
                        </m:r>
                        <m:r>
                          <a:rPr lang="es-PA" b="1" i="1" smtClean="0">
                            <a:latin typeface="Cambria Math" panose="02040503050406030204" pitchFamily="18" charset="0"/>
                          </a:rPr>
                          <m:t>𝑪</m:t>
                        </m:r>
                        <m:d>
                          <m:dPr>
                            <m:ctrlPr>
                              <a:rPr lang="es-PA" b="1" i="1">
                                <a:latin typeface="Cambria Math" panose="02040503050406030204" pitchFamily="18" charset="0"/>
                              </a:rPr>
                            </m:ctrlPr>
                          </m:dPr>
                          <m:e>
                            <m:r>
                              <a:rPr lang="es-PA" b="1" i="1">
                                <a:latin typeface="Cambria Math" panose="02040503050406030204" pitchFamily="18" charset="0"/>
                              </a:rPr>
                              <m:t>𝒔</m:t>
                            </m:r>
                          </m:e>
                        </m:d>
                      </m:e>
                    </m:d>
                  </m:oMath>
                </a14:m>
                <a:endParaRPr lang="es-PA" b="1" dirty="0"/>
              </a:p>
            </p:txBody>
          </p:sp>
        </mc:Choice>
        <mc:Fallback xmlns="">
          <p:sp>
            <p:nvSpPr>
              <p:cNvPr id="6" name="Marcador de contenido 2">
                <a:extLst>
                  <a:ext uri="{FF2B5EF4-FFF2-40B4-BE49-F238E27FC236}">
                    <a16:creationId xmlns:a16="http://schemas.microsoft.com/office/drawing/2014/main" id="{46761C0F-AB78-4602-8F5E-DE83B32FCE2A}"/>
                  </a:ext>
                </a:extLst>
              </p:cNvPr>
              <p:cNvSpPr txBox="1">
                <a:spLocks noRot="1" noChangeAspect="1" noMove="1" noResize="1" noEditPoints="1" noAdjustHandles="1" noChangeArrowheads="1" noChangeShapeType="1" noTextEdit="1"/>
              </p:cNvSpPr>
              <p:nvPr/>
            </p:nvSpPr>
            <p:spPr>
              <a:xfrm>
                <a:off x="876525" y="5235913"/>
                <a:ext cx="8915400" cy="1412303"/>
              </a:xfrm>
              <a:prstGeom prst="rect">
                <a:avLst/>
              </a:prstGeom>
              <a:blipFill>
                <a:blip r:embed="rId3"/>
                <a:stretch>
                  <a:fillRect l="-479" t="-1724"/>
                </a:stretch>
              </a:blipFill>
            </p:spPr>
            <p:txBody>
              <a:bodyPr/>
              <a:lstStyle/>
              <a:p>
                <a:r>
                  <a:rPr lang="es-PA">
                    <a:noFill/>
                  </a:rPr>
                  <a:t> </a:t>
                </a:r>
              </a:p>
            </p:txBody>
          </p:sp>
        </mc:Fallback>
      </mc:AlternateContent>
    </p:spTree>
    <p:extLst>
      <p:ext uri="{BB962C8B-B14F-4D97-AF65-F5344CB8AC3E}">
        <p14:creationId xmlns:p14="http://schemas.microsoft.com/office/powerpoint/2010/main" val="252491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D52DF-3BE5-456E-B5DC-13025D315676}"/>
              </a:ext>
            </a:extLst>
          </p:cNvPr>
          <p:cNvSpPr>
            <a:spLocks noGrp="1"/>
          </p:cNvSpPr>
          <p:nvPr>
            <p:ph type="title"/>
          </p:nvPr>
        </p:nvSpPr>
        <p:spPr>
          <a:xfrm>
            <a:off x="1051076" y="39000"/>
            <a:ext cx="10522398" cy="905155"/>
          </a:xfrm>
        </p:spPr>
        <p:txBody>
          <a:bodyPr>
            <a:normAutofit/>
          </a:bodyPr>
          <a:lstStyle/>
          <a:p>
            <a:r>
              <a:rPr lang="es-PA" dirty="0"/>
              <a:t>Señales de pruebas</a:t>
            </a:r>
          </a:p>
        </p:txBody>
      </p:sp>
      <p:sp>
        <p:nvSpPr>
          <p:cNvPr id="3" name="Marcador de contenido 2">
            <a:extLst>
              <a:ext uri="{FF2B5EF4-FFF2-40B4-BE49-F238E27FC236}">
                <a16:creationId xmlns:a16="http://schemas.microsoft.com/office/drawing/2014/main" id="{62328133-6039-4FEB-A4FF-4468B1C969AD}"/>
              </a:ext>
            </a:extLst>
          </p:cNvPr>
          <p:cNvSpPr>
            <a:spLocks noGrp="1"/>
          </p:cNvSpPr>
          <p:nvPr>
            <p:ph idx="1"/>
          </p:nvPr>
        </p:nvSpPr>
        <p:spPr>
          <a:xfrm>
            <a:off x="1302919" y="509480"/>
            <a:ext cx="10018713" cy="2140223"/>
          </a:xfrm>
        </p:spPr>
        <p:txBody>
          <a:bodyPr/>
          <a:lstStyle/>
          <a:p>
            <a:endParaRPr lang="es-PA" dirty="0"/>
          </a:p>
          <a:p>
            <a:endParaRPr lang="es-PA" dirty="0"/>
          </a:p>
          <a:p>
            <a:r>
              <a:rPr lang="es-PA" dirty="0"/>
              <a:t>Se puede ver algunos ejemplos de entradas útiles, dependiendo de la aplicación.</a:t>
            </a:r>
          </a:p>
        </p:txBody>
      </p:sp>
      <p:pic>
        <p:nvPicPr>
          <p:cNvPr id="4" name="Imagen 3">
            <a:extLst>
              <a:ext uri="{FF2B5EF4-FFF2-40B4-BE49-F238E27FC236}">
                <a16:creationId xmlns:a16="http://schemas.microsoft.com/office/drawing/2014/main" id="{44084B66-0957-4A85-94A9-7DCCB30E4F81}"/>
              </a:ext>
            </a:extLst>
          </p:cNvPr>
          <p:cNvPicPr>
            <a:picLocks noChangeAspect="1"/>
          </p:cNvPicPr>
          <p:nvPr/>
        </p:nvPicPr>
        <p:blipFill>
          <a:blip r:embed="rId2"/>
          <a:stretch>
            <a:fillRect/>
          </a:stretch>
        </p:blipFill>
        <p:spPr>
          <a:xfrm>
            <a:off x="338683" y="2499671"/>
            <a:ext cx="5598291" cy="4354227"/>
          </a:xfrm>
          <a:prstGeom prst="rect">
            <a:avLst/>
          </a:prstGeom>
        </p:spPr>
      </p:pic>
      <p:pic>
        <p:nvPicPr>
          <p:cNvPr id="5" name="Imagen 4">
            <a:extLst>
              <a:ext uri="{FF2B5EF4-FFF2-40B4-BE49-F238E27FC236}">
                <a16:creationId xmlns:a16="http://schemas.microsoft.com/office/drawing/2014/main" id="{AB0F6AF7-CD4C-4B6B-A777-C2A9022285CB}"/>
              </a:ext>
            </a:extLst>
          </p:cNvPr>
          <p:cNvPicPr>
            <a:picLocks noChangeAspect="1"/>
          </p:cNvPicPr>
          <p:nvPr/>
        </p:nvPicPr>
        <p:blipFill>
          <a:blip r:embed="rId3"/>
          <a:stretch>
            <a:fillRect/>
          </a:stretch>
        </p:blipFill>
        <p:spPr>
          <a:xfrm>
            <a:off x="5936974" y="2531210"/>
            <a:ext cx="3991979" cy="4326790"/>
          </a:xfrm>
          <a:prstGeom prst="rect">
            <a:avLst/>
          </a:prstGeom>
        </p:spPr>
      </p:pic>
      <p:cxnSp>
        <p:nvCxnSpPr>
          <p:cNvPr id="7" name="Conector recto de flecha 6">
            <a:extLst>
              <a:ext uri="{FF2B5EF4-FFF2-40B4-BE49-F238E27FC236}">
                <a16:creationId xmlns:a16="http://schemas.microsoft.com/office/drawing/2014/main" id="{105EBADA-C52B-4E2E-8E50-5974734499BA}"/>
              </a:ext>
            </a:extLst>
          </p:cNvPr>
          <p:cNvCxnSpPr>
            <a:cxnSpLocks/>
            <a:stCxn id="15" idx="1"/>
          </p:cNvCxnSpPr>
          <p:nvPr/>
        </p:nvCxnSpPr>
        <p:spPr>
          <a:xfrm flipH="1">
            <a:off x="9727041" y="2504454"/>
            <a:ext cx="314312" cy="15143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 name="Conector recto de flecha 7">
            <a:extLst>
              <a:ext uri="{FF2B5EF4-FFF2-40B4-BE49-F238E27FC236}">
                <a16:creationId xmlns:a16="http://schemas.microsoft.com/office/drawing/2014/main" id="{5E949067-2154-422D-8117-ECBB79E895A6}"/>
              </a:ext>
            </a:extLst>
          </p:cNvPr>
          <p:cNvCxnSpPr>
            <a:cxnSpLocks/>
            <a:stCxn id="17" idx="1"/>
          </p:cNvCxnSpPr>
          <p:nvPr/>
        </p:nvCxnSpPr>
        <p:spPr>
          <a:xfrm flipH="1" flipV="1">
            <a:off x="9190571" y="3509790"/>
            <a:ext cx="231726" cy="1910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Conector recto de flecha 11">
            <a:extLst>
              <a:ext uri="{FF2B5EF4-FFF2-40B4-BE49-F238E27FC236}">
                <a16:creationId xmlns:a16="http://schemas.microsoft.com/office/drawing/2014/main" id="{74DF325C-1095-4D57-A79B-1E23EFF5F35C}"/>
              </a:ext>
            </a:extLst>
          </p:cNvPr>
          <p:cNvCxnSpPr>
            <a:cxnSpLocks/>
            <a:stCxn id="18" idx="1"/>
          </p:cNvCxnSpPr>
          <p:nvPr/>
        </p:nvCxnSpPr>
        <p:spPr>
          <a:xfrm flipH="1" flipV="1">
            <a:off x="9033412" y="4274898"/>
            <a:ext cx="581226" cy="76081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CEB1A153-D794-44F3-80EE-0BC5EB9624A4}"/>
                  </a:ext>
                </a:extLst>
              </p:cNvPr>
              <p:cNvSpPr txBox="1"/>
              <p:nvPr/>
            </p:nvSpPr>
            <p:spPr>
              <a:xfrm>
                <a:off x="10041353" y="2042789"/>
                <a:ext cx="2150648" cy="923330"/>
              </a:xfrm>
              <a:prstGeom prst="rect">
                <a:avLst/>
              </a:prstGeom>
              <a:noFill/>
            </p:spPr>
            <p:txBody>
              <a:bodyPr wrap="square" rtlCol="0">
                <a:spAutoFit/>
              </a:bodyPr>
              <a:lstStyle/>
              <a:p>
                <a:r>
                  <a:rPr lang="es-PA" dirty="0"/>
                  <a:t>Entrada escalón. (Posición (</a:t>
                </a:r>
                <a14:m>
                  <m:oMath xmlns:m="http://schemas.openxmlformats.org/officeDocument/2006/math">
                    <m:r>
                      <a:rPr lang="es-PA" i="1" dirty="0" smtClean="0">
                        <a:latin typeface="Cambria Math" panose="02040503050406030204" pitchFamily="18" charset="0"/>
                      </a:rPr>
                      <m:t>𝑅</m:t>
                    </m:r>
                    <m:r>
                      <a:rPr lang="es-PA" i="1" dirty="0" smtClean="0">
                        <a:latin typeface="Cambria Math" panose="02040503050406030204" pitchFamily="18" charset="0"/>
                      </a:rPr>
                      <m:t>,ф,Ɵ</m:t>
                    </m:r>
                  </m:oMath>
                </a14:m>
                <a:r>
                  <a:rPr lang="es-PA" dirty="0">
                    <a:latin typeface="Cambria Math" panose="02040503050406030204" pitchFamily="18" charset="0"/>
                    <a:ea typeface="Cambria Math" panose="02040503050406030204" pitchFamily="18" charset="0"/>
                  </a:rPr>
                  <a:t>)</a:t>
                </a:r>
                <a:r>
                  <a:rPr lang="es-PA" dirty="0"/>
                  <a:t> constante)</a:t>
                </a:r>
              </a:p>
            </p:txBody>
          </p:sp>
        </mc:Choice>
        <mc:Fallback xmlns="">
          <p:sp>
            <p:nvSpPr>
              <p:cNvPr id="15" name="CuadroTexto 14">
                <a:extLst>
                  <a:ext uri="{FF2B5EF4-FFF2-40B4-BE49-F238E27FC236}">
                    <a16:creationId xmlns:a16="http://schemas.microsoft.com/office/drawing/2014/main" id="{CEB1A153-D794-44F3-80EE-0BC5EB9624A4}"/>
                  </a:ext>
                </a:extLst>
              </p:cNvPr>
              <p:cNvSpPr txBox="1">
                <a:spLocks noRot="1" noChangeAspect="1" noMove="1" noResize="1" noEditPoints="1" noAdjustHandles="1" noChangeArrowheads="1" noChangeShapeType="1" noTextEdit="1"/>
              </p:cNvSpPr>
              <p:nvPr/>
            </p:nvSpPr>
            <p:spPr>
              <a:xfrm>
                <a:off x="10041353" y="2042789"/>
                <a:ext cx="2150648" cy="923330"/>
              </a:xfrm>
              <a:prstGeom prst="rect">
                <a:avLst/>
              </a:prstGeom>
              <a:blipFill>
                <a:blip r:embed="rId4"/>
                <a:stretch>
                  <a:fillRect l="-2266" t="-3289" r="-1416" b="-9211"/>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B050A74F-CE7C-4EDB-8BA8-90031FC83D66}"/>
                  </a:ext>
                </a:extLst>
              </p:cNvPr>
              <p:cNvSpPr txBox="1"/>
              <p:nvPr/>
            </p:nvSpPr>
            <p:spPr>
              <a:xfrm>
                <a:off x="9422297" y="3239167"/>
                <a:ext cx="2769704" cy="923330"/>
              </a:xfrm>
              <a:prstGeom prst="rect">
                <a:avLst/>
              </a:prstGeom>
              <a:noFill/>
            </p:spPr>
            <p:txBody>
              <a:bodyPr wrap="square" rtlCol="0">
                <a:spAutoFit/>
              </a:bodyPr>
              <a:lstStyle/>
              <a:p>
                <a:r>
                  <a:rPr lang="es-PA" dirty="0"/>
                  <a:t>Entrada Rampa.</a:t>
                </a:r>
              </a:p>
              <a:p>
                <a:r>
                  <a:rPr lang="es-PA" dirty="0"/>
                  <a:t>(Posición (</a:t>
                </a:r>
                <a14:m>
                  <m:oMath xmlns:m="http://schemas.openxmlformats.org/officeDocument/2006/math">
                    <m:r>
                      <a:rPr lang="es-PA" i="1" dirty="0">
                        <a:latin typeface="Cambria Math" panose="02040503050406030204" pitchFamily="18" charset="0"/>
                      </a:rPr>
                      <m:t>𝑅</m:t>
                    </m:r>
                    <m:r>
                      <a:rPr lang="es-PA" i="1" dirty="0">
                        <a:latin typeface="Cambria Math" panose="02040503050406030204" pitchFamily="18" charset="0"/>
                      </a:rPr>
                      <m:t>,ф,Ɵ</m:t>
                    </m:r>
                  </m:oMath>
                </a14:m>
                <a:r>
                  <a:rPr lang="es-PA" dirty="0">
                    <a:latin typeface="Cambria Math" panose="02040503050406030204" pitchFamily="18" charset="0"/>
                    <a:ea typeface="Cambria Math" panose="02040503050406030204" pitchFamily="18" charset="0"/>
                  </a:rPr>
                  <a:t>)</a:t>
                </a:r>
                <a:r>
                  <a:rPr lang="es-PA" dirty="0"/>
                  <a:t> variable – V constante)</a:t>
                </a:r>
              </a:p>
            </p:txBody>
          </p:sp>
        </mc:Choice>
        <mc:Fallback xmlns="">
          <p:sp>
            <p:nvSpPr>
              <p:cNvPr id="17" name="CuadroTexto 16">
                <a:extLst>
                  <a:ext uri="{FF2B5EF4-FFF2-40B4-BE49-F238E27FC236}">
                    <a16:creationId xmlns:a16="http://schemas.microsoft.com/office/drawing/2014/main" id="{B050A74F-CE7C-4EDB-8BA8-90031FC83D66}"/>
                  </a:ext>
                </a:extLst>
              </p:cNvPr>
              <p:cNvSpPr txBox="1">
                <a:spLocks noRot="1" noChangeAspect="1" noMove="1" noResize="1" noEditPoints="1" noAdjustHandles="1" noChangeArrowheads="1" noChangeShapeType="1" noTextEdit="1"/>
              </p:cNvSpPr>
              <p:nvPr/>
            </p:nvSpPr>
            <p:spPr>
              <a:xfrm>
                <a:off x="9422297" y="3239167"/>
                <a:ext cx="2769704" cy="923330"/>
              </a:xfrm>
              <a:prstGeom prst="rect">
                <a:avLst/>
              </a:prstGeom>
              <a:blipFill>
                <a:blip r:embed="rId5"/>
                <a:stretch>
                  <a:fillRect l="-1982" t="-3289" r="-1762" b="-9211"/>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4BA7BE91-2CB2-4CF0-8D58-86F5D2F237A1}"/>
                  </a:ext>
                </a:extLst>
              </p:cNvPr>
              <p:cNvSpPr txBox="1"/>
              <p:nvPr/>
            </p:nvSpPr>
            <p:spPr>
              <a:xfrm>
                <a:off x="9614638" y="4435545"/>
                <a:ext cx="2577362" cy="1200329"/>
              </a:xfrm>
              <a:prstGeom prst="rect">
                <a:avLst/>
              </a:prstGeom>
              <a:noFill/>
            </p:spPr>
            <p:txBody>
              <a:bodyPr wrap="square" rtlCol="0">
                <a:spAutoFit/>
              </a:bodyPr>
              <a:lstStyle/>
              <a:p>
                <a:r>
                  <a:rPr lang="es-PA" dirty="0"/>
                  <a:t>Entrada Parábola</a:t>
                </a:r>
              </a:p>
              <a:p>
                <a:r>
                  <a:rPr lang="es-PA" dirty="0"/>
                  <a:t>(Posición (</a:t>
                </a:r>
                <a14:m>
                  <m:oMath xmlns:m="http://schemas.openxmlformats.org/officeDocument/2006/math">
                    <m:r>
                      <a:rPr lang="es-PA" i="1" dirty="0">
                        <a:latin typeface="Cambria Math" panose="02040503050406030204" pitchFamily="18" charset="0"/>
                      </a:rPr>
                      <m:t>𝑅</m:t>
                    </m:r>
                    <m:r>
                      <a:rPr lang="es-PA" i="1" dirty="0">
                        <a:latin typeface="Cambria Math" panose="02040503050406030204" pitchFamily="18" charset="0"/>
                      </a:rPr>
                      <m:t>,ф,Ɵ</m:t>
                    </m:r>
                  </m:oMath>
                </a14:m>
                <a:r>
                  <a:rPr lang="es-PA" dirty="0">
                    <a:latin typeface="Cambria Math" panose="02040503050406030204" pitchFamily="18" charset="0"/>
                    <a:ea typeface="Cambria Math" panose="02040503050406030204" pitchFamily="18" charset="0"/>
                  </a:rPr>
                  <a:t>)</a:t>
                </a:r>
                <a:r>
                  <a:rPr lang="es-PA" dirty="0"/>
                  <a:t> variable – V variable)</a:t>
                </a:r>
              </a:p>
              <a:p>
                <a:endParaRPr lang="es-PA" dirty="0"/>
              </a:p>
            </p:txBody>
          </p:sp>
        </mc:Choice>
        <mc:Fallback xmlns="">
          <p:sp>
            <p:nvSpPr>
              <p:cNvPr id="18" name="CuadroTexto 17">
                <a:extLst>
                  <a:ext uri="{FF2B5EF4-FFF2-40B4-BE49-F238E27FC236}">
                    <a16:creationId xmlns:a16="http://schemas.microsoft.com/office/drawing/2014/main" id="{4BA7BE91-2CB2-4CF0-8D58-86F5D2F237A1}"/>
                  </a:ext>
                </a:extLst>
              </p:cNvPr>
              <p:cNvSpPr txBox="1">
                <a:spLocks noRot="1" noChangeAspect="1" noMove="1" noResize="1" noEditPoints="1" noAdjustHandles="1" noChangeArrowheads="1" noChangeShapeType="1" noTextEdit="1"/>
              </p:cNvSpPr>
              <p:nvPr/>
            </p:nvSpPr>
            <p:spPr>
              <a:xfrm>
                <a:off x="9614638" y="4435545"/>
                <a:ext cx="2577362" cy="1200329"/>
              </a:xfrm>
              <a:prstGeom prst="rect">
                <a:avLst/>
              </a:prstGeom>
              <a:blipFill>
                <a:blip r:embed="rId6"/>
                <a:stretch>
                  <a:fillRect l="-1891" t="-3046" r="-1182"/>
                </a:stretch>
              </a:blipFill>
            </p:spPr>
            <p:txBody>
              <a:bodyPr/>
              <a:lstStyle/>
              <a:p>
                <a:r>
                  <a:rPr lang="es-PA">
                    <a:noFill/>
                  </a:rPr>
                  <a:t> </a:t>
                </a:r>
              </a:p>
            </p:txBody>
          </p:sp>
        </mc:Fallback>
      </mc:AlternateContent>
    </p:spTree>
    <p:extLst>
      <p:ext uri="{BB962C8B-B14F-4D97-AF65-F5344CB8AC3E}">
        <p14:creationId xmlns:p14="http://schemas.microsoft.com/office/powerpoint/2010/main" val="383600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AA11-034D-4F2E-9400-B27E8B591376}"/>
              </a:ext>
            </a:extLst>
          </p:cNvPr>
          <p:cNvSpPr>
            <a:spLocks noGrp="1"/>
          </p:cNvSpPr>
          <p:nvPr>
            <p:ph type="title"/>
          </p:nvPr>
        </p:nvSpPr>
        <p:spPr/>
        <p:txBody>
          <a:bodyPr/>
          <a:lstStyle/>
          <a:p>
            <a:r>
              <a:rPr lang="es-PA" dirty="0"/>
              <a:t>Respuesta Completa</a:t>
            </a:r>
          </a:p>
        </p:txBody>
      </p:sp>
      <p:pic>
        <p:nvPicPr>
          <p:cNvPr id="6" name="Imagen 4">
            <a:extLst>
              <a:ext uri="{FF2B5EF4-FFF2-40B4-BE49-F238E27FC236}">
                <a16:creationId xmlns:a16="http://schemas.microsoft.com/office/drawing/2014/main" id="{1406CF77-11AD-428A-A21C-905B14889DB2}"/>
              </a:ext>
            </a:extLst>
          </p:cNvPr>
          <p:cNvPicPr>
            <a:picLocks noChangeAspect="1"/>
          </p:cNvPicPr>
          <p:nvPr/>
        </p:nvPicPr>
        <p:blipFill>
          <a:blip r:embed="rId2"/>
          <a:stretch>
            <a:fillRect/>
          </a:stretch>
        </p:blipFill>
        <p:spPr>
          <a:xfrm>
            <a:off x="2355026" y="1436629"/>
            <a:ext cx="1733550" cy="295275"/>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EE97AB9-C804-48C1-8EB3-33014422D50C}"/>
                  </a:ext>
                </a:extLst>
              </p:cNvPr>
              <p:cNvSpPr/>
              <p:nvPr/>
            </p:nvSpPr>
            <p:spPr>
              <a:xfrm>
                <a:off x="2139274" y="1797740"/>
                <a:ext cx="3498971" cy="12740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6(</m:t>
                          </m:r>
                          <m:r>
                            <a:rPr lang="es-PA" b="0" i="1" smtClean="0">
                              <a:latin typeface="Cambria Math" panose="02040503050406030204" pitchFamily="18" charset="0"/>
                            </a:rPr>
                            <m:t>𝑠</m:t>
                          </m:r>
                          <m:r>
                            <a:rPr lang="es-PA" b="0" i="1" smtClean="0">
                              <a:latin typeface="Cambria Math" panose="02040503050406030204" pitchFamily="18" charset="0"/>
                            </a:rPr>
                            <m:t>+2)</m:t>
                          </m:r>
                        </m:num>
                        <m:den>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+3</m:t>
                              </m:r>
                            </m:e>
                          </m:d>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+4)</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𝐶</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num>
                        <m:den>
                          <m:r>
                            <a:rPr lang="es-PA" b="0" i="1" smtClean="0">
                              <a:latin typeface="Cambria Math" panose="02040503050406030204" pitchFamily="18" charset="0"/>
                            </a:rPr>
                            <m:t>𝑅</m:t>
                          </m:r>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den>
                      </m:f>
                    </m:oMath>
                  </m:oMathPara>
                </a14:m>
                <a:endParaRPr lang="es-PA" b="0" dirty="0"/>
              </a:p>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𝐶</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6(</m:t>
                          </m:r>
                          <m:r>
                            <a:rPr lang="es-PA" i="1">
                              <a:latin typeface="Cambria Math" panose="02040503050406030204" pitchFamily="18" charset="0"/>
                            </a:rPr>
                            <m:t>𝑠</m:t>
                          </m:r>
                          <m:r>
                            <a:rPr lang="es-PA" i="1">
                              <a:latin typeface="Cambria Math" panose="02040503050406030204" pitchFamily="18" charset="0"/>
                            </a:rPr>
                            <m:t>+2)</m:t>
                          </m:r>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+3</m:t>
                              </m:r>
                            </m:e>
                          </m:d>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+4)</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𝐾</m:t>
                          </m:r>
                        </m:num>
                        <m:den>
                          <m:r>
                            <a:rPr lang="es-PA" b="0" i="1" smtClean="0">
                              <a:latin typeface="Cambria Math" panose="02040503050406030204" pitchFamily="18" charset="0"/>
                            </a:rPr>
                            <m:t>𝑠</m:t>
                          </m:r>
                        </m:den>
                      </m:f>
                    </m:oMath>
                  </m:oMathPara>
                </a14:m>
                <a:endParaRPr lang="es-PA" dirty="0"/>
              </a:p>
            </p:txBody>
          </p:sp>
        </mc:Choice>
        <mc:Fallback xmlns="">
          <p:sp>
            <p:nvSpPr>
              <p:cNvPr id="10" name="Rectangle 9">
                <a:extLst>
                  <a:ext uri="{FF2B5EF4-FFF2-40B4-BE49-F238E27FC236}">
                    <a16:creationId xmlns:a16="http://schemas.microsoft.com/office/drawing/2014/main" id="{9EE97AB9-C804-48C1-8EB3-33014422D50C}"/>
                  </a:ext>
                </a:extLst>
              </p:cNvPr>
              <p:cNvSpPr>
                <a:spLocks noRot="1" noChangeAspect="1" noMove="1" noResize="1" noEditPoints="1" noAdjustHandles="1" noChangeArrowheads="1" noChangeShapeType="1" noTextEdit="1"/>
              </p:cNvSpPr>
              <p:nvPr/>
            </p:nvSpPr>
            <p:spPr>
              <a:xfrm>
                <a:off x="2139274" y="1797740"/>
                <a:ext cx="3498971" cy="1274067"/>
              </a:xfrm>
              <a:prstGeom prst="rect">
                <a:avLst/>
              </a:prstGeom>
              <a:blipFill>
                <a:blip r:embed="rId3"/>
                <a:stretch>
                  <a:fillRect/>
                </a:stretch>
              </a:blipFill>
            </p:spPr>
            <p:txBody>
              <a:bodyPr/>
              <a:lstStyle/>
              <a:p>
                <a:r>
                  <a:rPr lang="es-PA">
                    <a:noFill/>
                  </a:rPr>
                  <a:t> </a:t>
                </a:r>
              </a:p>
            </p:txBody>
          </p:sp>
        </mc:Fallback>
      </mc:AlternateContent>
      <p:pic>
        <p:nvPicPr>
          <p:cNvPr id="11" name="Picture 10">
            <a:extLst>
              <a:ext uri="{FF2B5EF4-FFF2-40B4-BE49-F238E27FC236}">
                <a16:creationId xmlns:a16="http://schemas.microsoft.com/office/drawing/2014/main" id="{2CA1C6F1-5717-4BF7-9463-AFF38DB96CCC}"/>
              </a:ext>
            </a:extLst>
          </p:cNvPr>
          <p:cNvPicPr>
            <a:picLocks noChangeAspect="1"/>
          </p:cNvPicPr>
          <p:nvPr/>
        </p:nvPicPr>
        <p:blipFill>
          <a:blip r:embed="rId4"/>
          <a:stretch>
            <a:fillRect/>
          </a:stretch>
        </p:blipFill>
        <p:spPr>
          <a:xfrm>
            <a:off x="7048500" y="3351966"/>
            <a:ext cx="5143500" cy="3505200"/>
          </a:xfrm>
          <a:prstGeom prst="rect">
            <a:avLst/>
          </a:prstGeom>
        </p:spPr>
      </p:pic>
      <p:sp>
        <p:nvSpPr>
          <p:cNvPr id="13" name="TextBox 12">
            <a:extLst>
              <a:ext uri="{FF2B5EF4-FFF2-40B4-BE49-F238E27FC236}">
                <a16:creationId xmlns:a16="http://schemas.microsoft.com/office/drawing/2014/main" id="{E8CFD820-D8B5-4C3D-A3F5-C9BB85543288}"/>
              </a:ext>
            </a:extLst>
          </p:cNvPr>
          <p:cNvSpPr txBox="1"/>
          <p:nvPr/>
        </p:nvSpPr>
        <p:spPr>
          <a:xfrm>
            <a:off x="1047565" y="4953001"/>
            <a:ext cx="5237826" cy="1754326"/>
          </a:xfrm>
          <a:prstGeom prst="rect">
            <a:avLst/>
          </a:prstGeom>
          <a:solidFill>
            <a:schemeClr val="bg1"/>
          </a:solidFill>
        </p:spPr>
        <p:txBody>
          <a:bodyPr wrap="square" rtlCol="0">
            <a:spAutoFit/>
          </a:bodyPr>
          <a:lstStyle/>
          <a:p>
            <a:pPr marL="342900" indent="-342900">
              <a:buAutoNum type="arabicPeriod"/>
            </a:pPr>
            <a:r>
              <a:rPr lang="es-PA" dirty="0"/>
              <a:t>¿Cuántos ceros tiene G(s)?</a:t>
            </a:r>
          </a:p>
          <a:p>
            <a:pPr marL="342900" indent="-342900">
              <a:buAutoNum type="arabicPeriod"/>
            </a:pPr>
            <a:r>
              <a:rPr lang="es-PA" dirty="0"/>
              <a:t>¿Cuántos polos tiene G(s)?</a:t>
            </a:r>
          </a:p>
          <a:p>
            <a:pPr marL="342900" indent="-342900">
              <a:buAutoNum type="arabicPeriod"/>
            </a:pPr>
            <a:r>
              <a:rPr lang="es-PA" dirty="0"/>
              <a:t>¿Cuál es el valor inicial de la respuesta?</a:t>
            </a:r>
          </a:p>
          <a:p>
            <a:pPr marL="342900" indent="-342900">
              <a:buAutoNum type="arabicPeriod"/>
            </a:pPr>
            <a:r>
              <a:rPr lang="es-PA" dirty="0"/>
              <a:t>¿Cuál es el valor final de la respuesta?</a:t>
            </a:r>
          </a:p>
          <a:p>
            <a:pPr marL="342900" indent="-342900">
              <a:buAutoNum type="arabicPeriod"/>
            </a:pPr>
            <a:r>
              <a:rPr lang="es-PA" dirty="0"/>
              <a:t>¿Qué relación guarda esto con la respuesta natural y la forzada?</a:t>
            </a:r>
          </a:p>
        </p:txBody>
      </p:sp>
      <p:cxnSp>
        <p:nvCxnSpPr>
          <p:cNvPr id="4" name="Straight Connector 3">
            <a:extLst>
              <a:ext uri="{FF2B5EF4-FFF2-40B4-BE49-F238E27FC236}">
                <a16:creationId xmlns:a16="http://schemas.microsoft.com/office/drawing/2014/main" id="{4357B8B8-E591-4B21-A0B0-54A7E4AB41FD}"/>
              </a:ext>
            </a:extLst>
          </p:cNvPr>
          <p:cNvCxnSpPr/>
          <p:nvPr/>
        </p:nvCxnSpPr>
        <p:spPr>
          <a:xfrm flipV="1">
            <a:off x="11034943" y="3351966"/>
            <a:ext cx="0" cy="251534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2727160-045E-429F-8592-ED6B7A6E9A09}"/>
                  </a:ext>
                </a:extLst>
              </p:cNvPr>
              <p:cNvSpPr/>
              <p:nvPr/>
            </p:nvSpPr>
            <p:spPr>
              <a:xfrm>
                <a:off x="1757779" y="3028801"/>
                <a:ext cx="1194494"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A" i="1" smtClean="0">
                          <a:latin typeface="Cambria Math" panose="02040503050406030204" pitchFamily="18" charset="0"/>
                        </a:rPr>
                        <m:t>𝑠</m:t>
                      </m:r>
                      <m:r>
                        <a:rPr lang="es-PA" i="1" smtClean="0">
                          <a:latin typeface="Cambria Math" panose="02040503050406030204" pitchFamily="18" charset="0"/>
                        </a:rPr>
                        <m:t>+2=0</m:t>
                      </m:r>
                    </m:oMath>
                  </m:oMathPara>
                </a14:m>
                <a:endParaRPr lang="es-PA" b="0" dirty="0"/>
              </a:p>
              <a:p>
                <a:pPr/>
                <a14:m>
                  <m:oMathPara xmlns:m="http://schemas.openxmlformats.org/officeDocument/2006/math">
                    <m:oMathParaPr>
                      <m:jc m:val="centerGroup"/>
                    </m:oMathParaPr>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1</m:t>
                          </m:r>
                        </m:sub>
                      </m:sSub>
                      <m:r>
                        <a:rPr lang="es-PA" b="0" i="1" smtClean="0">
                          <a:latin typeface="Cambria Math" panose="02040503050406030204" pitchFamily="18" charset="0"/>
                        </a:rPr>
                        <m:t>=−2</m:t>
                      </m:r>
                    </m:oMath>
                  </m:oMathPara>
                </a14:m>
                <a:endParaRPr lang="es-PA" dirty="0"/>
              </a:p>
            </p:txBody>
          </p:sp>
        </mc:Choice>
        <mc:Fallback xmlns="">
          <p:sp>
            <p:nvSpPr>
              <p:cNvPr id="5" name="Rectangle 4">
                <a:extLst>
                  <a:ext uri="{FF2B5EF4-FFF2-40B4-BE49-F238E27FC236}">
                    <a16:creationId xmlns:a16="http://schemas.microsoft.com/office/drawing/2014/main" id="{B2727160-045E-429F-8592-ED6B7A6E9A09}"/>
                  </a:ext>
                </a:extLst>
              </p:cNvPr>
              <p:cNvSpPr>
                <a:spLocks noRot="1" noChangeAspect="1" noMove="1" noResize="1" noEditPoints="1" noAdjustHandles="1" noChangeArrowheads="1" noChangeShapeType="1" noTextEdit="1"/>
              </p:cNvSpPr>
              <p:nvPr/>
            </p:nvSpPr>
            <p:spPr>
              <a:xfrm>
                <a:off x="1757779" y="3028801"/>
                <a:ext cx="1194494" cy="646331"/>
              </a:xfrm>
              <a:prstGeom prst="rect">
                <a:avLst/>
              </a:prstGeom>
              <a:blipFill>
                <a:blip r:embed="rId5"/>
                <a:stretch>
                  <a:fillRect b="-943"/>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D512A54-0AD4-444B-9B0A-C0C01577A25D}"/>
                  </a:ext>
                </a:extLst>
              </p:cNvPr>
              <p:cNvSpPr/>
              <p:nvPr/>
            </p:nvSpPr>
            <p:spPr>
              <a:xfrm>
                <a:off x="6352421" y="1825314"/>
                <a:ext cx="5104987" cy="836896"/>
              </a:xfrm>
              <a:prstGeom prst="rect">
                <a:avLst/>
              </a:prstGeom>
            </p:spPr>
            <p:txBody>
              <a:bodyPr wrap="none">
                <a:spAutoFit/>
              </a:bodyPr>
              <a:lstStyle/>
              <a:p>
                <a:r>
                  <a:rPr lang="es-PA" b="1" dirty="0"/>
                  <a:t>c</a:t>
                </a:r>
                <a14:m>
                  <m:oMath xmlns:m="http://schemas.openxmlformats.org/officeDocument/2006/math">
                    <m:d>
                      <m:dPr>
                        <m:ctrlPr>
                          <a:rPr lang="es-PA" b="1" i="1">
                            <a:latin typeface="Cambria Math" panose="02040503050406030204" pitchFamily="18" charset="0"/>
                          </a:rPr>
                        </m:ctrlPr>
                      </m:dPr>
                      <m:e>
                        <m:r>
                          <a:rPr lang="es-PA" b="1" i="1">
                            <a:latin typeface="Cambria Math" panose="02040503050406030204" pitchFamily="18" charset="0"/>
                          </a:rPr>
                          <m:t>𝟎</m:t>
                        </m:r>
                      </m:e>
                    </m:d>
                    <m:r>
                      <a:rPr lang="es-PA" b="1" i="1">
                        <a:latin typeface="Cambria Math" panose="02040503050406030204" pitchFamily="18" charset="0"/>
                      </a:rPr>
                      <m:t>=</m:t>
                    </m:r>
                    <m:sSub>
                      <m:sSubPr>
                        <m:ctrlPr>
                          <a:rPr lang="es-PA" b="1" i="1">
                            <a:latin typeface="Cambria Math" panose="02040503050406030204" pitchFamily="18" charset="0"/>
                          </a:rPr>
                        </m:ctrlPr>
                      </m:sSubPr>
                      <m:e>
                        <m:r>
                          <a:rPr lang="es-PA" b="1" i="1">
                            <a:latin typeface="Cambria Math" panose="02040503050406030204" pitchFamily="18" charset="0"/>
                          </a:rPr>
                          <m:t>𝒍𝒊𝒎</m:t>
                        </m:r>
                      </m:e>
                      <m:sub>
                        <m:r>
                          <a:rPr lang="es-PA" b="1" i="1">
                            <a:latin typeface="Cambria Math" panose="02040503050406030204" pitchFamily="18" charset="0"/>
                          </a:rPr>
                          <m:t>𝒔</m:t>
                        </m:r>
                        <m:r>
                          <a:rPr lang="es-PA" b="1" i="1">
                            <a:latin typeface="Cambria Math" panose="02040503050406030204" pitchFamily="18" charset="0"/>
                          </a:rPr>
                          <m:t>⇾∞</m:t>
                        </m:r>
                      </m:sub>
                    </m:sSub>
                    <m:d>
                      <m:dPr>
                        <m:ctrlPr>
                          <a:rPr lang="es-PA" b="1" i="1">
                            <a:latin typeface="Cambria Math" panose="02040503050406030204" pitchFamily="18" charset="0"/>
                          </a:rPr>
                        </m:ctrlPr>
                      </m:dPr>
                      <m:e>
                        <m:f>
                          <m:fPr>
                            <m:ctrlPr>
                              <a:rPr lang="es-PA" i="1">
                                <a:latin typeface="Cambria Math" panose="02040503050406030204" pitchFamily="18" charset="0"/>
                              </a:rPr>
                            </m:ctrlPr>
                          </m:fPr>
                          <m:num>
                            <m:r>
                              <a:rPr lang="es-PA" i="1">
                                <a:latin typeface="Cambria Math" panose="02040503050406030204" pitchFamily="18" charset="0"/>
                              </a:rPr>
                              <m:t>6(</m:t>
                            </m:r>
                            <m:r>
                              <a:rPr lang="es-PA" b="0" i="1" smtClean="0">
                                <a:latin typeface="Cambria Math" panose="02040503050406030204" pitchFamily="18" charset="0"/>
                              </a:rPr>
                              <m:t>1/</m:t>
                            </m:r>
                            <m:r>
                              <a:rPr lang="es-PA" b="0" i="1" smtClean="0">
                                <a:latin typeface="Cambria Math" panose="02040503050406030204" pitchFamily="18" charset="0"/>
                              </a:rPr>
                              <m:t>𝑠</m:t>
                            </m:r>
                            <m:r>
                              <a:rPr lang="es-PA" i="1">
                                <a:latin typeface="Cambria Math" panose="02040503050406030204" pitchFamily="18" charset="0"/>
                              </a:rPr>
                              <m:t>+2</m:t>
                            </m:r>
                            <m:r>
                              <a:rPr lang="es-PA" b="0" i="1" smtClean="0">
                                <a:latin typeface="Cambria Math" panose="02040503050406030204" pitchFamily="18" charset="0"/>
                              </a:rPr>
                              <m:t>/</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i="1">
                                <a:latin typeface="Cambria Math" panose="02040503050406030204" pitchFamily="18" charset="0"/>
                              </a:rPr>
                              <m:t>)</m:t>
                            </m:r>
                          </m:num>
                          <m:den>
                            <m:d>
                              <m:dPr>
                                <m:ctrlPr>
                                  <a:rPr lang="es-PA" i="1">
                                    <a:latin typeface="Cambria Math" panose="02040503050406030204" pitchFamily="18" charset="0"/>
                                  </a:rPr>
                                </m:ctrlPr>
                              </m:dPr>
                              <m:e>
                                <m:r>
                                  <a:rPr lang="es-PA" b="0" i="1" smtClean="0">
                                    <a:latin typeface="Cambria Math" panose="02040503050406030204" pitchFamily="18" charset="0"/>
                                  </a:rPr>
                                  <m:t>1</m:t>
                                </m:r>
                                <m:r>
                                  <a:rPr lang="es-PA" i="1">
                                    <a:latin typeface="Cambria Math" panose="02040503050406030204" pitchFamily="18" charset="0"/>
                                  </a:rPr>
                                  <m:t>+3</m:t>
                                </m:r>
                                <m:r>
                                  <a:rPr lang="es-PA" b="0" i="1" smtClean="0">
                                    <a:latin typeface="Cambria Math" panose="02040503050406030204" pitchFamily="18" charset="0"/>
                                  </a:rPr>
                                  <m:t>/</m:t>
                                </m:r>
                                <m:r>
                                  <a:rPr lang="es-PA" b="0" i="1" smtClean="0">
                                    <a:latin typeface="Cambria Math" panose="02040503050406030204" pitchFamily="18" charset="0"/>
                                  </a:rPr>
                                  <m:t>𝑠</m:t>
                                </m:r>
                              </m:e>
                            </m:d>
                            <m:r>
                              <a:rPr lang="es-PA" i="1">
                                <a:latin typeface="Cambria Math" panose="02040503050406030204" pitchFamily="18" charset="0"/>
                              </a:rPr>
                              <m:t>∗(</m:t>
                            </m:r>
                            <m:r>
                              <a:rPr lang="es-PA" b="0" i="1" smtClean="0">
                                <a:latin typeface="Cambria Math" panose="02040503050406030204" pitchFamily="18" charset="0"/>
                              </a:rPr>
                              <m:t>1</m:t>
                            </m:r>
                            <m:r>
                              <a:rPr lang="es-PA" i="1">
                                <a:latin typeface="Cambria Math" panose="02040503050406030204" pitchFamily="18" charset="0"/>
                              </a:rPr>
                              <m:t>+</m:t>
                            </m:r>
                            <m:r>
                              <a:rPr lang="es-PA" b="0" i="1" smtClean="0">
                                <a:latin typeface="Cambria Math" panose="02040503050406030204" pitchFamily="18" charset="0"/>
                              </a:rPr>
                              <m:t>4/</m:t>
                            </m:r>
                            <m:r>
                              <a:rPr lang="es-PA" b="0" i="1" smtClean="0">
                                <a:latin typeface="Cambria Math" panose="02040503050406030204" pitchFamily="18" charset="0"/>
                              </a:rPr>
                              <m:t>𝑠</m:t>
                            </m:r>
                            <m:r>
                              <a:rPr lang="es-PA" i="1">
                                <a:latin typeface="Cambria Math" panose="02040503050406030204" pitchFamily="18" charset="0"/>
                              </a:rPr>
                              <m:t>)</m:t>
                            </m:r>
                          </m:den>
                        </m:f>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𝐾</m:t>
                            </m:r>
                          </m:num>
                          <m:den>
                            <m:r>
                              <a:rPr lang="es-PA" b="0" i="1" smtClean="0">
                                <a:latin typeface="Cambria Math" panose="02040503050406030204" pitchFamily="18" charset="0"/>
                              </a:rPr>
                              <m:t>1</m:t>
                            </m:r>
                          </m:den>
                        </m:f>
                      </m:e>
                    </m:d>
                    <m:r>
                      <a:rPr lang="es-PA" b="1" i="1" smtClean="0">
                        <a:latin typeface="Cambria Math" panose="02040503050406030204" pitchFamily="18" charset="0"/>
                      </a:rPr>
                      <m:t>=</m:t>
                    </m:r>
                    <m:r>
                      <a:rPr lang="es-PA" b="1" i="1" smtClean="0">
                        <a:latin typeface="Cambria Math" panose="02040503050406030204" pitchFamily="18" charset="0"/>
                      </a:rPr>
                      <m:t>𝑲</m:t>
                    </m:r>
                    <m:r>
                      <a:rPr lang="es-PA" b="1" i="1" smtClean="0">
                        <a:latin typeface="Cambria Math" panose="02040503050406030204" pitchFamily="18" charset="0"/>
                      </a:rPr>
                      <m:t>∗</m:t>
                    </m:r>
                    <m:f>
                      <m:fPr>
                        <m:ctrlPr>
                          <a:rPr lang="es-PA" b="1" i="1" smtClean="0">
                            <a:latin typeface="Cambria Math" panose="02040503050406030204" pitchFamily="18" charset="0"/>
                          </a:rPr>
                        </m:ctrlPr>
                      </m:fPr>
                      <m:num>
                        <m:r>
                          <a:rPr lang="es-PA" b="1" i="1" smtClean="0">
                            <a:latin typeface="Cambria Math" panose="02040503050406030204" pitchFamily="18" charset="0"/>
                          </a:rPr>
                          <m:t>𝟎</m:t>
                        </m:r>
                      </m:num>
                      <m:den>
                        <m:r>
                          <a:rPr lang="es-PA" b="1" i="1" smtClean="0">
                            <a:latin typeface="Cambria Math" panose="02040503050406030204" pitchFamily="18" charset="0"/>
                          </a:rPr>
                          <m:t>𝟏</m:t>
                        </m:r>
                        <m:r>
                          <a:rPr lang="es-PA" b="1" i="1" smtClean="0">
                            <a:latin typeface="Cambria Math" panose="02040503050406030204" pitchFamily="18" charset="0"/>
                          </a:rPr>
                          <m:t>∗</m:t>
                        </m:r>
                        <m:r>
                          <a:rPr lang="es-PA" b="1" i="1" smtClean="0">
                            <a:latin typeface="Cambria Math" panose="02040503050406030204" pitchFamily="18" charset="0"/>
                          </a:rPr>
                          <m:t>𝟏</m:t>
                        </m:r>
                      </m:den>
                    </m:f>
                    <m:r>
                      <a:rPr lang="es-PA" b="1" i="1" smtClean="0">
                        <a:latin typeface="Cambria Math" panose="02040503050406030204" pitchFamily="18" charset="0"/>
                      </a:rPr>
                      <m:t>=</m:t>
                    </m:r>
                    <m:r>
                      <a:rPr lang="es-PA" b="1" i="1" smtClean="0">
                        <a:latin typeface="Cambria Math" panose="02040503050406030204" pitchFamily="18" charset="0"/>
                      </a:rPr>
                      <m:t>𝟎</m:t>
                    </m:r>
                  </m:oMath>
                </a14:m>
                <a:endParaRPr lang="es-PA" dirty="0"/>
              </a:p>
              <a:p>
                <a:endParaRPr lang="es-PA" dirty="0"/>
              </a:p>
            </p:txBody>
          </p:sp>
        </mc:Choice>
        <mc:Fallback xmlns="">
          <p:sp>
            <p:nvSpPr>
              <p:cNvPr id="7" name="Rectangle 6">
                <a:extLst>
                  <a:ext uri="{FF2B5EF4-FFF2-40B4-BE49-F238E27FC236}">
                    <a16:creationId xmlns:a16="http://schemas.microsoft.com/office/drawing/2014/main" id="{4D512A54-0AD4-444B-9B0A-C0C01577A25D}"/>
                  </a:ext>
                </a:extLst>
              </p:cNvPr>
              <p:cNvSpPr>
                <a:spLocks noRot="1" noChangeAspect="1" noMove="1" noResize="1" noEditPoints="1" noAdjustHandles="1" noChangeArrowheads="1" noChangeShapeType="1" noTextEdit="1"/>
              </p:cNvSpPr>
              <p:nvPr/>
            </p:nvSpPr>
            <p:spPr>
              <a:xfrm>
                <a:off x="6352421" y="1825314"/>
                <a:ext cx="5104987" cy="836896"/>
              </a:xfrm>
              <a:prstGeom prst="rect">
                <a:avLst/>
              </a:prstGeom>
              <a:blipFill>
                <a:blip r:embed="rId6"/>
                <a:stretch>
                  <a:fillRect l="-956"/>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79AE9F1-BB3D-4428-94A9-98A0E4222B1A}"/>
                  </a:ext>
                </a:extLst>
              </p:cNvPr>
              <p:cNvSpPr/>
              <p:nvPr/>
            </p:nvSpPr>
            <p:spPr>
              <a:xfrm>
                <a:off x="6352421" y="2459718"/>
                <a:ext cx="4441344" cy="535724"/>
              </a:xfrm>
              <a:prstGeom prst="rect">
                <a:avLst/>
              </a:prstGeom>
            </p:spPr>
            <p:txBody>
              <a:bodyPr wrap="none">
                <a:spAutoFit/>
              </a:bodyPr>
              <a:lstStyle/>
              <a:p>
                <a:r>
                  <a:rPr lang="es-PA" b="1" dirty="0"/>
                  <a:t>c</a:t>
                </a:r>
                <a14:m>
                  <m:oMath xmlns:m="http://schemas.openxmlformats.org/officeDocument/2006/math">
                    <m:d>
                      <m:dPr>
                        <m:ctrlPr>
                          <a:rPr lang="es-PA" b="1" i="1">
                            <a:latin typeface="Cambria Math" panose="02040503050406030204" pitchFamily="18" charset="0"/>
                          </a:rPr>
                        </m:ctrlPr>
                      </m:dPr>
                      <m:e>
                        <m:r>
                          <a:rPr lang="es-PA" b="1" i="1">
                            <a:latin typeface="Cambria Math" panose="02040503050406030204" pitchFamily="18" charset="0"/>
                          </a:rPr>
                          <m:t>∞</m:t>
                        </m:r>
                      </m:e>
                    </m:d>
                    <m:r>
                      <a:rPr lang="es-PA" b="1" i="1">
                        <a:latin typeface="Cambria Math" panose="02040503050406030204" pitchFamily="18" charset="0"/>
                      </a:rPr>
                      <m:t>=</m:t>
                    </m:r>
                    <m:sSub>
                      <m:sSubPr>
                        <m:ctrlPr>
                          <a:rPr lang="es-PA" b="1" i="1">
                            <a:latin typeface="Cambria Math" panose="02040503050406030204" pitchFamily="18" charset="0"/>
                          </a:rPr>
                        </m:ctrlPr>
                      </m:sSubPr>
                      <m:e>
                        <m:r>
                          <a:rPr lang="es-PA" b="1" i="1">
                            <a:latin typeface="Cambria Math" panose="02040503050406030204" pitchFamily="18" charset="0"/>
                          </a:rPr>
                          <m:t>𝒍𝒊𝒎</m:t>
                        </m:r>
                      </m:e>
                      <m:sub>
                        <m:r>
                          <a:rPr lang="es-PA" b="1" i="1">
                            <a:latin typeface="Cambria Math" panose="02040503050406030204" pitchFamily="18" charset="0"/>
                          </a:rPr>
                          <m:t>𝒔</m:t>
                        </m:r>
                        <m:r>
                          <a:rPr lang="es-PA" b="1" i="1">
                            <a:latin typeface="Cambria Math" panose="02040503050406030204" pitchFamily="18" charset="0"/>
                          </a:rPr>
                          <m:t>⇾</m:t>
                        </m:r>
                        <m:r>
                          <a:rPr lang="es-PA" b="1" i="1">
                            <a:latin typeface="Cambria Math" panose="02040503050406030204" pitchFamily="18" charset="0"/>
                          </a:rPr>
                          <m:t>𝟎</m:t>
                        </m:r>
                      </m:sub>
                    </m:sSub>
                    <m:d>
                      <m:dPr>
                        <m:ctrlPr>
                          <a:rPr lang="es-PA" b="1" i="1">
                            <a:latin typeface="Cambria Math" panose="02040503050406030204" pitchFamily="18" charset="0"/>
                          </a:rPr>
                        </m:ctrlPr>
                      </m:dPr>
                      <m:e>
                        <m:f>
                          <m:fPr>
                            <m:ctrlPr>
                              <a:rPr lang="es-PA" i="1">
                                <a:latin typeface="Cambria Math" panose="02040503050406030204" pitchFamily="18" charset="0"/>
                              </a:rPr>
                            </m:ctrlPr>
                          </m:fPr>
                          <m:num>
                            <m:r>
                              <a:rPr lang="es-PA" i="1">
                                <a:latin typeface="Cambria Math" panose="02040503050406030204" pitchFamily="18" charset="0"/>
                              </a:rPr>
                              <m:t>6(</m:t>
                            </m:r>
                            <m:r>
                              <a:rPr lang="es-PA" i="1">
                                <a:latin typeface="Cambria Math" panose="02040503050406030204" pitchFamily="18" charset="0"/>
                              </a:rPr>
                              <m:t>𝑠</m:t>
                            </m:r>
                            <m:r>
                              <a:rPr lang="es-PA" i="1">
                                <a:latin typeface="Cambria Math" panose="02040503050406030204" pitchFamily="18" charset="0"/>
                              </a:rPr>
                              <m:t>+2)</m:t>
                            </m:r>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+3</m:t>
                                </m:r>
                              </m:e>
                            </m:d>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+4)</m:t>
                            </m:r>
                          </m:den>
                        </m:f>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𝐾</m:t>
                            </m:r>
                          </m:num>
                          <m:den>
                            <m:r>
                              <a:rPr lang="es-PA" b="0" i="1" smtClean="0">
                                <a:latin typeface="Cambria Math" panose="02040503050406030204" pitchFamily="18" charset="0"/>
                              </a:rPr>
                              <m:t>1</m:t>
                            </m:r>
                          </m:den>
                        </m:f>
                      </m:e>
                    </m:d>
                    <m:r>
                      <a:rPr lang="es-PA" b="1" i="1" smtClean="0">
                        <a:latin typeface="Cambria Math" panose="02040503050406030204" pitchFamily="18" charset="0"/>
                      </a:rPr>
                      <m:t>=</m:t>
                    </m:r>
                    <m:f>
                      <m:fPr>
                        <m:ctrlPr>
                          <a:rPr lang="es-PA" b="1" i="1" smtClean="0">
                            <a:latin typeface="Cambria Math" panose="02040503050406030204" pitchFamily="18" charset="0"/>
                          </a:rPr>
                        </m:ctrlPr>
                      </m:fPr>
                      <m:num>
                        <m:r>
                          <a:rPr lang="es-PA" b="1" i="1" smtClean="0">
                            <a:latin typeface="Cambria Math" panose="02040503050406030204" pitchFamily="18" charset="0"/>
                          </a:rPr>
                          <m:t>𝟏𝟐</m:t>
                        </m:r>
                        <m:r>
                          <a:rPr lang="es-PA" b="1" i="1" smtClean="0">
                            <a:latin typeface="Cambria Math" panose="02040503050406030204" pitchFamily="18" charset="0"/>
                          </a:rPr>
                          <m:t>𝑲</m:t>
                        </m:r>
                      </m:num>
                      <m:den>
                        <m:r>
                          <a:rPr lang="es-PA" b="1" i="1" smtClean="0">
                            <a:latin typeface="Cambria Math" panose="02040503050406030204" pitchFamily="18" charset="0"/>
                          </a:rPr>
                          <m:t>𝟑</m:t>
                        </m:r>
                        <m:r>
                          <a:rPr lang="es-PA" b="1" i="1" smtClean="0">
                            <a:latin typeface="Cambria Math" panose="02040503050406030204" pitchFamily="18" charset="0"/>
                          </a:rPr>
                          <m:t>∗</m:t>
                        </m:r>
                        <m:r>
                          <a:rPr lang="es-PA" b="1" i="1" smtClean="0">
                            <a:latin typeface="Cambria Math" panose="02040503050406030204" pitchFamily="18" charset="0"/>
                          </a:rPr>
                          <m:t>𝟒</m:t>
                        </m:r>
                      </m:den>
                    </m:f>
                    <m:r>
                      <a:rPr lang="es-PA" b="1" i="1" smtClean="0">
                        <a:latin typeface="Cambria Math" panose="02040503050406030204" pitchFamily="18" charset="0"/>
                      </a:rPr>
                      <m:t>=</m:t>
                    </m:r>
                    <m:r>
                      <a:rPr lang="es-PA" b="1" i="1" smtClean="0">
                        <a:latin typeface="Cambria Math" panose="02040503050406030204" pitchFamily="18" charset="0"/>
                      </a:rPr>
                      <m:t>𝑲</m:t>
                    </m:r>
                  </m:oMath>
                </a14:m>
                <a:endParaRPr lang="es-PA" dirty="0"/>
              </a:p>
            </p:txBody>
          </p:sp>
        </mc:Choice>
        <mc:Fallback xmlns="">
          <p:sp>
            <p:nvSpPr>
              <p:cNvPr id="8" name="Rectangle 7">
                <a:extLst>
                  <a:ext uri="{FF2B5EF4-FFF2-40B4-BE49-F238E27FC236}">
                    <a16:creationId xmlns:a16="http://schemas.microsoft.com/office/drawing/2014/main" id="{979AE9F1-BB3D-4428-94A9-98A0E4222B1A}"/>
                  </a:ext>
                </a:extLst>
              </p:cNvPr>
              <p:cNvSpPr>
                <a:spLocks noRot="1" noChangeAspect="1" noMove="1" noResize="1" noEditPoints="1" noAdjustHandles="1" noChangeArrowheads="1" noChangeShapeType="1" noTextEdit="1"/>
              </p:cNvSpPr>
              <p:nvPr/>
            </p:nvSpPr>
            <p:spPr>
              <a:xfrm>
                <a:off x="6352421" y="2459718"/>
                <a:ext cx="4441344" cy="535724"/>
              </a:xfrm>
              <a:prstGeom prst="rect">
                <a:avLst/>
              </a:prstGeom>
              <a:blipFill>
                <a:blip r:embed="rId7"/>
                <a:stretch>
                  <a:fillRect l="-1097" b="-5682"/>
                </a:stretch>
              </a:blipFill>
            </p:spPr>
            <p:txBody>
              <a:bodyPr/>
              <a:lstStyle/>
              <a:p>
                <a:r>
                  <a:rPr lang="es-PA">
                    <a:noFill/>
                  </a:rPr>
                  <a:t> </a:t>
                </a:r>
              </a:p>
            </p:txBody>
          </p:sp>
        </mc:Fallback>
      </mc:AlternateContent>
      <p:cxnSp>
        <p:nvCxnSpPr>
          <p:cNvPr id="12" name="Straight Connector 11">
            <a:extLst>
              <a:ext uri="{FF2B5EF4-FFF2-40B4-BE49-F238E27FC236}">
                <a16:creationId xmlns:a16="http://schemas.microsoft.com/office/drawing/2014/main" id="{1D28BC07-4284-4203-8C08-D8FCE9D57928}"/>
              </a:ext>
            </a:extLst>
          </p:cNvPr>
          <p:cNvCxnSpPr>
            <a:cxnSpLocks/>
          </p:cNvCxnSpPr>
          <p:nvPr/>
        </p:nvCxnSpPr>
        <p:spPr>
          <a:xfrm flipH="1">
            <a:off x="7643674" y="4654860"/>
            <a:ext cx="4057096"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E2DC7D1-A41D-4DB6-8F21-9FB7E74C82E6}"/>
                  </a:ext>
                </a:extLst>
              </p:cNvPr>
              <p:cNvSpPr/>
              <p:nvPr/>
            </p:nvSpPr>
            <p:spPr>
              <a:xfrm>
                <a:off x="7218558" y="4470194"/>
                <a:ext cx="425116" cy="369332"/>
              </a:xfrm>
              <a:prstGeom prst="rect">
                <a:avLst/>
              </a:prstGeom>
              <a:solidFill>
                <a:schemeClr val="bg1"/>
              </a:solidFill>
              <a:ln>
                <a:solidFill>
                  <a:schemeClr val="bg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s-PA" b="1" i="1">
                          <a:latin typeface="Cambria Math" panose="02040503050406030204" pitchFamily="18" charset="0"/>
                        </a:rPr>
                        <m:t>𝑲</m:t>
                      </m:r>
                    </m:oMath>
                  </m:oMathPara>
                </a14:m>
                <a:endParaRPr lang="es-PA" dirty="0"/>
              </a:p>
            </p:txBody>
          </p:sp>
        </mc:Choice>
        <mc:Fallback xmlns="">
          <p:sp>
            <p:nvSpPr>
              <p:cNvPr id="17" name="Rectangle 16">
                <a:extLst>
                  <a:ext uri="{FF2B5EF4-FFF2-40B4-BE49-F238E27FC236}">
                    <a16:creationId xmlns:a16="http://schemas.microsoft.com/office/drawing/2014/main" id="{FE2DC7D1-A41D-4DB6-8F21-9FB7E74C82E6}"/>
                  </a:ext>
                </a:extLst>
              </p:cNvPr>
              <p:cNvSpPr>
                <a:spLocks noRot="1" noChangeAspect="1" noMove="1" noResize="1" noEditPoints="1" noAdjustHandles="1" noChangeArrowheads="1" noChangeShapeType="1" noTextEdit="1"/>
              </p:cNvSpPr>
              <p:nvPr/>
            </p:nvSpPr>
            <p:spPr>
              <a:xfrm>
                <a:off x="7218558" y="4470194"/>
                <a:ext cx="425116" cy="369332"/>
              </a:xfrm>
              <a:prstGeom prst="rect">
                <a:avLst/>
              </a:prstGeom>
              <a:blipFill>
                <a:blip r:embed="rId8"/>
                <a:stretch>
                  <a:fillRect/>
                </a:stretch>
              </a:blipFill>
              <a:ln>
                <a:solidFill>
                  <a:schemeClr val="bg1"/>
                </a:solidFill>
              </a:ln>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1D3A045-7B58-46C9-856E-F12C0FAA4C5C}"/>
                  </a:ext>
                </a:extLst>
              </p:cNvPr>
              <p:cNvSpPr/>
              <p:nvPr/>
            </p:nvSpPr>
            <p:spPr>
              <a:xfrm>
                <a:off x="6958871" y="3816334"/>
                <a:ext cx="684803" cy="369332"/>
              </a:xfrm>
              <a:prstGeom prst="rect">
                <a:avLst/>
              </a:prstGeom>
              <a:solidFill>
                <a:schemeClr val="bg1"/>
              </a:solidFill>
              <a:ln>
                <a:solidFill>
                  <a:schemeClr val="bg1"/>
                </a:solidFill>
              </a:ln>
            </p:spPr>
            <p:txBody>
              <a:bodyPr wrap="none">
                <a:spAutoFit/>
              </a:bodyPr>
              <a:lstStyle/>
              <a:p>
                <a:r>
                  <a:rPr lang="es-PA" b="1" dirty="0"/>
                  <a:t>1.5</a:t>
                </a:r>
                <a14:m>
                  <m:oMath xmlns:m="http://schemas.openxmlformats.org/officeDocument/2006/math">
                    <m:r>
                      <a:rPr lang="es-PA" b="1" i="1">
                        <a:latin typeface="Cambria Math" panose="02040503050406030204" pitchFamily="18" charset="0"/>
                      </a:rPr>
                      <m:t>𝑲</m:t>
                    </m:r>
                  </m:oMath>
                </a14:m>
                <a:endParaRPr lang="es-PA" dirty="0"/>
              </a:p>
            </p:txBody>
          </p:sp>
        </mc:Choice>
        <mc:Fallback xmlns="">
          <p:sp>
            <p:nvSpPr>
              <p:cNvPr id="18" name="Rectangle 17">
                <a:extLst>
                  <a:ext uri="{FF2B5EF4-FFF2-40B4-BE49-F238E27FC236}">
                    <a16:creationId xmlns:a16="http://schemas.microsoft.com/office/drawing/2014/main" id="{F1D3A045-7B58-46C9-856E-F12C0FAA4C5C}"/>
                  </a:ext>
                </a:extLst>
              </p:cNvPr>
              <p:cNvSpPr>
                <a:spLocks noRot="1" noChangeAspect="1" noMove="1" noResize="1" noEditPoints="1" noAdjustHandles="1" noChangeArrowheads="1" noChangeShapeType="1" noTextEdit="1"/>
              </p:cNvSpPr>
              <p:nvPr/>
            </p:nvSpPr>
            <p:spPr>
              <a:xfrm>
                <a:off x="6958871" y="3816334"/>
                <a:ext cx="684803" cy="369332"/>
              </a:xfrm>
              <a:prstGeom prst="rect">
                <a:avLst/>
              </a:prstGeom>
              <a:blipFill>
                <a:blip r:embed="rId9"/>
                <a:stretch>
                  <a:fillRect l="-7018" t="-6349" b="-22222"/>
                </a:stretch>
              </a:blipFill>
              <a:ln>
                <a:solidFill>
                  <a:schemeClr val="bg1"/>
                </a:solidFill>
              </a:ln>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2263D2E-8D91-4767-85F4-45FD33F7D072}"/>
                  </a:ext>
                </a:extLst>
              </p:cNvPr>
              <p:cNvSpPr txBox="1"/>
              <p:nvPr/>
            </p:nvSpPr>
            <p:spPr>
              <a:xfrm>
                <a:off x="8078679" y="210502"/>
                <a:ext cx="500906"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PA" b="0" i="1" smtClean="0">
                              <a:latin typeface="Cambria Math" panose="02040503050406030204" pitchFamily="18" charset="0"/>
                            </a:rPr>
                          </m:ctrlPr>
                        </m:sSupPr>
                        <m:e>
                          <m:r>
                            <a:rPr lang="es-PA" b="0" i="1" smtClean="0">
                              <a:latin typeface="Cambria Math" panose="02040503050406030204" pitchFamily="18" charset="0"/>
                            </a:rPr>
                            <m:t>𝑒</m:t>
                          </m:r>
                        </m:e>
                        <m:sup>
                          <m:r>
                            <a:rPr lang="es-PA" b="0" i="1" smtClean="0">
                              <a:latin typeface="Cambria Math" panose="02040503050406030204" pitchFamily="18" charset="0"/>
                            </a:rPr>
                            <m:t>−</m:t>
                          </m:r>
                          <m:r>
                            <a:rPr lang="es-PA" b="0" i="1" smtClean="0">
                              <a:latin typeface="Cambria Math" panose="02040503050406030204" pitchFamily="18" charset="0"/>
                            </a:rPr>
                            <m:t>𝑏𝑡</m:t>
                          </m:r>
                        </m:sup>
                      </m:sSup>
                    </m:oMath>
                  </m:oMathPara>
                </a14:m>
                <a:endParaRPr lang="es-PA" dirty="0"/>
              </a:p>
            </p:txBody>
          </p:sp>
        </mc:Choice>
        <mc:Fallback xmlns="">
          <p:sp>
            <p:nvSpPr>
              <p:cNvPr id="20" name="TextBox 19">
                <a:extLst>
                  <a:ext uri="{FF2B5EF4-FFF2-40B4-BE49-F238E27FC236}">
                    <a16:creationId xmlns:a16="http://schemas.microsoft.com/office/drawing/2014/main" id="{42263D2E-8D91-4767-85F4-45FD33F7D072}"/>
                  </a:ext>
                </a:extLst>
              </p:cNvPr>
              <p:cNvSpPr txBox="1">
                <a:spLocks noRot="1" noChangeAspect="1" noMove="1" noResize="1" noEditPoints="1" noAdjustHandles="1" noChangeArrowheads="1" noChangeShapeType="1" noTextEdit="1"/>
              </p:cNvSpPr>
              <p:nvPr/>
            </p:nvSpPr>
            <p:spPr>
              <a:xfrm>
                <a:off x="8078679" y="210502"/>
                <a:ext cx="500906" cy="281937"/>
              </a:xfrm>
              <a:prstGeom prst="rect">
                <a:avLst/>
              </a:prstGeom>
              <a:blipFill>
                <a:blip r:embed="rId10"/>
                <a:stretch>
                  <a:fillRect l="-4878" t="-4348" r="-3659" b="-2174"/>
                </a:stretch>
              </a:blipFill>
            </p:spPr>
            <p:txBody>
              <a:bodyPr/>
              <a:lstStyle/>
              <a:p>
                <a:r>
                  <a:rPr lang="es-PA">
                    <a:noFill/>
                  </a:rPr>
                  <a:t> </a:t>
                </a:r>
              </a:p>
            </p:txBody>
          </p:sp>
        </mc:Fallback>
      </mc:AlternateContent>
    </p:spTree>
    <p:extLst>
      <p:ext uri="{BB962C8B-B14F-4D97-AF65-F5344CB8AC3E}">
        <p14:creationId xmlns:p14="http://schemas.microsoft.com/office/powerpoint/2010/main" val="217998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FF192B-ACDA-4D26-A79C-92FB938AD01C}"/>
              </a:ext>
            </a:extLst>
          </p:cNvPr>
          <p:cNvSpPr>
            <a:spLocks noGrp="1"/>
          </p:cNvSpPr>
          <p:nvPr>
            <p:ph type="title"/>
          </p:nvPr>
        </p:nvSpPr>
        <p:spPr>
          <a:xfrm>
            <a:off x="1640156" y="580567"/>
            <a:ext cx="8911687" cy="1280890"/>
          </a:xfrm>
        </p:spPr>
        <p:txBody>
          <a:bodyPr/>
          <a:lstStyle/>
          <a:p>
            <a:r>
              <a:rPr lang="es-PA" dirty="0"/>
              <a:t>SISTEMAS DE PRIMER ORDEN</a:t>
            </a:r>
          </a:p>
        </p:txBody>
      </p:sp>
      <p:cxnSp>
        <p:nvCxnSpPr>
          <p:cNvPr id="6" name="Conector recto de flecha 5">
            <a:extLst>
              <a:ext uri="{FF2B5EF4-FFF2-40B4-BE49-F238E27FC236}">
                <a16:creationId xmlns:a16="http://schemas.microsoft.com/office/drawing/2014/main" id="{067B0CDD-AFD3-4029-99B9-391E6208095E}"/>
              </a:ext>
            </a:extLst>
          </p:cNvPr>
          <p:cNvCxnSpPr/>
          <p:nvPr/>
        </p:nvCxnSpPr>
        <p:spPr>
          <a:xfrm flipH="1">
            <a:off x="4034971" y="1799311"/>
            <a:ext cx="1233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43402B57-C884-4BC1-9C7B-C97D18FF599F}"/>
              </a:ext>
            </a:extLst>
          </p:cNvPr>
          <p:cNvSpPr txBox="1"/>
          <p:nvPr/>
        </p:nvSpPr>
        <p:spPr>
          <a:xfrm>
            <a:off x="5428343" y="1428069"/>
            <a:ext cx="3918857" cy="923330"/>
          </a:xfrm>
          <a:prstGeom prst="rect">
            <a:avLst/>
          </a:prstGeom>
          <a:noFill/>
        </p:spPr>
        <p:txBody>
          <a:bodyPr wrap="square" rtlCol="0">
            <a:spAutoFit/>
          </a:bodyPr>
          <a:lstStyle/>
          <a:p>
            <a:r>
              <a:rPr lang="es-PA" dirty="0"/>
              <a:t>Salida característica para cualquier sistema de primer orden.</a:t>
            </a:r>
          </a:p>
        </p:txBody>
      </p:sp>
      <p:sp>
        <p:nvSpPr>
          <p:cNvPr id="8" name="Rectángulo 7">
            <a:extLst>
              <a:ext uri="{FF2B5EF4-FFF2-40B4-BE49-F238E27FC236}">
                <a16:creationId xmlns:a16="http://schemas.microsoft.com/office/drawing/2014/main" id="{ADDC89D7-C4B2-42A7-9D6E-83AA1C89BF8E}"/>
              </a:ext>
            </a:extLst>
          </p:cNvPr>
          <p:cNvSpPr/>
          <p:nvPr/>
        </p:nvSpPr>
        <p:spPr>
          <a:xfrm>
            <a:off x="232890" y="2496015"/>
            <a:ext cx="5195453" cy="923330"/>
          </a:xfrm>
          <a:prstGeom prst="rect">
            <a:avLst/>
          </a:prstGeom>
        </p:spPr>
        <p:txBody>
          <a:bodyPr wrap="square">
            <a:spAutoFit/>
          </a:bodyPr>
          <a:lstStyle/>
          <a:p>
            <a:r>
              <a:rPr lang="es-PA" b="1" dirty="0">
                <a:solidFill>
                  <a:srgbClr val="000000"/>
                </a:solidFill>
                <a:latin typeface="Helvetica-Bold"/>
              </a:rPr>
              <a:t>Respuesta escalón unitario de sistemas de primer orden</a:t>
            </a:r>
            <a:r>
              <a:rPr lang="es-PA" dirty="0"/>
              <a:t> </a:t>
            </a:r>
            <a:br>
              <a:rPr lang="es-PA" dirty="0"/>
            </a:br>
            <a:endParaRPr lang="es-PA" dirty="0"/>
          </a:p>
        </p:txBody>
      </p:sp>
      <p:sp>
        <p:nvSpPr>
          <p:cNvPr id="13" name="CuadroTexto 12">
            <a:extLst>
              <a:ext uri="{FF2B5EF4-FFF2-40B4-BE49-F238E27FC236}">
                <a16:creationId xmlns:a16="http://schemas.microsoft.com/office/drawing/2014/main" id="{A9418EA7-402B-48E2-B163-117FF68FDC3F}"/>
              </a:ext>
            </a:extLst>
          </p:cNvPr>
          <p:cNvSpPr txBox="1"/>
          <p:nvPr/>
        </p:nvSpPr>
        <p:spPr>
          <a:xfrm>
            <a:off x="9006402" y="1315869"/>
            <a:ext cx="3090881" cy="1200329"/>
          </a:xfrm>
          <a:prstGeom prst="rect">
            <a:avLst/>
          </a:prstGeom>
          <a:noFill/>
        </p:spPr>
        <p:txBody>
          <a:bodyPr wrap="square" rtlCol="0">
            <a:spAutoFit/>
          </a:bodyPr>
          <a:lstStyle/>
          <a:p>
            <a:r>
              <a:rPr lang="es-PA" b="1" i="1" u="sng" dirty="0"/>
              <a:t>Aquí, “T” representa el tiempo en el que el sistema alcanza el 63.2% de su valor final.</a:t>
            </a:r>
          </a:p>
        </p:txBody>
      </p:sp>
      <p:pic>
        <p:nvPicPr>
          <p:cNvPr id="3" name="Picture 2">
            <a:extLst>
              <a:ext uri="{FF2B5EF4-FFF2-40B4-BE49-F238E27FC236}">
                <a16:creationId xmlns:a16="http://schemas.microsoft.com/office/drawing/2014/main" id="{F062E002-9F64-4892-96ED-A4B0F06DF75E}"/>
              </a:ext>
            </a:extLst>
          </p:cNvPr>
          <p:cNvPicPr>
            <a:picLocks noChangeAspect="1"/>
          </p:cNvPicPr>
          <p:nvPr/>
        </p:nvPicPr>
        <p:blipFill>
          <a:blip r:embed="rId2"/>
          <a:stretch>
            <a:fillRect/>
          </a:stretch>
        </p:blipFill>
        <p:spPr>
          <a:xfrm>
            <a:off x="7754829" y="3079367"/>
            <a:ext cx="3964190" cy="3554101"/>
          </a:xfrm>
          <a:prstGeom prst="rect">
            <a:avLst/>
          </a:prstGeom>
        </p:spPr>
      </p:pic>
      <p:pic>
        <p:nvPicPr>
          <p:cNvPr id="5" name="Picture 4">
            <a:extLst>
              <a:ext uri="{FF2B5EF4-FFF2-40B4-BE49-F238E27FC236}">
                <a16:creationId xmlns:a16="http://schemas.microsoft.com/office/drawing/2014/main" id="{A1640C1F-EA1B-4140-A415-B84E1DCDEF94}"/>
              </a:ext>
            </a:extLst>
          </p:cNvPr>
          <p:cNvPicPr>
            <a:picLocks noChangeAspect="1"/>
          </p:cNvPicPr>
          <p:nvPr/>
        </p:nvPicPr>
        <p:blipFill>
          <a:blip r:embed="rId3"/>
          <a:stretch>
            <a:fillRect/>
          </a:stretch>
        </p:blipFill>
        <p:spPr>
          <a:xfrm>
            <a:off x="992734" y="1464361"/>
            <a:ext cx="2981325" cy="714375"/>
          </a:xfrm>
          <a:prstGeom prst="rect">
            <a:avLst/>
          </a:prstGeom>
        </p:spPr>
      </p:pic>
      <p:pic>
        <p:nvPicPr>
          <p:cNvPr id="15" name="Picture 14">
            <a:extLst>
              <a:ext uri="{FF2B5EF4-FFF2-40B4-BE49-F238E27FC236}">
                <a16:creationId xmlns:a16="http://schemas.microsoft.com/office/drawing/2014/main" id="{0F0D34AC-E75D-4750-8B16-CE969D10A7A8}"/>
              </a:ext>
            </a:extLst>
          </p:cNvPr>
          <p:cNvPicPr>
            <a:picLocks noChangeAspect="1"/>
          </p:cNvPicPr>
          <p:nvPr/>
        </p:nvPicPr>
        <p:blipFill>
          <a:blip r:embed="rId4"/>
          <a:stretch>
            <a:fillRect/>
          </a:stretch>
        </p:blipFill>
        <p:spPr>
          <a:xfrm>
            <a:off x="232890" y="3413465"/>
            <a:ext cx="3448050" cy="533400"/>
          </a:xfrm>
          <a:prstGeom prst="rect">
            <a:avLst/>
          </a:prstGeom>
        </p:spPr>
      </p:pic>
      <p:pic>
        <p:nvPicPr>
          <p:cNvPr id="16" name="Picture 15">
            <a:extLst>
              <a:ext uri="{FF2B5EF4-FFF2-40B4-BE49-F238E27FC236}">
                <a16:creationId xmlns:a16="http://schemas.microsoft.com/office/drawing/2014/main" id="{DE389172-AC03-4881-B8E8-7861055F1F0E}"/>
              </a:ext>
            </a:extLst>
          </p:cNvPr>
          <p:cNvPicPr>
            <a:picLocks noChangeAspect="1"/>
          </p:cNvPicPr>
          <p:nvPr/>
        </p:nvPicPr>
        <p:blipFill>
          <a:blip r:embed="rId5"/>
          <a:stretch>
            <a:fillRect/>
          </a:stretch>
        </p:blipFill>
        <p:spPr>
          <a:xfrm>
            <a:off x="146503" y="4336795"/>
            <a:ext cx="4505325" cy="495300"/>
          </a:xfrm>
          <a:prstGeom prst="rect">
            <a:avLst/>
          </a:prstGeom>
        </p:spPr>
      </p:pic>
      <p:cxnSp>
        <p:nvCxnSpPr>
          <p:cNvPr id="18" name="Straight Arrow Connector 17">
            <a:extLst>
              <a:ext uri="{FF2B5EF4-FFF2-40B4-BE49-F238E27FC236}">
                <a16:creationId xmlns:a16="http://schemas.microsoft.com/office/drawing/2014/main" id="{6833157E-E590-42E8-8821-32EA46E60E0A}"/>
              </a:ext>
            </a:extLst>
          </p:cNvPr>
          <p:cNvCxnSpPr/>
          <p:nvPr/>
        </p:nvCxnSpPr>
        <p:spPr>
          <a:xfrm flipH="1" flipV="1">
            <a:off x="3808520" y="2050742"/>
            <a:ext cx="346230" cy="445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ABA089D-5FF7-47B0-8BAA-CEDFB1FBEE72}"/>
              </a:ext>
            </a:extLst>
          </p:cNvPr>
          <p:cNvCxnSpPr/>
          <p:nvPr/>
        </p:nvCxnSpPr>
        <p:spPr>
          <a:xfrm>
            <a:off x="8211845" y="5797118"/>
            <a:ext cx="135828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D64D4E-61D8-4B25-A73D-13399354E13B}"/>
              </a:ext>
            </a:extLst>
          </p:cNvPr>
          <p:cNvCxnSpPr/>
          <p:nvPr/>
        </p:nvCxnSpPr>
        <p:spPr>
          <a:xfrm>
            <a:off x="8140823" y="3790763"/>
            <a:ext cx="34267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20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17795-4DF8-490A-9803-095DF08E995D}"/>
              </a:ext>
            </a:extLst>
          </p:cNvPr>
          <p:cNvSpPr>
            <a:spLocks noGrp="1"/>
          </p:cNvSpPr>
          <p:nvPr>
            <p:ph type="title"/>
          </p:nvPr>
        </p:nvSpPr>
        <p:spPr>
          <a:xfrm>
            <a:off x="1640156" y="147032"/>
            <a:ext cx="8911687" cy="1280890"/>
          </a:xfrm>
        </p:spPr>
        <p:txBody>
          <a:bodyPr/>
          <a:lstStyle/>
          <a:p>
            <a:r>
              <a:rPr lang="es-PA" dirty="0"/>
              <a:t>Sistemas de primer orden</a:t>
            </a:r>
          </a:p>
        </p:txBody>
      </p:sp>
      <p:pic>
        <p:nvPicPr>
          <p:cNvPr id="4" name="Imagen 3">
            <a:extLst>
              <a:ext uri="{FF2B5EF4-FFF2-40B4-BE49-F238E27FC236}">
                <a16:creationId xmlns:a16="http://schemas.microsoft.com/office/drawing/2014/main" id="{B923C6AB-A738-4F78-85E1-E66970443B11}"/>
              </a:ext>
            </a:extLst>
          </p:cNvPr>
          <p:cNvPicPr>
            <a:picLocks noChangeAspect="1"/>
          </p:cNvPicPr>
          <p:nvPr/>
        </p:nvPicPr>
        <p:blipFill>
          <a:blip r:embed="rId2"/>
          <a:stretch>
            <a:fillRect/>
          </a:stretch>
        </p:blipFill>
        <p:spPr>
          <a:xfrm>
            <a:off x="1818103" y="949547"/>
            <a:ext cx="6930604" cy="956750"/>
          </a:xfrm>
          <a:prstGeom prst="rect">
            <a:avLst/>
          </a:prstGeom>
        </p:spPr>
      </p:pic>
      <p:pic>
        <p:nvPicPr>
          <p:cNvPr id="5" name="Imagen 4">
            <a:extLst>
              <a:ext uri="{FF2B5EF4-FFF2-40B4-BE49-F238E27FC236}">
                <a16:creationId xmlns:a16="http://schemas.microsoft.com/office/drawing/2014/main" id="{CCF1B939-6836-4986-ACE5-92127B1DC99B}"/>
              </a:ext>
            </a:extLst>
          </p:cNvPr>
          <p:cNvPicPr>
            <a:picLocks noChangeAspect="1"/>
          </p:cNvPicPr>
          <p:nvPr/>
        </p:nvPicPr>
        <p:blipFill>
          <a:blip r:embed="rId3"/>
          <a:stretch>
            <a:fillRect/>
          </a:stretch>
        </p:blipFill>
        <p:spPr>
          <a:xfrm>
            <a:off x="1818103" y="1944983"/>
            <a:ext cx="6930604" cy="1952625"/>
          </a:xfrm>
          <a:prstGeom prst="rect">
            <a:avLst/>
          </a:prstGeom>
        </p:spPr>
      </p:pic>
      <p:pic>
        <p:nvPicPr>
          <p:cNvPr id="6" name="Imagen 5">
            <a:extLst>
              <a:ext uri="{FF2B5EF4-FFF2-40B4-BE49-F238E27FC236}">
                <a16:creationId xmlns:a16="http://schemas.microsoft.com/office/drawing/2014/main" id="{3EE51382-4B5E-4CB4-9FBD-864C695E8971}"/>
              </a:ext>
            </a:extLst>
          </p:cNvPr>
          <p:cNvPicPr>
            <a:picLocks noChangeAspect="1"/>
          </p:cNvPicPr>
          <p:nvPr/>
        </p:nvPicPr>
        <p:blipFill>
          <a:blip r:embed="rId4"/>
          <a:stretch>
            <a:fillRect/>
          </a:stretch>
        </p:blipFill>
        <p:spPr>
          <a:xfrm>
            <a:off x="1818103" y="3936294"/>
            <a:ext cx="6930604" cy="2114550"/>
          </a:xfrm>
          <a:prstGeom prst="rect">
            <a:avLst/>
          </a:prstGeom>
        </p:spPr>
      </p:pic>
      <p:sp>
        <p:nvSpPr>
          <p:cNvPr id="3" name="CuadroTexto 2">
            <a:extLst>
              <a:ext uri="{FF2B5EF4-FFF2-40B4-BE49-F238E27FC236}">
                <a16:creationId xmlns:a16="http://schemas.microsoft.com/office/drawing/2014/main" id="{50944E56-76BC-40C2-9F3B-3F5AD99DA0B5}"/>
              </a:ext>
            </a:extLst>
          </p:cNvPr>
          <p:cNvSpPr txBox="1"/>
          <p:nvPr/>
        </p:nvSpPr>
        <p:spPr>
          <a:xfrm>
            <a:off x="9289774" y="1563757"/>
            <a:ext cx="2597186" cy="1200329"/>
          </a:xfrm>
          <a:prstGeom prst="rect">
            <a:avLst/>
          </a:prstGeom>
          <a:noFill/>
        </p:spPr>
        <p:txBody>
          <a:bodyPr wrap="none" rtlCol="0">
            <a:spAutoFit/>
          </a:bodyPr>
          <a:lstStyle/>
          <a:p>
            <a:r>
              <a:rPr lang="es-PA" dirty="0"/>
              <a:t>Donde 1/a es la </a:t>
            </a:r>
          </a:p>
          <a:p>
            <a:r>
              <a:rPr lang="es-PA" dirty="0"/>
              <a:t>Constante de tiempo</a:t>
            </a:r>
          </a:p>
          <a:p>
            <a:r>
              <a:rPr lang="es-PA" dirty="0"/>
              <a:t>Del sistema de primer</a:t>
            </a:r>
          </a:p>
          <a:p>
            <a:r>
              <a:rPr lang="es-PA" dirty="0"/>
              <a:t>Orden.</a:t>
            </a:r>
          </a:p>
        </p:txBody>
      </p:sp>
    </p:spTree>
    <p:extLst>
      <p:ext uri="{BB962C8B-B14F-4D97-AF65-F5344CB8AC3E}">
        <p14:creationId xmlns:p14="http://schemas.microsoft.com/office/powerpoint/2010/main" val="401391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0017454-B8BE-4547-B9AE-1CF8F2AAF7A8}"/>
              </a:ext>
            </a:extLst>
          </p:cNvPr>
          <p:cNvSpPr/>
          <p:nvPr/>
        </p:nvSpPr>
        <p:spPr>
          <a:xfrm>
            <a:off x="246741" y="1353457"/>
            <a:ext cx="7344229" cy="646331"/>
          </a:xfrm>
          <a:prstGeom prst="rect">
            <a:avLst/>
          </a:prstGeom>
        </p:spPr>
        <p:txBody>
          <a:bodyPr wrap="square">
            <a:spAutoFit/>
          </a:bodyPr>
          <a:lstStyle/>
          <a:p>
            <a:r>
              <a:rPr lang="es-PA" b="1" dirty="0">
                <a:solidFill>
                  <a:srgbClr val="000000"/>
                </a:solidFill>
                <a:latin typeface="Helvetica-Bold"/>
              </a:rPr>
              <a:t>Respuesta rampa unitaria de sistemas de primer orden</a:t>
            </a:r>
            <a:r>
              <a:rPr lang="es-PA" dirty="0"/>
              <a:t> </a:t>
            </a:r>
            <a:br>
              <a:rPr lang="es-PA" dirty="0"/>
            </a:br>
            <a:endParaRPr lang="es-PA" dirty="0"/>
          </a:p>
        </p:txBody>
      </p:sp>
      <p:sp>
        <p:nvSpPr>
          <p:cNvPr id="5" name="Título 1">
            <a:extLst>
              <a:ext uri="{FF2B5EF4-FFF2-40B4-BE49-F238E27FC236}">
                <a16:creationId xmlns:a16="http://schemas.microsoft.com/office/drawing/2014/main" id="{1ADCDE5B-58AF-4311-ACDB-96E3E42F8779}"/>
              </a:ext>
            </a:extLst>
          </p:cNvPr>
          <p:cNvSpPr>
            <a:spLocks noGrp="1"/>
          </p:cNvSpPr>
          <p:nvPr>
            <p:ph type="title"/>
          </p:nvPr>
        </p:nvSpPr>
        <p:spPr>
          <a:xfrm>
            <a:off x="1640156" y="645531"/>
            <a:ext cx="8911687" cy="1280890"/>
          </a:xfrm>
        </p:spPr>
        <p:txBody>
          <a:bodyPr/>
          <a:lstStyle/>
          <a:p>
            <a:r>
              <a:rPr lang="es-PA" dirty="0"/>
              <a:t>SISTEMAS DE PRIMER ORDEN</a:t>
            </a:r>
          </a:p>
        </p:txBody>
      </p:sp>
      <p:pic>
        <p:nvPicPr>
          <p:cNvPr id="6" name="Imagen 5">
            <a:extLst>
              <a:ext uri="{FF2B5EF4-FFF2-40B4-BE49-F238E27FC236}">
                <a16:creationId xmlns:a16="http://schemas.microsoft.com/office/drawing/2014/main" id="{4DFCA28B-CA1D-4FA3-8947-F80D7BC056E1}"/>
              </a:ext>
            </a:extLst>
          </p:cNvPr>
          <p:cNvPicPr>
            <a:picLocks noChangeAspect="1"/>
          </p:cNvPicPr>
          <p:nvPr/>
        </p:nvPicPr>
        <p:blipFill>
          <a:blip r:embed="rId2"/>
          <a:stretch>
            <a:fillRect/>
          </a:stretch>
        </p:blipFill>
        <p:spPr>
          <a:xfrm>
            <a:off x="1851251" y="1763737"/>
            <a:ext cx="645205" cy="472101"/>
          </a:xfrm>
          <a:prstGeom prst="rect">
            <a:avLst/>
          </a:prstGeom>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20E546B-EB8A-4EF3-AAB5-C30F3C13764E}"/>
                  </a:ext>
                </a:extLst>
              </p:cNvPr>
              <p:cNvSpPr txBox="1"/>
              <p:nvPr/>
            </p:nvSpPr>
            <p:spPr>
              <a:xfrm>
                <a:off x="676212" y="1756459"/>
                <a:ext cx="122651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PA" sz="2400" i="1" dirty="0" smtClean="0">
                          <a:latin typeface="Cambria Math" panose="02040503050406030204" pitchFamily="18" charset="0"/>
                        </a:rPr>
                        <m:t>𝑅</m:t>
                      </m:r>
                      <m:r>
                        <a:rPr lang="es-PA" sz="2400" i="1" dirty="0" smtClean="0">
                          <a:latin typeface="Cambria Math" panose="02040503050406030204" pitchFamily="18" charset="0"/>
                        </a:rPr>
                        <m:t>(</m:t>
                      </m:r>
                      <m:r>
                        <a:rPr lang="es-PA" sz="2400" i="1" dirty="0" smtClean="0">
                          <a:latin typeface="Cambria Math" panose="02040503050406030204" pitchFamily="18" charset="0"/>
                        </a:rPr>
                        <m:t>𝑆</m:t>
                      </m:r>
                      <m:r>
                        <a:rPr lang="es-PA" sz="2400" i="1" dirty="0" smtClean="0">
                          <a:latin typeface="Cambria Math" panose="02040503050406030204" pitchFamily="18" charset="0"/>
                        </a:rPr>
                        <m:t>)=</m:t>
                      </m:r>
                    </m:oMath>
                  </m:oMathPara>
                </a14:m>
                <a:endParaRPr lang="es-PA" sz="2400" dirty="0"/>
              </a:p>
            </p:txBody>
          </p:sp>
        </mc:Choice>
        <mc:Fallback xmlns="">
          <p:sp>
            <p:nvSpPr>
              <p:cNvPr id="7" name="CuadroTexto 6">
                <a:extLst>
                  <a:ext uri="{FF2B5EF4-FFF2-40B4-BE49-F238E27FC236}">
                    <a16:creationId xmlns:a16="http://schemas.microsoft.com/office/drawing/2014/main" id="{020E546B-EB8A-4EF3-AAB5-C30F3C13764E}"/>
                  </a:ext>
                </a:extLst>
              </p:cNvPr>
              <p:cNvSpPr txBox="1">
                <a:spLocks noRot="1" noChangeAspect="1" noMove="1" noResize="1" noEditPoints="1" noAdjustHandles="1" noChangeArrowheads="1" noChangeShapeType="1" noTextEdit="1"/>
              </p:cNvSpPr>
              <p:nvPr/>
            </p:nvSpPr>
            <p:spPr>
              <a:xfrm>
                <a:off x="676212" y="1756459"/>
                <a:ext cx="1226519" cy="461665"/>
              </a:xfrm>
              <a:prstGeom prst="rect">
                <a:avLst/>
              </a:prstGeom>
              <a:blipFill>
                <a:blip r:embed="rId3"/>
                <a:stretch>
                  <a:fillRect b="-19737"/>
                </a:stretch>
              </a:blipFill>
            </p:spPr>
            <p:txBody>
              <a:bodyPr/>
              <a:lstStyle/>
              <a:p>
                <a:r>
                  <a:rPr lang="es-PA">
                    <a:noFill/>
                  </a:rPr>
                  <a:t> </a:t>
                </a:r>
              </a:p>
            </p:txBody>
          </p:sp>
        </mc:Fallback>
      </mc:AlternateContent>
      <p:pic>
        <p:nvPicPr>
          <p:cNvPr id="8" name="Imagen 7">
            <a:extLst>
              <a:ext uri="{FF2B5EF4-FFF2-40B4-BE49-F238E27FC236}">
                <a16:creationId xmlns:a16="http://schemas.microsoft.com/office/drawing/2014/main" id="{4D41A34E-300F-4472-B162-ED8CEDE29425}"/>
              </a:ext>
            </a:extLst>
          </p:cNvPr>
          <p:cNvPicPr>
            <a:picLocks noChangeAspect="1"/>
          </p:cNvPicPr>
          <p:nvPr/>
        </p:nvPicPr>
        <p:blipFill>
          <a:blip r:embed="rId4"/>
          <a:stretch>
            <a:fillRect/>
          </a:stretch>
        </p:blipFill>
        <p:spPr>
          <a:xfrm>
            <a:off x="408287" y="2283841"/>
            <a:ext cx="2463738" cy="977674"/>
          </a:xfrm>
          <a:prstGeom prst="rect">
            <a:avLst/>
          </a:prstGeom>
        </p:spPr>
      </p:pic>
      <p:pic>
        <p:nvPicPr>
          <p:cNvPr id="9" name="Imagen 8">
            <a:extLst>
              <a:ext uri="{FF2B5EF4-FFF2-40B4-BE49-F238E27FC236}">
                <a16:creationId xmlns:a16="http://schemas.microsoft.com/office/drawing/2014/main" id="{1964B6DA-839E-4ACC-9CD5-A71FA47E1CB6}"/>
              </a:ext>
            </a:extLst>
          </p:cNvPr>
          <p:cNvPicPr>
            <a:picLocks noChangeAspect="1"/>
          </p:cNvPicPr>
          <p:nvPr/>
        </p:nvPicPr>
        <p:blipFill>
          <a:blip r:embed="rId5"/>
          <a:stretch>
            <a:fillRect/>
          </a:stretch>
        </p:blipFill>
        <p:spPr>
          <a:xfrm>
            <a:off x="408287" y="3447597"/>
            <a:ext cx="2795234" cy="793977"/>
          </a:xfrm>
          <a:prstGeom prst="rect">
            <a:avLst/>
          </a:prstGeom>
        </p:spPr>
      </p:pic>
      <p:pic>
        <p:nvPicPr>
          <p:cNvPr id="10" name="Imagen 9">
            <a:extLst>
              <a:ext uri="{FF2B5EF4-FFF2-40B4-BE49-F238E27FC236}">
                <a16:creationId xmlns:a16="http://schemas.microsoft.com/office/drawing/2014/main" id="{A3A2D323-BDCC-40DE-B4BA-8CD6A9D977A7}"/>
              </a:ext>
            </a:extLst>
          </p:cNvPr>
          <p:cNvPicPr>
            <a:picLocks noChangeAspect="1"/>
          </p:cNvPicPr>
          <p:nvPr/>
        </p:nvPicPr>
        <p:blipFill>
          <a:blip r:embed="rId6"/>
          <a:stretch>
            <a:fillRect/>
          </a:stretch>
        </p:blipFill>
        <p:spPr>
          <a:xfrm>
            <a:off x="408287" y="4376067"/>
            <a:ext cx="4884900" cy="482146"/>
          </a:xfrm>
          <a:prstGeom prst="rect">
            <a:avLst/>
          </a:prstGeom>
        </p:spPr>
      </p:pic>
      <p:pic>
        <p:nvPicPr>
          <p:cNvPr id="11" name="Imagen 10">
            <a:extLst>
              <a:ext uri="{FF2B5EF4-FFF2-40B4-BE49-F238E27FC236}">
                <a16:creationId xmlns:a16="http://schemas.microsoft.com/office/drawing/2014/main" id="{7FE4B34A-A240-4842-9968-CF9F67B5EB0B}"/>
              </a:ext>
            </a:extLst>
          </p:cNvPr>
          <p:cNvPicPr>
            <a:picLocks noChangeAspect="1"/>
          </p:cNvPicPr>
          <p:nvPr/>
        </p:nvPicPr>
        <p:blipFill>
          <a:blip r:embed="rId7"/>
          <a:stretch>
            <a:fillRect/>
          </a:stretch>
        </p:blipFill>
        <p:spPr>
          <a:xfrm>
            <a:off x="408287" y="4992706"/>
            <a:ext cx="2381931" cy="793977"/>
          </a:xfrm>
          <a:prstGeom prst="rect">
            <a:avLst/>
          </a:prstGeom>
        </p:spPr>
      </p:pic>
      <p:cxnSp>
        <p:nvCxnSpPr>
          <p:cNvPr id="13" name="Conector recto de flecha 12">
            <a:extLst>
              <a:ext uri="{FF2B5EF4-FFF2-40B4-BE49-F238E27FC236}">
                <a16:creationId xmlns:a16="http://schemas.microsoft.com/office/drawing/2014/main" id="{0CE20662-933B-42C3-928C-1975CFA148ED}"/>
              </a:ext>
            </a:extLst>
          </p:cNvPr>
          <p:cNvCxnSpPr/>
          <p:nvPr/>
        </p:nvCxnSpPr>
        <p:spPr>
          <a:xfrm flipH="1">
            <a:off x="2872025" y="5181600"/>
            <a:ext cx="829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825D9AFC-6B9A-4C3C-8462-F3877D229EDA}"/>
              </a:ext>
            </a:extLst>
          </p:cNvPr>
          <p:cNvSpPr txBox="1"/>
          <p:nvPr/>
        </p:nvSpPr>
        <p:spPr>
          <a:xfrm>
            <a:off x="3759200" y="4992706"/>
            <a:ext cx="2336800" cy="369332"/>
          </a:xfrm>
          <a:prstGeom prst="rect">
            <a:avLst/>
          </a:prstGeom>
          <a:noFill/>
        </p:spPr>
        <p:txBody>
          <a:bodyPr wrap="square" rtlCol="0">
            <a:spAutoFit/>
          </a:bodyPr>
          <a:lstStyle/>
          <a:p>
            <a:r>
              <a:rPr lang="es-PA" dirty="0"/>
              <a:t>Calculo del error</a:t>
            </a:r>
          </a:p>
        </p:txBody>
      </p:sp>
      <p:pic>
        <p:nvPicPr>
          <p:cNvPr id="15" name="Imagen 14">
            <a:extLst>
              <a:ext uri="{FF2B5EF4-FFF2-40B4-BE49-F238E27FC236}">
                <a16:creationId xmlns:a16="http://schemas.microsoft.com/office/drawing/2014/main" id="{2CE94A1D-4F08-4CAD-9F80-83E2D77A3297}"/>
              </a:ext>
            </a:extLst>
          </p:cNvPr>
          <p:cNvPicPr>
            <a:picLocks noChangeAspect="1"/>
          </p:cNvPicPr>
          <p:nvPr/>
        </p:nvPicPr>
        <p:blipFill>
          <a:blip r:embed="rId8"/>
          <a:stretch>
            <a:fillRect/>
          </a:stretch>
        </p:blipFill>
        <p:spPr>
          <a:xfrm>
            <a:off x="6037225" y="1756459"/>
            <a:ext cx="5416370" cy="4651833"/>
          </a:xfrm>
          <a:prstGeom prst="rect">
            <a:avLst/>
          </a:prstGeom>
        </p:spPr>
      </p:pic>
    </p:spTree>
    <p:extLst>
      <p:ext uri="{BB962C8B-B14F-4D97-AF65-F5344CB8AC3E}">
        <p14:creationId xmlns:p14="http://schemas.microsoft.com/office/powerpoint/2010/main" val="346807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886564A-61FE-4B20-B13A-065FC0B9A2AF}"/>
              </a:ext>
            </a:extLst>
          </p:cNvPr>
          <p:cNvSpPr/>
          <p:nvPr/>
        </p:nvSpPr>
        <p:spPr>
          <a:xfrm>
            <a:off x="290285" y="1285976"/>
            <a:ext cx="6821714" cy="646331"/>
          </a:xfrm>
          <a:prstGeom prst="rect">
            <a:avLst/>
          </a:prstGeom>
        </p:spPr>
        <p:txBody>
          <a:bodyPr wrap="square">
            <a:spAutoFit/>
          </a:bodyPr>
          <a:lstStyle/>
          <a:p>
            <a:r>
              <a:rPr lang="es-PA" b="1" dirty="0">
                <a:solidFill>
                  <a:srgbClr val="000000"/>
                </a:solidFill>
                <a:latin typeface="Helvetica-Bold"/>
              </a:rPr>
              <a:t>Respuesta impulso unitario de sistemas de primer orden</a:t>
            </a:r>
            <a:r>
              <a:rPr lang="es-PA" dirty="0"/>
              <a:t> </a:t>
            </a:r>
            <a:br>
              <a:rPr lang="es-PA" dirty="0"/>
            </a:br>
            <a:endParaRPr lang="es-PA" dirty="0"/>
          </a:p>
        </p:txBody>
      </p:sp>
      <p:sp>
        <p:nvSpPr>
          <p:cNvPr id="5" name="Título 1">
            <a:extLst>
              <a:ext uri="{FF2B5EF4-FFF2-40B4-BE49-F238E27FC236}">
                <a16:creationId xmlns:a16="http://schemas.microsoft.com/office/drawing/2014/main" id="{7B8133F0-C816-414A-85C4-33A620D18379}"/>
              </a:ext>
            </a:extLst>
          </p:cNvPr>
          <p:cNvSpPr txBox="1">
            <a:spLocks/>
          </p:cNvSpPr>
          <p:nvPr/>
        </p:nvSpPr>
        <p:spPr>
          <a:xfrm>
            <a:off x="1640156" y="64553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A" dirty="0"/>
              <a:t>SISTEMAS DE PRIMER ORDEN</a:t>
            </a:r>
          </a:p>
        </p:txBody>
      </p:sp>
      <p:pic>
        <p:nvPicPr>
          <p:cNvPr id="6" name="Imagen 5">
            <a:extLst>
              <a:ext uri="{FF2B5EF4-FFF2-40B4-BE49-F238E27FC236}">
                <a16:creationId xmlns:a16="http://schemas.microsoft.com/office/drawing/2014/main" id="{BE92367C-4743-43F0-905D-5191EE282752}"/>
              </a:ext>
            </a:extLst>
          </p:cNvPr>
          <p:cNvPicPr>
            <a:picLocks noChangeAspect="1"/>
          </p:cNvPicPr>
          <p:nvPr/>
        </p:nvPicPr>
        <p:blipFill>
          <a:blip r:embed="rId2"/>
          <a:stretch>
            <a:fillRect/>
          </a:stretch>
        </p:blipFill>
        <p:spPr>
          <a:xfrm>
            <a:off x="471260" y="1606199"/>
            <a:ext cx="1168896" cy="493534"/>
          </a:xfrm>
          <a:prstGeom prst="rect">
            <a:avLst/>
          </a:prstGeom>
        </p:spPr>
      </p:pic>
      <p:pic>
        <p:nvPicPr>
          <p:cNvPr id="7" name="Imagen 6">
            <a:extLst>
              <a:ext uri="{FF2B5EF4-FFF2-40B4-BE49-F238E27FC236}">
                <a16:creationId xmlns:a16="http://schemas.microsoft.com/office/drawing/2014/main" id="{9827540E-FFF7-4FF2-80B6-E7742E692F7C}"/>
              </a:ext>
            </a:extLst>
          </p:cNvPr>
          <p:cNvPicPr>
            <a:picLocks noChangeAspect="1"/>
          </p:cNvPicPr>
          <p:nvPr/>
        </p:nvPicPr>
        <p:blipFill>
          <a:blip r:embed="rId3"/>
          <a:stretch>
            <a:fillRect/>
          </a:stretch>
        </p:blipFill>
        <p:spPr>
          <a:xfrm>
            <a:off x="471260" y="2246644"/>
            <a:ext cx="1673034" cy="798739"/>
          </a:xfrm>
          <a:prstGeom prst="rect">
            <a:avLst/>
          </a:prstGeom>
        </p:spPr>
      </p:pic>
      <p:pic>
        <p:nvPicPr>
          <p:cNvPr id="8" name="Imagen 7">
            <a:extLst>
              <a:ext uri="{FF2B5EF4-FFF2-40B4-BE49-F238E27FC236}">
                <a16:creationId xmlns:a16="http://schemas.microsoft.com/office/drawing/2014/main" id="{101727DD-8984-4490-B24F-AB431058DCDD}"/>
              </a:ext>
            </a:extLst>
          </p:cNvPr>
          <p:cNvPicPr>
            <a:picLocks noChangeAspect="1"/>
          </p:cNvPicPr>
          <p:nvPr/>
        </p:nvPicPr>
        <p:blipFill>
          <a:blip r:embed="rId4"/>
          <a:stretch>
            <a:fillRect/>
          </a:stretch>
        </p:blipFill>
        <p:spPr>
          <a:xfrm>
            <a:off x="471260" y="3192294"/>
            <a:ext cx="3906779" cy="809171"/>
          </a:xfrm>
          <a:prstGeom prst="rect">
            <a:avLst/>
          </a:prstGeom>
        </p:spPr>
      </p:pic>
      <p:pic>
        <p:nvPicPr>
          <p:cNvPr id="9" name="Imagen 8">
            <a:extLst>
              <a:ext uri="{FF2B5EF4-FFF2-40B4-BE49-F238E27FC236}">
                <a16:creationId xmlns:a16="http://schemas.microsoft.com/office/drawing/2014/main" id="{16C16886-C08C-40F5-B221-B07C99047FA7}"/>
              </a:ext>
            </a:extLst>
          </p:cNvPr>
          <p:cNvPicPr>
            <a:picLocks noChangeAspect="1"/>
          </p:cNvPicPr>
          <p:nvPr/>
        </p:nvPicPr>
        <p:blipFill>
          <a:blip r:embed="rId5"/>
          <a:stretch>
            <a:fillRect/>
          </a:stretch>
        </p:blipFill>
        <p:spPr>
          <a:xfrm>
            <a:off x="6214990" y="1719738"/>
            <a:ext cx="4493760" cy="3754281"/>
          </a:xfrm>
          <a:prstGeom prst="rect">
            <a:avLst/>
          </a:prstGeom>
        </p:spPr>
      </p:pic>
    </p:spTree>
    <p:extLst>
      <p:ext uri="{BB962C8B-B14F-4D97-AF65-F5344CB8AC3E}">
        <p14:creationId xmlns:p14="http://schemas.microsoft.com/office/powerpoint/2010/main" val="698173026"/>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9530</TotalTime>
  <Words>1537</Words>
  <Application>Microsoft Office PowerPoint</Application>
  <PresentationFormat>Widescreen</PresentationFormat>
  <Paragraphs>193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Cambria Math</vt:lpstr>
      <vt:lpstr>Century Gothic</vt:lpstr>
      <vt:lpstr>Helvetica-Bold</vt:lpstr>
      <vt:lpstr>Times New Roman</vt:lpstr>
      <vt:lpstr>Times-Roman</vt:lpstr>
      <vt:lpstr>Wingdings 3</vt:lpstr>
      <vt:lpstr>Espiral</vt:lpstr>
      <vt:lpstr>RESPUESTA EN EL TIEMPO</vt:lpstr>
      <vt:lpstr>PowerPoint Presentation</vt:lpstr>
      <vt:lpstr>PowerPoint Presentation</vt:lpstr>
      <vt:lpstr>Señales de pruebas</vt:lpstr>
      <vt:lpstr>Respuesta Completa</vt:lpstr>
      <vt:lpstr>SISTEMAS DE PRIMER ORDEN</vt:lpstr>
      <vt:lpstr>Sistemas de primer orden</vt:lpstr>
      <vt:lpstr>SISTEMAS DE PRIMER ORDEN</vt:lpstr>
      <vt:lpstr>PowerPoint Presentation</vt:lpstr>
      <vt:lpstr>SISTEMAS DE SEGUNDO ORDEN</vt:lpstr>
      <vt:lpstr>PowerPoint Presentation</vt:lpstr>
      <vt:lpstr>Sistemas de segundo orden</vt:lpstr>
      <vt:lpstr>El plano “s”</vt:lpstr>
      <vt:lpstr>El plano “s”</vt:lpstr>
      <vt:lpstr>Sistemas de segundo orden</vt:lpstr>
      <vt:lpstr>PowerPoint Presentation</vt:lpstr>
      <vt:lpstr>Problema #1 (Nise Problema 5.61)</vt:lpstr>
      <vt:lpstr>Problema #2</vt:lpstr>
      <vt:lpstr>PowerPoint Presentation</vt:lpstr>
      <vt:lpstr>PowerPoint Presentation</vt:lpstr>
      <vt:lpstr>Respuesta de sistemas con polos adicionales</vt:lpstr>
      <vt:lpstr>Sistemas de 2do orden con ceros</vt:lpstr>
      <vt:lpstr>Preguntas de 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RESPUESTA EN EL TIEMPO</dc:title>
  <dc:creator>Ricardo Gutierrez</dc:creator>
  <cp:lastModifiedBy>Ricardo Gutierrez</cp:lastModifiedBy>
  <cp:revision>119</cp:revision>
  <dcterms:created xsi:type="dcterms:W3CDTF">2018-09-12T15:20:18Z</dcterms:created>
  <dcterms:modified xsi:type="dcterms:W3CDTF">2020-06-01T00:24:24Z</dcterms:modified>
</cp:coreProperties>
</file>