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 del problema" id="{D7B3BDF8-B265-4ECB-BE5E-A00C94D378F9}">
          <p14:sldIdLst>
            <p14:sldId id="256"/>
            <p14:sldId id="257"/>
          </p14:sldIdLst>
        </p14:section>
        <p14:section name="Modelado del motor" id="{ADD9D045-763C-4589-ABD1-C85D2F9216E3}">
          <p14:sldIdLst>
            <p14:sldId id="258"/>
            <p14:sldId id="259"/>
            <p14:sldId id="260"/>
          </p14:sldIdLst>
        </p14:section>
        <p14:section name="Modelado de la carga" id="{37A9E774-8950-475E-A797-E7C89AA32B20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04A9-66B9-4A2F-9265-EC45B1E500C9}" type="datetimeFigureOut">
              <a:rPr lang="es-PA" smtClean="0"/>
              <a:t>06/09/2020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430C-7674-4BC9-BCFC-5AA9B1C059B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1903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04A9-66B9-4A2F-9265-EC45B1E500C9}" type="datetimeFigureOut">
              <a:rPr lang="es-PA" smtClean="0"/>
              <a:t>06/09/2020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430C-7674-4BC9-BCFC-5AA9B1C059B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8920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04A9-66B9-4A2F-9265-EC45B1E500C9}" type="datetimeFigureOut">
              <a:rPr lang="es-PA" smtClean="0"/>
              <a:t>06/09/2020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430C-7674-4BC9-BCFC-5AA9B1C059B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829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04A9-66B9-4A2F-9265-EC45B1E500C9}" type="datetimeFigureOut">
              <a:rPr lang="es-PA" smtClean="0"/>
              <a:t>06/09/2020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430C-7674-4BC9-BCFC-5AA9B1C059B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307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04A9-66B9-4A2F-9265-EC45B1E500C9}" type="datetimeFigureOut">
              <a:rPr lang="es-PA" smtClean="0"/>
              <a:t>06/09/2020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430C-7674-4BC9-BCFC-5AA9B1C059B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330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04A9-66B9-4A2F-9265-EC45B1E500C9}" type="datetimeFigureOut">
              <a:rPr lang="es-PA" smtClean="0"/>
              <a:t>06/09/2020</a:t>
            </a:fld>
            <a:endParaRPr lang="es-P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430C-7674-4BC9-BCFC-5AA9B1C059B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90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04A9-66B9-4A2F-9265-EC45B1E500C9}" type="datetimeFigureOut">
              <a:rPr lang="es-PA" smtClean="0"/>
              <a:t>06/09/2020</a:t>
            </a:fld>
            <a:endParaRPr lang="es-P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430C-7674-4BC9-BCFC-5AA9B1C059B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5705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04A9-66B9-4A2F-9265-EC45B1E500C9}" type="datetimeFigureOut">
              <a:rPr lang="es-PA" smtClean="0"/>
              <a:t>06/09/2020</a:t>
            </a:fld>
            <a:endParaRPr lang="es-P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430C-7674-4BC9-BCFC-5AA9B1C059B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9975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04A9-66B9-4A2F-9265-EC45B1E500C9}" type="datetimeFigureOut">
              <a:rPr lang="es-PA" smtClean="0"/>
              <a:t>06/09/2020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430C-7674-4BC9-BCFC-5AA9B1C059B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8670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04A9-66B9-4A2F-9265-EC45B1E500C9}" type="datetimeFigureOut">
              <a:rPr lang="es-PA" smtClean="0"/>
              <a:t>06/09/2020</a:t>
            </a:fld>
            <a:endParaRPr lang="es-P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430C-7674-4BC9-BCFC-5AA9B1C059B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897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04A9-66B9-4A2F-9265-EC45B1E500C9}" type="datetimeFigureOut">
              <a:rPr lang="es-PA" smtClean="0"/>
              <a:t>06/09/2020</a:t>
            </a:fld>
            <a:endParaRPr lang="es-P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430C-7674-4BC9-BCFC-5AA9B1C059B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0534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C404A9-66B9-4A2F-9265-EC45B1E500C9}" type="datetimeFigureOut">
              <a:rPr lang="es-PA" smtClean="0"/>
              <a:t>06/09/2020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98E430C-7674-4BC9-BCFC-5AA9B1C059B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7209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0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80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CEA4B-281B-49BB-8E21-30B18AEAD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es-PA" sz="5500" dirty="0">
                <a:solidFill>
                  <a:schemeClr val="tx2"/>
                </a:solidFill>
              </a:rPr>
              <a:t>Función de transferencia de un sistema electromecánico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BB5D09-DAF1-4E16-AEA9-A9C118CB9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r>
              <a:rPr lang="es-PA" dirty="0">
                <a:solidFill>
                  <a:schemeClr val="accent1"/>
                </a:solidFill>
              </a:rPr>
              <a:t>Elaborado por: Andrés Martínez e Ismael Navab</a:t>
            </a:r>
          </a:p>
        </p:txBody>
      </p:sp>
    </p:spTree>
    <p:extLst>
      <p:ext uri="{BB962C8B-B14F-4D97-AF65-F5344CB8AC3E}">
        <p14:creationId xmlns:p14="http://schemas.microsoft.com/office/powerpoint/2010/main" val="333150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76CB810-EA03-472F-A601-16F59B7176EF}"/>
              </a:ext>
            </a:extLst>
          </p:cNvPr>
          <p:cNvSpPr txBox="1"/>
          <p:nvPr/>
        </p:nvSpPr>
        <p:spPr>
          <a:xfrm>
            <a:off x="3957961" y="261277"/>
            <a:ext cx="427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latin typeface="Century Gothic" panose="020B0502020202020204" pitchFamily="34" charset="0"/>
              </a:rPr>
              <a:t>Problema propuesto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75A7D40-7B56-4ABA-BEAB-C7D31589E583}"/>
                  </a:ext>
                </a:extLst>
              </p:cNvPr>
              <p:cNvSpPr txBox="1"/>
              <p:nvPr/>
            </p:nvSpPr>
            <p:spPr>
              <a:xfrm>
                <a:off x="683581" y="1083076"/>
                <a:ext cx="107331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>
                    <a:latin typeface="Century Gothic" panose="020B0502020202020204" pitchFamily="34" charset="0"/>
                  </a:rPr>
                  <a:t>Para el siguiente sistema electromecánico: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PA" dirty="0">
                    <a:latin typeface="Century Gothic" panose="020B0502020202020204" pitchFamily="34" charset="0"/>
                  </a:rPr>
                  <a:t>Hacer el modelado del motor.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PA" dirty="0">
                    <a:latin typeface="Century Gothic" panose="020B0502020202020204" pitchFamily="34" charset="0"/>
                  </a:rPr>
                  <a:t>Hallar la función de transferencia </a:t>
                </a:r>
                <a14:m>
                  <m:oMath xmlns:m="http://schemas.openxmlformats.org/officeDocument/2006/math">
                    <m:r>
                      <a:rPr lang="es-P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P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A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PA" i="1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A" dirty="0">
                    <a:latin typeface="Century Gothic" panose="020B0502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75A7D40-7B56-4ABA-BEAB-C7D31589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1" y="1083076"/>
                <a:ext cx="10733102" cy="923330"/>
              </a:xfrm>
              <a:prstGeom prst="rect">
                <a:avLst/>
              </a:prstGeom>
              <a:blipFill>
                <a:blip r:embed="rId2"/>
                <a:stretch>
                  <a:fillRect l="-454" t="-3974" b="-9934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D84BFBEA-57C6-4C3D-A20E-33FC1427D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81" y="2711887"/>
            <a:ext cx="5029200" cy="37528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C36929C-03CE-49E6-9AFB-0A7F99B2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781" y="4466273"/>
            <a:ext cx="6400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4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48B7E4-87AC-4A64-95DE-860732261102}"/>
              </a:ext>
            </a:extLst>
          </p:cNvPr>
          <p:cNvSpPr/>
          <p:nvPr/>
        </p:nvSpPr>
        <p:spPr>
          <a:xfrm>
            <a:off x="4211510" y="234804"/>
            <a:ext cx="3768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A" sz="2800" b="1" dirty="0">
                <a:latin typeface="Century Gothic" panose="020B0502020202020204" pitchFamily="34" charset="0"/>
              </a:rPr>
              <a:t>Modelado del motor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EED230-82CC-4BB2-93E0-4C917A5E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32" y="804179"/>
            <a:ext cx="7515134" cy="2624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E93E56F-9C67-4596-8A00-BB9779F12710}"/>
                  </a:ext>
                </a:extLst>
              </p:cNvPr>
              <p:cNvSpPr txBox="1"/>
              <p:nvPr/>
            </p:nvSpPr>
            <p:spPr>
              <a:xfrm>
                <a:off x="896646" y="3727095"/>
                <a:ext cx="3775329" cy="2624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A" sz="1400" dirty="0">
                    <a:latin typeface="Century Gothic" panose="020B0502020202020204" pitchFamily="34" charset="0"/>
                  </a:rPr>
                  <a:t>Circuito en la armadura</a:t>
                </a:r>
                <a:endParaRPr lang="es-PA" sz="1400" b="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A" dirty="0"/>
              </a:p>
              <a:p>
                <a:endParaRPr lang="es-PA" sz="1400" dirty="0">
                  <a:latin typeface="Century Gothic" panose="020B0502020202020204" pitchFamily="34" charset="0"/>
                </a:endParaRPr>
              </a:p>
              <a:p>
                <a:r>
                  <a:rPr lang="es-PA" sz="1400" dirty="0">
                    <a:latin typeface="Century Gothic" panose="020B0502020202020204" pitchFamily="34" charset="0"/>
                  </a:rPr>
                  <a:t>Par creado por el motor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PA" b="0" dirty="0"/>
              </a:p>
              <a:p>
                <a:endParaRPr lang="es-PA" b="0" dirty="0"/>
              </a:p>
              <a:p>
                <a:r>
                  <a:rPr lang="es-PA" sz="1400" dirty="0">
                    <a:latin typeface="Century Gothic" panose="020B0502020202020204" pitchFamily="34" charset="0"/>
                  </a:rPr>
                  <a:t>Contra fuerza electromotriz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E93E56F-9C67-4596-8A00-BB9779F1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46" y="3727095"/>
                <a:ext cx="3775329" cy="2624821"/>
              </a:xfrm>
              <a:prstGeom prst="rect">
                <a:avLst/>
              </a:prstGeom>
              <a:blipFill>
                <a:blip r:embed="rId3"/>
                <a:stretch>
                  <a:fillRect l="-485" t="-232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9AF3E99-6E79-458A-A525-0C2999C53D77}"/>
                  </a:ext>
                </a:extLst>
              </p:cNvPr>
              <p:cNvSpPr txBox="1"/>
              <p:nvPr/>
            </p:nvSpPr>
            <p:spPr>
              <a:xfrm>
                <a:off x="8986795" y="2591984"/>
                <a:ext cx="811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9AF3E99-6E79-458A-A525-0C2999C5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795" y="2591984"/>
                <a:ext cx="81150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8DBD4A6-0A41-4978-BDE0-F187F2A6F10C}"/>
                  </a:ext>
                </a:extLst>
              </p:cNvPr>
              <p:cNvSpPr txBox="1"/>
              <p:nvPr/>
            </p:nvSpPr>
            <p:spPr>
              <a:xfrm>
                <a:off x="5442615" y="3727095"/>
                <a:ext cx="3786614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A" sz="1400" dirty="0">
                    <a:latin typeface="Century Gothic" panose="020B0502020202020204" pitchFamily="34" charset="0"/>
                  </a:rPr>
                  <a:t>Circuito en la armadura</a:t>
                </a:r>
                <a:endParaRPr lang="es-PA" sz="1400" b="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A" dirty="0"/>
              </a:p>
              <a:p>
                <a:endParaRPr lang="es-PA" sz="1400" dirty="0">
                  <a:latin typeface="Century Gothic" panose="020B0502020202020204" pitchFamily="34" charset="0"/>
                </a:endParaRPr>
              </a:p>
              <a:p>
                <a:r>
                  <a:rPr lang="es-PA" sz="1400" dirty="0">
                    <a:latin typeface="Century Gothic" panose="020B0502020202020204" pitchFamily="34" charset="0"/>
                  </a:rPr>
                  <a:t>Par creado por el motor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s-PA" b="0" dirty="0"/>
              </a:p>
              <a:p>
                <a:endParaRPr lang="es-PA" b="0" dirty="0"/>
              </a:p>
              <a:p>
                <a:r>
                  <a:rPr lang="es-PA" sz="1400" dirty="0">
                    <a:latin typeface="Century Gothic" panose="020B0502020202020204" pitchFamily="34" charset="0"/>
                  </a:rPr>
                  <a:t>Contra fuerza electromotriz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PA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A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8DBD4A6-0A41-4978-BDE0-F187F2A6F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615" y="3727095"/>
                <a:ext cx="3786614" cy="2062103"/>
              </a:xfrm>
              <a:prstGeom prst="rect">
                <a:avLst/>
              </a:prstGeom>
              <a:blipFill>
                <a:blip r:embed="rId5"/>
                <a:stretch>
                  <a:fillRect l="-483" t="-295" b="-1475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15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BDB349A-61A3-4D2B-806A-BD1246185AB6}"/>
              </a:ext>
            </a:extLst>
          </p:cNvPr>
          <p:cNvSpPr/>
          <p:nvPr/>
        </p:nvSpPr>
        <p:spPr>
          <a:xfrm>
            <a:off x="4211510" y="225926"/>
            <a:ext cx="3768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A" sz="2800" b="1" dirty="0">
                <a:latin typeface="Century Gothic" panose="020B0502020202020204" pitchFamily="34" charset="0"/>
              </a:rPr>
              <a:t>Modelado del motor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72C5E91-66BA-4DD3-977E-AC66E2E35AB7}"/>
                  </a:ext>
                </a:extLst>
              </p:cNvPr>
              <p:cNvSpPr txBox="1"/>
              <p:nvPr/>
            </p:nvSpPr>
            <p:spPr>
              <a:xfrm>
                <a:off x="630314" y="1004034"/>
                <a:ext cx="10804124" cy="5276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𝐾𝑡</m:t>
                          </m:r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A" dirty="0"/>
              </a:p>
              <a:p>
                <a:endParaRPr lang="es-PA" sz="1400" dirty="0"/>
              </a:p>
              <a:p>
                <a:r>
                  <a:rPr lang="es-PA" sz="1600" dirty="0">
                    <a:latin typeface="Century Gothic" panose="020B0502020202020204" pitchFamily="34" charset="0"/>
                  </a:rPr>
                  <a:t>Reemplazando en la ecuación del circuito de armadura</a:t>
                </a:r>
              </a:p>
              <a:p>
                <a:endParaRPr lang="es-PA" sz="140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𝐾𝑡</m:t>
                          </m:r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A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PA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A" dirty="0"/>
              </a:p>
              <a:p>
                <a:endParaRPr lang="es-PA" sz="1400" dirty="0"/>
              </a:p>
              <a:p>
                <a:r>
                  <a:rPr lang="es-PA" sz="1600" dirty="0">
                    <a:latin typeface="Century Gothic" panose="020B0502020202020204" pitchFamily="34" charset="0"/>
                  </a:rPr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PA" sz="1600" dirty="0">
                    <a:latin typeface="Century Gothic" panose="020B0502020202020204" pitchFamily="34" charset="0"/>
                  </a:rPr>
                  <a:t> suele ser pequeña en comparación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PA" sz="1600" dirty="0">
                    <a:latin typeface="Century Gothic" panose="020B0502020202020204" pitchFamily="34" charset="0"/>
                  </a:rPr>
                  <a:t> en motores de corriente directa, la ecuación queda</a:t>
                </a:r>
                <a:r>
                  <a:rPr lang="es-PA" dirty="0"/>
                  <a:t>:</a:t>
                </a:r>
              </a:p>
              <a:p>
                <a:endParaRPr lang="es-PA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𝐾𝑡</m:t>
                          </m:r>
                        </m:den>
                      </m:f>
                      <m:r>
                        <a:rPr lang="es-P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A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PA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A" dirty="0"/>
              </a:p>
              <a:p>
                <a:endParaRPr lang="es-PA" dirty="0"/>
              </a:p>
              <a:p>
                <a:r>
                  <a:rPr lang="es-PA" sz="1600" dirty="0">
                    <a:latin typeface="Century Gothic" panose="020B0502020202020204" pitchFamily="34" charset="0"/>
                  </a:rPr>
                  <a:t>Ahora se debe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PA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A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PA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A" sz="1600" dirty="0">
                    <a:latin typeface="Century Gothic" panose="020B0502020202020204" pitchFamily="34" charset="0"/>
                  </a:rPr>
                  <a:t> en términos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PA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PA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A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PA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A" sz="1600" dirty="0">
                    <a:latin typeface="Century Gothic" panose="020B0502020202020204" pitchFamily="34" charset="0"/>
                  </a:rPr>
                  <a:t>. Se hace el balance de par de la figura.</a:t>
                </a:r>
              </a:p>
              <a:p>
                <a:endParaRPr lang="es-P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P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P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s-P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P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P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s-P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s-P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P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P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PA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P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A" dirty="0"/>
              </a:p>
              <a:p>
                <a:endParaRPr lang="es-PA" dirty="0"/>
              </a:p>
              <a:p>
                <a:r>
                  <a:rPr lang="es-PA" sz="1600" dirty="0">
                    <a:latin typeface="Century Gothic" panose="020B050202020202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PA" sz="1600" dirty="0">
                    <a:latin typeface="Century Gothic" panose="020B0502020202020204" pitchFamily="34" charset="0"/>
                  </a:rPr>
                  <a:t> es la inercia equivalente en la armadura, que incluye la inercia de la armadura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PA" sz="1600" dirty="0">
                    <a:latin typeface="Century Gothic" panose="020B0502020202020204" pitchFamily="34" charset="0"/>
                  </a:rPr>
                  <a:t> del motor y la inercia de la carga reflejada a la armadura. El mismo concepto es aplicado para el amortiguamiento viscoso equivalente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PA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PA" sz="1600" dirty="0">
                    <a:latin typeface="Century Gothic" panose="020B0502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72C5E91-66BA-4DD3-977E-AC66E2E35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4" y="1004034"/>
                <a:ext cx="10804124" cy="5276060"/>
              </a:xfrm>
              <a:prstGeom prst="rect">
                <a:avLst/>
              </a:prstGeom>
              <a:blipFill>
                <a:blip r:embed="rId2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DD8EEDA7-AE17-4252-BD13-ADDE9C61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572" y="1004034"/>
            <a:ext cx="4078088" cy="144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9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713B4D0-5A3A-461E-9EB8-DB8DCDBA0D2C}"/>
              </a:ext>
            </a:extLst>
          </p:cNvPr>
          <p:cNvSpPr/>
          <p:nvPr/>
        </p:nvSpPr>
        <p:spPr>
          <a:xfrm>
            <a:off x="4211510" y="225926"/>
            <a:ext cx="3768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A" sz="2800" b="1" dirty="0">
                <a:latin typeface="Century Gothic" panose="020B0502020202020204" pitchFamily="34" charset="0"/>
              </a:rPr>
              <a:t>Modelado del motor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1DEC089-34BD-457C-BA09-5469AA76E65C}"/>
                  </a:ext>
                </a:extLst>
              </p:cNvPr>
              <p:cNvSpPr txBox="1"/>
              <p:nvPr/>
            </p:nvSpPr>
            <p:spPr>
              <a:xfrm>
                <a:off x="764959" y="914894"/>
                <a:ext cx="10662081" cy="3681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s-PA" dirty="0"/>
                            <m:t> </m:t>
                          </m:r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P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PA" dirty="0"/>
                            <m:t> </m:t>
                          </m:r>
                        </m:num>
                        <m:den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𝐾𝑡</m:t>
                          </m:r>
                        </m:den>
                      </m:f>
                      <m:r>
                        <a:rPr lang="es-P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A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PA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A" dirty="0"/>
              </a:p>
              <a:p>
                <a:endParaRPr lang="es-PA" dirty="0"/>
              </a:p>
              <a:p>
                <a:r>
                  <a:rPr lang="es-PA" sz="1600" dirty="0">
                    <a:latin typeface="Century Gothic" panose="020B0502020202020204" pitchFamily="34" charset="0"/>
                  </a:rPr>
                  <a:t>Simplificando y ordenando:</a:t>
                </a:r>
              </a:p>
              <a:p>
                <a:endParaRPr lang="es-P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PA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PA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A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b="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PA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PA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s-P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A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s-PA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P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P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P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P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A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P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P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P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P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P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P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P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PA" dirty="0"/>
              </a:p>
              <a:p>
                <a:endParaRPr lang="es-PA" dirty="0"/>
              </a:p>
              <a:p>
                <a:r>
                  <a:rPr lang="es-PA" sz="1600" dirty="0">
                    <a:latin typeface="Century Gothic" panose="020B0502020202020204" pitchFamily="34" charset="0"/>
                  </a:rPr>
                  <a:t>Esta es la función de transferencia del motor. Ahora buscamos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PA" sz="1600" dirty="0">
                    <a:latin typeface="Century Gothic" panose="020B050202020202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PA" sz="1600" dirty="0">
                    <a:latin typeface="Century Gothic" panose="020B0502020202020204" pitchFamily="34" charset="0"/>
                  </a:rPr>
                  <a:t>.</a:t>
                </a:r>
              </a:p>
              <a:p>
                <a:endParaRPr lang="es-PA" sz="1600" dirty="0">
                  <a:latin typeface="Century Gothic" panose="020B0502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PA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A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PA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A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s-PA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s-PA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PA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PA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A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PA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PA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A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PA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s-PA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A" sz="1600" dirty="0">
                    <a:latin typeface="Century Gothic" panose="020B0502020202020204" pitchFamily="34" charset="0"/>
                  </a:rPr>
                  <a:t>	</a:t>
                </a:r>
                <a:r>
                  <a:rPr lang="es-PA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PA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A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PA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PA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s-PA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PA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P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A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PA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PA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A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PA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s-PA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A" sz="16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1DEC089-34BD-457C-BA09-5469AA76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9" y="914894"/>
                <a:ext cx="10662081" cy="3681136"/>
              </a:xfrm>
              <a:prstGeom prst="rect">
                <a:avLst/>
              </a:prstGeom>
              <a:blipFill>
                <a:blip r:embed="rId2"/>
                <a:stretch>
                  <a:fillRect l="-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41A82DB7-7404-4268-9504-5672D8DB9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854" y="4596030"/>
            <a:ext cx="4614486" cy="18702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F6C3A2-2CA4-4BDD-9BE5-4303ED6D6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919" y="4746422"/>
            <a:ext cx="2724526" cy="11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7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DC19E8B-81EA-4E08-A7CD-29F1220D8AFB}"/>
              </a:ext>
            </a:extLst>
          </p:cNvPr>
          <p:cNvSpPr/>
          <p:nvPr/>
        </p:nvSpPr>
        <p:spPr>
          <a:xfrm>
            <a:off x="4023961" y="225926"/>
            <a:ext cx="4144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A" sz="2800" b="1" dirty="0">
                <a:latin typeface="Century Gothic" panose="020B0502020202020204" pitchFamily="34" charset="0"/>
              </a:rPr>
              <a:t>Modelado de la carga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07A4AD-B21B-4A4A-85A5-4C2466F35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5" y="1155915"/>
            <a:ext cx="4314437" cy="3219485"/>
          </a:xfrm>
          <a:prstGeom prst="rect">
            <a:avLst/>
          </a:prstGeom>
        </p:spPr>
      </p:pic>
      <p:grpSp>
        <p:nvGrpSpPr>
          <p:cNvPr id="56" name="Grupo 55">
            <a:extLst>
              <a:ext uri="{FF2B5EF4-FFF2-40B4-BE49-F238E27FC236}">
                <a16:creationId xmlns:a16="http://schemas.microsoft.com/office/drawing/2014/main" id="{E8D48CDC-64C2-4818-AB4B-2D5ED73CD513}"/>
              </a:ext>
            </a:extLst>
          </p:cNvPr>
          <p:cNvGrpSpPr/>
          <p:nvPr/>
        </p:nvGrpSpPr>
        <p:grpSpPr>
          <a:xfrm>
            <a:off x="5534631" y="1114103"/>
            <a:ext cx="2347642" cy="2321477"/>
            <a:chOff x="5534631" y="1114103"/>
            <a:chExt cx="2347642" cy="2321477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E3EA751A-21E2-4C1A-BDCA-746DE21548E1}"/>
                </a:ext>
              </a:extLst>
            </p:cNvPr>
            <p:cNvGrpSpPr/>
            <p:nvPr/>
          </p:nvGrpSpPr>
          <p:grpSpPr>
            <a:xfrm>
              <a:off x="5534631" y="1114103"/>
              <a:ext cx="1547674" cy="2321477"/>
              <a:chOff x="5534631" y="1114103"/>
              <a:chExt cx="1547674" cy="2321477"/>
            </a:xfrm>
          </p:grpSpPr>
          <p:cxnSp>
            <p:nvCxnSpPr>
              <p:cNvPr id="10" name="Conector recto de flecha 9">
                <a:extLst>
                  <a:ext uri="{FF2B5EF4-FFF2-40B4-BE49-F238E27FC236}">
                    <a16:creationId xmlns:a16="http://schemas.microsoft.com/office/drawing/2014/main" id="{358EC00D-2A54-4F55-B60F-1750F2CE3E0E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6308468" y="1114103"/>
                <a:ext cx="0" cy="55352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F250315A-FB3A-4AB8-A4CC-825E905B13E9}"/>
                      </a:ext>
                    </a:extLst>
                  </p:cNvPr>
                  <p:cNvSpPr txBox="1"/>
                  <p:nvPr/>
                </p:nvSpPr>
                <p:spPr>
                  <a:xfrm>
                    <a:off x="6314129" y="1227488"/>
                    <a:ext cx="3812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s-PA" dirty="0"/>
                  </a:p>
                </p:txBody>
              </p:sp>
            </mc:Choice>
            <mc:Fallback xmlns=""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F250315A-FB3A-4AB8-A4CC-825E905B13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4129" y="1227488"/>
                    <a:ext cx="38125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upo 53">
                <a:extLst>
                  <a:ext uri="{FF2B5EF4-FFF2-40B4-BE49-F238E27FC236}">
                    <a16:creationId xmlns:a16="http://schemas.microsoft.com/office/drawing/2014/main" id="{8F78A953-A5EF-4961-BC45-83E175573EF5}"/>
                  </a:ext>
                </a:extLst>
              </p:cNvPr>
              <p:cNvGrpSpPr/>
              <p:nvPr/>
            </p:nvGrpSpPr>
            <p:grpSpPr>
              <a:xfrm>
                <a:off x="5534631" y="1667626"/>
                <a:ext cx="1547674" cy="1767954"/>
                <a:chOff x="5534631" y="1667626"/>
                <a:chExt cx="1547674" cy="17679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ectángulo 5">
                      <a:extLst>
                        <a:ext uri="{FF2B5EF4-FFF2-40B4-BE49-F238E27FC236}">
                          <a16:creationId xmlns:a16="http://schemas.microsoft.com/office/drawing/2014/main" id="{B74EC1D7-3BE5-4F81-8430-7552621CD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4631" y="1667626"/>
                      <a:ext cx="1547674" cy="1044457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P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acc>
                              <m:accPr>
                                <m:chr m:val="̈"/>
                                <m:ctrlPr>
                                  <a:rPr lang="es-P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P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oMath>
                        </m:oMathPara>
                      </a14:m>
                      <a:endParaRPr lang="es-P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" name="Rectángulo 5">
                      <a:extLst>
                        <a:ext uri="{FF2B5EF4-FFF2-40B4-BE49-F238E27FC236}">
                          <a16:creationId xmlns:a16="http://schemas.microsoft.com/office/drawing/2014/main" id="{B74EC1D7-3BE5-4F81-8430-7552621CD6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34631" y="1667626"/>
                      <a:ext cx="1547674" cy="104445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Conector recto de flecha 13">
                  <a:extLst>
                    <a:ext uri="{FF2B5EF4-FFF2-40B4-BE49-F238E27FC236}">
                      <a16:creationId xmlns:a16="http://schemas.microsoft.com/office/drawing/2014/main" id="{07F4E03F-21B4-483E-A61F-919B021ED4D2}"/>
                    </a:ext>
                  </a:extLst>
                </p:cNvPr>
                <p:cNvCxnSpPr>
                  <a:endCxn id="6" idx="2"/>
                </p:cNvCxnSpPr>
                <p:nvPr/>
              </p:nvCxnSpPr>
              <p:spPr>
                <a:xfrm flipV="1">
                  <a:off x="6308468" y="2712083"/>
                  <a:ext cx="0" cy="31071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>
                  <a:extLst>
                    <a:ext uri="{FF2B5EF4-FFF2-40B4-BE49-F238E27FC236}">
                      <a16:creationId xmlns:a16="http://schemas.microsoft.com/office/drawing/2014/main" id="{029F65C1-29B1-47EC-8607-9B40A87F4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96379" y="1966359"/>
                  <a:ext cx="0" cy="32995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ángulo 20">
                      <a:extLst>
                        <a:ext uri="{FF2B5EF4-FFF2-40B4-BE49-F238E27FC236}">
                          <a16:creationId xmlns:a16="http://schemas.microsoft.com/office/drawing/2014/main" id="{86E75F52-5B59-4581-8931-78D9E64ABF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87" y="3066248"/>
                      <a:ext cx="55156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acc>
                              <m:accPr>
                                <m:chr m:val="̇"/>
                                <m:ctrlP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oMath>
                        </m:oMathPara>
                      </a14:m>
                      <a:endParaRPr lang="es-PA" dirty="0"/>
                    </a:p>
                  </p:txBody>
                </p:sp>
              </mc:Choice>
              <mc:Fallback xmlns="">
                <p:sp>
                  <p:nvSpPr>
                    <p:cNvPr id="21" name="Rectángulo 20">
                      <a:extLst>
                        <a:ext uri="{FF2B5EF4-FFF2-40B4-BE49-F238E27FC236}">
                          <a16:creationId xmlns:a16="http://schemas.microsoft.com/office/drawing/2014/main" id="{86E75F52-5B59-4581-8931-78D9E64ABF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2687" y="3066248"/>
                      <a:ext cx="551561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333"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D60AC2B6-1790-4413-82DF-4BCD4778CAE7}"/>
                </a:ext>
              </a:extLst>
            </p:cNvPr>
            <p:cNvGrpSpPr/>
            <p:nvPr/>
          </p:nvGrpSpPr>
          <p:grpSpPr>
            <a:xfrm>
              <a:off x="7255505" y="2054025"/>
              <a:ext cx="626768" cy="693367"/>
              <a:chOff x="7229374" y="2056617"/>
              <a:chExt cx="626768" cy="693367"/>
            </a:xfrm>
          </p:grpSpPr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A54216E7-F467-45BF-8E9B-20A4FCD33826}"/>
                  </a:ext>
                </a:extLst>
              </p:cNvPr>
              <p:cNvCxnSpPr/>
              <p:nvPr/>
            </p:nvCxnSpPr>
            <p:spPr>
              <a:xfrm>
                <a:off x="7410779" y="2056617"/>
                <a:ext cx="0" cy="648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3751F98A-8E9E-4371-B86D-2C838AD14845}"/>
                  </a:ext>
                </a:extLst>
              </p:cNvPr>
              <p:cNvGrpSpPr/>
              <p:nvPr/>
            </p:nvGrpSpPr>
            <p:grpSpPr>
              <a:xfrm>
                <a:off x="7229374" y="2161668"/>
                <a:ext cx="626768" cy="588316"/>
                <a:chOff x="7229374" y="2161668"/>
                <a:chExt cx="626768" cy="588316"/>
              </a:xfrm>
            </p:grpSpPr>
            <p:cxnSp>
              <p:nvCxnSpPr>
                <p:cNvPr id="18" name="Conector recto 17">
                  <a:extLst>
                    <a:ext uri="{FF2B5EF4-FFF2-40B4-BE49-F238E27FC236}">
                      <a16:creationId xmlns:a16="http://schemas.microsoft.com/office/drawing/2014/main" id="{C18A7C60-3AEA-4690-9CB5-DB8B8716D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9374" y="2161668"/>
                  <a:ext cx="37730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A82DCAB8-77DB-4B37-BB15-68A77561630A}"/>
                    </a:ext>
                  </a:extLst>
                </p:cNvPr>
                <p:cNvSpPr txBox="1"/>
                <p:nvPr/>
              </p:nvSpPr>
              <p:spPr>
                <a:xfrm>
                  <a:off x="7447056" y="2380652"/>
                  <a:ext cx="409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A" dirty="0"/>
                    <a:t>+x</a:t>
                  </a: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A650BBA-4727-47D1-BA02-A36BDFE2A413}"/>
                  </a:ext>
                </a:extLst>
              </p:cNvPr>
              <p:cNvSpPr txBox="1"/>
              <p:nvPr/>
            </p:nvSpPr>
            <p:spPr>
              <a:xfrm>
                <a:off x="8188739" y="1472157"/>
                <a:ext cx="1611980" cy="1594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P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P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A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PA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P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PA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̇"/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P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A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s-PA" dirty="0"/>
              </a:p>
              <a:p>
                <a:endParaRPr lang="es-PA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A650BBA-4727-47D1-BA02-A36BDFE2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39" y="1472157"/>
                <a:ext cx="1611980" cy="15940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87DABB5F-3830-4BAA-A339-8D358AB5D239}"/>
              </a:ext>
            </a:extLst>
          </p:cNvPr>
          <p:cNvGrpSpPr/>
          <p:nvPr/>
        </p:nvGrpSpPr>
        <p:grpSpPr>
          <a:xfrm>
            <a:off x="8012014" y="3484182"/>
            <a:ext cx="3093476" cy="2933304"/>
            <a:chOff x="8005356" y="3523168"/>
            <a:chExt cx="3093476" cy="293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07FE569F-E6C0-4CBE-B053-384BB5811FDA}"/>
                    </a:ext>
                  </a:extLst>
                </p:cNvPr>
                <p:cNvSpPr txBox="1"/>
                <p:nvPr/>
              </p:nvSpPr>
              <p:spPr>
                <a:xfrm>
                  <a:off x="8005356" y="3523168"/>
                  <a:ext cx="3093476" cy="24763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PA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nary>
                      </m:oMath>
                    </m:oMathPara>
                  </a14:m>
                  <a:endParaRPr lang="es-PA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acc>
                          <m:accPr>
                            <m:chr m:val="̈"/>
                            <m:ctrlPr>
                              <a:rPr lang="es-P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s-PA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acc>
                          <m:accPr>
                            <m:chr m:val="̇"/>
                            <m:ctrlPr>
                              <a:rPr lang="es-P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s-P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+2(</m:t>
                        </m:r>
                        <m:r>
                          <a:rPr lang="es-P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s-P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sSubSup>
                          <m:sSubSupPr>
                            <m:ctrlPr>
                              <a:rPr lang="es-P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PA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acc>
                          <m:accPr>
                            <m:chr m:val="̈"/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s-PA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A" i="1">
                            <a:latin typeface="Cambria Math" panose="02040503050406030204" pitchFamily="18" charset="0"/>
                          </a:rPr>
                          <m:t>𝐷</m:t>
                        </m:r>
                        <m:acc>
                          <m:accPr>
                            <m:chr m:val="̇"/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s-P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acc>
                          <m:accPr>
                            <m:chr m:val="̈"/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acc>
                          <m:accPr>
                            <m:chr m:val="̇"/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PA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P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s-P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PA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s-PA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acc>
                          <m:accPr>
                            <m:chr m:val="̈"/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s-PA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A" i="1">
                            <a:latin typeface="Cambria Math" panose="02040503050406030204" pitchFamily="18" charset="0"/>
                          </a:rPr>
                          <m:t>𝐷</m:t>
                        </m:r>
                        <m:acc>
                          <m:accPr>
                            <m:chr m:val="̇"/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s-P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s-P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acc>
                          <m:accPr>
                            <m:chr m:val="̈"/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s-P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acc>
                          <m:accPr>
                            <m:chr m:val="̇"/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s-PA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P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s-P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PA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acc>
                          <m:accPr>
                            <m:chr m:val="̈"/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s-P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+4)</m:t>
                        </m:r>
                        <m:acc>
                          <m:accPr>
                            <m:chr m:val="̇"/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s-PA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P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P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s-P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PA" dirty="0"/>
                </a:p>
                <a:p>
                  <a:endParaRPr lang="es-PA" dirty="0"/>
                </a:p>
              </p:txBody>
            </p:sp>
          </mc:Choice>
          <mc:Fallback xmlns="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07FE569F-E6C0-4CBE-B053-384BB5811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356" y="3523168"/>
                  <a:ext cx="3093476" cy="2476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6E58A452-DD28-4474-8584-452EFA75AF87}"/>
                </a:ext>
              </a:extLst>
            </p:cNvPr>
            <p:cNvCxnSpPr>
              <a:cxnSpLocks/>
            </p:cNvCxnSpPr>
            <p:nvPr/>
          </p:nvCxnSpPr>
          <p:spPr>
            <a:xfrm>
              <a:off x="8674679" y="5725505"/>
              <a:ext cx="0" cy="2740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5C5220A8-9E25-4508-BB78-1504C2F1669D}"/>
                </a:ext>
              </a:extLst>
            </p:cNvPr>
            <p:cNvCxnSpPr>
              <a:cxnSpLocks/>
            </p:cNvCxnSpPr>
            <p:nvPr/>
          </p:nvCxnSpPr>
          <p:spPr>
            <a:xfrm>
              <a:off x="9869816" y="5725506"/>
              <a:ext cx="0" cy="2740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A0CBB777-B3AD-4A53-A56E-5367E1652763}"/>
                    </a:ext>
                  </a:extLst>
                </p:cNvPr>
                <p:cNvSpPr txBox="1"/>
                <p:nvPr/>
              </p:nvSpPr>
              <p:spPr>
                <a:xfrm>
                  <a:off x="8469078" y="6087140"/>
                  <a:ext cx="411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PA" dirty="0"/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A0CBB777-B3AD-4A53-A56E-5367E1652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9078" y="6087140"/>
                  <a:ext cx="41120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s-P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16304A70-DBBA-4EC4-AA2E-6FDE38F74981}"/>
                    </a:ext>
                  </a:extLst>
                </p:cNvPr>
                <p:cNvSpPr txBox="1"/>
                <p:nvPr/>
              </p:nvSpPr>
              <p:spPr>
                <a:xfrm>
                  <a:off x="9664215" y="6087140"/>
                  <a:ext cx="483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PA" dirty="0"/>
                </a:p>
              </p:txBody>
            </p:sp>
          </mc:Choice>
          <mc:Fallback xmlns="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16304A70-DBBA-4EC4-AA2E-6FDE38F74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215" y="6087140"/>
                  <a:ext cx="48333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28B847F-F24C-4282-A375-6FFF5F882086}"/>
              </a:ext>
            </a:extLst>
          </p:cNvPr>
          <p:cNvGrpSpPr/>
          <p:nvPr/>
        </p:nvGrpSpPr>
        <p:grpSpPr>
          <a:xfrm flipH="1">
            <a:off x="4964929" y="3560175"/>
            <a:ext cx="2404183" cy="2105457"/>
            <a:chOff x="5410319" y="3583659"/>
            <a:chExt cx="2255476" cy="1975227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33F6B0F4-49D0-4680-BCAC-807135B5C551}"/>
                </a:ext>
              </a:extLst>
            </p:cNvPr>
            <p:cNvGrpSpPr/>
            <p:nvPr/>
          </p:nvGrpSpPr>
          <p:grpSpPr>
            <a:xfrm>
              <a:off x="5410319" y="3583659"/>
              <a:ext cx="2255476" cy="1975227"/>
              <a:chOff x="5459966" y="3523168"/>
              <a:chExt cx="2255476" cy="1975227"/>
            </a:xfrm>
          </p:grpSpPr>
          <p:sp>
            <p:nvSpPr>
              <p:cNvPr id="64" name="Arco 63">
                <a:extLst>
                  <a:ext uri="{FF2B5EF4-FFF2-40B4-BE49-F238E27FC236}">
                    <a16:creationId xmlns:a16="http://schemas.microsoft.com/office/drawing/2014/main" id="{935C5E5E-BFCA-47A8-B18E-8BC0AB67CD13}"/>
                  </a:ext>
                </a:extLst>
              </p:cNvPr>
              <p:cNvSpPr/>
              <p:nvPr/>
            </p:nvSpPr>
            <p:spPr>
              <a:xfrm>
                <a:off x="5689926" y="3826795"/>
                <a:ext cx="1463932" cy="1363579"/>
              </a:xfrm>
              <a:prstGeom prst="arc">
                <a:avLst>
                  <a:gd name="adj1" fmla="val 17194053"/>
                  <a:gd name="adj2" fmla="val 19546001"/>
                </a:avLst>
              </a:prstGeom>
              <a:ln w="28575"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grpSp>
            <p:nvGrpSpPr>
              <p:cNvPr id="65" name="Grupo 64">
                <a:extLst>
                  <a:ext uri="{FF2B5EF4-FFF2-40B4-BE49-F238E27FC236}">
                    <a16:creationId xmlns:a16="http://schemas.microsoft.com/office/drawing/2014/main" id="{B58DABA9-60C9-4D73-B16F-1E2D10850027}"/>
                  </a:ext>
                </a:extLst>
              </p:cNvPr>
              <p:cNvGrpSpPr/>
              <p:nvPr/>
            </p:nvGrpSpPr>
            <p:grpSpPr>
              <a:xfrm>
                <a:off x="5459966" y="3523168"/>
                <a:ext cx="2255476" cy="1975227"/>
                <a:chOff x="5459966" y="3523168"/>
                <a:chExt cx="2255476" cy="1975227"/>
              </a:xfrm>
            </p:grpSpPr>
            <p:cxnSp>
              <p:nvCxnSpPr>
                <p:cNvPr id="66" name="Conector: curvado 65">
                  <a:extLst>
                    <a:ext uri="{FF2B5EF4-FFF2-40B4-BE49-F238E27FC236}">
                      <a16:creationId xmlns:a16="http://schemas.microsoft.com/office/drawing/2014/main" id="{C12AFD86-D6F2-4253-86F5-DBBDE5ED3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84248" y="4799159"/>
                  <a:ext cx="509247" cy="463798"/>
                </a:xfrm>
                <a:prstGeom prst="curved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Arco 66">
                  <a:extLst>
                    <a:ext uri="{FF2B5EF4-FFF2-40B4-BE49-F238E27FC236}">
                      <a16:creationId xmlns:a16="http://schemas.microsoft.com/office/drawing/2014/main" id="{7348ACC4-876E-4B2A-9C61-AB923B8B4069}"/>
                    </a:ext>
                  </a:extLst>
                </p:cNvPr>
                <p:cNvSpPr/>
                <p:nvPr/>
              </p:nvSpPr>
              <p:spPr>
                <a:xfrm>
                  <a:off x="5607753" y="3789745"/>
                  <a:ext cx="1463932" cy="1363579"/>
                </a:xfrm>
                <a:prstGeom prst="arc">
                  <a:avLst>
                    <a:gd name="adj1" fmla="val 11631398"/>
                    <a:gd name="adj2" fmla="val 15610295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PA"/>
                </a:p>
              </p:txBody>
            </p:sp>
            <p:sp>
              <p:nvSpPr>
                <p:cNvPr id="68" name="Arco 67">
                  <a:extLst>
                    <a:ext uri="{FF2B5EF4-FFF2-40B4-BE49-F238E27FC236}">
                      <a16:creationId xmlns:a16="http://schemas.microsoft.com/office/drawing/2014/main" id="{92797A3C-C604-4C25-A6A3-B65509340F0D}"/>
                    </a:ext>
                  </a:extLst>
                </p:cNvPr>
                <p:cNvSpPr/>
                <p:nvPr/>
              </p:nvSpPr>
              <p:spPr>
                <a:xfrm>
                  <a:off x="5693210" y="3826795"/>
                  <a:ext cx="1463932" cy="1363579"/>
                </a:xfrm>
                <a:prstGeom prst="arc">
                  <a:avLst>
                    <a:gd name="adj1" fmla="val 19938429"/>
                    <a:gd name="adj2" fmla="val 675356"/>
                  </a:avLst>
                </a:prstGeom>
                <a:ln w="28575"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P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>
                      <a:extLst>
                        <a:ext uri="{FF2B5EF4-FFF2-40B4-BE49-F238E27FC236}">
                          <a16:creationId xmlns:a16="http://schemas.microsoft.com/office/drawing/2014/main" id="{4AAE71F5-68B2-4B4A-BE24-1044F0D921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59966" y="3523168"/>
                      <a:ext cx="57272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´</m:t>
                            </m:r>
                          </m:oMath>
                        </m:oMathPara>
                      </a14:m>
                      <a:endParaRPr lang="es-PA" dirty="0"/>
                    </a:p>
                  </p:txBody>
                </p:sp>
              </mc:Choice>
              <mc:Fallback xmlns="">
                <p:sp>
                  <p:nvSpPr>
                    <p:cNvPr id="34" name="CuadroTexto 33">
                      <a:extLst>
                        <a:ext uri="{FF2B5EF4-FFF2-40B4-BE49-F238E27FC236}">
                          <a16:creationId xmlns:a16="http://schemas.microsoft.com/office/drawing/2014/main" id="{1614A1F4-A21D-4D7B-9736-2B395112D7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59966" y="3523168"/>
                      <a:ext cx="57272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CuadroTexto 69">
                      <a:extLst>
                        <a:ext uri="{FF2B5EF4-FFF2-40B4-BE49-F238E27FC236}">
                          <a16:creationId xmlns:a16="http://schemas.microsoft.com/office/drawing/2014/main" id="{97DD90E5-F767-4DE4-B3EE-3C73E113AC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07730" y="5129063"/>
                      <a:ext cx="7018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oMath>
                        </m:oMathPara>
                      </a14:m>
                      <a:endParaRPr lang="es-PA" dirty="0"/>
                    </a:p>
                  </p:txBody>
                </p:sp>
              </mc:Choice>
              <mc:Fallback xmlns="">
                <p:sp>
                  <p:nvSpPr>
                    <p:cNvPr id="35" name="CuadroTexto 34">
                      <a:extLst>
                        <a:ext uri="{FF2B5EF4-FFF2-40B4-BE49-F238E27FC236}">
                          <a16:creationId xmlns:a16="http://schemas.microsoft.com/office/drawing/2014/main" id="{DD672CF0-ADE7-42C1-992F-E7FE00D8C9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7730" y="5129063"/>
                      <a:ext cx="701859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CuadroTexto 70">
                      <a:extLst>
                        <a:ext uri="{FF2B5EF4-FFF2-40B4-BE49-F238E27FC236}">
                          <a16:creationId xmlns:a16="http://schemas.microsoft.com/office/drawing/2014/main" id="{CE3833BA-A0DD-4553-BAEE-C10D462196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9472" y="4233334"/>
                      <a:ext cx="495970" cy="38215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P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acc>
                              <m:accPr>
                                <m:chr m:val="̈"/>
                                <m:ctrlPr>
                                  <a:rPr lang="es-P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P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oMath>
                        </m:oMathPara>
                      </a14:m>
                      <a:endParaRPr lang="es-PA" dirty="0"/>
                    </a:p>
                  </p:txBody>
                </p:sp>
              </mc:Choice>
              <mc:Fallback xmlns="">
                <p:sp>
                  <p:nvSpPr>
                    <p:cNvPr id="36" name="CuadroTexto 35">
                      <a:extLst>
                        <a:ext uri="{FF2B5EF4-FFF2-40B4-BE49-F238E27FC236}">
                          <a16:creationId xmlns:a16="http://schemas.microsoft.com/office/drawing/2014/main" id="{8E236402-440B-4D95-B342-0E02EA0F44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9472" y="4233334"/>
                      <a:ext cx="495970" cy="38215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432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CuadroTexto 71">
                      <a:extLst>
                        <a:ext uri="{FF2B5EF4-FFF2-40B4-BE49-F238E27FC236}">
                          <a16:creationId xmlns:a16="http://schemas.microsoft.com/office/drawing/2014/main" id="{012E3639-0108-4970-8DB9-549D00E1BD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8902" y="3645019"/>
                      <a:ext cx="534762" cy="38215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acc>
                              <m:accPr>
                                <m:chr m:val="̇"/>
                                <m:ctrlPr>
                                  <a:rPr lang="es-P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P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oMath>
                        </m:oMathPara>
                      </a14:m>
                      <a:endParaRPr lang="es-PA" dirty="0"/>
                    </a:p>
                  </p:txBody>
                </p:sp>
              </mc:Choice>
              <mc:Fallback xmlns=""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BA8DD07A-BFD8-4EB1-8DD9-E50071BD67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8902" y="3645019"/>
                      <a:ext cx="534762" cy="38215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D6576D7B-A303-4E39-AE51-2E67F22F676A}"/>
                </a:ext>
              </a:extLst>
            </p:cNvPr>
            <p:cNvGrpSpPr/>
            <p:nvPr/>
          </p:nvGrpSpPr>
          <p:grpSpPr>
            <a:xfrm>
              <a:off x="5649983" y="3978919"/>
              <a:ext cx="1313895" cy="1259648"/>
              <a:chOff x="5698868" y="3899378"/>
              <a:chExt cx="1313895" cy="1259648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053FB24C-E97B-4D9C-8E16-F0AFFDDAE635}"/>
                  </a:ext>
                </a:extLst>
              </p:cNvPr>
              <p:cNvSpPr/>
              <p:nvPr/>
            </p:nvSpPr>
            <p:spPr>
              <a:xfrm>
                <a:off x="5698868" y="3899378"/>
                <a:ext cx="1313895" cy="125964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grpSp>
            <p:nvGrpSpPr>
              <p:cNvPr id="52" name="Grupo 51">
                <a:extLst>
                  <a:ext uri="{FF2B5EF4-FFF2-40B4-BE49-F238E27FC236}">
                    <a16:creationId xmlns:a16="http://schemas.microsoft.com/office/drawing/2014/main" id="{34327E71-3CAB-4F88-B576-ED9042B2FF9F}"/>
                  </a:ext>
                </a:extLst>
              </p:cNvPr>
              <p:cNvGrpSpPr/>
              <p:nvPr/>
            </p:nvGrpSpPr>
            <p:grpSpPr>
              <a:xfrm>
                <a:off x="6008816" y="4207564"/>
                <a:ext cx="706302" cy="657885"/>
                <a:chOff x="6008816" y="4207564"/>
                <a:chExt cx="706302" cy="657885"/>
              </a:xfrm>
            </p:grpSpPr>
            <p:sp>
              <p:nvSpPr>
                <p:cNvPr id="62" name="Arco 61">
                  <a:extLst>
                    <a:ext uri="{FF2B5EF4-FFF2-40B4-BE49-F238E27FC236}">
                      <a16:creationId xmlns:a16="http://schemas.microsoft.com/office/drawing/2014/main" id="{20FBAEE5-20A7-41D2-90B3-96A5ACEEA217}"/>
                    </a:ext>
                  </a:extLst>
                </p:cNvPr>
                <p:cNvSpPr/>
                <p:nvPr/>
              </p:nvSpPr>
              <p:spPr>
                <a:xfrm>
                  <a:off x="6008816" y="4207564"/>
                  <a:ext cx="706302" cy="657885"/>
                </a:xfrm>
                <a:prstGeom prst="arc">
                  <a:avLst>
                    <a:gd name="adj1" fmla="val 11631398"/>
                    <a:gd name="adj2" fmla="val 6153309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P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CuadroTexto 62">
                      <a:extLst>
                        <a:ext uri="{FF2B5EF4-FFF2-40B4-BE49-F238E27FC236}">
                          <a16:creationId xmlns:a16="http://schemas.microsoft.com/office/drawing/2014/main" id="{4C9E10BF-3659-4C01-A2EE-302FEB545E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9292" y="4357244"/>
                      <a:ext cx="5408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P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P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s-PA" dirty="0"/>
                    </a:p>
                  </p:txBody>
                </p:sp>
              </mc:Choice>
              <mc:Fallback xmlns="">
                <p:sp>
                  <p:nvSpPr>
                    <p:cNvPr id="42" name="CuadroTexto 41">
                      <a:extLst>
                        <a:ext uri="{FF2B5EF4-FFF2-40B4-BE49-F238E27FC236}">
                          <a16:creationId xmlns:a16="http://schemas.microsoft.com/office/drawing/2014/main" id="{AEBB8A93-6E99-4AA8-90DC-6AA02B55F6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9292" y="4357244"/>
                      <a:ext cx="540854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FBA6AFB-5E55-4006-8DA6-53920B6C7A1E}"/>
              </a:ext>
            </a:extLst>
          </p:cNvPr>
          <p:cNvGrpSpPr/>
          <p:nvPr/>
        </p:nvGrpSpPr>
        <p:grpSpPr>
          <a:xfrm>
            <a:off x="321930" y="4690938"/>
            <a:ext cx="2017592" cy="2117565"/>
            <a:chOff x="437685" y="4668800"/>
            <a:chExt cx="2017592" cy="2117565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274FE2FF-A53B-45A9-AFC5-F995E0DE39E5}"/>
                </a:ext>
              </a:extLst>
            </p:cNvPr>
            <p:cNvGrpSpPr/>
            <p:nvPr/>
          </p:nvGrpSpPr>
          <p:grpSpPr>
            <a:xfrm>
              <a:off x="437685" y="4668800"/>
              <a:ext cx="488146" cy="1957178"/>
              <a:chOff x="524142" y="4830128"/>
              <a:chExt cx="488146" cy="1957178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8DD71AE-5993-464A-9419-9ADBEC4F39E2}"/>
                  </a:ext>
                </a:extLst>
              </p:cNvPr>
              <p:cNvSpPr/>
              <p:nvPr/>
            </p:nvSpPr>
            <p:spPr>
              <a:xfrm>
                <a:off x="524142" y="4830128"/>
                <a:ext cx="157532" cy="1957178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sp>
            <p:nvSpPr>
              <p:cNvPr id="5" name="Triángulo isósceles 4">
                <a:extLst>
                  <a:ext uri="{FF2B5EF4-FFF2-40B4-BE49-F238E27FC236}">
                    <a16:creationId xmlns:a16="http://schemas.microsoft.com/office/drawing/2014/main" id="{27479FB6-B654-46F7-8235-EC273189837A}"/>
                  </a:ext>
                </a:extLst>
              </p:cNvPr>
              <p:cNvSpPr/>
              <p:nvPr/>
            </p:nvSpPr>
            <p:spPr>
              <a:xfrm rot="5400000">
                <a:off x="715152" y="4797059"/>
                <a:ext cx="264068" cy="330205"/>
              </a:xfrm>
              <a:prstGeom prst="triangle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sp>
            <p:nvSpPr>
              <p:cNvPr id="42" name="Triángulo isósceles 41">
                <a:extLst>
                  <a:ext uri="{FF2B5EF4-FFF2-40B4-BE49-F238E27FC236}">
                    <a16:creationId xmlns:a16="http://schemas.microsoft.com/office/drawing/2014/main" id="{04FB253D-B7F4-4F14-8EDD-94413F9C084B}"/>
                  </a:ext>
                </a:extLst>
              </p:cNvPr>
              <p:cNvSpPr/>
              <p:nvPr/>
            </p:nvSpPr>
            <p:spPr>
              <a:xfrm rot="5400000">
                <a:off x="715152" y="5132708"/>
                <a:ext cx="264068" cy="330205"/>
              </a:xfrm>
              <a:prstGeom prst="triangle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sp>
            <p:nvSpPr>
              <p:cNvPr id="57" name="Triángulo isósceles 56">
                <a:extLst>
                  <a:ext uri="{FF2B5EF4-FFF2-40B4-BE49-F238E27FC236}">
                    <a16:creationId xmlns:a16="http://schemas.microsoft.com/office/drawing/2014/main" id="{8EEAC833-1771-420E-8267-E37EF6023329}"/>
                  </a:ext>
                </a:extLst>
              </p:cNvPr>
              <p:cNvSpPr/>
              <p:nvPr/>
            </p:nvSpPr>
            <p:spPr>
              <a:xfrm rot="5400000">
                <a:off x="714742" y="5464605"/>
                <a:ext cx="264068" cy="330205"/>
              </a:xfrm>
              <a:prstGeom prst="triangle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sp>
            <p:nvSpPr>
              <p:cNvPr id="58" name="Triángulo isósceles 57">
                <a:extLst>
                  <a:ext uri="{FF2B5EF4-FFF2-40B4-BE49-F238E27FC236}">
                    <a16:creationId xmlns:a16="http://schemas.microsoft.com/office/drawing/2014/main" id="{007AB495-5CF7-4B60-92AD-A509A8FBD4DC}"/>
                  </a:ext>
                </a:extLst>
              </p:cNvPr>
              <p:cNvSpPr/>
              <p:nvPr/>
            </p:nvSpPr>
            <p:spPr>
              <a:xfrm rot="5400000">
                <a:off x="714742" y="5799875"/>
                <a:ext cx="264068" cy="330205"/>
              </a:xfrm>
              <a:prstGeom prst="triangle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sp>
            <p:nvSpPr>
              <p:cNvPr id="59" name="Triángulo isósceles 58">
                <a:extLst>
                  <a:ext uri="{FF2B5EF4-FFF2-40B4-BE49-F238E27FC236}">
                    <a16:creationId xmlns:a16="http://schemas.microsoft.com/office/drawing/2014/main" id="{E2433FA0-39F8-4F58-AA92-19781493B76A}"/>
                  </a:ext>
                </a:extLst>
              </p:cNvPr>
              <p:cNvSpPr/>
              <p:nvPr/>
            </p:nvSpPr>
            <p:spPr>
              <a:xfrm rot="5400000">
                <a:off x="714742" y="6157389"/>
                <a:ext cx="264068" cy="330205"/>
              </a:xfrm>
              <a:prstGeom prst="triangle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sp>
            <p:nvSpPr>
              <p:cNvPr id="60" name="Triángulo isósceles 59">
                <a:extLst>
                  <a:ext uri="{FF2B5EF4-FFF2-40B4-BE49-F238E27FC236}">
                    <a16:creationId xmlns:a16="http://schemas.microsoft.com/office/drawing/2014/main" id="{A434B049-26DF-4C02-8D31-5D5AF96D28A0}"/>
                  </a:ext>
                </a:extLst>
              </p:cNvPr>
              <p:cNvSpPr/>
              <p:nvPr/>
            </p:nvSpPr>
            <p:spPr>
              <a:xfrm rot="5400000">
                <a:off x="714742" y="6490168"/>
                <a:ext cx="264068" cy="330205"/>
              </a:xfrm>
              <a:prstGeom prst="triangle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</p:grp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D91764E2-647B-4EEB-9EC6-CEB272FC4012}"/>
                </a:ext>
              </a:extLst>
            </p:cNvPr>
            <p:cNvCxnSpPr>
              <a:cxnSpLocks/>
            </p:cNvCxnSpPr>
            <p:nvPr/>
          </p:nvCxnSpPr>
          <p:spPr>
            <a:xfrm>
              <a:off x="968131" y="6361033"/>
              <a:ext cx="653582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1179D504-2213-4FD1-A9D6-437547987882}"/>
                </a:ext>
              </a:extLst>
            </p:cNvPr>
            <p:cNvSpPr txBox="1"/>
            <p:nvPr/>
          </p:nvSpPr>
          <p:spPr>
            <a:xfrm>
              <a:off x="956149" y="6386255"/>
              <a:ext cx="1499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A" dirty="0"/>
                <a:t>radio, R = </a:t>
              </a:r>
              <a:r>
                <a:rPr lang="es-PA" sz="2000" dirty="0"/>
                <a:t>2</a:t>
              </a:r>
              <a:r>
                <a:rPr lang="es-PA" dirty="0"/>
                <a:t>m </a:t>
              </a:r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A43CB6B8-8689-49E0-9ECC-EE518693BE81}"/>
                </a:ext>
              </a:extLst>
            </p:cNvPr>
            <p:cNvGrpSpPr/>
            <p:nvPr/>
          </p:nvGrpSpPr>
          <p:grpSpPr>
            <a:xfrm>
              <a:off x="776653" y="4799896"/>
              <a:ext cx="1423778" cy="1383195"/>
              <a:chOff x="759106" y="4816402"/>
              <a:chExt cx="1423778" cy="1383195"/>
            </a:xfrm>
          </p:grpSpPr>
          <p:sp>
            <p:nvSpPr>
              <p:cNvPr id="61" name="Triángulo isósceles 60">
                <a:extLst>
                  <a:ext uri="{FF2B5EF4-FFF2-40B4-BE49-F238E27FC236}">
                    <a16:creationId xmlns:a16="http://schemas.microsoft.com/office/drawing/2014/main" id="{7912B590-53AA-4319-9E22-DBAB8BFCFC29}"/>
                  </a:ext>
                </a:extLst>
              </p:cNvPr>
              <p:cNvSpPr/>
              <p:nvPr/>
            </p:nvSpPr>
            <p:spPr>
              <a:xfrm rot="16200000">
                <a:off x="792175" y="5500529"/>
                <a:ext cx="264068" cy="330205"/>
              </a:xfrm>
              <a:prstGeom prst="triangle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sp>
            <p:nvSpPr>
              <p:cNvPr id="74" name="Triángulo isósceles 73">
                <a:extLst>
                  <a:ext uri="{FF2B5EF4-FFF2-40B4-BE49-F238E27FC236}">
                    <a16:creationId xmlns:a16="http://schemas.microsoft.com/office/drawing/2014/main" id="{09B3A8F5-CE9C-4710-BFED-0B5E086E27EB}"/>
                  </a:ext>
                </a:extLst>
              </p:cNvPr>
              <p:cNvSpPr/>
              <p:nvPr/>
            </p:nvSpPr>
            <p:spPr>
              <a:xfrm rot="18900000">
                <a:off x="1028658" y="5023740"/>
                <a:ext cx="264068" cy="330205"/>
              </a:xfrm>
              <a:prstGeom prst="triangle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sp>
            <p:nvSpPr>
              <p:cNvPr id="75" name="Triángulo isósceles 74">
                <a:extLst>
                  <a:ext uri="{FF2B5EF4-FFF2-40B4-BE49-F238E27FC236}">
                    <a16:creationId xmlns:a16="http://schemas.microsoft.com/office/drawing/2014/main" id="{62435596-59DD-43BE-9E5E-C06D6A56258A}"/>
                  </a:ext>
                </a:extLst>
              </p:cNvPr>
              <p:cNvSpPr/>
              <p:nvPr/>
            </p:nvSpPr>
            <p:spPr>
              <a:xfrm>
                <a:off x="1489679" y="4816402"/>
                <a:ext cx="264068" cy="330205"/>
              </a:xfrm>
              <a:prstGeom prst="triangle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B0D63193-7AE8-49B6-B607-42D66125E0D5}"/>
                  </a:ext>
                </a:extLst>
              </p:cNvPr>
              <p:cNvSpPr/>
              <p:nvPr/>
            </p:nvSpPr>
            <p:spPr>
              <a:xfrm flipH="1">
                <a:off x="1068963" y="5131666"/>
                <a:ext cx="1113921" cy="1067931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C38603CF-9FAC-4170-8758-492F03CA814B}"/>
                  </a:ext>
                </a:extLst>
              </p:cNvPr>
              <p:cNvCxnSpPr>
                <a:cxnSpLocks/>
                <a:stCxn id="76" idx="4"/>
                <a:endCxn id="75" idx="0"/>
              </p:cNvCxnSpPr>
              <p:nvPr/>
            </p:nvCxnSpPr>
            <p:spPr>
              <a:xfrm flipH="1" flipV="1">
                <a:off x="1621713" y="4816402"/>
                <a:ext cx="4210" cy="138319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C1CD91F4-5B10-41A4-92B0-608DD738D55B}"/>
                  </a:ext>
                </a:extLst>
              </p:cNvPr>
              <p:cNvCxnSpPr>
                <a:cxnSpLocks/>
                <a:stCxn id="61" idx="0"/>
                <a:endCxn id="76" idx="2"/>
              </p:cNvCxnSpPr>
              <p:nvPr/>
            </p:nvCxnSpPr>
            <p:spPr>
              <a:xfrm>
                <a:off x="759107" y="5665632"/>
                <a:ext cx="142377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A17FE2D-DDFF-4AD4-9846-D1E3782B5C0C}"/>
              </a:ext>
            </a:extLst>
          </p:cNvPr>
          <p:cNvGrpSpPr/>
          <p:nvPr/>
        </p:nvGrpSpPr>
        <p:grpSpPr>
          <a:xfrm>
            <a:off x="2686865" y="4652844"/>
            <a:ext cx="2671486" cy="1923758"/>
            <a:chOff x="2686865" y="4652844"/>
            <a:chExt cx="2671486" cy="1923758"/>
          </a:xfrm>
        </p:grpSpPr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F0384519-202F-4470-A254-4D98220C470F}"/>
                </a:ext>
              </a:extLst>
            </p:cNvPr>
            <p:cNvSpPr txBox="1"/>
            <p:nvPr/>
          </p:nvSpPr>
          <p:spPr>
            <a:xfrm rot="19347688">
              <a:off x="3658499" y="5070307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A" dirty="0"/>
                <a:t>R = </a:t>
              </a:r>
              <a:r>
                <a:rPr lang="es-PA" sz="2000" dirty="0"/>
                <a:t>2</a:t>
              </a:r>
              <a:r>
                <a:rPr lang="es-PA" dirty="0"/>
                <a:t>m </a:t>
              </a:r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067CC27B-3475-421E-B6A6-BDA3807C5D2D}"/>
                </a:ext>
              </a:extLst>
            </p:cNvPr>
            <p:cNvGrpSpPr/>
            <p:nvPr/>
          </p:nvGrpSpPr>
          <p:grpSpPr>
            <a:xfrm>
              <a:off x="2686865" y="4652844"/>
              <a:ext cx="2671486" cy="1923758"/>
              <a:chOff x="2686865" y="4493082"/>
              <a:chExt cx="2671486" cy="1923758"/>
            </a:xfrm>
          </p:grpSpPr>
          <p:sp>
            <p:nvSpPr>
              <p:cNvPr id="81" name="Triángulo isósceles 80">
                <a:extLst>
                  <a:ext uri="{FF2B5EF4-FFF2-40B4-BE49-F238E27FC236}">
                    <a16:creationId xmlns:a16="http://schemas.microsoft.com/office/drawing/2014/main" id="{5DAAE863-D7D2-4595-BC1B-CEE2DCD89E4E}"/>
                  </a:ext>
                </a:extLst>
              </p:cNvPr>
              <p:cNvSpPr/>
              <p:nvPr/>
            </p:nvSpPr>
            <p:spPr>
              <a:xfrm rot="5400000">
                <a:off x="2772416" y="5390894"/>
                <a:ext cx="618761" cy="773732"/>
              </a:xfrm>
              <a:prstGeom prst="triangle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sp>
            <p:nvSpPr>
              <p:cNvPr id="82" name="Triángulo isósceles 81">
                <a:extLst>
                  <a:ext uri="{FF2B5EF4-FFF2-40B4-BE49-F238E27FC236}">
                    <a16:creationId xmlns:a16="http://schemas.microsoft.com/office/drawing/2014/main" id="{24C3338F-A74F-4A80-9FA3-58C93DF12B1F}"/>
                  </a:ext>
                </a:extLst>
              </p:cNvPr>
              <p:cNvSpPr/>
              <p:nvPr/>
            </p:nvSpPr>
            <p:spPr>
              <a:xfrm rot="16200000">
                <a:off x="2943428" y="5087285"/>
                <a:ext cx="618761" cy="773732"/>
              </a:xfrm>
              <a:prstGeom prst="triangle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3514210A-B920-49BF-AAB1-1AADA66CA2A2}"/>
                  </a:ext>
                </a:extLst>
              </p:cNvPr>
              <p:cNvCxnSpPr>
                <a:cxnSpLocks/>
                <a:endCxn id="81" idx="1"/>
              </p:cNvCxnSpPr>
              <p:nvPr/>
            </p:nvCxnSpPr>
            <p:spPr>
              <a:xfrm flipH="1">
                <a:off x="3081797" y="4988972"/>
                <a:ext cx="20566" cy="634098"/>
              </a:xfrm>
              <a:prstGeom prst="line">
                <a:avLst/>
              </a:prstGeom>
              <a:ln w="38100">
                <a:headEnd type="stealth"/>
                <a:tailEnd type="diamond" w="sm" len="sm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4" name="Arco 83">
                <a:extLst>
                  <a:ext uri="{FF2B5EF4-FFF2-40B4-BE49-F238E27FC236}">
                    <a16:creationId xmlns:a16="http://schemas.microsoft.com/office/drawing/2014/main" id="{2768845A-4044-4C92-AC4C-1E6755E75CD2}"/>
                  </a:ext>
                </a:extLst>
              </p:cNvPr>
              <p:cNvSpPr/>
              <p:nvPr/>
            </p:nvSpPr>
            <p:spPr>
              <a:xfrm flipH="1">
                <a:off x="3567934" y="4668799"/>
                <a:ext cx="1705861" cy="1588925"/>
              </a:xfrm>
              <a:prstGeom prst="arc">
                <a:avLst>
                  <a:gd name="adj1" fmla="val 18451954"/>
                  <a:gd name="adj2" fmla="val 2785794"/>
                </a:avLst>
              </a:prstGeom>
              <a:ln w="28575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p:cxnSp>
            <p:nvCxnSpPr>
              <p:cNvPr id="85" name="Conector recto 84">
                <a:extLst>
                  <a:ext uri="{FF2B5EF4-FFF2-40B4-BE49-F238E27FC236}">
                    <a16:creationId xmlns:a16="http://schemas.microsoft.com/office/drawing/2014/main" id="{7A68EE0A-549D-46A9-9665-A6A01633E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86865" y="4988972"/>
                <a:ext cx="4210" cy="138319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CuadroTexto 85">
                    <a:extLst>
                      <a:ext uri="{FF2B5EF4-FFF2-40B4-BE49-F238E27FC236}">
                        <a16:creationId xmlns:a16="http://schemas.microsoft.com/office/drawing/2014/main" id="{EED6AAD2-BEBD-47EA-AE80-AE463B15827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755816" y="4909578"/>
                    <a:ext cx="3812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s-PA" dirty="0"/>
                  </a:p>
                </p:txBody>
              </p:sp>
            </mc:Choice>
            <mc:Fallback xmlns="">
              <p:sp>
                <p:nvSpPr>
                  <p:cNvPr id="86" name="CuadroTexto 85">
                    <a:extLst>
                      <a:ext uri="{FF2B5EF4-FFF2-40B4-BE49-F238E27FC236}">
                        <a16:creationId xmlns:a16="http://schemas.microsoft.com/office/drawing/2014/main" id="{EED6AAD2-BEBD-47EA-AE80-AE463B1582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755816" y="4909578"/>
                    <a:ext cx="38125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06F88720-F90A-4DEC-8721-3469CF01D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6380" y="5485417"/>
                <a:ext cx="3773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973446D7-C56B-4E27-9675-B7459D56C7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5030" y="5336345"/>
                <a:ext cx="0" cy="31099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AE16BC47-9826-401D-A5B5-C9F836CE1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1796" y="5491493"/>
                <a:ext cx="1282951" cy="0"/>
              </a:xfrm>
              <a:prstGeom prst="line">
                <a:avLst/>
              </a:prstGeom>
              <a:ln w="38100">
                <a:headEnd type="arrow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Arco 91">
                <a:extLst>
                  <a:ext uri="{FF2B5EF4-FFF2-40B4-BE49-F238E27FC236}">
                    <a16:creationId xmlns:a16="http://schemas.microsoft.com/office/drawing/2014/main" id="{BFD811C8-2713-426A-B4C5-1BE86277FB45}"/>
                  </a:ext>
                </a:extLst>
              </p:cNvPr>
              <p:cNvSpPr/>
              <p:nvPr/>
            </p:nvSpPr>
            <p:spPr>
              <a:xfrm flipH="1">
                <a:off x="3334220" y="4531462"/>
                <a:ext cx="2024131" cy="1885378"/>
              </a:xfrm>
              <a:prstGeom prst="arc">
                <a:avLst>
                  <a:gd name="adj1" fmla="val 17455439"/>
                  <a:gd name="adj2" fmla="val 20160593"/>
                </a:avLst>
              </a:prstGeom>
              <a:ln w="28575"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CuadroTexto 92">
                    <a:extLst>
                      <a:ext uri="{FF2B5EF4-FFF2-40B4-BE49-F238E27FC236}">
                        <a16:creationId xmlns:a16="http://schemas.microsoft.com/office/drawing/2014/main" id="{7208542B-3795-4B69-8CAD-F1056A7C4CE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078541" y="4493082"/>
                    <a:ext cx="748134" cy="3936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oMath>
                      </m:oMathPara>
                    </a14:m>
                    <a:endParaRPr lang="es-PA" dirty="0"/>
                  </a:p>
                </p:txBody>
              </p:sp>
            </mc:Choice>
            <mc:Fallback xmlns="">
              <p:sp>
                <p:nvSpPr>
                  <p:cNvPr id="93" name="CuadroTexto 92">
                    <a:extLst>
                      <a:ext uri="{FF2B5EF4-FFF2-40B4-BE49-F238E27FC236}">
                        <a16:creationId xmlns:a16="http://schemas.microsoft.com/office/drawing/2014/main" id="{7208542B-3795-4B69-8CAD-F1056A7C4C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78541" y="4493082"/>
                    <a:ext cx="748134" cy="39368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154"/>
                    </a:stretch>
                  </a:blipFill>
                </p:spPr>
                <p:txBody>
                  <a:bodyPr/>
                  <a:lstStyle/>
                  <a:p>
                    <a:r>
                      <a:rPr lang="es-P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375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F658922-C590-4CA9-93D0-365BC90D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5" y="209515"/>
            <a:ext cx="3270715" cy="244064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E36345A-6E6D-46C7-9D2F-36D9BA2004AF}"/>
                  </a:ext>
                </a:extLst>
              </p:cNvPr>
              <p:cNvSpPr txBox="1"/>
              <p:nvPr/>
            </p:nvSpPr>
            <p:spPr>
              <a:xfrm>
                <a:off x="6004433" y="926027"/>
                <a:ext cx="2998513" cy="1471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PA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A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PA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PA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PA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P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A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PA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P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A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PA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A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PA" sz="20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s-P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d>
                          <m:dPr>
                            <m:ctrlPr>
                              <a:rPr lang="es-P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PA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A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s-PA" sz="2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PA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A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A" sz="2000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PA" sz="2000" i="1">
                        <a:latin typeface="Cambria Math" panose="02040503050406030204" pitchFamily="18" charset="0"/>
                      </a:rPr>
                      <m:t>=1.25+</m:t>
                    </m:r>
                    <m:r>
                      <a:rPr lang="es-PA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PA" sz="2000" dirty="0"/>
                  <a:t> </a:t>
                </a:r>
                <a:endParaRPr lang="es-PA" b="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E36345A-6E6D-46C7-9D2F-36D9BA200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433" y="926027"/>
                <a:ext cx="2998513" cy="1471941"/>
              </a:xfrm>
              <a:prstGeom prst="rect">
                <a:avLst/>
              </a:prstGeom>
              <a:blipFill>
                <a:blip r:embed="rId3"/>
                <a:stretch>
                  <a:fillRect l="-813" b="-2490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61624AC-8FC0-448B-B1EB-D9F1FB08B4BA}"/>
                  </a:ext>
                </a:extLst>
              </p:cNvPr>
              <p:cNvSpPr txBox="1"/>
              <p:nvPr/>
            </p:nvSpPr>
            <p:spPr>
              <a:xfrm>
                <a:off x="9034569" y="926027"/>
                <a:ext cx="2845844" cy="1471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PA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A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PA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PA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PA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P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A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PA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P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A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PA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A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PA" sz="20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s-P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+4)</m:t>
                        </m:r>
                        <m:d>
                          <m:dPr>
                            <m:ctrlPr>
                              <a:rPr lang="es-P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PA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A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s-PA" sz="2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s-PA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A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PA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PA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A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PA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A" sz="2000" b="0" i="1" smtClean="0">
                        <a:latin typeface="Cambria Math" panose="02040503050406030204" pitchFamily="18" charset="0"/>
                      </a:rPr>
                      <m:t>0.25</m:t>
                    </m:r>
                    <m:r>
                      <a:rPr lang="es-PA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PA" sz="2000" dirty="0"/>
                  <a:t> 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61624AC-8FC0-448B-B1EB-D9F1FB0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569" y="926027"/>
                <a:ext cx="2845844" cy="1471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D96768A-933D-4354-9C89-0B0C0D52651A}"/>
                  </a:ext>
                </a:extLst>
              </p:cNvPr>
              <p:cNvSpPr txBox="1"/>
              <p:nvPr/>
            </p:nvSpPr>
            <p:spPr>
              <a:xfrm>
                <a:off x="3447923" y="209515"/>
                <a:ext cx="180068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PA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s-P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PA" sz="20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PA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s-PA" sz="20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PA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PA" sz="2000" i="1"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s-PA" sz="2000" dirty="0">
                  <a:ea typeface="Cambria Math" panose="02040503050406030204" pitchFamily="18" charset="0"/>
                </a:endParaRPr>
              </a:p>
              <a:p>
                <a:endParaRPr lang="es-PA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D96768A-933D-4354-9C89-0B0C0D52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923" y="209515"/>
                <a:ext cx="1800686" cy="984885"/>
              </a:xfrm>
              <a:prstGeom prst="rect">
                <a:avLst/>
              </a:prstGeom>
              <a:blipFill>
                <a:blip r:embed="rId5"/>
                <a:stretch>
                  <a:fillRect l="-1356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AA1E426-8B2F-4316-8FD8-457A3853D22E}"/>
                  </a:ext>
                </a:extLst>
              </p:cNvPr>
              <p:cNvSpPr txBox="1"/>
              <p:nvPr/>
            </p:nvSpPr>
            <p:spPr>
              <a:xfrm>
                <a:off x="145585" y="3841861"/>
                <a:ext cx="3749360" cy="1812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P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s-PA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PA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P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P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P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P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s-P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A" b="0" dirty="0"/>
              </a:p>
              <a:p>
                <a:endParaRPr lang="es-PA" dirty="0"/>
              </a:p>
              <a:p>
                <a:r>
                  <a:rPr lang="es-PA" b="1" dirty="0"/>
                  <a:t>Recordamos: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⟶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P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P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s-P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A" b="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AA1E426-8B2F-4316-8FD8-457A3853D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5" y="3841861"/>
                <a:ext cx="3749360" cy="1812932"/>
              </a:xfrm>
              <a:prstGeom prst="rect">
                <a:avLst/>
              </a:prstGeom>
              <a:blipFill>
                <a:blip r:embed="rId6"/>
                <a:stretch>
                  <a:fillRect l="-1463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BD94525C-53FE-4AFA-B95A-0FD67F5D921D}"/>
                  </a:ext>
                </a:extLst>
              </p:cNvPr>
              <p:cNvSpPr/>
              <p:nvPr/>
            </p:nvSpPr>
            <p:spPr>
              <a:xfrm>
                <a:off x="5748724" y="2650162"/>
                <a:ext cx="5315879" cy="4328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A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A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num>
                        <m:den>
                          <m:r>
                            <a:rPr lang="es-P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P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s-P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s-P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s-P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𝐾𝑡</m:t>
                                      </m:r>
                                      <m:r>
                                        <a:rPr lang="es-P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PA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PA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A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s-PA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s-P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A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1.25+</m:t>
                              </m:r>
                              <m: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P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P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A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A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s-P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1.25+</m:t>
                                  </m:r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P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P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0.25</m:t>
                                  </m:r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s-PA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+1 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s-PA" sz="2000" dirty="0"/>
              </a:p>
              <a:p>
                <a:endParaRPr lang="es-PA" sz="2000" dirty="0"/>
              </a:p>
              <a:p>
                <a:r>
                  <a:rPr lang="es-PA" sz="2000" b="1" dirty="0"/>
                  <a:t> </a:t>
                </a:r>
                <a:r>
                  <a:rPr lang="es-PA" sz="1600" dirty="0">
                    <a:latin typeface="Century Gothic" panose="020B0502020202020204" pitchFamily="34" charset="0"/>
                  </a:rPr>
                  <a:t>Si M = 1 kg y D = 1 N-m-s/rad</a:t>
                </a:r>
                <a:endParaRPr lang="es-PA" sz="2000" b="1" dirty="0"/>
              </a:p>
              <a:p>
                <a:endParaRPr lang="es-PA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PA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0.444</m:t>
                          </m:r>
                        </m:num>
                        <m:den>
                          <m:sSup>
                            <m:sSupPr>
                              <m:ctrlP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P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P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1.444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P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PA" sz="2000" dirty="0"/>
              </a:p>
              <a:p>
                <a:endParaRPr lang="es-PA" sz="2000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BD94525C-53FE-4AFA-B95A-0FD67F5D9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24" y="2650162"/>
                <a:ext cx="5315879" cy="4328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F4D954BD-0E2C-4BDC-8FE9-D0AB60C165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08" y="2760236"/>
            <a:ext cx="2162175" cy="9715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3E3CBE-517F-456F-BE3E-ED932DF235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5983" y="2820160"/>
            <a:ext cx="2171700" cy="9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521</Words>
  <Application>Microsoft Office PowerPoint</Application>
  <PresentationFormat>Panorámica</PresentationFormat>
  <Paragraphs>93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Cambria Math</vt:lpstr>
      <vt:lpstr>Century Gothic</vt:lpstr>
      <vt:lpstr>Corbel</vt:lpstr>
      <vt:lpstr>Wingdings</vt:lpstr>
      <vt:lpstr>Wingdings 2</vt:lpstr>
      <vt:lpstr>Marco</vt:lpstr>
      <vt:lpstr>Función de transferencia de un sistema electromecánico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Función de transferencia de un sistema electromecánico</dc:title>
  <dc:creator>Andres Martinez</dc:creator>
  <cp:lastModifiedBy>Andres Martinez</cp:lastModifiedBy>
  <cp:revision>38</cp:revision>
  <dcterms:created xsi:type="dcterms:W3CDTF">2020-06-08T13:54:42Z</dcterms:created>
  <dcterms:modified xsi:type="dcterms:W3CDTF">2020-06-09T16:54:14Z</dcterms:modified>
</cp:coreProperties>
</file>