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64" r:id="rId3"/>
    <p:sldId id="266" r:id="rId4"/>
    <p:sldId id="272" r:id="rId5"/>
    <p:sldId id="274" r:id="rId6"/>
    <p:sldId id="277" r:id="rId7"/>
    <p:sldId id="278" r:id="rId8"/>
    <p:sldId id="275" r:id="rId9"/>
    <p:sldId id="276" r:id="rId10"/>
    <p:sldId id="279" r:id="rId11"/>
    <p:sldId id="284" r:id="rId12"/>
    <p:sldId id="269" r:id="rId13"/>
    <p:sldId id="282" r:id="rId14"/>
    <p:sldId id="283" r:id="rId15"/>
    <p:sldId id="281" r:id="rId16"/>
    <p:sldId id="257"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Jiale" initials="LJ"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8"/>
    <p:restoredTop sz="82948"/>
  </p:normalViewPr>
  <p:slideViewPr>
    <p:cSldViewPr snapToGrid="0" snapToObjects="1">
      <p:cViewPr>
        <p:scale>
          <a:sx n="88" d="100"/>
          <a:sy n="88" d="100"/>
        </p:scale>
        <p:origin x="32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2B189-280F-DC42-B397-68DAD321484C}" type="datetimeFigureOut">
              <a:rPr lang="en-US" smtClean="0"/>
              <a:t>3/19/18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61EE7-B53F-2340-9478-D10A8A88B031}" type="slidenum">
              <a:rPr lang="en-US" smtClean="0"/>
              <a:t>‹#›</a:t>
            </a:fld>
            <a:endParaRPr lang="en-US"/>
          </a:p>
        </p:txBody>
      </p:sp>
    </p:spTree>
    <p:extLst>
      <p:ext uri="{BB962C8B-B14F-4D97-AF65-F5344CB8AC3E}">
        <p14:creationId xmlns:p14="http://schemas.microsoft.com/office/powerpoint/2010/main" val="167054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r>
              <a:rPr lang="en-US" dirty="0"/>
              <a:t>:</a:t>
            </a:r>
          </a:p>
          <a:p>
            <a:pPr marL="0" indent="0">
              <a:buNone/>
            </a:pPr>
            <a:r>
              <a:rPr lang="en-US" sz="1200" dirty="0">
                <a:solidFill>
                  <a:schemeClr val="tx1"/>
                </a:solidFill>
                <a:latin typeface="Times" pitchFamily="2" charset="0"/>
                <a:ea typeface="Toppan Bunkyu Gothic" panose="020B0400000000000000" pitchFamily="34" charset="-128"/>
              </a:rPr>
              <a:t>The experiments have been carried out with a group of 30 volunteers within an age bracket of 19-48 years. Each person performed six activities (WALKING, WALKING_UPSTAIRS, WALKING_DOWNSTAIRS, SITTING, STANDING, LAYING) wearing a smartphone (Samsung Galaxy S II) on the waist. Using its embedded accelerometer and gyroscope, we captured 3-axial linear acceleration and 3-axial angular velocity at a constant rate of 50Hz. The experiments have been video-recorded to label the data manually. The obtained dataset has been randomly partitioned into two sets, where 70% of the volunteers was selected for generating the training data and 30% the test data. </a:t>
            </a:r>
          </a:p>
          <a:p>
            <a:pPr marL="0" indent="0">
              <a:buNone/>
            </a:pPr>
            <a:endParaRPr lang="en-US" sz="1200" dirty="0">
              <a:solidFill>
                <a:schemeClr val="tx1"/>
              </a:solidFill>
              <a:latin typeface="Times" pitchFamily="2" charset="0"/>
              <a:ea typeface="Toppan Bunkyu Gothic" panose="020B0400000000000000" pitchFamily="34" charset="-128"/>
            </a:endParaRPr>
          </a:p>
          <a:p>
            <a:r>
              <a:rPr lang="en-US" sz="1200" b="0" i="0" kern="1200" dirty="0">
                <a:solidFill>
                  <a:schemeClr val="tx1"/>
                </a:solidFill>
                <a:effectLst/>
                <a:latin typeface="+mn-lt"/>
                <a:ea typeface="+mn-ea"/>
                <a:cs typeface="+mn-cs"/>
              </a:rPr>
              <a:t>The sensor signals (accelerometer and gyroscope) were pre-processed by applying noise filters and then sampled in fixed-width sliding windows of 2.56 sec and 50% overlap (128 readings/window). The sensor acceleration signal, which has gravitational and body motion components, was separated using a Butterworth low-pass filter into body acceleration and gravity. The gravitational force is assumed to have only low frequency components, therefore a filter with 0.3 Hz cutoff frequency was used. From each window, a vector of features was obtained by calculating variables from the time and frequency domain.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Attribute 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each record in the dataset it is provided: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Triaxial acceleration from the accelerometer (total acceleration) and the estimated body acceleration.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Triaxial Angular velocity from the gyroscope.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561-feature vector with time and frequency domain variables.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Its activity label.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An identifier of the subject who carried out the experiment.</a:t>
            </a:r>
          </a:p>
          <a:p>
            <a:endParaRPr lang="en-US" sz="1200" dirty="0">
              <a:solidFill>
                <a:schemeClr val="tx1"/>
              </a:solidFill>
              <a:latin typeface="Times" pitchFamily="2" charset="0"/>
              <a:ea typeface="Toppan Bunkyu Gothic" panose="020B0400000000000000" pitchFamily="34" charset="-128"/>
            </a:endParaRPr>
          </a:p>
          <a:p>
            <a:endParaRPr lang="en-US" dirty="0"/>
          </a:p>
        </p:txBody>
      </p:sp>
      <p:sp>
        <p:nvSpPr>
          <p:cNvPr id="4" name="Slide Number Placeholder 3"/>
          <p:cNvSpPr>
            <a:spLocks noGrp="1"/>
          </p:cNvSpPr>
          <p:nvPr>
            <p:ph type="sldNum" sz="quarter" idx="10"/>
          </p:nvPr>
        </p:nvSpPr>
        <p:spPr/>
        <p:txBody>
          <a:bodyPr/>
          <a:lstStyle/>
          <a:p>
            <a:fld id="{9CB61EE7-B53F-2340-9478-D10A8A88B031}" type="slidenum">
              <a:rPr lang="en-US" smtClean="0"/>
              <a:t>3</a:t>
            </a:fld>
            <a:endParaRPr lang="en-US"/>
          </a:p>
        </p:txBody>
      </p:sp>
    </p:spTree>
    <p:extLst>
      <p:ext uri="{BB962C8B-B14F-4D97-AF65-F5344CB8AC3E}">
        <p14:creationId xmlns:p14="http://schemas.microsoft.com/office/powerpoint/2010/main" val="216808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selected for this database come from the accelerometer and gyroscope 3-axial raw signals </a:t>
            </a:r>
            <a:r>
              <a:rPr lang="en-US" dirty="0" err="1"/>
              <a:t>tAcc</a:t>
            </a:r>
            <a:r>
              <a:rPr lang="en-US" dirty="0"/>
              <a:t>-XYZ and </a:t>
            </a:r>
            <a:r>
              <a:rPr lang="en-US" dirty="0" err="1"/>
              <a:t>tGyro</a:t>
            </a:r>
            <a:r>
              <a:rPr lang="en-US" dirty="0"/>
              <a:t>-XYZ. These time domain signals (prefix 't' to denote time) were captured at a constant rate of 50 Hz. Then they were filtered using a median filter and a 3rd order low pass Butterworth filter with a corner frequency of 20 Hz to remove noise. Similarly, the acceleration signal was then separated into body and gravity acceleration signals (</a:t>
            </a:r>
            <a:r>
              <a:rPr lang="en-US" dirty="0" err="1"/>
              <a:t>tBodyAcc</a:t>
            </a:r>
            <a:r>
              <a:rPr lang="en-US" dirty="0"/>
              <a:t>-XYZ and </a:t>
            </a:r>
            <a:r>
              <a:rPr lang="en-US" dirty="0" err="1"/>
              <a:t>tGravityAcc</a:t>
            </a:r>
            <a:r>
              <a:rPr lang="en-US" dirty="0"/>
              <a:t>-XYZ) using another low pass Butterworth filter with a corner frequency of 0.3 Hz. </a:t>
            </a:r>
          </a:p>
          <a:p>
            <a:endParaRPr lang="en-US" dirty="0"/>
          </a:p>
          <a:p>
            <a:r>
              <a:rPr lang="en-US" dirty="0"/>
              <a:t>Subsequently, the body linear acceleration and angular velocity were derived in time to obtain Jerk signals (</a:t>
            </a:r>
            <a:r>
              <a:rPr lang="en-US" dirty="0" err="1"/>
              <a:t>tBodyAccJerk</a:t>
            </a:r>
            <a:r>
              <a:rPr lang="en-US" dirty="0"/>
              <a:t>-XYZ and </a:t>
            </a:r>
            <a:r>
              <a:rPr lang="en-US" dirty="0" err="1"/>
              <a:t>tBodyGyroJerk</a:t>
            </a:r>
            <a:r>
              <a:rPr lang="en-US" dirty="0"/>
              <a:t>-XYZ). Also the magnitude of these three-dimensional signals were calculated using the Euclidean norm (</a:t>
            </a:r>
            <a:r>
              <a:rPr lang="en-US" dirty="0" err="1"/>
              <a:t>tBodyAccMag</a:t>
            </a:r>
            <a:r>
              <a:rPr lang="en-US" dirty="0"/>
              <a:t>, </a:t>
            </a:r>
            <a:r>
              <a:rPr lang="en-US" dirty="0" err="1"/>
              <a:t>tGravityAccMag</a:t>
            </a:r>
            <a:r>
              <a:rPr lang="en-US" dirty="0"/>
              <a:t>, </a:t>
            </a:r>
            <a:r>
              <a:rPr lang="en-US" dirty="0" err="1"/>
              <a:t>tBodyAccJerkMag</a:t>
            </a:r>
            <a:r>
              <a:rPr lang="en-US" dirty="0"/>
              <a:t>, </a:t>
            </a:r>
            <a:r>
              <a:rPr lang="en-US" dirty="0" err="1"/>
              <a:t>tBodyGyroMag</a:t>
            </a:r>
            <a:r>
              <a:rPr lang="en-US" dirty="0"/>
              <a:t>, </a:t>
            </a:r>
            <a:r>
              <a:rPr lang="en-US" dirty="0" err="1"/>
              <a:t>tBodyGyroJerkMag</a:t>
            </a:r>
            <a:r>
              <a:rPr lang="en-US" dirty="0"/>
              <a:t>). </a:t>
            </a:r>
          </a:p>
          <a:p>
            <a:endParaRPr lang="en-US" dirty="0"/>
          </a:p>
          <a:p>
            <a:r>
              <a:rPr lang="en-US" dirty="0"/>
              <a:t>Finally a Fast Fourier Transform (FFT) was applied to some of these signals producing </a:t>
            </a:r>
            <a:r>
              <a:rPr lang="en-US" dirty="0" err="1"/>
              <a:t>fBodyAcc</a:t>
            </a:r>
            <a:r>
              <a:rPr lang="en-US" dirty="0"/>
              <a:t>-XYZ, </a:t>
            </a:r>
            <a:r>
              <a:rPr lang="en-US" dirty="0" err="1"/>
              <a:t>fBodyAccJerk</a:t>
            </a:r>
            <a:r>
              <a:rPr lang="en-US" dirty="0"/>
              <a:t>-XYZ, </a:t>
            </a:r>
            <a:r>
              <a:rPr lang="en-US" dirty="0" err="1"/>
              <a:t>fBodyGyro</a:t>
            </a:r>
            <a:r>
              <a:rPr lang="en-US" dirty="0"/>
              <a:t>-XYZ, </a:t>
            </a:r>
            <a:r>
              <a:rPr lang="en-US" dirty="0" err="1"/>
              <a:t>fBodyAccJerkMag</a:t>
            </a:r>
            <a:r>
              <a:rPr lang="en-US" dirty="0"/>
              <a:t>, </a:t>
            </a:r>
            <a:r>
              <a:rPr lang="en-US" dirty="0" err="1"/>
              <a:t>fBodyGyroMag</a:t>
            </a:r>
            <a:r>
              <a:rPr lang="en-US" dirty="0"/>
              <a:t>, </a:t>
            </a:r>
            <a:r>
              <a:rPr lang="en-US" dirty="0" err="1"/>
              <a:t>fBodyGyroJerkMag</a:t>
            </a:r>
            <a:r>
              <a:rPr lang="en-US" dirty="0"/>
              <a:t>. (Note the 'f' to indicate frequency domain signals). </a:t>
            </a:r>
          </a:p>
          <a:p>
            <a:endParaRPr lang="en-US" dirty="0"/>
          </a:p>
          <a:p>
            <a:r>
              <a:rPr lang="en-US" dirty="0"/>
              <a:t>These signals were used to estimate variables of the feature vector for each pattern:  </a:t>
            </a:r>
          </a:p>
          <a:p>
            <a:endParaRPr lang="en-US" dirty="0"/>
          </a:p>
          <a:p>
            <a:r>
              <a:rPr lang="en-US" dirty="0"/>
              <a:t>'-XYZ' is used to denote 3-axial signals in the X, Y and Z directions.</a:t>
            </a:r>
          </a:p>
          <a:p>
            <a:endParaRPr lang="en-US" dirty="0"/>
          </a:p>
          <a:p>
            <a:r>
              <a:rPr lang="en-US" dirty="0" err="1"/>
              <a:t>tBodyAcc</a:t>
            </a:r>
            <a:r>
              <a:rPr lang="en-US" dirty="0"/>
              <a:t>-XYZ</a:t>
            </a:r>
          </a:p>
          <a:p>
            <a:endParaRPr lang="en-US" dirty="0"/>
          </a:p>
          <a:p>
            <a:r>
              <a:rPr lang="en-US" dirty="0" err="1"/>
              <a:t>tGravityAcc</a:t>
            </a:r>
            <a:r>
              <a:rPr lang="en-US" dirty="0"/>
              <a:t>-XYZ</a:t>
            </a:r>
          </a:p>
          <a:p>
            <a:endParaRPr lang="en-US" dirty="0"/>
          </a:p>
          <a:p>
            <a:r>
              <a:rPr lang="en-US" dirty="0" err="1"/>
              <a:t>tBodyAccJerk</a:t>
            </a:r>
            <a:r>
              <a:rPr lang="en-US" dirty="0"/>
              <a:t>-XYZ</a:t>
            </a:r>
          </a:p>
          <a:p>
            <a:endParaRPr lang="en-US" dirty="0"/>
          </a:p>
          <a:p>
            <a:r>
              <a:rPr lang="en-US" dirty="0" err="1"/>
              <a:t>tBodyGyro</a:t>
            </a:r>
            <a:r>
              <a:rPr lang="en-US" dirty="0"/>
              <a:t>-XYZ</a:t>
            </a:r>
          </a:p>
          <a:p>
            <a:endParaRPr lang="en-US" dirty="0"/>
          </a:p>
          <a:p>
            <a:r>
              <a:rPr lang="en-US" dirty="0" err="1"/>
              <a:t>tBodyGyroJerk</a:t>
            </a:r>
            <a:r>
              <a:rPr lang="en-US" dirty="0"/>
              <a:t>-XYZ</a:t>
            </a:r>
          </a:p>
          <a:p>
            <a:endParaRPr lang="en-US" dirty="0"/>
          </a:p>
          <a:p>
            <a:r>
              <a:rPr lang="en-US" dirty="0" err="1"/>
              <a:t>tBodyAccMag</a:t>
            </a:r>
            <a:endParaRPr lang="en-US" dirty="0"/>
          </a:p>
          <a:p>
            <a:endParaRPr lang="en-US" dirty="0"/>
          </a:p>
          <a:p>
            <a:r>
              <a:rPr lang="en-US" dirty="0" err="1"/>
              <a:t>tGravityAccMag</a:t>
            </a:r>
            <a:endParaRPr lang="en-US" dirty="0"/>
          </a:p>
          <a:p>
            <a:endParaRPr lang="en-US" dirty="0"/>
          </a:p>
          <a:p>
            <a:r>
              <a:rPr lang="en-US" dirty="0" err="1"/>
              <a:t>tBodyAccJerkMag</a:t>
            </a:r>
            <a:endParaRPr lang="en-US" dirty="0"/>
          </a:p>
          <a:p>
            <a:endParaRPr lang="en-US" dirty="0"/>
          </a:p>
          <a:p>
            <a:r>
              <a:rPr lang="en-US" dirty="0" err="1"/>
              <a:t>tBodyGyroMag</a:t>
            </a:r>
            <a:endParaRPr lang="en-US" dirty="0"/>
          </a:p>
          <a:p>
            <a:endParaRPr lang="en-US" dirty="0"/>
          </a:p>
          <a:p>
            <a:r>
              <a:rPr lang="en-US" dirty="0" err="1"/>
              <a:t>tBodyGyroJerkMag</a:t>
            </a:r>
            <a:endParaRPr lang="en-US" dirty="0"/>
          </a:p>
          <a:p>
            <a:endParaRPr lang="en-US" dirty="0"/>
          </a:p>
          <a:p>
            <a:r>
              <a:rPr lang="en-US" dirty="0" err="1"/>
              <a:t>fBodyAcc</a:t>
            </a:r>
            <a:r>
              <a:rPr lang="en-US" dirty="0"/>
              <a:t>-XYZ</a:t>
            </a:r>
          </a:p>
          <a:p>
            <a:endParaRPr lang="en-US" dirty="0"/>
          </a:p>
          <a:p>
            <a:r>
              <a:rPr lang="en-US" dirty="0" err="1"/>
              <a:t>fBodyAccJerk</a:t>
            </a:r>
            <a:r>
              <a:rPr lang="en-US" dirty="0"/>
              <a:t>-XYZ</a:t>
            </a:r>
          </a:p>
          <a:p>
            <a:endParaRPr lang="en-US" dirty="0"/>
          </a:p>
          <a:p>
            <a:r>
              <a:rPr lang="en-US" dirty="0" err="1"/>
              <a:t>fBodyGyro</a:t>
            </a:r>
            <a:r>
              <a:rPr lang="en-US" dirty="0"/>
              <a:t>-XYZ</a:t>
            </a:r>
          </a:p>
          <a:p>
            <a:endParaRPr lang="en-US" dirty="0"/>
          </a:p>
          <a:p>
            <a:r>
              <a:rPr lang="en-US" dirty="0" err="1"/>
              <a:t>fBodyAccMag</a:t>
            </a:r>
            <a:endParaRPr lang="en-US" dirty="0"/>
          </a:p>
          <a:p>
            <a:endParaRPr lang="en-US" dirty="0"/>
          </a:p>
          <a:p>
            <a:r>
              <a:rPr lang="en-US" dirty="0" err="1"/>
              <a:t>fBodyAccJerkMag</a:t>
            </a:r>
            <a:endParaRPr lang="en-US" dirty="0"/>
          </a:p>
          <a:p>
            <a:endParaRPr lang="en-US" dirty="0"/>
          </a:p>
          <a:p>
            <a:r>
              <a:rPr lang="en-US" dirty="0" err="1"/>
              <a:t>fBodyGyroMag</a:t>
            </a:r>
            <a:endParaRPr lang="en-US" dirty="0"/>
          </a:p>
          <a:p>
            <a:endParaRPr lang="en-US" dirty="0"/>
          </a:p>
          <a:p>
            <a:r>
              <a:rPr lang="en-US" dirty="0" err="1"/>
              <a:t>fBodyGyroJerkMag</a:t>
            </a:r>
            <a:endParaRPr lang="en-US" dirty="0"/>
          </a:p>
          <a:p>
            <a:endParaRPr lang="en-US" dirty="0"/>
          </a:p>
          <a:p>
            <a:r>
              <a:rPr lang="en-US" dirty="0"/>
              <a:t>The set of variables that were estimated from these signals are: </a:t>
            </a:r>
          </a:p>
          <a:p>
            <a:endParaRPr lang="en-US" dirty="0"/>
          </a:p>
          <a:p>
            <a:r>
              <a:rPr lang="en-US" dirty="0"/>
              <a:t>mean(): Mean value</a:t>
            </a:r>
          </a:p>
          <a:p>
            <a:endParaRPr lang="en-US" dirty="0"/>
          </a:p>
          <a:p>
            <a:r>
              <a:rPr lang="en-US" dirty="0" err="1"/>
              <a:t>std</a:t>
            </a:r>
            <a:r>
              <a:rPr lang="en-US" dirty="0"/>
              <a:t>(): Standard deviation</a:t>
            </a:r>
          </a:p>
          <a:p>
            <a:endParaRPr lang="en-US" dirty="0"/>
          </a:p>
          <a:p>
            <a:r>
              <a:rPr lang="en-US" dirty="0"/>
              <a:t>mad(): Median absolute deviation </a:t>
            </a:r>
          </a:p>
          <a:p>
            <a:endParaRPr lang="en-US" dirty="0"/>
          </a:p>
          <a:p>
            <a:r>
              <a:rPr lang="en-US" dirty="0"/>
              <a:t>max(): Largest value in array</a:t>
            </a:r>
          </a:p>
          <a:p>
            <a:endParaRPr lang="en-US" dirty="0"/>
          </a:p>
          <a:p>
            <a:r>
              <a:rPr lang="en-US" dirty="0"/>
              <a:t>min(): Smallest value in array</a:t>
            </a:r>
          </a:p>
          <a:p>
            <a:endParaRPr lang="en-US" dirty="0"/>
          </a:p>
          <a:p>
            <a:r>
              <a:rPr lang="en-US" dirty="0" err="1"/>
              <a:t>sma</a:t>
            </a:r>
            <a:r>
              <a:rPr lang="en-US" dirty="0"/>
              <a:t>(): Signal magnitude area</a:t>
            </a:r>
          </a:p>
          <a:p>
            <a:endParaRPr lang="en-US" dirty="0"/>
          </a:p>
          <a:p>
            <a:r>
              <a:rPr lang="en-US" dirty="0"/>
              <a:t>energy(): Energy measure. Sum of the squares divided by the number of values. </a:t>
            </a:r>
          </a:p>
          <a:p>
            <a:endParaRPr lang="en-US" dirty="0"/>
          </a:p>
          <a:p>
            <a:r>
              <a:rPr lang="en-US" dirty="0" err="1"/>
              <a:t>iqr</a:t>
            </a:r>
            <a:r>
              <a:rPr lang="en-US" dirty="0"/>
              <a:t>(): Interquartile range </a:t>
            </a:r>
          </a:p>
          <a:p>
            <a:endParaRPr lang="en-US" dirty="0"/>
          </a:p>
          <a:p>
            <a:r>
              <a:rPr lang="en-US" dirty="0"/>
              <a:t>entropy(): Signal entropy</a:t>
            </a:r>
          </a:p>
          <a:p>
            <a:endParaRPr lang="en-US" dirty="0"/>
          </a:p>
          <a:p>
            <a:r>
              <a:rPr lang="en-US" dirty="0" err="1"/>
              <a:t>arCoeff</a:t>
            </a:r>
            <a:r>
              <a:rPr lang="en-US" dirty="0"/>
              <a:t>(): </a:t>
            </a:r>
            <a:r>
              <a:rPr lang="en-US" dirty="0" err="1"/>
              <a:t>Autorregresion</a:t>
            </a:r>
            <a:r>
              <a:rPr lang="en-US" dirty="0"/>
              <a:t> coefficients with Burg order equal to 4</a:t>
            </a:r>
          </a:p>
          <a:p>
            <a:endParaRPr lang="en-US" dirty="0"/>
          </a:p>
          <a:p>
            <a:r>
              <a:rPr lang="en-US" dirty="0"/>
              <a:t>correlation(): correlation coefficient between two signals</a:t>
            </a:r>
          </a:p>
          <a:p>
            <a:endParaRPr lang="en-US" dirty="0"/>
          </a:p>
          <a:p>
            <a:r>
              <a:rPr lang="en-US" dirty="0" err="1"/>
              <a:t>maxInds</a:t>
            </a:r>
            <a:r>
              <a:rPr lang="en-US" dirty="0"/>
              <a:t>(): index of the frequency component with largest magnitude</a:t>
            </a:r>
          </a:p>
          <a:p>
            <a:endParaRPr lang="en-US" dirty="0"/>
          </a:p>
          <a:p>
            <a:r>
              <a:rPr lang="en-US" dirty="0" err="1"/>
              <a:t>meanFreq</a:t>
            </a:r>
            <a:r>
              <a:rPr lang="en-US" dirty="0"/>
              <a:t>(): Weighted average of the frequency components to obtain a mean frequency</a:t>
            </a:r>
          </a:p>
          <a:p>
            <a:endParaRPr lang="en-US" dirty="0"/>
          </a:p>
          <a:p>
            <a:r>
              <a:rPr lang="en-US" dirty="0"/>
              <a:t>skewness(): skewness of the frequency domain signal </a:t>
            </a:r>
          </a:p>
          <a:p>
            <a:endParaRPr lang="en-US" dirty="0"/>
          </a:p>
          <a:p>
            <a:r>
              <a:rPr lang="en-US" dirty="0"/>
              <a:t>kurtosis(): kurtosis of the frequency domain signal </a:t>
            </a:r>
          </a:p>
          <a:p>
            <a:endParaRPr lang="en-US" dirty="0"/>
          </a:p>
          <a:p>
            <a:r>
              <a:rPr lang="en-US" dirty="0" err="1"/>
              <a:t>bandsEnergy</a:t>
            </a:r>
            <a:r>
              <a:rPr lang="en-US" dirty="0"/>
              <a:t>(): Energy of a frequency interval within the 64 bins of the FFT of each window.</a:t>
            </a:r>
          </a:p>
          <a:p>
            <a:endParaRPr lang="en-US" dirty="0"/>
          </a:p>
          <a:p>
            <a:r>
              <a:rPr lang="en-US" dirty="0"/>
              <a:t>angle(): Angle between to vectors.</a:t>
            </a:r>
          </a:p>
          <a:p>
            <a:endParaRPr lang="en-US" dirty="0"/>
          </a:p>
          <a:p>
            <a:r>
              <a:rPr lang="en-US" dirty="0"/>
              <a:t>Additional vectors obtained by averaging the signals in a signal window sample. These are used on the angle() variable:</a:t>
            </a:r>
          </a:p>
          <a:p>
            <a:endParaRPr lang="en-US" dirty="0"/>
          </a:p>
          <a:p>
            <a:endParaRPr lang="en-US" dirty="0"/>
          </a:p>
          <a:p>
            <a:r>
              <a:rPr lang="en-US" dirty="0" err="1"/>
              <a:t>gravityMean</a:t>
            </a:r>
            <a:endParaRPr lang="en-US" dirty="0"/>
          </a:p>
          <a:p>
            <a:endParaRPr lang="en-US" dirty="0"/>
          </a:p>
          <a:p>
            <a:r>
              <a:rPr lang="en-US" dirty="0" err="1"/>
              <a:t>tBodyAccMean</a:t>
            </a:r>
            <a:endParaRPr lang="en-US" dirty="0"/>
          </a:p>
          <a:p>
            <a:endParaRPr lang="en-US" dirty="0"/>
          </a:p>
          <a:p>
            <a:r>
              <a:rPr lang="en-US" dirty="0" err="1"/>
              <a:t>tBodyAccJerkMean</a:t>
            </a:r>
            <a:endParaRPr lang="en-US" dirty="0"/>
          </a:p>
          <a:p>
            <a:endParaRPr lang="en-US" dirty="0"/>
          </a:p>
          <a:p>
            <a:r>
              <a:rPr lang="en-US" dirty="0" err="1"/>
              <a:t>tBodyGyroMean</a:t>
            </a:r>
            <a:endParaRPr lang="en-US" dirty="0"/>
          </a:p>
          <a:p>
            <a:endParaRPr lang="en-US" dirty="0"/>
          </a:p>
          <a:p>
            <a:r>
              <a:rPr lang="en-US" dirty="0" err="1"/>
              <a:t>tBodyGyroJerkMean</a:t>
            </a:r>
            <a:endParaRPr lang="en-US" dirty="0"/>
          </a:p>
        </p:txBody>
      </p:sp>
      <p:sp>
        <p:nvSpPr>
          <p:cNvPr id="4" name="Slide Number Placeholder 3"/>
          <p:cNvSpPr>
            <a:spLocks noGrp="1"/>
          </p:cNvSpPr>
          <p:nvPr>
            <p:ph type="sldNum" sz="quarter" idx="10"/>
          </p:nvPr>
        </p:nvSpPr>
        <p:spPr/>
        <p:txBody>
          <a:bodyPr/>
          <a:lstStyle/>
          <a:p>
            <a:fld id="{9CB61EE7-B53F-2340-9478-D10A8A88B031}" type="slidenum">
              <a:rPr lang="en-US" smtClean="0"/>
              <a:t>4</a:t>
            </a:fld>
            <a:endParaRPr lang="en-US"/>
          </a:p>
        </p:txBody>
      </p:sp>
    </p:spTree>
    <p:extLst>
      <p:ext uri="{BB962C8B-B14F-4D97-AF65-F5344CB8AC3E}">
        <p14:creationId xmlns:p14="http://schemas.microsoft.com/office/powerpoint/2010/main" val="1549640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B61EE7-B53F-2340-9478-D10A8A88B031}" type="slidenum">
              <a:rPr lang="en-US" smtClean="0"/>
              <a:t>6</a:t>
            </a:fld>
            <a:endParaRPr lang="en-US"/>
          </a:p>
        </p:txBody>
      </p:sp>
    </p:spTree>
    <p:extLst>
      <p:ext uri="{BB962C8B-B14F-4D97-AF65-F5344CB8AC3E}">
        <p14:creationId xmlns:p14="http://schemas.microsoft.com/office/powerpoint/2010/main" val="324728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a:t>
            </a:r>
          </a:p>
          <a:p>
            <a:r>
              <a:rPr lang="en-US" dirty="0"/>
              <a:t>After 50 epochs, the loss of training set is 0.08773, accuracy of the training set is 0.97198, the loss of test set is 0.13639, accuracy of test set is 0.95080</a:t>
            </a:r>
          </a:p>
        </p:txBody>
      </p:sp>
      <p:sp>
        <p:nvSpPr>
          <p:cNvPr id="4" name="Slide Number Placeholder 3"/>
          <p:cNvSpPr>
            <a:spLocks noGrp="1"/>
          </p:cNvSpPr>
          <p:nvPr>
            <p:ph type="sldNum" sz="quarter" idx="10"/>
          </p:nvPr>
        </p:nvSpPr>
        <p:spPr/>
        <p:txBody>
          <a:bodyPr/>
          <a:lstStyle/>
          <a:p>
            <a:fld id="{9CB61EE7-B53F-2340-9478-D10A8A88B031}" type="slidenum">
              <a:rPr lang="en-US" smtClean="0"/>
              <a:t>9</a:t>
            </a:fld>
            <a:endParaRPr lang="en-US"/>
          </a:p>
        </p:txBody>
      </p:sp>
    </p:spTree>
    <p:extLst>
      <p:ext uri="{BB962C8B-B14F-4D97-AF65-F5344CB8AC3E}">
        <p14:creationId xmlns:p14="http://schemas.microsoft.com/office/powerpoint/2010/main" val="262838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first 30 epochs, the performance of MLP is better than LSTM. </a:t>
            </a:r>
          </a:p>
          <a:p>
            <a:r>
              <a:rPr lang="en-US" dirty="0"/>
              <a:t>After 30 epochs, the performance of MLP is stable at 95% accuracy, LSTM is also arrive at 95% accuracy.</a:t>
            </a:r>
          </a:p>
        </p:txBody>
      </p:sp>
      <p:sp>
        <p:nvSpPr>
          <p:cNvPr id="4" name="Slide Number Placeholder 3"/>
          <p:cNvSpPr>
            <a:spLocks noGrp="1"/>
          </p:cNvSpPr>
          <p:nvPr>
            <p:ph type="sldNum" sz="quarter" idx="10"/>
          </p:nvPr>
        </p:nvSpPr>
        <p:spPr/>
        <p:txBody>
          <a:bodyPr/>
          <a:lstStyle/>
          <a:p>
            <a:fld id="{9CB61EE7-B53F-2340-9478-D10A8A88B031}" type="slidenum">
              <a:rPr lang="en-US" smtClean="0"/>
              <a:t>10</a:t>
            </a:fld>
            <a:endParaRPr lang="en-US"/>
          </a:p>
        </p:txBody>
      </p:sp>
    </p:spTree>
    <p:extLst>
      <p:ext uri="{BB962C8B-B14F-4D97-AF65-F5344CB8AC3E}">
        <p14:creationId xmlns:p14="http://schemas.microsoft.com/office/powerpoint/2010/main" val="265164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the table 4, we can see that, the accuracy is nearly to the original method without feature selection. The model is also show a good performance with only      features rather than 561 features which will converge more faster with less features.</a:t>
            </a:r>
          </a:p>
        </p:txBody>
      </p:sp>
      <p:sp>
        <p:nvSpPr>
          <p:cNvPr id="4" name="Slide Number Placeholder 3"/>
          <p:cNvSpPr>
            <a:spLocks noGrp="1"/>
          </p:cNvSpPr>
          <p:nvPr>
            <p:ph type="sldNum" sz="quarter" idx="10"/>
          </p:nvPr>
        </p:nvSpPr>
        <p:spPr/>
        <p:txBody>
          <a:bodyPr/>
          <a:lstStyle/>
          <a:p>
            <a:fld id="{9CB61EE7-B53F-2340-9478-D10A8A88B031}" type="slidenum">
              <a:rPr lang="en-US" smtClean="0"/>
              <a:t>13</a:t>
            </a:fld>
            <a:endParaRPr lang="en-US"/>
          </a:p>
        </p:txBody>
      </p:sp>
    </p:spTree>
    <p:extLst>
      <p:ext uri="{BB962C8B-B14F-4D97-AF65-F5344CB8AC3E}">
        <p14:creationId xmlns:p14="http://schemas.microsoft.com/office/powerpoint/2010/main" val="41332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the table 4, we can see that, the accuracy is nearly to the original method without feature selection. The model is also show a good performance with only      features rather than 561 features which will converge more faster with less features.</a:t>
            </a:r>
          </a:p>
        </p:txBody>
      </p:sp>
      <p:sp>
        <p:nvSpPr>
          <p:cNvPr id="4" name="Slide Number Placeholder 3"/>
          <p:cNvSpPr>
            <a:spLocks noGrp="1"/>
          </p:cNvSpPr>
          <p:nvPr>
            <p:ph type="sldNum" sz="quarter" idx="10"/>
          </p:nvPr>
        </p:nvSpPr>
        <p:spPr/>
        <p:txBody>
          <a:bodyPr/>
          <a:lstStyle/>
          <a:p>
            <a:fld id="{9CB61EE7-B53F-2340-9478-D10A8A88B031}" type="slidenum">
              <a:rPr lang="en-US" smtClean="0"/>
              <a:t>14</a:t>
            </a:fld>
            <a:endParaRPr lang="en-US"/>
          </a:p>
        </p:txBody>
      </p:sp>
    </p:spTree>
    <p:extLst>
      <p:ext uri="{BB962C8B-B14F-4D97-AF65-F5344CB8AC3E}">
        <p14:creationId xmlns:p14="http://schemas.microsoft.com/office/powerpoint/2010/main" val="180832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B61EE7-B53F-2340-9478-D10A8A88B031}" type="slidenum">
              <a:rPr lang="en-US" smtClean="0"/>
              <a:t>15</a:t>
            </a:fld>
            <a:endParaRPr lang="en-US"/>
          </a:p>
        </p:txBody>
      </p:sp>
    </p:spTree>
    <p:extLst>
      <p:ext uri="{BB962C8B-B14F-4D97-AF65-F5344CB8AC3E}">
        <p14:creationId xmlns:p14="http://schemas.microsoft.com/office/powerpoint/2010/main" val="288729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190323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405804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9035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248849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011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160328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2075477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173587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386989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98C91-1CEB-794F-A7C6-69AB68B6A111}"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296078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98C91-1CEB-794F-A7C6-69AB68B6A111}"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10684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98C91-1CEB-794F-A7C6-69AB68B6A111}"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335627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98C91-1CEB-794F-A7C6-69AB68B6A111}"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27213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98C91-1CEB-794F-A7C6-69AB68B6A111}"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36139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598C91-1CEB-794F-A7C6-69AB68B6A111}"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153377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598C91-1CEB-794F-A7C6-69AB68B6A111}"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BDBBC-724E-BC47-B828-38A68FC0C239}" type="slidenum">
              <a:rPr lang="en-US" smtClean="0"/>
              <a:t>‹#›</a:t>
            </a:fld>
            <a:endParaRPr lang="en-US"/>
          </a:p>
        </p:txBody>
      </p:sp>
    </p:spTree>
    <p:extLst>
      <p:ext uri="{BB962C8B-B14F-4D97-AF65-F5344CB8AC3E}">
        <p14:creationId xmlns:p14="http://schemas.microsoft.com/office/powerpoint/2010/main" val="24981645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598C91-1CEB-794F-A7C6-69AB68B6A111}" type="datetimeFigureOut">
              <a:rPr lang="en-US" smtClean="0"/>
              <a:t>3/19/18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6BDBBC-724E-BC47-B828-38A68FC0C239}" type="slidenum">
              <a:rPr lang="en-US" smtClean="0"/>
              <a:t>‹#›</a:t>
            </a:fld>
            <a:endParaRPr lang="en-US"/>
          </a:p>
        </p:txBody>
      </p:sp>
    </p:spTree>
    <p:extLst>
      <p:ext uri="{BB962C8B-B14F-4D97-AF65-F5344CB8AC3E}">
        <p14:creationId xmlns:p14="http://schemas.microsoft.com/office/powerpoint/2010/main" val="2430800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uillaume-chevalier/LSTM-Human-Activity-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923A6E37-6E12-C44F-8755-57B9E6B3CF0C}"/>
              </a:ext>
            </a:extLst>
          </p:cNvPr>
          <p:cNvPicPr>
            <a:picLocks noChangeAspect="1"/>
          </p:cNvPicPr>
          <p:nvPr/>
        </p:nvPicPr>
        <p:blipFill>
          <a:blip r:embed="rId2"/>
          <a:stretch>
            <a:fillRect/>
          </a:stretch>
        </p:blipFill>
        <p:spPr>
          <a:xfrm>
            <a:off x="848829" y="0"/>
            <a:ext cx="3684697" cy="2446638"/>
          </a:xfrm>
          <a:prstGeom prst="rect">
            <a:avLst/>
          </a:prstGeom>
        </p:spPr>
      </p:pic>
      <p:sp>
        <p:nvSpPr>
          <p:cNvPr id="2" name="Title 1">
            <a:extLst>
              <a:ext uri="{FF2B5EF4-FFF2-40B4-BE49-F238E27FC236}">
                <a16:creationId xmlns:a16="http://schemas.microsoft.com/office/drawing/2014/main" xmlns="" id="{51DC9A64-AF0F-3C4F-9760-D16939F6C7D7}"/>
              </a:ext>
            </a:extLst>
          </p:cNvPr>
          <p:cNvSpPr>
            <a:spLocks noGrp="1"/>
          </p:cNvSpPr>
          <p:nvPr>
            <p:ph type="ctrTitle"/>
          </p:nvPr>
        </p:nvSpPr>
        <p:spPr>
          <a:xfrm>
            <a:off x="-2523891" y="2703994"/>
            <a:ext cx="12091481" cy="1618920"/>
          </a:xfrm>
        </p:spPr>
        <p:txBody>
          <a:bodyPr/>
          <a:lstStyle/>
          <a:p>
            <a:r>
              <a:rPr lang="en-US" altLang="zh-CN" dirty="0">
                <a:solidFill>
                  <a:schemeClr val="accent5">
                    <a:lumMod val="75000"/>
                  </a:schemeClr>
                </a:solidFill>
              </a:rPr>
              <a:t>Human Activity Recognition </a:t>
            </a:r>
            <a:br>
              <a:rPr lang="en-US" altLang="zh-CN" dirty="0">
                <a:solidFill>
                  <a:schemeClr val="accent5">
                    <a:lumMod val="75000"/>
                  </a:schemeClr>
                </a:solidFill>
              </a:rPr>
            </a:br>
            <a:r>
              <a:rPr lang="en-US" altLang="zh-CN" dirty="0">
                <a:solidFill>
                  <a:schemeClr val="accent5">
                    <a:lumMod val="75000"/>
                  </a:schemeClr>
                </a:solidFill>
              </a:rPr>
              <a:t>with Smartphone</a:t>
            </a:r>
            <a:r>
              <a:rPr lang="en-US" altLang="zh-CN" sz="6000" dirty="0">
                <a:solidFill>
                  <a:schemeClr val="accent5">
                    <a:lumMod val="75000"/>
                  </a:schemeClr>
                </a:solidFill>
              </a:rPr>
              <a:t>s</a:t>
            </a:r>
            <a:endParaRPr lang="en-US" sz="6000" dirty="0">
              <a:solidFill>
                <a:schemeClr val="accent5">
                  <a:lumMod val="75000"/>
                </a:schemeClr>
              </a:solidFill>
            </a:endParaRPr>
          </a:p>
        </p:txBody>
      </p:sp>
      <p:sp>
        <p:nvSpPr>
          <p:cNvPr id="3" name="Subtitle 2">
            <a:extLst>
              <a:ext uri="{FF2B5EF4-FFF2-40B4-BE49-F238E27FC236}">
                <a16:creationId xmlns:a16="http://schemas.microsoft.com/office/drawing/2014/main" xmlns="" id="{F9BD3C5F-868D-C442-B9AD-997B8C096921}"/>
              </a:ext>
            </a:extLst>
          </p:cNvPr>
          <p:cNvSpPr>
            <a:spLocks noGrp="1"/>
          </p:cNvSpPr>
          <p:nvPr>
            <p:ph type="subTitle" idx="1"/>
          </p:nvPr>
        </p:nvSpPr>
        <p:spPr>
          <a:xfrm>
            <a:off x="-1502487" y="4322914"/>
            <a:ext cx="10437779" cy="1883039"/>
          </a:xfrm>
        </p:spPr>
        <p:txBody>
          <a:bodyPr>
            <a:normAutofit/>
          </a:bodyPr>
          <a:lstStyle/>
          <a:p>
            <a:endParaRPr lang="en-US" dirty="0"/>
          </a:p>
          <a:p>
            <a:r>
              <a:rPr lang="en-US" sz="3600" dirty="0">
                <a:solidFill>
                  <a:schemeClr val="accent2">
                    <a:lumMod val="75000"/>
                  </a:schemeClr>
                </a:solidFill>
              </a:rPr>
              <a:t>	Zhou Fang &amp; Jiale Liu</a:t>
            </a:r>
          </a:p>
          <a:p>
            <a:r>
              <a:rPr lang="en-US" sz="3600" dirty="0">
                <a:solidFill>
                  <a:schemeClr val="accent2">
                    <a:lumMod val="75000"/>
                  </a:schemeClr>
                </a:solidFill>
              </a:rPr>
              <a:t>	03/20/2018 </a:t>
            </a:r>
          </a:p>
        </p:txBody>
      </p:sp>
    </p:spTree>
    <p:extLst>
      <p:ext uri="{BB962C8B-B14F-4D97-AF65-F5344CB8AC3E}">
        <p14:creationId xmlns:p14="http://schemas.microsoft.com/office/powerpoint/2010/main" val="116298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FE042-9C38-0943-91C5-F4D9F92F2721}"/>
              </a:ext>
            </a:extLst>
          </p:cNvPr>
          <p:cNvSpPr>
            <a:spLocks noGrp="1"/>
          </p:cNvSpPr>
          <p:nvPr>
            <p:ph type="title"/>
          </p:nvPr>
        </p:nvSpPr>
        <p:spPr>
          <a:xfrm>
            <a:off x="677334" y="609600"/>
            <a:ext cx="8596668" cy="732312"/>
          </a:xfrm>
        </p:spPr>
        <p:txBody>
          <a:bodyPr/>
          <a:lstStyle/>
          <a:p>
            <a:r>
              <a:rPr lang="en-US" b="1" dirty="0" smtClean="0">
                <a:solidFill>
                  <a:srgbClr val="C00000"/>
                </a:solidFill>
              </a:rPr>
              <a:t>Result </a:t>
            </a:r>
            <a:r>
              <a:rPr lang="en-US" b="1" dirty="0">
                <a:solidFill>
                  <a:srgbClr val="C00000"/>
                </a:solidFill>
              </a:rPr>
              <a:t>Analysis</a:t>
            </a:r>
          </a:p>
        </p:txBody>
      </p:sp>
      <p:sp>
        <p:nvSpPr>
          <p:cNvPr id="3" name="Content Placeholder 2">
            <a:extLst>
              <a:ext uri="{FF2B5EF4-FFF2-40B4-BE49-F238E27FC236}">
                <a16:creationId xmlns:a16="http://schemas.microsoft.com/office/drawing/2014/main" xmlns="" id="{EA9E67AB-5D0F-DC49-AE16-A06F4E6F0E9F}"/>
              </a:ext>
            </a:extLst>
          </p:cNvPr>
          <p:cNvSpPr>
            <a:spLocks noGrp="1"/>
          </p:cNvSpPr>
          <p:nvPr>
            <p:ph idx="1"/>
          </p:nvPr>
        </p:nvSpPr>
        <p:spPr>
          <a:xfrm>
            <a:off x="677334" y="1341913"/>
            <a:ext cx="8596668" cy="4699450"/>
          </a:xfrm>
        </p:spPr>
        <p:txBody>
          <a:bodyPr>
            <a:normAutofit/>
          </a:bodyPr>
          <a:lstStyle/>
          <a:p>
            <a:r>
              <a:rPr lang="en-US" sz="2400" dirty="0"/>
              <a:t>MLP &amp; </a:t>
            </a:r>
            <a:r>
              <a:rPr lang="en-US" sz="2400" dirty="0" smtClean="0"/>
              <a:t>LSTM</a:t>
            </a:r>
            <a:endParaRPr lang="en-US" sz="2400" dirty="0"/>
          </a:p>
        </p:txBody>
      </p:sp>
      <p:sp>
        <p:nvSpPr>
          <p:cNvPr id="8" name="TextBox 7">
            <a:extLst>
              <a:ext uri="{FF2B5EF4-FFF2-40B4-BE49-F238E27FC236}">
                <a16:creationId xmlns:a16="http://schemas.microsoft.com/office/drawing/2014/main" xmlns="" id="{BAEE3E0C-D7AC-534A-B099-E6A70998FB51}"/>
              </a:ext>
            </a:extLst>
          </p:cNvPr>
          <p:cNvSpPr txBox="1"/>
          <p:nvPr/>
        </p:nvSpPr>
        <p:spPr>
          <a:xfrm>
            <a:off x="3802767" y="6322455"/>
            <a:ext cx="4561633" cy="369332"/>
          </a:xfrm>
          <a:prstGeom prst="rect">
            <a:avLst/>
          </a:prstGeom>
          <a:noFill/>
        </p:spPr>
        <p:txBody>
          <a:bodyPr wrap="none" rtlCol="0">
            <a:spAutoFit/>
          </a:bodyPr>
          <a:lstStyle/>
          <a:p>
            <a:r>
              <a:rPr lang="en-US" dirty="0"/>
              <a:t>Figure 6. </a:t>
            </a:r>
            <a:r>
              <a:rPr lang="en-US" altLang="zh-CN" dirty="0"/>
              <a:t>A</a:t>
            </a:r>
            <a:r>
              <a:rPr lang="en-US" dirty="0" smtClean="0"/>
              <a:t>ccuracy </a:t>
            </a:r>
            <a:r>
              <a:rPr lang="en-US" dirty="0"/>
              <a:t>and loss of MLP &amp; LSTM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143" y="1770786"/>
            <a:ext cx="6105857" cy="45793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3602"/>
            <a:ext cx="6045015" cy="4533761"/>
          </a:xfrm>
          <a:prstGeom prst="rect">
            <a:avLst/>
          </a:prstGeom>
        </p:spPr>
      </p:pic>
    </p:spTree>
    <p:extLst>
      <p:ext uri="{BB962C8B-B14F-4D97-AF65-F5344CB8AC3E}">
        <p14:creationId xmlns:p14="http://schemas.microsoft.com/office/powerpoint/2010/main" val="26576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07F29-6759-E24C-B994-1C173132A20D}"/>
              </a:ext>
            </a:extLst>
          </p:cNvPr>
          <p:cNvSpPr>
            <a:spLocks noGrp="1"/>
          </p:cNvSpPr>
          <p:nvPr>
            <p:ph type="title"/>
          </p:nvPr>
        </p:nvSpPr>
        <p:spPr>
          <a:xfrm>
            <a:off x="677334" y="579435"/>
            <a:ext cx="8596668" cy="1320800"/>
          </a:xfrm>
        </p:spPr>
        <p:txBody>
          <a:bodyPr/>
          <a:lstStyle/>
          <a:p>
            <a:r>
              <a:rPr lang="en-US" b="1" dirty="0" smtClean="0">
                <a:solidFill>
                  <a:srgbClr val="C00000"/>
                </a:solidFill>
              </a:rPr>
              <a:t>Result </a:t>
            </a:r>
            <a:r>
              <a:rPr lang="en-US" b="1" dirty="0">
                <a:solidFill>
                  <a:srgbClr val="C00000"/>
                </a:solidFill>
              </a:rPr>
              <a:t>Analysis</a:t>
            </a:r>
          </a:p>
        </p:txBody>
      </p:sp>
      <p:sp>
        <p:nvSpPr>
          <p:cNvPr id="3" name="Content Placeholder 2">
            <a:extLst>
              <a:ext uri="{FF2B5EF4-FFF2-40B4-BE49-F238E27FC236}">
                <a16:creationId xmlns:a16="http://schemas.microsoft.com/office/drawing/2014/main" xmlns="" id="{7312A47D-1441-9641-BD32-F9DFC30C85AB}"/>
              </a:ext>
            </a:extLst>
          </p:cNvPr>
          <p:cNvSpPr>
            <a:spLocks noGrp="1"/>
          </p:cNvSpPr>
          <p:nvPr>
            <p:ph idx="1"/>
          </p:nvPr>
        </p:nvSpPr>
        <p:spPr>
          <a:xfrm>
            <a:off x="677334" y="1322962"/>
            <a:ext cx="8596668" cy="5087565"/>
          </a:xfrm>
        </p:spPr>
        <p:txBody>
          <a:bodyPr/>
          <a:lstStyle/>
          <a:p>
            <a:r>
              <a:rPr lang="en-US" altLang="zh-CN" sz="2400" dirty="0" smtClean="0"/>
              <a:t>MLP</a:t>
            </a:r>
            <a:r>
              <a:rPr lang="zh-CN" altLang="en-US" sz="2400" dirty="0" smtClean="0"/>
              <a:t> </a:t>
            </a:r>
            <a:r>
              <a:rPr lang="en-US" altLang="zh-CN" sz="2400" dirty="0" smtClean="0"/>
              <a:t>and</a:t>
            </a:r>
            <a:r>
              <a:rPr lang="zh-CN" altLang="en-US" sz="2400" dirty="0" smtClean="0"/>
              <a:t> </a:t>
            </a:r>
            <a:r>
              <a:rPr lang="en-US" altLang="zh-CN" sz="2400" dirty="0" smtClean="0"/>
              <a:t>LSTM</a:t>
            </a:r>
            <a:r>
              <a:rPr lang="zh-CN" altLang="en-US" sz="2400" dirty="0" smtClean="0"/>
              <a:t> </a:t>
            </a:r>
            <a:r>
              <a:rPr lang="en-US" altLang="zh-CN" sz="2400" dirty="0" smtClean="0"/>
              <a:t>test</a:t>
            </a:r>
            <a:r>
              <a:rPr lang="zh-CN" altLang="en-US" sz="2400" dirty="0" smtClean="0"/>
              <a:t> </a:t>
            </a:r>
            <a:r>
              <a:rPr lang="en-US" altLang="zh-CN" sz="2400" dirty="0" smtClean="0"/>
              <a:t>accuracy</a:t>
            </a:r>
            <a:r>
              <a:rPr lang="zh-CN" altLang="en-US" sz="2400" dirty="0" smtClean="0"/>
              <a:t> </a:t>
            </a:r>
            <a:r>
              <a:rPr lang="en-US" altLang="zh-CN" sz="2400" dirty="0" smtClean="0"/>
              <a:t>by</a:t>
            </a:r>
            <a:r>
              <a:rPr lang="zh-CN" altLang="en-US" sz="2400" dirty="0" smtClean="0"/>
              <a:t> </a:t>
            </a:r>
            <a:r>
              <a:rPr lang="en-US" altLang="zh-CN" sz="2400" dirty="0" smtClean="0"/>
              <a:t>different</a:t>
            </a:r>
            <a:r>
              <a:rPr lang="zh-CN" altLang="en-US" sz="2400" dirty="0" smtClean="0"/>
              <a:t> </a:t>
            </a:r>
            <a:r>
              <a:rPr lang="en-US" altLang="zh-CN" sz="2400" dirty="0" smtClean="0"/>
              <a:t>classes</a:t>
            </a:r>
            <a:endParaRPr lang="en-US" sz="2400" dirty="0"/>
          </a:p>
        </p:txBody>
      </p:sp>
      <p:sp>
        <p:nvSpPr>
          <p:cNvPr id="8" name="TextBox 7">
            <a:extLst>
              <a:ext uri="{FF2B5EF4-FFF2-40B4-BE49-F238E27FC236}">
                <a16:creationId xmlns:a16="http://schemas.microsoft.com/office/drawing/2014/main" xmlns="" id="{F36B6C2E-B987-1545-B9CD-528DFA3F9F51}"/>
              </a:ext>
            </a:extLst>
          </p:cNvPr>
          <p:cNvSpPr txBox="1"/>
          <p:nvPr/>
        </p:nvSpPr>
        <p:spPr>
          <a:xfrm>
            <a:off x="2611442" y="6410527"/>
            <a:ext cx="6448240" cy="369332"/>
          </a:xfrm>
          <a:prstGeom prst="rect">
            <a:avLst/>
          </a:prstGeom>
          <a:noFill/>
        </p:spPr>
        <p:txBody>
          <a:bodyPr wrap="none" rtlCol="0">
            <a:spAutoFit/>
          </a:bodyPr>
          <a:lstStyle/>
          <a:p>
            <a:r>
              <a:rPr lang="en-US" dirty="0"/>
              <a:t>Figure </a:t>
            </a:r>
            <a:r>
              <a:rPr lang="en-US" dirty="0" smtClean="0"/>
              <a:t>10.</a:t>
            </a:r>
            <a:r>
              <a:rPr lang="zh-CN" altLang="en-US" dirty="0" smtClean="0"/>
              <a:t> </a:t>
            </a:r>
            <a:r>
              <a:rPr lang="en-US" altLang="zh-CN" dirty="0" smtClean="0"/>
              <a:t>C</a:t>
            </a:r>
            <a:r>
              <a:rPr lang="en-US" dirty="0" smtClean="0"/>
              <a:t>omparison </a:t>
            </a:r>
            <a:r>
              <a:rPr lang="en-US" dirty="0"/>
              <a:t>between </a:t>
            </a:r>
            <a:r>
              <a:rPr lang="en-US" dirty="0" smtClean="0"/>
              <a:t>MLP </a:t>
            </a:r>
            <a:r>
              <a:rPr lang="en-US" altLang="zh-CN" dirty="0" smtClean="0"/>
              <a:t>&amp;</a:t>
            </a:r>
            <a:r>
              <a:rPr lang="zh-CN" altLang="en-US" dirty="0" smtClean="0"/>
              <a:t> </a:t>
            </a:r>
            <a:r>
              <a:rPr lang="en-US" altLang="zh-CN" dirty="0" smtClean="0"/>
              <a:t>LSTM</a:t>
            </a:r>
            <a:r>
              <a:rPr lang="zh-CN" altLang="en-US" dirty="0" smtClean="0"/>
              <a:t> </a:t>
            </a:r>
            <a:r>
              <a:rPr lang="en-US" dirty="0" smtClean="0"/>
              <a:t>of </a:t>
            </a:r>
            <a:r>
              <a:rPr lang="en-US" dirty="0"/>
              <a:t>each activity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2" y="1835399"/>
            <a:ext cx="6100170" cy="4575128"/>
          </a:xfrm>
          <a:prstGeom prst="rect">
            <a:avLst/>
          </a:prstGeom>
        </p:spPr>
      </p:pic>
    </p:spTree>
    <p:extLst>
      <p:ext uri="{BB962C8B-B14F-4D97-AF65-F5344CB8AC3E}">
        <p14:creationId xmlns:p14="http://schemas.microsoft.com/office/powerpoint/2010/main" val="38705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07F29-6759-E24C-B994-1C173132A20D}"/>
              </a:ext>
            </a:extLst>
          </p:cNvPr>
          <p:cNvSpPr>
            <a:spLocks noGrp="1"/>
          </p:cNvSpPr>
          <p:nvPr>
            <p:ph type="title"/>
          </p:nvPr>
        </p:nvSpPr>
        <p:spPr>
          <a:xfrm>
            <a:off x="677334" y="579435"/>
            <a:ext cx="8596668" cy="1320800"/>
          </a:xfrm>
        </p:spPr>
        <p:txBody>
          <a:bodyPr/>
          <a:lstStyle/>
          <a:p>
            <a:r>
              <a:rPr lang="en-US" b="1" dirty="0" smtClean="0">
                <a:solidFill>
                  <a:srgbClr val="C00000"/>
                </a:solidFill>
              </a:rPr>
              <a:t>Result </a:t>
            </a:r>
            <a:r>
              <a:rPr lang="en-US" b="1" dirty="0">
                <a:solidFill>
                  <a:srgbClr val="C00000"/>
                </a:solidFill>
              </a:rPr>
              <a:t>Analysis</a:t>
            </a:r>
          </a:p>
        </p:txBody>
      </p:sp>
      <p:sp>
        <p:nvSpPr>
          <p:cNvPr id="3" name="Content Placeholder 2">
            <a:extLst>
              <a:ext uri="{FF2B5EF4-FFF2-40B4-BE49-F238E27FC236}">
                <a16:creationId xmlns:a16="http://schemas.microsoft.com/office/drawing/2014/main" xmlns="" id="{7312A47D-1441-9641-BD32-F9DFC30C85AB}"/>
              </a:ext>
            </a:extLst>
          </p:cNvPr>
          <p:cNvSpPr>
            <a:spLocks noGrp="1"/>
          </p:cNvSpPr>
          <p:nvPr>
            <p:ph idx="1"/>
          </p:nvPr>
        </p:nvSpPr>
        <p:spPr>
          <a:xfrm>
            <a:off x="677334" y="1322962"/>
            <a:ext cx="8596668" cy="5087565"/>
          </a:xfrm>
        </p:spPr>
        <p:txBody>
          <a:bodyPr/>
          <a:lstStyle/>
          <a:p>
            <a:r>
              <a:rPr lang="en-US" altLang="zh-CN" sz="2400" dirty="0" smtClean="0"/>
              <a:t>Comparison</a:t>
            </a:r>
            <a:r>
              <a:rPr lang="zh-CN" altLang="en-US" sz="2400" dirty="0" smtClean="0"/>
              <a:t> </a:t>
            </a:r>
            <a:r>
              <a:rPr lang="en-US" altLang="zh-CN" sz="2400" dirty="0" smtClean="0"/>
              <a:t>between</a:t>
            </a:r>
            <a:r>
              <a:rPr lang="zh-CN" altLang="en-US" sz="2400" dirty="0" smtClean="0"/>
              <a:t> </a:t>
            </a:r>
            <a:r>
              <a:rPr lang="en-US" altLang="zh-CN" sz="2400" dirty="0" smtClean="0"/>
              <a:t>MLP</a:t>
            </a:r>
            <a:r>
              <a:rPr lang="zh-CN" altLang="en-US" sz="2400" dirty="0" smtClean="0"/>
              <a:t> </a:t>
            </a:r>
            <a:r>
              <a:rPr lang="en-US" altLang="zh-CN" sz="2400" dirty="0" smtClean="0"/>
              <a:t>and</a:t>
            </a:r>
            <a:r>
              <a:rPr lang="zh-CN" altLang="en-US" sz="2400" dirty="0" smtClean="0"/>
              <a:t> </a:t>
            </a:r>
            <a:r>
              <a:rPr lang="en-US" altLang="zh-CN" sz="2400" dirty="0" smtClean="0"/>
              <a:t>LSTM</a:t>
            </a:r>
            <a:r>
              <a:rPr lang="zh-CN" altLang="en-US" sz="2400" dirty="0" smtClean="0"/>
              <a:t> </a:t>
            </a:r>
            <a:r>
              <a:rPr lang="en-US" altLang="zh-CN" sz="2400" dirty="0" smtClean="0"/>
              <a:t>by</a:t>
            </a:r>
            <a:r>
              <a:rPr lang="zh-CN" altLang="en-US" sz="2400" dirty="0" smtClean="0"/>
              <a:t> </a:t>
            </a:r>
            <a:r>
              <a:rPr lang="en-US" altLang="zh-CN" sz="2400" dirty="0" smtClean="0"/>
              <a:t>different</a:t>
            </a:r>
            <a:r>
              <a:rPr lang="zh-CN" altLang="en-US" sz="2400" dirty="0" smtClean="0"/>
              <a:t> </a:t>
            </a:r>
            <a:r>
              <a:rPr lang="en-US" altLang="zh-CN" sz="2400" dirty="0" smtClean="0"/>
              <a:t>classes</a:t>
            </a:r>
            <a:endParaRPr lang="en-US" sz="2400" dirty="0"/>
          </a:p>
        </p:txBody>
      </p:sp>
      <p:sp>
        <p:nvSpPr>
          <p:cNvPr id="8" name="TextBox 7">
            <a:extLst>
              <a:ext uri="{FF2B5EF4-FFF2-40B4-BE49-F238E27FC236}">
                <a16:creationId xmlns:a16="http://schemas.microsoft.com/office/drawing/2014/main" xmlns="" id="{F36B6C2E-B987-1545-B9CD-528DFA3F9F51}"/>
              </a:ext>
            </a:extLst>
          </p:cNvPr>
          <p:cNvSpPr txBox="1"/>
          <p:nvPr/>
        </p:nvSpPr>
        <p:spPr>
          <a:xfrm>
            <a:off x="2611442" y="6410527"/>
            <a:ext cx="6876883" cy="369332"/>
          </a:xfrm>
          <a:prstGeom prst="rect">
            <a:avLst/>
          </a:prstGeom>
          <a:noFill/>
        </p:spPr>
        <p:txBody>
          <a:bodyPr wrap="none" rtlCol="0">
            <a:spAutoFit/>
          </a:bodyPr>
          <a:lstStyle/>
          <a:p>
            <a:r>
              <a:rPr lang="en-US" dirty="0"/>
              <a:t>Figure 10. The comparison between </a:t>
            </a:r>
            <a:r>
              <a:rPr lang="en-US" altLang="zh-CN" dirty="0" smtClean="0"/>
              <a:t>MLP</a:t>
            </a:r>
            <a:r>
              <a:rPr lang="zh-CN" altLang="en-US" dirty="0" smtClean="0"/>
              <a:t> </a:t>
            </a:r>
            <a:r>
              <a:rPr lang="en-US" altLang="zh-CN" dirty="0" smtClean="0"/>
              <a:t>&amp;</a:t>
            </a:r>
            <a:r>
              <a:rPr lang="zh-CN" altLang="en-US" dirty="0" smtClean="0"/>
              <a:t> </a:t>
            </a:r>
            <a:r>
              <a:rPr lang="en-US" altLang="zh-CN" dirty="0" smtClean="0"/>
              <a:t>LSTM</a:t>
            </a:r>
            <a:r>
              <a:rPr lang="en-US" dirty="0" smtClean="0"/>
              <a:t> </a:t>
            </a:r>
            <a:r>
              <a:rPr lang="en-US" dirty="0"/>
              <a:t>of each activity</a:t>
            </a:r>
            <a:endParaRPr lang="en-US" dirty="0"/>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399" y="1753783"/>
            <a:ext cx="5987243" cy="4656744"/>
          </a:xfrm>
          <a:prstGeom prst="rect">
            <a:avLst/>
          </a:prstGeom>
        </p:spPr>
      </p:pic>
    </p:spTree>
    <p:extLst>
      <p:ext uri="{BB962C8B-B14F-4D97-AF65-F5344CB8AC3E}">
        <p14:creationId xmlns:p14="http://schemas.microsoft.com/office/powerpoint/2010/main" val="53438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2CCB6-9B3B-124F-82D5-DE895B7CC9A4}"/>
              </a:ext>
            </a:extLst>
          </p:cNvPr>
          <p:cNvSpPr>
            <a:spLocks noGrp="1"/>
          </p:cNvSpPr>
          <p:nvPr>
            <p:ph type="title"/>
          </p:nvPr>
        </p:nvSpPr>
        <p:spPr>
          <a:xfrm>
            <a:off x="677334" y="609600"/>
            <a:ext cx="8596668" cy="781878"/>
          </a:xfrm>
        </p:spPr>
        <p:txBody>
          <a:bodyPr>
            <a:normAutofit/>
          </a:bodyPr>
          <a:lstStyle/>
          <a:p>
            <a:r>
              <a:rPr lang="en-US" b="1" dirty="0" smtClean="0">
                <a:solidFill>
                  <a:srgbClr val="C00000"/>
                </a:solidFill>
              </a:rPr>
              <a:t>Improvement</a:t>
            </a:r>
            <a:endParaRPr lang="en-US" b="1" dirty="0">
              <a:solidFill>
                <a:srgbClr val="C00000"/>
              </a:solidFill>
            </a:endParaRPr>
          </a:p>
        </p:txBody>
      </p:sp>
      <p:sp>
        <p:nvSpPr>
          <p:cNvPr id="3" name="Content Placeholder 2">
            <a:extLst>
              <a:ext uri="{FF2B5EF4-FFF2-40B4-BE49-F238E27FC236}">
                <a16:creationId xmlns:a16="http://schemas.microsoft.com/office/drawing/2014/main" xmlns="" id="{6F3564CE-6B58-6544-9F85-70356784A6D7}"/>
              </a:ext>
            </a:extLst>
          </p:cNvPr>
          <p:cNvSpPr>
            <a:spLocks noGrp="1"/>
          </p:cNvSpPr>
          <p:nvPr>
            <p:ph idx="1"/>
          </p:nvPr>
        </p:nvSpPr>
        <p:spPr>
          <a:xfrm>
            <a:off x="677334" y="1391478"/>
            <a:ext cx="8596668" cy="4890052"/>
          </a:xfrm>
        </p:spPr>
        <p:txBody>
          <a:bodyPr/>
          <a:lstStyle/>
          <a:p>
            <a:r>
              <a:rPr lang="en-US" sz="2400" dirty="0"/>
              <a:t>Feature </a:t>
            </a:r>
            <a:r>
              <a:rPr lang="en-US" sz="2400" dirty="0" smtClean="0"/>
              <a:t>Selection</a:t>
            </a:r>
            <a:r>
              <a:rPr lang="zh-CN" altLang="en-US" sz="2400" dirty="0" smtClean="0"/>
              <a:t> </a:t>
            </a:r>
            <a:r>
              <a:rPr lang="en-US" altLang="zh-CN" sz="2400" dirty="0" smtClean="0"/>
              <a:t>by</a:t>
            </a:r>
            <a:r>
              <a:rPr lang="zh-CN" altLang="en-US" sz="2400" dirty="0" smtClean="0"/>
              <a:t> </a:t>
            </a:r>
            <a:r>
              <a:rPr lang="en-US" altLang="zh-CN" sz="2400" dirty="0" smtClean="0"/>
              <a:t>Importance</a:t>
            </a:r>
            <a:r>
              <a:rPr lang="zh-CN" altLang="en-US" sz="2400" dirty="0" smtClean="0"/>
              <a:t> </a:t>
            </a:r>
            <a:r>
              <a:rPr lang="en-US" altLang="zh-CN" sz="2400" dirty="0" smtClean="0"/>
              <a:t>in</a:t>
            </a:r>
            <a:r>
              <a:rPr lang="zh-CN" altLang="en-US" sz="2400" dirty="0" smtClean="0"/>
              <a:t> </a:t>
            </a:r>
            <a:r>
              <a:rPr lang="en-US" altLang="zh-CN" sz="2400" dirty="0" err="1" smtClean="0"/>
              <a:t>RandomForest</a:t>
            </a:r>
            <a:endParaRPr lang="en-US" altLang="zh-CN" sz="2400" dirty="0" smtClean="0"/>
          </a:p>
          <a:p>
            <a:pPr lvl="1"/>
            <a:r>
              <a:rPr lang="en-US" altLang="zh-CN" sz="2000" dirty="0" smtClean="0"/>
              <a:t>292</a:t>
            </a:r>
            <a:r>
              <a:rPr lang="zh-CN" altLang="en-US" sz="2000" dirty="0" smtClean="0"/>
              <a:t> </a:t>
            </a:r>
            <a:r>
              <a:rPr lang="en-US" altLang="zh-CN" sz="2000" dirty="0" smtClean="0"/>
              <a:t>features</a:t>
            </a:r>
            <a:r>
              <a:rPr lang="zh-CN" altLang="en-US" sz="2000" dirty="0" smtClean="0"/>
              <a:t> </a:t>
            </a:r>
            <a:r>
              <a:rPr lang="en-US" altLang="zh-CN" sz="2000" dirty="0" smtClean="0"/>
              <a:t>selected</a:t>
            </a:r>
            <a:endParaRPr lang="en-US" sz="2400" dirty="0"/>
          </a:p>
          <a:p>
            <a:pPr marL="0" indent="0">
              <a:buNone/>
            </a:pPr>
            <a:endParaRPr lang="en-US" dirty="0"/>
          </a:p>
        </p:txBody>
      </p:sp>
      <p:sp>
        <p:nvSpPr>
          <p:cNvPr id="5" name="TextBox 4">
            <a:extLst>
              <a:ext uri="{FF2B5EF4-FFF2-40B4-BE49-F238E27FC236}">
                <a16:creationId xmlns:a16="http://schemas.microsoft.com/office/drawing/2014/main" xmlns="" id="{34A09107-A26D-BE4C-8071-7E84CE3AA933}"/>
              </a:ext>
            </a:extLst>
          </p:cNvPr>
          <p:cNvSpPr txBox="1"/>
          <p:nvPr/>
        </p:nvSpPr>
        <p:spPr>
          <a:xfrm>
            <a:off x="2870996" y="6304764"/>
            <a:ext cx="4678012" cy="338554"/>
          </a:xfrm>
          <a:prstGeom prst="rect">
            <a:avLst/>
          </a:prstGeom>
          <a:noFill/>
        </p:spPr>
        <p:txBody>
          <a:bodyPr wrap="none" rtlCol="0">
            <a:spAutoFit/>
          </a:bodyPr>
          <a:lstStyle/>
          <a:p>
            <a:r>
              <a:rPr lang="en-US" sz="1600" dirty="0"/>
              <a:t>Table 4. Comparison of feature selection results </a:t>
            </a:r>
          </a:p>
        </p:txBody>
      </p:sp>
    </p:spTree>
    <p:extLst>
      <p:ext uri="{BB962C8B-B14F-4D97-AF65-F5344CB8AC3E}">
        <p14:creationId xmlns:p14="http://schemas.microsoft.com/office/powerpoint/2010/main" val="257830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2CCB6-9B3B-124F-82D5-DE895B7CC9A4}"/>
              </a:ext>
            </a:extLst>
          </p:cNvPr>
          <p:cNvSpPr>
            <a:spLocks noGrp="1"/>
          </p:cNvSpPr>
          <p:nvPr>
            <p:ph type="title"/>
          </p:nvPr>
        </p:nvSpPr>
        <p:spPr>
          <a:xfrm>
            <a:off x="677334" y="609600"/>
            <a:ext cx="8596668" cy="781878"/>
          </a:xfrm>
        </p:spPr>
        <p:txBody>
          <a:bodyPr>
            <a:normAutofit/>
          </a:bodyPr>
          <a:lstStyle/>
          <a:p>
            <a:r>
              <a:rPr lang="en-US" b="1" dirty="0" smtClean="0">
                <a:solidFill>
                  <a:srgbClr val="C00000"/>
                </a:solidFill>
              </a:rPr>
              <a:t>Improvement</a:t>
            </a:r>
            <a:endParaRPr lang="en-US" b="1" dirty="0">
              <a:solidFill>
                <a:srgbClr val="C00000"/>
              </a:solidFill>
            </a:endParaRPr>
          </a:p>
        </p:txBody>
      </p:sp>
      <p:sp>
        <p:nvSpPr>
          <p:cNvPr id="3" name="Content Placeholder 2">
            <a:extLst>
              <a:ext uri="{FF2B5EF4-FFF2-40B4-BE49-F238E27FC236}">
                <a16:creationId xmlns:a16="http://schemas.microsoft.com/office/drawing/2014/main" xmlns="" id="{6F3564CE-6B58-6544-9F85-70356784A6D7}"/>
              </a:ext>
            </a:extLst>
          </p:cNvPr>
          <p:cNvSpPr>
            <a:spLocks noGrp="1"/>
          </p:cNvSpPr>
          <p:nvPr>
            <p:ph idx="1"/>
          </p:nvPr>
        </p:nvSpPr>
        <p:spPr>
          <a:xfrm>
            <a:off x="677334" y="1391478"/>
            <a:ext cx="8596668" cy="4890052"/>
          </a:xfrm>
        </p:spPr>
        <p:txBody>
          <a:bodyPr/>
          <a:lstStyle/>
          <a:p>
            <a:r>
              <a:rPr lang="en-US" sz="2400" dirty="0"/>
              <a:t>Feature Selection</a:t>
            </a:r>
            <a:r>
              <a:rPr lang="zh-CN" altLang="en-US" sz="2400" dirty="0"/>
              <a:t> </a:t>
            </a:r>
            <a:r>
              <a:rPr lang="en-US" altLang="zh-CN" sz="2400" dirty="0"/>
              <a:t>by</a:t>
            </a:r>
            <a:r>
              <a:rPr lang="zh-CN" altLang="en-US" sz="2400" dirty="0"/>
              <a:t> </a:t>
            </a:r>
            <a:r>
              <a:rPr lang="en-US" altLang="zh-CN" sz="2400" dirty="0" smtClean="0"/>
              <a:t>F-score</a:t>
            </a:r>
          </a:p>
          <a:p>
            <a:pPr lvl="1"/>
            <a:r>
              <a:rPr lang="en-US" altLang="zh-CN" sz="2000" dirty="0" smtClean="0"/>
              <a:t>400</a:t>
            </a:r>
            <a:r>
              <a:rPr lang="zh-CN" altLang="en-US" sz="2000" dirty="0" smtClean="0"/>
              <a:t> </a:t>
            </a:r>
            <a:r>
              <a:rPr lang="en-US" altLang="zh-CN" sz="2000" dirty="0" smtClean="0"/>
              <a:t>features</a:t>
            </a:r>
            <a:r>
              <a:rPr lang="zh-CN" altLang="en-US" sz="2000" dirty="0" smtClean="0"/>
              <a:t> </a:t>
            </a:r>
            <a:r>
              <a:rPr lang="en-US" altLang="zh-CN" sz="2000" dirty="0" smtClean="0"/>
              <a:t>selected</a:t>
            </a:r>
            <a:endParaRPr lang="en-US" dirty="0" smtClean="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6916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CE646-AF03-2F4D-8325-3CB5B32A9279}"/>
              </a:ext>
            </a:extLst>
          </p:cNvPr>
          <p:cNvSpPr>
            <a:spLocks noGrp="1"/>
          </p:cNvSpPr>
          <p:nvPr>
            <p:ph type="title"/>
          </p:nvPr>
        </p:nvSpPr>
        <p:spPr>
          <a:xfrm>
            <a:off x="617958" y="609599"/>
            <a:ext cx="8596668" cy="1320800"/>
          </a:xfrm>
        </p:spPr>
        <p:txBody>
          <a:bodyPr>
            <a:normAutofit fontScale="90000"/>
          </a:bodyPr>
          <a:lstStyle/>
          <a:p>
            <a:r>
              <a:rPr lang="en-US" sz="4000" b="1" dirty="0">
                <a:solidFill>
                  <a:srgbClr val="C00000"/>
                </a:solidFill>
              </a:rPr>
              <a:t>Comparison with other methods</a:t>
            </a:r>
            <a:r>
              <a:rPr lang="en-US" b="1" dirty="0">
                <a:solidFill>
                  <a:srgbClr val="C00000"/>
                </a:solidFill>
              </a:rPr>
              <a:t/>
            </a:r>
            <a:br>
              <a:rPr lang="en-US" b="1" dirty="0">
                <a:solidFill>
                  <a:srgbClr val="C00000"/>
                </a:solidFill>
              </a:rPr>
            </a:br>
            <a:r>
              <a:rPr lang="en-US" sz="1800" b="1" dirty="0">
                <a:solidFill>
                  <a:schemeClr val="tx1"/>
                </a:solidFill>
              </a:rPr>
              <a:t>reference: </a:t>
            </a:r>
            <a:r>
              <a:rPr lang="en-US" sz="1800" i="1" dirty="0">
                <a:solidFill>
                  <a:schemeClr val="tx1"/>
                </a:solidFill>
              </a:rPr>
              <a:t>K. Nakano and B. Chakraborty, “Effect of dynamic feature for human activity recognition using smartphone sensors” 2017 IEEE 8th International Conference</a:t>
            </a:r>
            <a:r>
              <a:rPr lang="en-US" sz="1800" dirty="0">
                <a:solidFill>
                  <a:schemeClr val="tx1"/>
                </a:solidFill>
              </a:rPr>
              <a:t>.</a:t>
            </a:r>
            <a:endParaRPr lang="en-US" b="1" dirty="0">
              <a:solidFill>
                <a:schemeClr val="tx1"/>
              </a:solidFill>
            </a:endParaRPr>
          </a:p>
        </p:txBody>
      </p:sp>
      <p:graphicFrame>
        <p:nvGraphicFramePr>
          <p:cNvPr id="6" name="Content Placeholder 5">
            <a:extLst>
              <a:ext uri="{FF2B5EF4-FFF2-40B4-BE49-F238E27FC236}">
                <a16:creationId xmlns:a16="http://schemas.microsoft.com/office/drawing/2014/main" xmlns="" id="{BC2AA9E2-E7F2-1548-BFBF-03958ED1DD16}"/>
              </a:ext>
            </a:extLst>
          </p:cNvPr>
          <p:cNvGraphicFramePr>
            <a:graphicFrameLocks noGrp="1"/>
          </p:cNvGraphicFramePr>
          <p:nvPr>
            <p:ph idx="1"/>
            <p:extLst>
              <p:ext uri="{D42A27DB-BD31-4B8C-83A1-F6EECF244321}">
                <p14:modId xmlns:p14="http://schemas.microsoft.com/office/powerpoint/2010/main" val="1783510729"/>
              </p:ext>
            </p:extLst>
          </p:nvPr>
        </p:nvGraphicFramePr>
        <p:xfrm>
          <a:off x="459176" y="2257163"/>
          <a:ext cx="11291459" cy="3504566"/>
        </p:xfrm>
        <a:graphic>
          <a:graphicData uri="http://schemas.openxmlformats.org/drawingml/2006/table">
            <a:tbl>
              <a:tblPr firstRow="1" bandRow="1">
                <a:tableStyleId>{5C22544A-7EE6-4342-B048-85BDC9FD1C3A}</a:tableStyleId>
              </a:tblPr>
              <a:tblGrid>
                <a:gridCol w="1360111">
                  <a:extLst>
                    <a:ext uri="{9D8B030D-6E8A-4147-A177-3AD203B41FA5}">
                      <a16:colId xmlns:a16="http://schemas.microsoft.com/office/drawing/2014/main" xmlns="" val="1270087983"/>
                    </a:ext>
                  </a:extLst>
                </a:gridCol>
                <a:gridCol w="1026495">
                  <a:extLst>
                    <a:ext uri="{9D8B030D-6E8A-4147-A177-3AD203B41FA5}">
                      <a16:colId xmlns:a16="http://schemas.microsoft.com/office/drawing/2014/main" xmlns="" val="2023681138"/>
                    </a:ext>
                  </a:extLst>
                </a:gridCol>
                <a:gridCol w="1052158">
                  <a:extLst>
                    <a:ext uri="{9D8B030D-6E8A-4147-A177-3AD203B41FA5}">
                      <a16:colId xmlns:a16="http://schemas.microsoft.com/office/drawing/2014/main" xmlns="" val="1504139380"/>
                    </a:ext>
                  </a:extLst>
                </a:gridCol>
                <a:gridCol w="1077821">
                  <a:extLst>
                    <a:ext uri="{9D8B030D-6E8A-4147-A177-3AD203B41FA5}">
                      <a16:colId xmlns:a16="http://schemas.microsoft.com/office/drawing/2014/main" xmlns="" val="4215424499"/>
                    </a:ext>
                  </a:extLst>
                </a:gridCol>
                <a:gridCol w="1141977">
                  <a:extLst>
                    <a:ext uri="{9D8B030D-6E8A-4147-A177-3AD203B41FA5}">
                      <a16:colId xmlns:a16="http://schemas.microsoft.com/office/drawing/2014/main" xmlns="" val="1093627992"/>
                    </a:ext>
                  </a:extLst>
                </a:gridCol>
                <a:gridCol w="1504242"/>
                <a:gridCol w="1468582"/>
                <a:gridCol w="1371600"/>
                <a:gridCol w="1288473"/>
              </a:tblGrid>
              <a:tr h="315319">
                <a:tc>
                  <a:txBody>
                    <a:bodyPr/>
                    <a:lstStyle/>
                    <a:p>
                      <a:pPr algn="ctr"/>
                      <a:r>
                        <a:rPr lang="en-US" dirty="0"/>
                        <a:t>Activity</a:t>
                      </a:r>
                    </a:p>
                  </a:txBody>
                  <a:tcPr/>
                </a:tc>
                <a:tc>
                  <a:txBody>
                    <a:bodyPr/>
                    <a:lstStyle/>
                    <a:p>
                      <a:pPr algn="ctr"/>
                      <a:r>
                        <a:rPr lang="en-US" dirty="0"/>
                        <a:t>CNN</a:t>
                      </a:r>
                    </a:p>
                  </a:txBody>
                  <a:tcPr/>
                </a:tc>
                <a:tc>
                  <a:txBody>
                    <a:bodyPr/>
                    <a:lstStyle/>
                    <a:p>
                      <a:pPr algn="ctr"/>
                      <a:r>
                        <a:rPr lang="en-US" dirty="0"/>
                        <a:t>K-NN</a:t>
                      </a:r>
                    </a:p>
                  </a:txBody>
                  <a:tcPr/>
                </a:tc>
                <a:tc>
                  <a:txBody>
                    <a:bodyPr/>
                    <a:lstStyle/>
                    <a:p>
                      <a:pPr algn="ctr"/>
                      <a:r>
                        <a:rPr lang="en-US" altLang="zh-CN" dirty="0" smtClean="0">
                          <a:solidFill>
                            <a:schemeClr val="accent5"/>
                          </a:solidFill>
                        </a:rPr>
                        <a:t>MLP</a:t>
                      </a:r>
                      <a:endParaRPr lang="en-US" dirty="0">
                        <a:solidFill>
                          <a:schemeClr val="accent5"/>
                        </a:solidFill>
                      </a:endParaRPr>
                    </a:p>
                  </a:txBody>
                  <a:tcPr/>
                </a:tc>
                <a:tc>
                  <a:txBody>
                    <a:bodyPr/>
                    <a:lstStyle/>
                    <a:p>
                      <a:pPr algn="ctr"/>
                      <a:r>
                        <a:rPr lang="en-US" altLang="zh-CN" dirty="0" smtClean="0">
                          <a:solidFill>
                            <a:schemeClr val="accent5"/>
                          </a:solidFill>
                        </a:rPr>
                        <a:t>LSTM</a:t>
                      </a:r>
                      <a:endParaRPr lang="en-US" dirty="0">
                        <a:solidFill>
                          <a:schemeClr val="accent5"/>
                        </a:solidFill>
                      </a:endParaRPr>
                    </a:p>
                  </a:txBody>
                  <a:tcPr/>
                </a:tc>
                <a:tc>
                  <a:txBody>
                    <a:bodyPr/>
                    <a:lstStyle/>
                    <a:p>
                      <a:pPr algn="ctr"/>
                      <a:r>
                        <a:rPr lang="en-US" altLang="zh-CN" dirty="0" smtClean="0">
                          <a:solidFill>
                            <a:schemeClr val="accent5"/>
                          </a:solidFill>
                        </a:rPr>
                        <a:t>Importance</a:t>
                      </a:r>
                      <a:r>
                        <a:rPr lang="zh-CN" altLang="en-US" dirty="0" smtClean="0">
                          <a:solidFill>
                            <a:schemeClr val="accent5"/>
                          </a:solidFill>
                        </a:rPr>
                        <a:t> </a:t>
                      </a:r>
                      <a:r>
                        <a:rPr lang="en-US" altLang="zh-CN" dirty="0" smtClean="0">
                          <a:solidFill>
                            <a:schemeClr val="accent5"/>
                          </a:solidFill>
                        </a:rPr>
                        <a:t>MLP</a:t>
                      </a:r>
                      <a:endParaRPr lang="en-US" dirty="0">
                        <a:solidFill>
                          <a:schemeClr val="accent5"/>
                        </a:solidFill>
                      </a:endParaRPr>
                    </a:p>
                  </a:txBody>
                  <a:tcPr/>
                </a:tc>
                <a:tc>
                  <a:txBody>
                    <a:bodyPr/>
                    <a:lstStyle/>
                    <a:p>
                      <a:pPr algn="ctr"/>
                      <a:r>
                        <a:rPr lang="en-US" altLang="zh-CN" dirty="0" smtClean="0">
                          <a:solidFill>
                            <a:schemeClr val="accent5"/>
                          </a:solidFill>
                        </a:rPr>
                        <a:t>Importance</a:t>
                      </a:r>
                      <a:r>
                        <a:rPr lang="zh-CN" altLang="en-US" baseline="0" dirty="0" smtClean="0">
                          <a:solidFill>
                            <a:schemeClr val="accent5"/>
                          </a:solidFill>
                        </a:rPr>
                        <a:t> </a:t>
                      </a:r>
                      <a:r>
                        <a:rPr lang="en-US" altLang="zh-CN" baseline="0" dirty="0" smtClean="0">
                          <a:solidFill>
                            <a:schemeClr val="accent5"/>
                          </a:solidFill>
                        </a:rPr>
                        <a:t>LSTM</a:t>
                      </a:r>
                      <a:endParaRPr lang="en-US" dirty="0">
                        <a:solidFill>
                          <a:schemeClr val="accent5"/>
                        </a:solidFill>
                      </a:endParaRPr>
                    </a:p>
                  </a:txBody>
                  <a:tcPr/>
                </a:tc>
                <a:tc>
                  <a:txBody>
                    <a:bodyPr/>
                    <a:lstStyle/>
                    <a:p>
                      <a:pPr algn="ctr"/>
                      <a:r>
                        <a:rPr lang="en-US" altLang="zh-CN" dirty="0" smtClean="0">
                          <a:solidFill>
                            <a:schemeClr val="accent5"/>
                          </a:solidFill>
                        </a:rPr>
                        <a:t>F-score</a:t>
                      </a:r>
                      <a:r>
                        <a:rPr lang="zh-CN" altLang="en-US" dirty="0" smtClean="0">
                          <a:solidFill>
                            <a:schemeClr val="accent5"/>
                          </a:solidFill>
                        </a:rPr>
                        <a:t> </a:t>
                      </a:r>
                      <a:r>
                        <a:rPr lang="en-US" altLang="zh-CN" dirty="0" smtClean="0">
                          <a:solidFill>
                            <a:schemeClr val="accent5"/>
                          </a:solidFill>
                        </a:rPr>
                        <a:t>MLP</a:t>
                      </a:r>
                      <a:endParaRPr lang="en-US" dirty="0">
                        <a:solidFill>
                          <a:schemeClr val="accent5"/>
                        </a:solidFill>
                      </a:endParaRPr>
                    </a:p>
                  </a:txBody>
                  <a:tcPr/>
                </a:tc>
                <a:tc>
                  <a:txBody>
                    <a:bodyPr/>
                    <a:lstStyle/>
                    <a:p>
                      <a:pPr algn="ctr"/>
                      <a:r>
                        <a:rPr lang="en-US" altLang="zh-CN" dirty="0" smtClean="0">
                          <a:solidFill>
                            <a:schemeClr val="accent5"/>
                          </a:solidFill>
                        </a:rPr>
                        <a:t>F-score</a:t>
                      </a:r>
                      <a:r>
                        <a:rPr lang="zh-CN" altLang="en-US" baseline="0" dirty="0" smtClean="0">
                          <a:solidFill>
                            <a:schemeClr val="accent5"/>
                          </a:solidFill>
                        </a:rPr>
                        <a:t> </a:t>
                      </a:r>
                      <a:r>
                        <a:rPr lang="en-US" altLang="zh-CN" baseline="0" dirty="0" smtClean="0">
                          <a:solidFill>
                            <a:schemeClr val="accent5"/>
                          </a:solidFill>
                        </a:rPr>
                        <a:t>LTSM</a:t>
                      </a:r>
                      <a:endParaRPr lang="en-US" dirty="0">
                        <a:solidFill>
                          <a:schemeClr val="accent5"/>
                        </a:solidFill>
                      </a:endParaRPr>
                    </a:p>
                  </a:txBody>
                  <a:tcPr/>
                </a:tc>
                <a:extLst>
                  <a:ext uri="{0D108BD9-81ED-4DB2-BD59-A6C34878D82A}">
                    <a16:rowId xmlns:a16="http://schemas.microsoft.com/office/drawing/2014/main" xmlns="" val="558036902"/>
                  </a:ext>
                </a:extLst>
              </a:tr>
              <a:tr h="403724">
                <a:tc>
                  <a:txBody>
                    <a:bodyPr/>
                    <a:lstStyle/>
                    <a:p>
                      <a:pPr algn="ctr"/>
                      <a:r>
                        <a:rPr lang="en-US" dirty="0"/>
                        <a:t>Walking</a:t>
                      </a:r>
                    </a:p>
                  </a:txBody>
                  <a:tcPr/>
                </a:tc>
                <a:tc>
                  <a:txBody>
                    <a:bodyPr/>
                    <a:lstStyle/>
                    <a:p>
                      <a:pPr algn="ctr"/>
                      <a:r>
                        <a:rPr lang="en-US" dirty="0">
                          <a:solidFill>
                            <a:schemeClr val="accent5"/>
                          </a:solidFill>
                        </a:rPr>
                        <a:t>0.9980</a:t>
                      </a:r>
                    </a:p>
                  </a:txBody>
                  <a:tcPr/>
                </a:tc>
                <a:tc>
                  <a:txBody>
                    <a:bodyPr/>
                    <a:lstStyle/>
                    <a:p>
                      <a:pPr algn="ctr"/>
                      <a:r>
                        <a:rPr lang="en-US" dirty="0"/>
                        <a:t>0.9778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2967400947"/>
                  </a:ext>
                </a:extLst>
              </a:tr>
              <a:tr h="403724">
                <a:tc>
                  <a:txBody>
                    <a:bodyPr/>
                    <a:lstStyle/>
                    <a:p>
                      <a:pPr algn="ctr"/>
                      <a:r>
                        <a:rPr lang="en-US" dirty="0"/>
                        <a:t> Upstairs</a:t>
                      </a:r>
                    </a:p>
                  </a:txBody>
                  <a:tcPr/>
                </a:tc>
                <a:tc>
                  <a:txBody>
                    <a:bodyPr/>
                    <a:lstStyle/>
                    <a:p>
                      <a:pPr algn="ctr"/>
                      <a:r>
                        <a:rPr lang="en-US" dirty="0"/>
                        <a:t>0.9703</a:t>
                      </a:r>
                    </a:p>
                  </a:txBody>
                  <a:tcPr/>
                </a:tc>
                <a:tc>
                  <a:txBody>
                    <a:bodyPr/>
                    <a:lstStyle/>
                    <a:p>
                      <a:pPr algn="ctr"/>
                      <a:r>
                        <a:rPr lang="en-US" dirty="0"/>
                        <a:t>0.9002</a:t>
                      </a:r>
                    </a:p>
                  </a:txBody>
                  <a:tcPr/>
                </a:tc>
                <a:tc>
                  <a:txBody>
                    <a:bodyPr/>
                    <a:lstStyle/>
                    <a:p>
                      <a:pPr algn="ctr"/>
                      <a:endParaRPr lang="en-US" dirty="0"/>
                    </a:p>
                  </a:txBody>
                  <a:tcPr/>
                </a:tc>
                <a:tc>
                  <a:txBody>
                    <a:bodyPr/>
                    <a:lstStyle/>
                    <a:p>
                      <a:pPr algn="ctr"/>
                      <a:endParaRPr lang="en-US" dirty="0">
                        <a:solidFill>
                          <a:schemeClr val="accent5"/>
                        </a:solidFill>
                      </a:endParaRPr>
                    </a:p>
                  </a:txBody>
                  <a:tcPr/>
                </a:tc>
                <a:tc>
                  <a:txBody>
                    <a:bodyPr/>
                    <a:lstStyle/>
                    <a:p>
                      <a:pPr algn="ctr"/>
                      <a:endParaRPr lang="en-US" dirty="0">
                        <a:solidFill>
                          <a:schemeClr val="accent5"/>
                        </a:solidFill>
                      </a:endParaRPr>
                    </a:p>
                  </a:txBody>
                  <a:tcPr/>
                </a:tc>
                <a:tc>
                  <a:txBody>
                    <a:bodyPr/>
                    <a:lstStyle/>
                    <a:p>
                      <a:pPr algn="ctr"/>
                      <a:endParaRPr lang="en-US" dirty="0">
                        <a:solidFill>
                          <a:schemeClr val="accent5"/>
                        </a:solidFill>
                      </a:endParaRPr>
                    </a:p>
                  </a:txBody>
                  <a:tcPr/>
                </a:tc>
                <a:tc>
                  <a:txBody>
                    <a:bodyPr/>
                    <a:lstStyle/>
                    <a:p>
                      <a:pPr algn="ctr"/>
                      <a:endParaRPr lang="en-US" dirty="0">
                        <a:solidFill>
                          <a:schemeClr val="accent5"/>
                        </a:solidFill>
                      </a:endParaRPr>
                    </a:p>
                  </a:txBody>
                  <a:tcPr/>
                </a:tc>
                <a:tc>
                  <a:txBody>
                    <a:bodyPr/>
                    <a:lstStyle/>
                    <a:p>
                      <a:pPr algn="ctr"/>
                      <a:endParaRPr lang="en-US" dirty="0">
                        <a:solidFill>
                          <a:schemeClr val="accent5"/>
                        </a:solidFill>
                      </a:endParaRPr>
                    </a:p>
                  </a:txBody>
                  <a:tcPr/>
                </a:tc>
                <a:extLst>
                  <a:ext uri="{0D108BD9-81ED-4DB2-BD59-A6C34878D82A}">
                    <a16:rowId xmlns:a16="http://schemas.microsoft.com/office/drawing/2014/main" xmlns="" val="2935534215"/>
                  </a:ext>
                </a:extLst>
              </a:tr>
              <a:tr h="403724">
                <a:tc>
                  <a:txBody>
                    <a:bodyPr/>
                    <a:lstStyle/>
                    <a:p>
                      <a:pPr algn="ctr"/>
                      <a:r>
                        <a:rPr lang="en-US" dirty="0"/>
                        <a:t> Downstairs</a:t>
                      </a:r>
                    </a:p>
                  </a:txBody>
                  <a:tcPr/>
                </a:tc>
                <a:tc>
                  <a:txBody>
                    <a:bodyPr/>
                    <a:lstStyle/>
                    <a:p>
                      <a:pPr algn="ctr"/>
                      <a:r>
                        <a:rPr lang="en-US" dirty="0">
                          <a:solidFill>
                            <a:schemeClr val="accent5"/>
                          </a:solidFill>
                        </a:rPr>
                        <a:t>0.9905</a:t>
                      </a:r>
                    </a:p>
                  </a:txBody>
                  <a:tcPr/>
                </a:tc>
                <a:tc>
                  <a:txBody>
                    <a:bodyPr/>
                    <a:lstStyle/>
                    <a:p>
                      <a:pPr algn="ctr"/>
                      <a:r>
                        <a:rPr lang="en-US" dirty="0"/>
                        <a:t>0.7857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2548559511"/>
                  </a:ext>
                </a:extLst>
              </a:tr>
              <a:tr h="403724">
                <a:tc>
                  <a:txBody>
                    <a:bodyPr/>
                    <a:lstStyle/>
                    <a:p>
                      <a:pPr algn="ctr"/>
                      <a:r>
                        <a:rPr lang="en-US" dirty="0"/>
                        <a:t>Sitting</a:t>
                      </a:r>
                    </a:p>
                  </a:txBody>
                  <a:tcPr/>
                </a:tc>
                <a:tc>
                  <a:txBody>
                    <a:bodyPr/>
                    <a:lstStyle/>
                    <a:p>
                      <a:pPr algn="ctr"/>
                      <a:r>
                        <a:rPr lang="en-US" dirty="0"/>
                        <a:t>0.7739</a:t>
                      </a:r>
                    </a:p>
                  </a:txBody>
                  <a:tcPr/>
                </a:tc>
                <a:tc>
                  <a:txBody>
                    <a:bodyPr/>
                    <a:lstStyle/>
                    <a:p>
                      <a:pPr algn="ctr"/>
                      <a:r>
                        <a:rPr lang="en-US" dirty="0">
                          <a:solidFill>
                            <a:srgbClr val="C00000"/>
                          </a:solidFill>
                        </a:rPr>
                        <a:t>0.9304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2375909617"/>
                  </a:ext>
                </a:extLst>
              </a:tr>
              <a:tr h="403724">
                <a:tc>
                  <a:txBody>
                    <a:bodyPr/>
                    <a:lstStyle/>
                    <a:p>
                      <a:pPr algn="ctr"/>
                      <a:r>
                        <a:rPr lang="en-US" dirty="0"/>
                        <a:t>Standing</a:t>
                      </a:r>
                    </a:p>
                  </a:txBody>
                  <a:tcPr/>
                </a:tc>
                <a:tc>
                  <a:txBody>
                    <a:bodyPr/>
                    <a:lstStyle/>
                    <a:p>
                      <a:pPr algn="ctr"/>
                      <a:r>
                        <a:rPr lang="en-US" dirty="0"/>
                        <a:t>0.8909</a:t>
                      </a:r>
                    </a:p>
                  </a:txBody>
                  <a:tcPr/>
                </a:tc>
                <a:tc>
                  <a:txBody>
                    <a:bodyPr/>
                    <a:lstStyle/>
                    <a:p>
                      <a:pPr algn="ctr"/>
                      <a:r>
                        <a:rPr lang="en-US" dirty="0"/>
                        <a:t>0.9304</a:t>
                      </a:r>
                    </a:p>
                  </a:txBody>
                  <a:tcPr/>
                </a:tc>
                <a:tc>
                  <a:txBody>
                    <a:bodyPr/>
                    <a:lstStyle/>
                    <a:p>
                      <a:pPr algn="ctr"/>
                      <a:endParaRPr lang="en-US" dirty="0"/>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extLst>
                  <a:ext uri="{0D108BD9-81ED-4DB2-BD59-A6C34878D82A}">
                    <a16:rowId xmlns:a16="http://schemas.microsoft.com/office/drawing/2014/main" xmlns="" val="3159111841"/>
                  </a:ext>
                </a:extLst>
              </a:tr>
              <a:tr h="403724">
                <a:tc>
                  <a:txBody>
                    <a:bodyPr/>
                    <a:lstStyle/>
                    <a:p>
                      <a:pPr algn="ctr"/>
                      <a:r>
                        <a:rPr lang="en-US" dirty="0"/>
                        <a:t>Laying</a:t>
                      </a:r>
                    </a:p>
                  </a:txBody>
                  <a:tcPr/>
                </a:tc>
                <a:tc>
                  <a:txBody>
                    <a:bodyPr/>
                    <a:lstStyle/>
                    <a:p>
                      <a:pPr algn="ctr"/>
                      <a:r>
                        <a:rPr lang="en-US" dirty="0"/>
                        <a:t>0.8100</a:t>
                      </a:r>
                    </a:p>
                  </a:txBody>
                  <a:tcPr/>
                </a:tc>
                <a:tc>
                  <a:txBody>
                    <a:bodyPr/>
                    <a:lstStyle/>
                    <a:p>
                      <a:pPr algn="ctr"/>
                      <a:r>
                        <a:rPr lang="en-US" dirty="0"/>
                        <a:t>0.9944</a:t>
                      </a: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extLst>
                  <a:ext uri="{0D108BD9-81ED-4DB2-BD59-A6C34878D82A}">
                    <a16:rowId xmlns:a16="http://schemas.microsoft.com/office/drawing/2014/main" xmlns="" val="3415530677"/>
                  </a:ext>
                </a:extLst>
              </a:tr>
              <a:tr h="442142">
                <a:tc>
                  <a:txBody>
                    <a:bodyPr/>
                    <a:lstStyle/>
                    <a:p>
                      <a:pPr algn="ctr"/>
                      <a:r>
                        <a:rPr lang="en-US" dirty="0"/>
                        <a:t>Overall</a:t>
                      </a:r>
                    </a:p>
                  </a:txBody>
                  <a:tcPr/>
                </a:tc>
                <a:tc>
                  <a:txBody>
                    <a:bodyPr/>
                    <a:lstStyle/>
                    <a:p>
                      <a:pPr algn="ctr"/>
                      <a:r>
                        <a:rPr lang="en-US" dirty="0"/>
                        <a:t>0.9056</a:t>
                      </a:r>
                    </a:p>
                  </a:txBody>
                  <a:tcPr/>
                </a:tc>
                <a:tc>
                  <a:txBody>
                    <a:bodyPr/>
                    <a:lstStyle/>
                    <a:p>
                      <a:pPr algn="ctr"/>
                      <a:r>
                        <a:rPr lang="en-US" dirty="0"/>
                        <a:t>0.9012</a:t>
                      </a: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tc>
                  <a:txBody>
                    <a:bodyPr/>
                    <a:lstStyle/>
                    <a:p>
                      <a:pPr algn="ctr"/>
                      <a:endParaRPr lang="en-US" dirty="0">
                        <a:solidFill>
                          <a:srgbClr val="C00000"/>
                        </a:solidFill>
                      </a:endParaRPr>
                    </a:p>
                  </a:txBody>
                  <a:tcPr/>
                </a:tc>
                <a:extLst>
                  <a:ext uri="{0D108BD9-81ED-4DB2-BD59-A6C34878D82A}">
                    <a16:rowId xmlns:a16="http://schemas.microsoft.com/office/drawing/2014/main" xmlns="" val="1427270092"/>
                  </a:ext>
                </a:extLst>
              </a:tr>
            </a:tbl>
          </a:graphicData>
        </a:graphic>
      </p:graphicFrame>
      <p:sp>
        <p:nvSpPr>
          <p:cNvPr id="8" name="TextBox 7">
            <a:extLst>
              <a:ext uri="{FF2B5EF4-FFF2-40B4-BE49-F238E27FC236}">
                <a16:creationId xmlns:a16="http://schemas.microsoft.com/office/drawing/2014/main" xmlns="" id="{5BBBEE0D-F71C-F245-99F4-383CE87E2A49}"/>
              </a:ext>
            </a:extLst>
          </p:cNvPr>
          <p:cNvSpPr txBox="1"/>
          <p:nvPr/>
        </p:nvSpPr>
        <p:spPr>
          <a:xfrm>
            <a:off x="3817817" y="6427047"/>
            <a:ext cx="4880760" cy="369332"/>
          </a:xfrm>
          <a:prstGeom prst="rect">
            <a:avLst/>
          </a:prstGeom>
          <a:noFill/>
        </p:spPr>
        <p:txBody>
          <a:bodyPr wrap="none" rtlCol="0">
            <a:spAutoFit/>
          </a:bodyPr>
          <a:lstStyle/>
          <a:p>
            <a:r>
              <a:rPr lang="en-US" dirty="0"/>
              <a:t>Table 3. The comparison with other methods </a:t>
            </a:r>
          </a:p>
        </p:txBody>
      </p:sp>
      <p:sp>
        <p:nvSpPr>
          <p:cNvPr id="11" name="Left Brace 10">
            <a:extLst>
              <a:ext uri="{FF2B5EF4-FFF2-40B4-BE49-F238E27FC236}">
                <a16:creationId xmlns:a16="http://schemas.microsoft.com/office/drawing/2014/main" xmlns="" id="{FFEAFCDC-363B-C542-B01A-20CEB226962A}"/>
              </a:ext>
            </a:extLst>
          </p:cNvPr>
          <p:cNvSpPr/>
          <p:nvPr/>
        </p:nvSpPr>
        <p:spPr>
          <a:xfrm rot="16200000">
            <a:off x="7593368" y="2369092"/>
            <a:ext cx="287727" cy="7151074"/>
          </a:xfrm>
          <a:prstGeom prst="leftBrace">
            <a:avLst/>
          </a:prstGeom>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2" name="Left Brace 11">
            <a:extLst>
              <a:ext uri="{FF2B5EF4-FFF2-40B4-BE49-F238E27FC236}">
                <a16:creationId xmlns:a16="http://schemas.microsoft.com/office/drawing/2014/main" xmlns="" id="{0B55E738-6AE3-7841-AEAF-E39471ED7CE9}"/>
              </a:ext>
            </a:extLst>
          </p:cNvPr>
          <p:cNvSpPr/>
          <p:nvPr/>
        </p:nvSpPr>
        <p:spPr>
          <a:xfrm rot="16200000">
            <a:off x="2633715" y="5158389"/>
            <a:ext cx="303928" cy="1556280"/>
          </a:xfrm>
          <a:prstGeom prst="leftBrace">
            <a:avLst/>
          </a:prstGeom>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TextBox 12">
            <a:extLst>
              <a:ext uri="{FF2B5EF4-FFF2-40B4-BE49-F238E27FC236}">
                <a16:creationId xmlns:a16="http://schemas.microsoft.com/office/drawing/2014/main" xmlns="" id="{421BAF3C-9760-4044-8533-D46DFE0A7CD2}"/>
              </a:ext>
            </a:extLst>
          </p:cNvPr>
          <p:cNvSpPr txBox="1"/>
          <p:nvPr/>
        </p:nvSpPr>
        <p:spPr>
          <a:xfrm>
            <a:off x="2007539" y="6088493"/>
            <a:ext cx="1706301" cy="338554"/>
          </a:xfrm>
          <a:prstGeom prst="rect">
            <a:avLst/>
          </a:prstGeom>
          <a:noFill/>
        </p:spPr>
        <p:txBody>
          <a:bodyPr wrap="none" rtlCol="0">
            <a:spAutoFit/>
          </a:bodyPr>
          <a:lstStyle/>
          <a:p>
            <a:r>
              <a:rPr lang="en-US" sz="1600" dirty="0"/>
              <a:t>Others’ methods</a:t>
            </a:r>
          </a:p>
        </p:txBody>
      </p:sp>
      <p:sp>
        <p:nvSpPr>
          <p:cNvPr id="14" name="TextBox 13">
            <a:extLst>
              <a:ext uri="{FF2B5EF4-FFF2-40B4-BE49-F238E27FC236}">
                <a16:creationId xmlns:a16="http://schemas.microsoft.com/office/drawing/2014/main" xmlns="" id="{42AED12F-F460-BD4C-80F1-1C8BD71329E1}"/>
              </a:ext>
            </a:extLst>
          </p:cNvPr>
          <p:cNvSpPr txBox="1"/>
          <p:nvPr/>
        </p:nvSpPr>
        <p:spPr>
          <a:xfrm>
            <a:off x="7056596" y="6088493"/>
            <a:ext cx="1361270" cy="338554"/>
          </a:xfrm>
          <a:prstGeom prst="rect">
            <a:avLst/>
          </a:prstGeom>
          <a:noFill/>
        </p:spPr>
        <p:txBody>
          <a:bodyPr wrap="none" rtlCol="0">
            <a:spAutoFit/>
          </a:bodyPr>
          <a:lstStyle/>
          <a:p>
            <a:r>
              <a:rPr lang="en-US" sz="1600" dirty="0"/>
              <a:t>Our methods</a:t>
            </a:r>
          </a:p>
        </p:txBody>
      </p:sp>
    </p:spTree>
    <p:extLst>
      <p:ext uri="{BB962C8B-B14F-4D97-AF65-F5344CB8AC3E}">
        <p14:creationId xmlns:p14="http://schemas.microsoft.com/office/powerpoint/2010/main" val="297931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60324-505B-F54B-9994-23ADB58EFB58}"/>
              </a:ext>
            </a:extLst>
          </p:cNvPr>
          <p:cNvSpPr>
            <a:spLocks noGrp="1"/>
          </p:cNvSpPr>
          <p:nvPr>
            <p:ph type="title"/>
          </p:nvPr>
        </p:nvSpPr>
        <p:spPr/>
        <p:txBody>
          <a:bodyPr/>
          <a:lstStyle/>
          <a:p>
            <a:r>
              <a:rPr lang="en-US" b="1" dirty="0">
                <a:solidFill>
                  <a:srgbClr val="C00000"/>
                </a:solidFill>
              </a:rPr>
              <a:t>Conclusion:</a:t>
            </a:r>
          </a:p>
        </p:txBody>
      </p:sp>
      <p:sp>
        <p:nvSpPr>
          <p:cNvPr id="3" name="Content Placeholder 2">
            <a:extLst>
              <a:ext uri="{FF2B5EF4-FFF2-40B4-BE49-F238E27FC236}">
                <a16:creationId xmlns:a16="http://schemas.microsoft.com/office/drawing/2014/main" xmlns="" id="{F7205CCD-9D8B-9549-839B-36B41F355A87}"/>
              </a:ext>
            </a:extLst>
          </p:cNvPr>
          <p:cNvSpPr>
            <a:spLocks noGrp="1"/>
          </p:cNvSpPr>
          <p:nvPr>
            <p:ph idx="1"/>
          </p:nvPr>
        </p:nvSpPr>
        <p:spPr>
          <a:xfrm>
            <a:off x="677335" y="1284051"/>
            <a:ext cx="8953554" cy="5211752"/>
          </a:xfrm>
        </p:spPr>
        <p:txBody>
          <a:bodyPr>
            <a:normAutofit/>
          </a:bodyPr>
          <a:lstStyle/>
          <a:p>
            <a:r>
              <a:rPr lang="en-US" sz="2400" dirty="0"/>
              <a:t>Our methods:</a:t>
            </a:r>
          </a:p>
          <a:p>
            <a:pPr marL="457200" lvl="1" indent="0">
              <a:buNone/>
            </a:pPr>
            <a:r>
              <a:rPr lang="en-US" dirty="0"/>
              <a:t>	</a:t>
            </a:r>
            <a:r>
              <a:rPr lang="en-US" sz="2000" dirty="0"/>
              <a:t>Our two method LSTM and MLP has already showed a good performance with 561 features comparing with other methods such as KNN and CNN. </a:t>
            </a:r>
          </a:p>
          <a:p>
            <a:pPr marL="457200" lvl="1" indent="0">
              <a:buNone/>
            </a:pPr>
            <a:r>
              <a:rPr lang="en-US" sz="2000" dirty="0"/>
              <a:t>	They arrived 0.9566 and 0.9572 accuracy on test set separately.</a:t>
            </a:r>
          </a:p>
          <a:p>
            <a:pPr marL="0" indent="0">
              <a:buNone/>
            </a:pPr>
            <a:endParaRPr lang="en-US" dirty="0"/>
          </a:p>
          <a:p>
            <a:r>
              <a:rPr lang="en-US" sz="2400" dirty="0"/>
              <a:t>Improvement:</a:t>
            </a:r>
          </a:p>
          <a:p>
            <a:pPr marL="457200" lvl="1" indent="0">
              <a:buNone/>
            </a:pPr>
            <a:r>
              <a:rPr lang="en-US" sz="2600" dirty="0"/>
              <a:t>	 </a:t>
            </a:r>
            <a:r>
              <a:rPr lang="en-US" sz="2000" dirty="0"/>
              <a:t>Considering there are too many features in our dataset (561) which converge slowly, we want to make a improvement by implementing fewer features saving time.</a:t>
            </a:r>
          </a:p>
          <a:p>
            <a:pPr marL="457200" lvl="1" indent="0">
              <a:buNone/>
            </a:pPr>
            <a:r>
              <a:rPr lang="en-US" sz="2000" dirty="0"/>
              <a:t>	 We used random forests method to select features. The features also can get a good performance in shorter time than a large number of raw features.</a:t>
            </a:r>
          </a:p>
          <a:p>
            <a:endParaRPr lang="en-US" dirty="0"/>
          </a:p>
        </p:txBody>
      </p:sp>
    </p:spTree>
    <p:extLst>
      <p:ext uri="{BB962C8B-B14F-4D97-AF65-F5344CB8AC3E}">
        <p14:creationId xmlns:p14="http://schemas.microsoft.com/office/powerpoint/2010/main" val="197616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F6A32-AD16-B246-8D0B-6EF93A855FDA}"/>
              </a:ext>
            </a:extLst>
          </p:cNvPr>
          <p:cNvSpPr>
            <a:spLocks noGrp="1"/>
          </p:cNvSpPr>
          <p:nvPr>
            <p:ph type="title"/>
          </p:nvPr>
        </p:nvSpPr>
        <p:spPr/>
        <p:txBody>
          <a:bodyPr/>
          <a:lstStyle/>
          <a:p>
            <a:r>
              <a:rPr lang="en-US" b="1" dirty="0">
                <a:solidFill>
                  <a:srgbClr val="C00000"/>
                </a:solidFill>
              </a:rPr>
              <a:t>Reference:</a:t>
            </a:r>
          </a:p>
        </p:txBody>
      </p:sp>
      <p:sp>
        <p:nvSpPr>
          <p:cNvPr id="3" name="Content Placeholder 2">
            <a:extLst>
              <a:ext uri="{FF2B5EF4-FFF2-40B4-BE49-F238E27FC236}">
                <a16:creationId xmlns:a16="http://schemas.microsoft.com/office/drawing/2014/main" xmlns="" id="{79CE74F5-9E15-9449-BE9E-A045116431AE}"/>
              </a:ext>
            </a:extLst>
          </p:cNvPr>
          <p:cNvSpPr>
            <a:spLocks noGrp="1"/>
          </p:cNvSpPr>
          <p:nvPr>
            <p:ph idx="1"/>
          </p:nvPr>
        </p:nvSpPr>
        <p:spPr>
          <a:xfrm>
            <a:off x="677334" y="1361873"/>
            <a:ext cx="8596668" cy="4679490"/>
          </a:xfrm>
        </p:spPr>
        <p:txBody>
          <a:bodyPr/>
          <a:lstStyle/>
          <a:p>
            <a:r>
              <a:rPr lang="en-US" dirty="0"/>
              <a:t>K. Nakano and B. Chakraborty, “Effect of dynamic feature for human activity recognition using smartphone sensors” 2017 IEEE 8th International Conference on Awareness Science and Technology.</a:t>
            </a:r>
          </a:p>
          <a:p>
            <a:r>
              <a:rPr lang="en-US" dirty="0"/>
              <a:t>R. Hussein, J. Lin, K. Madden, and Z. J. Wang, “Robust Recognition of Human Activities using Smartphone Sensor Data” 2017 IEEE. </a:t>
            </a:r>
          </a:p>
          <a:p>
            <a:r>
              <a:rPr lang="en-US" dirty="0"/>
              <a:t>Y. Zhao, R. Yang, G. Chevalier, and M. Gong “Deep Residual </a:t>
            </a:r>
            <a:r>
              <a:rPr lang="en-US" dirty="0" err="1"/>
              <a:t>Bidir</a:t>
            </a:r>
            <a:r>
              <a:rPr lang="en-US" dirty="0"/>
              <a:t>-LSTM for Human Activity Recognition Using Wearable Sensors” </a:t>
            </a:r>
            <a:r>
              <a:rPr lang="en-US" dirty="0" err="1"/>
              <a:t>arxiv.org</a:t>
            </a:r>
            <a:r>
              <a:rPr lang="en-US" dirty="0"/>
              <a:t>, arxiv:1708.08989.</a:t>
            </a:r>
          </a:p>
          <a:p>
            <a:r>
              <a:rPr lang="en-US" dirty="0">
                <a:hlinkClick r:id="rId2"/>
              </a:rPr>
              <a:t>https://github.com/guillaume-chevalier/LSTM-Human-Activity-Recognition</a:t>
            </a:r>
            <a:endParaRPr lang="en-US" dirty="0"/>
          </a:p>
          <a:p>
            <a:r>
              <a:rPr lang="en-US" dirty="0"/>
              <a:t>Oscar D. Lara, Miguel A. Labrador, "A survey on human activity recognition using wearable sensors", </a:t>
            </a:r>
            <a:r>
              <a:rPr lang="en-US" i="1" dirty="0"/>
              <a:t>IEEE Communications Surveys and Tutorials</a:t>
            </a:r>
            <a:r>
              <a:rPr lang="en-US" dirty="0"/>
              <a:t>, vol. 15, no. 3, pp. 1192-1209, 2013.</a:t>
            </a:r>
          </a:p>
          <a:p>
            <a:r>
              <a:rPr lang="en-US" dirty="0"/>
              <a:t>S. </a:t>
            </a:r>
            <a:r>
              <a:rPr lang="en-US" dirty="0" err="1"/>
              <a:t>Majumder</a:t>
            </a:r>
            <a:r>
              <a:rPr lang="en-US" dirty="0"/>
              <a:t>, T. </a:t>
            </a:r>
            <a:r>
              <a:rPr lang="en-US" dirty="0" err="1"/>
              <a:t>Mondal</a:t>
            </a:r>
            <a:r>
              <a:rPr lang="en-US" dirty="0"/>
              <a:t>, M. Jamal </a:t>
            </a:r>
            <a:r>
              <a:rPr lang="en-US" dirty="0" err="1"/>
              <a:t>Deen</a:t>
            </a:r>
            <a:r>
              <a:rPr lang="en-US" dirty="0"/>
              <a:t>, "Wearable sensors for remote health monitoring", </a:t>
            </a:r>
            <a:r>
              <a:rPr lang="en-US" i="1" dirty="0"/>
              <a:t>Sensors</a:t>
            </a:r>
            <a:r>
              <a:rPr lang="en-US" dirty="0"/>
              <a:t>, vol. 17, no. 1, pp. 130, 2017.</a:t>
            </a:r>
          </a:p>
          <a:p>
            <a:endParaRPr lang="en-US" dirty="0"/>
          </a:p>
        </p:txBody>
      </p:sp>
    </p:spTree>
    <p:extLst>
      <p:ext uri="{BB962C8B-B14F-4D97-AF65-F5344CB8AC3E}">
        <p14:creationId xmlns:p14="http://schemas.microsoft.com/office/powerpoint/2010/main" val="75049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89653-6B48-E943-879E-3C3D704D8840}"/>
              </a:ext>
            </a:extLst>
          </p:cNvPr>
          <p:cNvSpPr>
            <a:spLocks noGrp="1"/>
          </p:cNvSpPr>
          <p:nvPr>
            <p:ph type="title"/>
          </p:nvPr>
        </p:nvSpPr>
        <p:spPr>
          <a:xfrm>
            <a:off x="677334" y="609600"/>
            <a:ext cx="8596668" cy="645268"/>
          </a:xfrm>
        </p:spPr>
        <p:txBody>
          <a:bodyPr>
            <a:normAutofit fontScale="90000"/>
          </a:bodyPr>
          <a:lstStyle/>
          <a:p>
            <a:r>
              <a:rPr lang="en-US" sz="4000" b="1" dirty="0">
                <a:solidFill>
                  <a:srgbClr val="C00000"/>
                </a:solidFill>
              </a:rPr>
              <a:t>Background:</a:t>
            </a:r>
          </a:p>
        </p:txBody>
      </p:sp>
      <p:sp>
        <p:nvSpPr>
          <p:cNvPr id="3" name="Content Placeholder 2">
            <a:extLst>
              <a:ext uri="{FF2B5EF4-FFF2-40B4-BE49-F238E27FC236}">
                <a16:creationId xmlns:a16="http://schemas.microsoft.com/office/drawing/2014/main" xmlns="" id="{D75446D0-8D53-F047-9BB6-B3503D66C8A7}"/>
              </a:ext>
            </a:extLst>
          </p:cNvPr>
          <p:cNvSpPr>
            <a:spLocks noGrp="1"/>
          </p:cNvSpPr>
          <p:nvPr>
            <p:ph idx="1"/>
          </p:nvPr>
        </p:nvSpPr>
        <p:spPr>
          <a:xfrm>
            <a:off x="677334" y="1459148"/>
            <a:ext cx="8444364" cy="4688731"/>
          </a:xfrm>
        </p:spPr>
        <p:txBody>
          <a:bodyPr>
            <a:normAutofit lnSpcReduction="10000"/>
          </a:bodyPr>
          <a:lstStyle/>
          <a:p>
            <a:r>
              <a:rPr lang="en-US" sz="2400" dirty="0"/>
              <a:t>Motivation:</a:t>
            </a:r>
          </a:p>
          <a:p>
            <a:pPr marL="0" indent="0">
              <a:buNone/>
            </a:pPr>
            <a:r>
              <a:rPr lang="en-US" dirty="0">
                <a:solidFill>
                  <a:schemeClr val="tx1"/>
                </a:solidFill>
                <a:latin typeface="Times" pitchFamily="2" charset="0"/>
                <a:ea typeface="Toppan Bunkyu Gothic" panose="020B0400000000000000" pitchFamily="34" charset="-128"/>
              </a:rPr>
              <a:t>	</a:t>
            </a:r>
            <a:r>
              <a:rPr lang="en-US" sz="2000" dirty="0">
                <a:solidFill>
                  <a:schemeClr val="tx1"/>
                </a:solidFill>
                <a:latin typeface="Times" pitchFamily="2" charset="0"/>
                <a:ea typeface="Toppan Bunkyu Gothic" panose="020B0400000000000000" pitchFamily="34" charset="-128"/>
              </a:rPr>
              <a:t>Activity recognition is an important technology in pervasive computing because it can be applied to many real-life, human-centric problems such as eldercare and healthcare.</a:t>
            </a:r>
          </a:p>
          <a:p>
            <a:pPr marL="0" indent="0">
              <a:buNone/>
            </a:pPr>
            <a:endParaRPr lang="en-US" sz="2000" dirty="0">
              <a:solidFill>
                <a:schemeClr val="tx1"/>
              </a:solidFill>
              <a:latin typeface="Times" pitchFamily="2" charset="0"/>
              <a:ea typeface="Toppan Bunkyu Gothic" panose="020B0400000000000000" pitchFamily="34" charset="-128"/>
            </a:endParaRPr>
          </a:p>
          <a:p>
            <a:r>
              <a:rPr lang="en-US" sz="2400" dirty="0"/>
              <a:t>Goal: </a:t>
            </a:r>
          </a:p>
          <a:p>
            <a:pPr marL="0" indent="0">
              <a:buNone/>
            </a:pPr>
            <a:r>
              <a:rPr lang="en-US" sz="2000" dirty="0">
                <a:solidFill>
                  <a:schemeClr val="tx1"/>
                </a:solidFill>
                <a:latin typeface="Times" pitchFamily="2" charset="0"/>
                <a:ea typeface="Toppan Bunkyu Gothic" panose="020B0400000000000000" pitchFamily="34" charset="-128"/>
              </a:rPr>
              <a:t>	</a:t>
            </a:r>
            <a:r>
              <a:rPr lang="en-US" dirty="0"/>
              <a:t> </a:t>
            </a:r>
            <a:r>
              <a:rPr lang="en-US" sz="2000" dirty="0">
                <a:solidFill>
                  <a:schemeClr val="tx1"/>
                </a:solidFill>
                <a:latin typeface="Times" pitchFamily="2" charset="0"/>
                <a:ea typeface="Toppan Bunkyu Gothic" panose="020B0400000000000000" pitchFamily="34" charset="-128"/>
              </a:rPr>
              <a:t>The goal of activity recognition is to recognize common human activities in real life settings. Accurate activity recognition is challenging because human activity is complex and highly diverse. </a:t>
            </a:r>
          </a:p>
          <a:p>
            <a:pPr marL="0" indent="0">
              <a:buNone/>
            </a:pPr>
            <a:r>
              <a:rPr lang="en-US" sz="2000" dirty="0">
                <a:solidFill>
                  <a:schemeClr val="tx1"/>
                </a:solidFill>
                <a:latin typeface="Times" pitchFamily="2" charset="0"/>
                <a:ea typeface="Toppan Bunkyu Gothic" panose="020B0400000000000000" pitchFamily="34" charset="-128"/>
              </a:rPr>
              <a:t>	Our goal in this project is finding an appropriate approach to classify indoor activities by the use of Human Activity Recognition Using Smartphones Data Set (HAR). This application scenario can be monitoring the indoor activities of elders, including some daily activities such as walking, sitting, laying, standing and so on.</a:t>
            </a:r>
          </a:p>
          <a:p>
            <a:pPr marL="0" indent="0">
              <a:buNone/>
            </a:pPr>
            <a:endParaRPr lang="en-US" sz="2000" dirty="0">
              <a:solidFill>
                <a:schemeClr val="tx1"/>
              </a:solidFill>
              <a:latin typeface="Times" pitchFamily="2" charset="0"/>
              <a:ea typeface="Toppan Bunkyu Gothic" panose="020B0400000000000000" pitchFamily="34" charset="-128"/>
            </a:endParaRPr>
          </a:p>
          <a:p>
            <a:pPr marL="0" indent="0">
              <a:buNone/>
            </a:pPr>
            <a:endParaRPr lang="en-US" sz="2000" dirty="0">
              <a:solidFill>
                <a:schemeClr val="tx1"/>
              </a:solidFill>
              <a:latin typeface="Times" pitchFamily="2" charset="0"/>
              <a:ea typeface="Toppan Bunkyu Gothic" panose="020B0400000000000000" pitchFamily="34" charset="-128"/>
            </a:endParaRPr>
          </a:p>
          <a:p>
            <a:pPr marL="0" indent="0">
              <a:buNone/>
            </a:pPr>
            <a:endParaRPr lang="en-US" sz="2000" dirty="0">
              <a:solidFill>
                <a:schemeClr val="tx1"/>
              </a:solidFill>
              <a:latin typeface="Times" pitchFamily="2" charset="0"/>
              <a:ea typeface="Toppan Bunkyu Gothic" panose="020B0400000000000000" pitchFamily="34" charset="-128"/>
            </a:endParaRPr>
          </a:p>
          <a:p>
            <a:pPr marL="0" indent="0">
              <a:buNone/>
            </a:pPr>
            <a:endParaRPr lang="en-US" sz="2000" dirty="0">
              <a:solidFill>
                <a:schemeClr val="tx1"/>
              </a:solidFill>
              <a:latin typeface="Times" pitchFamily="2" charset="0"/>
              <a:ea typeface="Toppan Bunkyu Gothic" panose="020B0400000000000000" pitchFamily="34" charset="-128"/>
            </a:endParaRPr>
          </a:p>
          <a:p>
            <a:pPr marL="0" indent="0">
              <a:buNone/>
            </a:pPr>
            <a:endParaRPr lang="en-US" sz="2000" dirty="0">
              <a:solidFill>
                <a:schemeClr val="tx1"/>
              </a:solidFill>
              <a:latin typeface="Times" pitchFamily="2" charset="0"/>
              <a:ea typeface="Toppan Bunkyu Gothic" panose="020B0400000000000000" pitchFamily="34" charset="-128"/>
            </a:endParaRPr>
          </a:p>
        </p:txBody>
      </p:sp>
    </p:spTree>
    <p:extLst>
      <p:ext uri="{BB962C8B-B14F-4D97-AF65-F5344CB8AC3E}">
        <p14:creationId xmlns:p14="http://schemas.microsoft.com/office/powerpoint/2010/main" val="337681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43847-1713-DD47-AA5D-16B88AB44747}"/>
              </a:ext>
            </a:extLst>
          </p:cNvPr>
          <p:cNvSpPr>
            <a:spLocks noGrp="1"/>
          </p:cNvSpPr>
          <p:nvPr>
            <p:ph type="title"/>
          </p:nvPr>
        </p:nvSpPr>
        <p:spPr>
          <a:xfrm>
            <a:off x="677334" y="580416"/>
            <a:ext cx="8596668" cy="761999"/>
          </a:xfrm>
        </p:spPr>
        <p:txBody>
          <a:bodyPr>
            <a:normAutofit/>
          </a:bodyPr>
          <a:lstStyle/>
          <a:p>
            <a:r>
              <a:rPr lang="en-US" b="1" dirty="0">
                <a:solidFill>
                  <a:srgbClr val="C00000"/>
                </a:solidFill>
              </a:rPr>
              <a:t>Dataset</a:t>
            </a:r>
          </a:p>
        </p:txBody>
      </p:sp>
      <p:sp>
        <p:nvSpPr>
          <p:cNvPr id="3" name="Content Placeholder 2">
            <a:extLst>
              <a:ext uri="{FF2B5EF4-FFF2-40B4-BE49-F238E27FC236}">
                <a16:creationId xmlns:a16="http://schemas.microsoft.com/office/drawing/2014/main" xmlns="" id="{5B839CD5-6B15-BB4E-A27D-7BAF8D6F32AF}"/>
              </a:ext>
            </a:extLst>
          </p:cNvPr>
          <p:cNvSpPr>
            <a:spLocks noGrp="1"/>
          </p:cNvSpPr>
          <p:nvPr>
            <p:ph idx="1"/>
          </p:nvPr>
        </p:nvSpPr>
        <p:spPr>
          <a:xfrm>
            <a:off x="677334" y="1342414"/>
            <a:ext cx="8505577" cy="5337165"/>
          </a:xfrm>
        </p:spPr>
        <p:txBody>
          <a:bodyPr>
            <a:normAutofit/>
          </a:bodyPr>
          <a:lstStyle/>
          <a:p>
            <a:r>
              <a:rPr lang="en-US" sz="2400" dirty="0"/>
              <a:t>Name of dataset:</a:t>
            </a:r>
          </a:p>
          <a:p>
            <a:pPr marL="0" indent="0">
              <a:buNone/>
            </a:pPr>
            <a:r>
              <a:rPr lang="en-US" dirty="0"/>
              <a:t>	</a:t>
            </a:r>
            <a:r>
              <a:rPr lang="en-US" sz="2000" b="1" dirty="0">
                <a:latin typeface="Times" pitchFamily="2" charset="0"/>
              </a:rPr>
              <a:t>Human Activity R</a:t>
            </a:r>
            <a:r>
              <a:rPr lang="en-US" sz="2400" b="1" dirty="0">
                <a:latin typeface="Times" pitchFamily="2" charset="0"/>
              </a:rPr>
              <a:t>ecognition</a:t>
            </a:r>
            <a:r>
              <a:rPr lang="en-US" sz="2000" b="1" dirty="0">
                <a:latin typeface="Times" pitchFamily="2" charset="0"/>
              </a:rPr>
              <a:t> Using Smartphones Data Set</a:t>
            </a:r>
            <a:r>
              <a:rPr lang="en-US" sz="2000" dirty="0"/>
              <a:t> </a:t>
            </a:r>
            <a:r>
              <a:rPr lang="en-US" sz="2000" b="1" dirty="0">
                <a:latin typeface="Times" pitchFamily="2" charset="0"/>
              </a:rPr>
              <a:t>(HAR)</a:t>
            </a:r>
          </a:p>
          <a:p>
            <a:pPr marL="0" indent="0">
              <a:buNone/>
            </a:pPr>
            <a:r>
              <a:rPr lang="en-US" dirty="0">
                <a:latin typeface="Times" pitchFamily="2" charset="0"/>
              </a:rPr>
              <a:t>         (https://github.com/guillaume-chevalier/LSTM-Human-Activity-Recognition)</a:t>
            </a:r>
          </a:p>
          <a:p>
            <a:r>
              <a:rPr lang="en-US" sz="2400" dirty="0"/>
              <a:t>Description:</a:t>
            </a:r>
          </a:p>
          <a:p>
            <a:pPr lvl="1"/>
            <a:r>
              <a:rPr lang="en-US" sz="2000" dirty="0">
                <a:solidFill>
                  <a:schemeClr val="tx1"/>
                </a:solidFill>
                <a:latin typeface="Times" pitchFamily="2" charset="0"/>
                <a:ea typeface="Toppan Bunkyu Gothic" panose="020B0400000000000000" pitchFamily="34" charset="-128"/>
              </a:rPr>
              <a:t>Recording a group of 30 volunteers within an age bracket of 19-48 years. </a:t>
            </a:r>
          </a:p>
          <a:p>
            <a:pPr lvl="1"/>
            <a:r>
              <a:rPr lang="en-US" sz="2000" dirty="0">
                <a:solidFill>
                  <a:schemeClr val="tx1"/>
                </a:solidFill>
                <a:latin typeface="Times" pitchFamily="2" charset="0"/>
                <a:ea typeface="Toppan Bunkyu Gothic" panose="020B0400000000000000" pitchFamily="34" charset="-128"/>
              </a:rPr>
              <a:t>Performing six activities (walking, walking upstairs, walking downstairs, sitting, standing, laying) </a:t>
            </a:r>
          </a:p>
          <a:p>
            <a:pPr lvl="1"/>
            <a:r>
              <a:rPr lang="en-US" sz="2000" dirty="0">
                <a:solidFill>
                  <a:schemeClr val="tx1"/>
                </a:solidFill>
                <a:latin typeface="Times" pitchFamily="2" charset="0"/>
                <a:ea typeface="Toppan Bunkyu Gothic" panose="020B0400000000000000" pitchFamily="34" charset="-128"/>
              </a:rPr>
              <a:t>Wearing a smartphone (Samsung Galaxy S II) on the waist. </a:t>
            </a:r>
          </a:p>
          <a:p>
            <a:pPr lvl="1"/>
            <a:r>
              <a:rPr lang="en-US" sz="2000" dirty="0">
                <a:solidFill>
                  <a:schemeClr val="tx1"/>
                </a:solidFill>
                <a:latin typeface="Times" pitchFamily="2" charset="0"/>
                <a:ea typeface="Toppan Bunkyu Gothic" panose="020B0400000000000000" pitchFamily="34" charset="-128"/>
              </a:rPr>
              <a:t>Using its embedded accelerometer and gyroscope.</a:t>
            </a:r>
          </a:p>
          <a:p>
            <a:pPr lvl="1"/>
            <a:r>
              <a:rPr lang="en-US" sz="2000" dirty="0">
                <a:solidFill>
                  <a:schemeClr val="tx1"/>
                </a:solidFill>
                <a:latin typeface="Times" pitchFamily="2" charset="0"/>
                <a:ea typeface="Toppan Bunkyu Gothic" panose="020B0400000000000000" pitchFamily="34" charset="-128"/>
              </a:rPr>
              <a:t>Capturing </a:t>
            </a:r>
            <a:r>
              <a:rPr lang="en-US" sz="2000" dirty="0">
                <a:solidFill>
                  <a:srgbClr val="C00000"/>
                </a:solidFill>
                <a:latin typeface="Times" pitchFamily="2" charset="0"/>
                <a:ea typeface="Toppan Bunkyu Gothic" panose="020B0400000000000000" pitchFamily="34" charset="-128"/>
              </a:rPr>
              <a:t>3-axial linear accelerati</a:t>
            </a:r>
            <a:r>
              <a:rPr lang="en-US" sz="2000" dirty="0">
                <a:solidFill>
                  <a:schemeClr val="tx1"/>
                </a:solidFill>
                <a:latin typeface="Times" pitchFamily="2" charset="0"/>
                <a:ea typeface="Toppan Bunkyu Gothic" panose="020B0400000000000000" pitchFamily="34" charset="-128"/>
              </a:rPr>
              <a:t>on and </a:t>
            </a:r>
            <a:r>
              <a:rPr lang="en-US" sz="2000" dirty="0">
                <a:solidFill>
                  <a:srgbClr val="C00000"/>
                </a:solidFill>
                <a:latin typeface="Times" pitchFamily="2" charset="0"/>
                <a:ea typeface="Toppan Bunkyu Gothic" panose="020B0400000000000000" pitchFamily="34" charset="-128"/>
              </a:rPr>
              <a:t>3-axial angular velocity </a:t>
            </a:r>
            <a:r>
              <a:rPr lang="en-US" sz="2000" dirty="0">
                <a:solidFill>
                  <a:schemeClr val="tx1"/>
                </a:solidFill>
                <a:latin typeface="Times" pitchFamily="2" charset="0"/>
                <a:ea typeface="Toppan Bunkyu Gothic" panose="020B0400000000000000" pitchFamily="34" charset="-128"/>
              </a:rPr>
              <a:t>at a constant rate of 50Hz. </a:t>
            </a:r>
          </a:p>
          <a:p>
            <a:pPr marL="0" indent="0">
              <a:buNone/>
            </a:pPr>
            <a:endParaRPr lang="en-US" sz="2000" dirty="0">
              <a:solidFill>
                <a:schemeClr val="tx1"/>
              </a:solidFill>
              <a:latin typeface="Times" pitchFamily="2" charset="0"/>
              <a:ea typeface="Toppan Bunkyu Gothic" panose="020B0400000000000000" pitchFamily="34" charset="-128"/>
            </a:endParaRP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398586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0FE2F-8CD7-F14B-B533-A178137F430E}"/>
              </a:ext>
            </a:extLst>
          </p:cNvPr>
          <p:cNvSpPr>
            <a:spLocks noGrp="1"/>
          </p:cNvSpPr>
          <p:nvPr>
            <p:ph type="title"/>
          </p:nvPr>
        </p:nvSpPr>
        <p:spPr>
          <a:xfrm>
            <a:off x="677334" y="609600"/>
            <a:ext cx="8596668" cy="717395"/>
          </a:xfrm>
        </p:spPr>
        <p:txBody>
          <a:bodyPr/>
          <a:lstStyle/>
          <a:p>
            <a:r>
              <a:rPr lang="en-US" b="1" dirty="0">
                <a:solidFill>
                  <a:srgbClr val="C00000"/>
                </a:solidFill>
              </a:rPr>
              <a:t>Attribute Information</a:t>
            </a:r>
            <a:r>
              <a:rPr lang="en-US" dirty="0">
                <a:solidFill>
                  <a:srgbClr val="C00000"/>
                </a:solidFill>
              </a:rPr>
              <a:t>:</a:t>
            </a:r>
          </a:p>
        </p:txBody>
      </p:sp>
      <p:sp>
        <p:nvSpPr>
          <p:cNvPr id="3" name="Content Placeholder 2">
            <a:extLst>
              <a:ext uri="{FF2B5EF4-FFF2-40B4-BE49-F238E27FC236}">
                <a16:creationId xmlns:a16="http://schemas.microsoft.com/office/drawing/2014/main" xmlns="" id="{5DC438E7-0599-FC40-8D63-154C93E91BC0}"/>
              </a:ext>
            </a:extLst>
          </p:cNvPr>
          <p:cNvSpPr>
            <a:spLocks noGrp="1"/>
          </p:cNvSpPr>
          <p:nvPr>
            <p:ph idx="1"/>
          </p:nvPr>
        </p:nvSpPr>
        <p:spPr>
          <a:xfrm>
            <a:off x="677334" y="1326995"/>
            <a:ext cx="8596668" cy="4714367"/>
          </a:xfrm>
        </p:spPr>
        <p:txBody>
          <a:bodyPr/>
          <a:lstStyle/>
          <a:p>
            <a:r>
              <a:rPr lang="en-US" altLang="zh-CN" sz="2400" dirty="0"/>
              <a:t>Raw Signals</a:t>
            </a:r>
          </a:p>
          <a:p>
            <a:pPr marL="0" indent="0">
              <a:buNone/>
            </a:pPr>
            <a:endParaRPr lang="en-US" altLang="zh-CN" dirty="0"/>
          </a:p>
          <a:p>
            <a:endParaRPr lang="en-US" altLang="zh-CN" dirty="0"/>
          </a:p>
          <a:p>
            <a:endParaRPr lang="en-US" dirty="0"/>
          </a:p>
          <a:p>
            <a:pPr marL="0" indent="0">
              <a:buNone/>
            </a:pPr>
            <a:endParaRPr lang="en-US" dirty="0"/>
          </a:p>
        </p:txBody>
      </p:sp>
      <p:sp>
        <p:nvSpPr>
          <p:cNvPr id="4" name="Shape 86">
            <a:extLst>
              <a:ext uri="{FF2B5EF4-FFF2-40B4-BE49-F238E27FC236}">
                <a16:creationId xmlns:a16="http://schemas.microsoft.com/office/drawing/2014/main" xmlns="" id="{BED14B74-F2B1-2D4D-882F-75F503BA6024}"/>
              </a:ext>
            </a:extLst>
          </p:cNvPr>
          <p:cNvSpPr/>
          <p:nvPr/>
        </p:nvSpPr>
        <p:spPr>
          <a:xfrm>
            <a:off x="1009216" y="2237270"/>
            <a:ext cx="977100" cy="628800"/>
          </a:xfrm>
          <a:prstGeom prst="rect">
            <a:avLst/>
          </a:prstGeom>
          <a:solidFill>
            <a:srgbClr val="F6B26B"/>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ltLang="zh-CN" dirty="0">
                <a:ea typeface="+mn-ea"/>
              </a:rPr>
              <a:t>tAcc-XYZ</a:t>
            </a:r>
            <a:endParaRPr dirty="0">
              <a:ea typeface="+mn-ea"/>
            </a:endParaRPr>
          </a:p>
        </p:txBody>
      </p:sp>
      <p:sp>
        <p:nvSpPr>
          <p:cNvPr id="5" name="Shape 82">
            <a:extLst>
              <a:ext uri="{FF2B5EF4-FFF2-40B4-BE49-F238E27FC236}">
                <a16:creationId xmlns:a16="http://schemas.microsoft.com/office/drawing/2014/main" xmlns="" id="{06331A62-C8B0-0D4C-B7B8-FDE361913DCE}"/>
              </a:ext>
            </a:extLst>
          </p:cNvPr>
          <p:cNvSpPr/>
          <p:nvPr/>
        </p:nvSpPr>
        <p:spPr>
          <a:xfrm>
            <a:off x="2569146" y="2237270"/>
            <a:ext cx="1132800" cy="628800"/>
          </a:xfrm>
          <a:prstGeom prst="rect">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zh-CN" dirty="0"/>
              <a:t>Noise Filter</a:t>
            </a:r>
            <a:endParaRPr dirty="0"/>
          </a:p>
        </p:txBody>
      </p:sp>
      <p:sp>
        <p:nvSpPr>
          <p:cNvPr id="6" name="Shape 84">
            <a:extLst>
              <a:ext uri="{FF2B5EF4-FFF2-40B4-BE49-F238E27FC236}">
                <a16:creationId xmlns:a16="http://schemas.microsoft.com/office/drawing/2014/main" xmlns="" id="{ECDF9234-45AD-FD4A-8D6C-1CF1E1B8DA6D}"/>
              </a:ext>
            </a:extLst>
          </p:cNvPr>
          <p:cNvSpPr/>
          <p:nvPr/>
        </p:nvSpPr>
        <p:spPr>
          <a:xfrm>
            <a:off x="4238772" y="2237270"/>
            <a:ext cx="1132800" cy="628800"/>
          </a:xfrm>
          <a:prstGeom prst="rect">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zh-CN" dirty="0"/>
              <a:t>Low Pass Filter</a:t>
            </a:r>
            <a:endParaRPr dirty="0"/>
          </a:p>
        </p:txBody>
      </p:sp>
      <p:sp>
        <p:nvSpPr>
          <p:cNvPr id="7" name="Shape 80">
            <a:extLst>
              <a:ext uri="{FF2B5EF4-FFF2-40B4-BE49-F238E27FC236}">
                <a16:creationId xmlns:a16="http://schemas.microsoft.com/office/drawing/2014/main" xmlns="" id="{AE42BC11-AF74-EA4D-925B-AAC239850320}"/>
              </a:ext>
            </a:extLst>
          </p:cNvPr>
          <p:cNvSpPr/>
          <p:nvPr/>
        </p:nvSpPr>
        <p:spPr>
          <a:xfrm>
            <a:off x="5943576" y="1628631"/>
            <a:ext cx="1078200" cy="628800"/>
          </a:xfrm>
          <a:prstGeom prst="rect">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zh-CN" dirty="0"/>
              <a:t>tBodyAcc-XYZ</a:t>
            </a:r>
            <a:endParaRPr dirty="0"/>
          </a:p>
        </p:txBody>
      </p:sp>
      <p:sp>
        <p:nvSpPr>
          <p:cNvPr id="10" name="Shape 81">
            <a:extLst>
              <a:ext uri="{FF2B5EF4-FFF2-40B4-BE49-F238E27FC236}">
                <a16:creationId xmlns:a16="http://schemas.microsoft.com/office/drawing/2014/main" xmlns="" id="{CCC8BF13-7F3F-C34E-BE95-F9A02AB64D5F}"/>
              </a:ext>
            </a:extLst>
          </p:cNvPr>
          <p:cNvSpPr/>
          <p:nvPr/>
        </p:nvSpPr>
        <p:spPr>
          <a:xfrm>
            <a:off x="1009216" y="4263835"/>
            <a:ext cx="977100" cy="628800"/>
          </a:xfrm>
          <a:prstGeom prst="rect">
            <a:avLst/>
          </a:prstGeom>
          <a:solidFill>
            <a:srgbClr val="F6B26B"/>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solidFill>
                  <a:srgbClr val="000000"/>
                </a:solidFill>
                <a:latin typeface="Arial"/>
                <a:cs typeface="Arial"/>
                <a:sym typeface="Arial"/>
              </a:rPr>
              <a:t>tGyro-XYZ</a:t>
            </a:r>
            <a:endParaRPr sz="1400" dirty="0">
              <a:solidFill>
                <a:srgbClr val="000000"/>
              </a:solidFill>
              <a:latin typeface="Arial"/>
              <a:cs typeface="Arial"/>
              <a:sym typeface="Arial"/>
            </a:endParaRPr>
          </a:p>
        </p:txBody>
      </p:sp>
      <p:sp>
        <p:nvSpPr>
          <p:cNvPr id="11" name="Shape 83">
            <a:extLst>
              <a:ext uri="{FF2B5EF4-FFF2-40B4-BE49-F238E27FC236}">
                <a16:creationId xmlns:a16="http://schemas.microsoft.com/office/drawing/2014/main" xmlns="" id="{55E873B1-3FDF-D644-B20F-9BFD81B0104F}"/>
              </a:ext>
            </a:extLst>
          </p:cNvPr>
          <p:cNvSpPr/>
          <p:nvPr/>
        </p:nvSpPr>
        <p:spPr>
          <a:xfrm>
            <a:off x="2569146" y="4263835"/>
            <a:ext cx="1132800" cy="628800"/>
          </a:xfrm>
          <a:prstGeom prst="rect">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solidFill>
                  <a:srgbClr val="000000"/>
                </a:solidFill>
                <a:latin typeface="Arial"/>
                <a:cs typeface="Arial"/>
                <a:sym typeface="Arial"/>
              </a:rPr>
              <a:t>Noise Filter</a:t>
            </a:r>
            <a:endParaRPr sz="1400" dirty="0">
              <a:solidFill>
                <a:srgbClr val="000000"/>
              </a:solidFill>
              <a:latin typeface="Arial"/>
              <a:cs typeface="Arial"/>
              <a:sym typeface="Arial"/>
            </a:endParaRPr>
          </a:p>
        </p:txBody>
      </p:sp>
      <p:sp>
        <p:nvSpPr>
          <p:cNvPr id="12" name="Shape 87">
            <a:extLst>
              <a:ext uri="{FF2B5EF4-FFF2-40B4-BE49-F238E27FC236}">
                <a16:creationId xmlns:a16="http://schemas.microsoft.com/office/drawing/2014/main" xmlns="" id="{1887E352-52DC-C44E-AA56-E6474D3E814F}"/>
              </a:ext>
            </a:extLst>
          </p:cNvPr>
          <p:cNvSpPr/>
          <p:nvPr/>
        </p:nvSpPr>
        <p:spPr>
          <a:xfrm>
            <a:off x="5943576" y="2866070"/>
            <a:ext cx="1078200" cy="628800"/>
          </a:xfrm>
          <a:prstGeom prst="rect">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zh-CN" dirty="0"/>
              <a:t>tGravityAcc-XYZ</a:t>
            </a:r>
            <a:endParaRPr dirty="0"/>
          </a:p>
        </p:txBody>
      </p:sp>
      <p:sp>
        <p:nvSpPr>
          <p:cNvPr id="13" name="Shape 85">
            <a:extLst>
              <a:ext uri="{FF2B5EF4-FFF2-40B4-BE49-F238E27FC236}">
                <a16:creationId xmlns:a16="http://schemas.microsoft.com/office/drawing/2014/main" xmlns="" id="{89B49A59-1622-D04E-969C-46DEDB8816A2}"/>
              </a:ext>
            </a:extLst>
          </p:cNvPr>
          <p:cNvSpPr/>
          <p:nvPr/>
        </p:nvSpPr>
        <p:spPr>
          <a:xfrm>
            <a:off x="7322961" y="1635657"/>
            <a:ext cx="1132800" cy="628800"/>
          </a:xfrm>
          <a:prstGeom prst="rect">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zh-CN" dirty="0"/>
              <a:t>Derivative Unit</a:t>
            </a:r>
            <a:endParaRPr dirty="0"/>
          </a:p>
        </p:txBody>
      </p:sp>
      <p:sp>
        <p:nvSpPr>
          <p:cNvPr id="14" name="Shape 89">
            <a:extLst>
              <a:ext uri="{FF2B5EF4-FFF2-40B4-BE49-F238E27FC236}">
                <a16:creationId xmlns:a16="http://schemas.microsoft.com/office/drawing/2014/main" xmlns="" id="{E488B3DF-E8C2-334F-8D67-BFE34DA89107}"/>
              </a:ext>
            </a:extLst>
          </p:cNvPr>
          <p:cNvSpPr/>
          <p:nvPr/>
        </p:nvSpPr>
        <p:spPr>
          <a:xfrm>
            <a:off x="8767806" y="1635657"/>
            <a:ext cx="1078200" cy="628800"/>
          </a:xfrm>
          <a:prstGeom prst="rect">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zh-CN" dirty="0"/>
              <a:t>tBodyAccJerk-XYZ</a:t>
            </a:r>
            <a:endParaRPr dirty="0"/>
          </a:p>
        </p:txBody>
      </p:sp>
      <p:sp>
        <p:nvSpPr>
          <p:cNvPr id="15" name="Shape 88">
            <a:extLst>
              <a:ext uri="{FF2B5EF4-FFF2-40B4-BE49-F238E27FC236}">
                <a16:creationId xmlns:a16="http://schemas.microsoft.com/office/drawing/2014/main" xmlns="" id="{2EE627A9-46C9-AA4A-9199-F60DCA780150}"/>
              </a:ext>
            </a:extLst>
          </p:cNvPr>
          <p:cNvSpPr/>
          <p:nvPr/>
        </p:nvSpPr>
        <p:spPr>
          <a:xfrm>
            <a:off x="5943576" y="4263835"/>
            <a:ext cx="1078200" cy="628800"/>
          </a:xfrm>
          <a:prstGeom prst="rect">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solidFill>
                  <a:srgbClr val="000000"/>
                </a:solidFill>
                <a:latin typeface="Arial"/>
                <a:cs typeface="Arial"/>
                <a:sym typeface="Arial"/>
              </a:rPr>
              <a:t>tBodyAcc-XYZ</a:t>
            </a:r>
            <a:endParaRPr sz="1400" dirty="0">
              <a:solidFill>
                <a:srgbClr val="000000"/>
              </a:solidFill>
              <a:latin typeface="Arial"/>
              <a:cs typeface="Arial"/>
              <a:sym typeface="Arial"/>
            </a:endParaRPr>
          </a:p>
        </p:txBody>
      </p:sp>
      <p:sp>
        <p:nvSpPr>
          <p:cNvPr id="16" name="Shape 91">
            <a:extLst>
              <a:ext uri="{FF2B5EF4-FFF2-40B4-BE49-F238E27FC236}">
                <a16:creationId xmlns:a16="http://schemas.microsoft.com/office/drawing/2014/main" xmlns="" id="{35EF359B-25E4-AC4B-9B2B-8260F478A6E4}"/>
              </a:ext>
            </a:extLst>
          </p:cNvPr>
          <p:cNvSpPr/>
          <p:nvPr/>
        </p:nvSpPr>
        <p:spPr>
          <a:xfrm>
            <a:off x="7330482" y="4263835"/>
            <a:ext cx="1132800" cy="628800"/>
          </a:xfrm>
          <a:prstGeom prst="rect">
            <a:avLst/>
          </a:prstGeom>
          <a:solidFill>
            <a:srgbClr val="B6D7A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dirty="0"/>
          </a:p>
          <a:p>
            <a:pPr marL="0" lvl="0" indent="0" algn="ctr" rtl="0">
              <a:spcBef>
                <a:spcPts val="0"/>
              </a:spcBef>
              <a:spcAft>
                <a:spcPts val="0"/>
              </a:spcAft>
              <a:buNone/>
            </a:pPr>
            <a:r>
              <a:rPr lang="zh-CN" dirty="0"/>
              <a:t>Derivative Unit</a:t>
            </a:r>
            <a:endParaRPr dirty="0"/>
          </a:p>
          <a:p>
            <a:pPr marL="0" lvl="0" indent="0" algn="ctr" rtl="0">
              <a:spcBef>
                <a:spcPts val="0"/>
              </a:spcBef>
              <a:spcAft>
                <a:spcPts val="0"/>
              </a:spcAft>
              <a:buNone/>
            </a:pPr>
            <a:endParaRPr dirty="0"/>
          </a:p>
        </p:txBody>
      </p:sp>
      <p:sp>
        <p:nvSpPr>
          <p:cNvPr id="17" name="Shape 90">
            <a:extLst>
              <a:ext uri="{FF2B5EF4-FFF2-40B4-BE49-F238E27FC236}">
                <a16:creationId xmlns:a16="http://schemas.microsoft.com/office/drawing/2014/main" xmlns="" id="{620133BA-50ED-6248-ACF2-96D9F65D952C}"/>
              </a:ext>
            </a:extLst>
          </p:cNvPr>
          <p:cNvSpPr/>
          <p:nvPr/>
        </p:nvSpPr>
        <p:spPr>
          <a:xfrm>
            <a:off x="8762202" y="4275597"/>
            <a:ext cx="1078200" cy="628800"/>
          </a:xfrm>
          <a:prstGeom prst="rect">
            <a:avLst/>
          </a:prstGeom>
          <a:solidFill>
            <a:srgbClr val="A4C2F4"/>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solidFill>
                  <a:srgbClr val="000000"/>
                </a:solidFill>
                <a:latin typeface="Arial"/>
                <a:cs typeface="Arial"/>
                <a:sym typeface="Arial"/>
              </a:rPr>
              <a:t>tBodyAcc-XYZ</a:t>
            </a:r>
            <a:endParaRPr sz="1400" dirty="0">
              <a:solidFill>
                <a:srgbClr val="000000"/>
              </a:solidFill>
              <a:latin typeface="Arial"/>
              <a:cs typeface="Arial"/>
              <a:sym typeface="Arial"/>
            </a:endParaRPr>
          </a:p>
        </p:txBody>
      </p:sp>
      <p:cxnSp>
        <p:nvCxnSpPr>
          <p:cNvPr id="20" name="Shape 92">
            <a:extLst>
              <a:ext uri="{FF2B5EF4-FFF2-40B4-BE49-F238E27FC236}">
                <a16:creationId xmlns:a16="http://schemas.microsoft.com/office/drawing/2014/main" xmlns="" id="{0F4680E9-9D64-894C-8E58-347A706186D2}"/>
              </a:ext>
            </a:extLst>
          </p:cNvPr>
          <p:cNvCxnSpPr>
            <a:cxnSpLocks/>
            <a:endCxn id="5" idx="1"/>
          </p:cNvCxnSpPr>
          <p:nvPr/>
        </p:nvCxnSpPr>
        <p:spPr>
          <a:xfrm>
            <a:off x="1986316" y="2545901"/>
            <a:ext cx="582830" cy="5769"/>
          </a:xfrm>
          <a:prstGeom prst="straightConnector1">
            <a:avLst/>
          </a:prstGeom>
          <a:noFill/>
          <a:ln w="9525" cap="flat" cmpd="sng">
            <a:solidFill>
              <a:schemeClr val="dk2"/>
            </a:solidFill>
            <a:prstDash val="solid"/>
            <a:round/>
            <a:headEnd type="none" w="lg" len="lg"/>
            <a:tailEnd type="triangle" w="lg" len="lg"/>
          </a:ln>
        </p:spPr>
      </p:cxnSp>
      <p:cxnSp>
        <p:nvCxnSpPr>
          <p:cNvPr id="22" name="Shape 92">
            <a:extLst>
              <a:ext uri="{FF2B5EF4-FFF2-40B4-BE49-F238E27FC236}">
                <a16:creationId xmlns:a16="http://schemas.microsoft.com/office/drawing/2014/main" xmlns="" id="{2918DD7D-3EC7-F741-B970-52A8CE1B0E99}"/>
              </a:ext>
            </a:extLst>
          </p:cNvPr>
          <p:cNvCxnSpPr>
            <a:cxnSpLocks/>
          </p:cNvCxnSpPr>
          <p:nvPr/>
        </p:nvCxnSpPr>
        <p:spPr>
          <a:xfrm>
            <a:off x="1986316" y="4575423"/>
            <a:ext cx="582830" cy="0"/>
          </a:xfrm>
          <a:prstGeom prst="straightConnector1">
            <a:avLst/>
          </a:prstGeom>
          <a:noFill/>
          <a:ln w="9525" cap="flat" cmpd="sng">
            <a:solidFill>
              <a:schemeClr val="dk2"/>
            </a:solidFill>
            <a:prstDash val="solid"/>
            <a:round/>
            <a:headEnd type="none" w="lg" len="lg"/>
            <a:tailEnd type="triangle" w="lg" len="lg"/>
          </a:ln>
        </p:spPr>
      </p:cxnSp>
      <p:cxnSp>
        <p:nvCxnSpPr>
          <p:cNvPr id="24" name="Shape 92">
            <a:extLst>
              <a:ext uri="{FF2B5EF4-FFF2-40B4-BE49-F238E27FC236}">
                <a16:creationId xmlns:a16="http://schemas.microsoft.com/office/drawing/2014/main" xmlns="" id="{96E84BB9-D111-7143-B426-964675228EE8}"/>
              </a:ext>
            </a:extLst>
          </p:cNvPr>
          <p:cNvCxnSpPr>
            <a:cxnSpLocks/>
          </p:cNvCxnSpPr>
          <p:nvPr/>
        </p:nvCxnSpPr>
        <p:spPr>
          <a:xfrm>
            <a:off x="3701946" y="2545901"/>
            <a:ext cx="536826" cy="0"/>
          </a:xfrm>
          <a:prstGeom prst="straightConnector1">
            <a:avLst/>
          </a:prstGeom>
          <a:noFill/>
          <a:ln w="9525" cap="flat" cmpd="sng">
            <a:solidFill>
              <a:schemeClr val="dk2"/>
            </a:solidFill>
            <a:prstDash val="solid"/>
            <a:round/>
            <a:headEnd type="none" w="lg" len="lg"/>
            <a:tailEnd type="triangle" w="lg" len="lg"/>
          </a:ln>
        </p:spPr>
      </p:cxnSp>
      <p:cxnSp>
        <p:nvCxnSpPr>
          <p:cNvPr id="26" name="Shape 92">
            <a:extLst>
              <a:ext uri="{FF2B5EF4-FFF2-40B4-BE49-F238E27FC236}">
                <a16:creationId xmlns:a16="http://schemas.microsoft.com/office/drawing/2014/main" xmlns="" id="{9A1840C4-9C13-B742-94DA-B15226F35CEF}"/>
              </a:ext>
            </a:extLst>
          </p:cNvPr>
          <p:cNvCxnSpPr>
            <a:cxnSpLocks/>
            <a:endCxn id="15" idx="1"/>
          </p:cNvCxnSpPr>
          <p:nvPr/>
        </p:nvCxnSpPr>
        <p:spPr>
          <a:xfrm flipV="1">
            <a:off x="3701946" y="4578235"/>
            <a:ext cx="2241630" cy="612"/>
          </a:xfrm>
          <a:prstGeom prst="straightConnector1">
            <a:avLst/>
          </a:prstGeom>
          <a:noFill/>
          <a:ln w="9525" cap="flat" cmpd="sng">
            <a:solidFill>
              <a:schemeClr val="dk2"/>
            </a:solidFill>
            <a:prstDash val="solid"/>
            <a:round/>
            <a:headEnd type="none" w="lg" len="lg"/>
            <a:tailEnd type="triangle" w="lg" len="lg"/>
          </a:ln>
        </p:spPr>
      </p:cxnSp>
      <p:cxnSp>
        <p:nvCxnSpPr>
          <p:cNvPr id="28" name="Shape 92">
            <a:extLst>
              <a:ext uri="{FF2B5EF4-FFF2-40B4-BE49-F238E27FC236}">
                <a16:creationId xmlns:a16="http://schemas.microsoft.com/office/drawing/2014/main" xmlns="" id="{A9281919-6A7C-6942-B34B-922BF7E7C96E}"/>
              </a:ext>
            </a:extLst>
          </p:cNvPr>
          <p:cNvCxnSpPr/>
          <p:nvPr/>
        </p:nvCxnSpPr>
        <p:spPr>
          <a:xfrm>
            <a:off x="7021776" y="4578846"/>
            <a:ext cx="293400" cy="0"/>
          </a:xfrm>
          <a:prstGeom prst="straightConnector1">
            <a:avLst/>
          </a:prstGeom>
          <a:noFill/>
          <a:ln w="9525" cap="flat" cmpd="sng">
            <a:solidFill>
              <a:schemeClr val="dk2"/>
            </a:solidFill>
            <a:prstDash val="solid"/>
            <a:round/>
            <a:headEnd type="none" w="lg" len="lg"/>
            <a:tailEnd type="triangle" w="lg" len="lg"/>
          </a:ln>
        </p:spPr>
      </p:cxnSp>
      <p:cxnSp>
        <p:nvCxnSpPr>
          <p:cNvPr id="29" name="Shape 92">
            <a:extLst>
              <a:ext uri="{FF2B5EF4-FFF2-40B4-BE49-F238E27FC236}">
                <a16:creationId xmlns:a16="http://schemas.microsoft.com/office/drawing/2014/main" xmlns="" id="{10FD6B98-34AA-2444-A7FB-FE0294BFC668}"/>
              </a:ext>
            </a:extLst>
          </p:cNvPr>
          <p:cNvCxnSpPr/>
          <p:nvPr/>
        </p:nvCxnSpPr>
        <p:spPr>
          <a:xfrm>
            <a:off x="8474406" y="4589997"/>
            <a:ext cx="293400" cy="0"/>
          </a:xfrm>
          <a:prstGeom prst="straightConnector1">
            <a:avLst/>
          </a:prstGeom>
          <a:noFill/>
          <a:ln w="9525" cap="flat" cmpd="sng">
            <a:solidFill>
              <a:schemeClr val="dk2"/>
            </a:solidFill>
            <a:prstDash val="solid"/>
            <a:round/>
            <a:headEnd type="none" w="lg" len="lg"/>
            <a:tailEnd type="triangle" w="lg" len="lg"/>
          </a:ln>
        </p:spPr>
      </p:cxnSp>
      <p:cxnSp>
        <p:nvCxnSpPr>
          <p:cNvPr id="30" name="Shape 92">
            <a:extLst>
              <a:ext uri="{FF2B5EF4-FFF2-40B4-BE49-F238E27FC236}">
                <a16:creationId xmlns:a16="http://schemas.microsoft.com/office/drawing/2014/main" xmlns="" id="{DB6A9AE7-6972-B543-BED0-6ACB28CEC05F}"/>
              </a:ext>
            </a:extLst>
          </p:cNvPr>
          <p:cNvCxnSpPr/>
          <p:nvPr/>
        </p:nvCxnSpPr>
        <p:spPr>
          <a:xfrm>
            <a:off x="7021776" y="1953480"/>
            <a:ext cx="293400" cy="0"/>
          </a:xfrm>
          <a:prstGeom prst="straightConnector1">
            <a:avLst/>
          </a:prstGeom>
          <a:noFill/>
          <a:ln w="9525" cap="flat" cmpd="sng">
            <a:solidFill>
              <a:schemeClr val="dk2"/>
            </a:solidFill>
            <a:prstDash val="solid"/>
            <a:round/>
            <a:headEnd type="none" w="lg" len="lg"/>
            <a:tailEnd type="triangle" w="lg" len="lg"/>
          </a:ln>
        </p:spPr>
      </p:cxnSp>
      <p:cxnSp>
        <p:nvCxnSpPr>
          <p:cNvPr id="31" name="Shape 92">
            <a:extLst>
              <a:ext uri="{FF2B5EF4-FFF2-40B4-BE49-F238E27FC236}">
                <a16:creationId xmlns:a16="http://schemas.microsoft.com/office/drawing/2014/main" xmlns="" id="{C2EDD00F-6A27-B34E-A730-54FD23EEC418}"/>
              </a:ext>
            </a:extLst>
          </p:cNvPr>
          <p:cNvCxnSpPr/>
          <p:nvPr/>
        </p:nvCxnSpPr>
        <p:spPr>
          <a:xfrm>
            <a:off x="8455761" y="1950057"/>
            <a:ext cx="293400" cy="0"/>
          </a:xfrm>
          <a:prstGeom prst="straightConnector1">
            <a:avLst/>
          </a:prstGeom>
          <a:noFill/>
          <a:ln w="9525" cap="flat" cmpd="sng">
            <a:solidFill>
              <a:schemeClr val="dk2"/>
            </a:solidFill>
            <a:prstDash val="solid"/>
            <a:round/>
            <a:headEnd type="none" w="lg" len="lg"/>
            <a:tailEnd type="triangle" w="lg" len="lg"/>
          </a:ln>
        </p:spPr>
      </p:cxnSp>
      <p:cxnSp>
        <p:nvCxnSpPr>
          <p:cNvPr id="34" name="Shape 96">
            <a:extLst>
              <a:ext uri="{FF2B5EF4-FFF2-40B4-BE49-F238E27FC236}">
                <a16:creationId xmlns:a16="http://schemas.microsoft.com/office/drawing/2014/main" xmlns="" id="{CD232A08-8363-B149-ACAC-0CEBC4FE3F4D}"/>
              </a:ext>
            </a:extLst>
          </p:cNvPr>
          <p:cNvCxnSpPr>
            <a:cxnSpLocks/>
            <a:endCxn id="7" idx="1"/>
          </p:cNvCxnSpPr>
          <p:nvPr/>
        </p:nvCxnSpPr>
        <p:spPr>
          <a:xfrm flipV="1">
            <a:off x="5383212" y="1943031"/>
            <a:ext cx="560364" cy="562800"/>
          </a:xfrm>
          <a:prstGeom prst="straightConnector1">
            <a:avLst/>
          </a:prstGeom>
          <a:noFill/>
          <a:ln w="9525" cap="flat" cmpd="sng">
            <a:solidFill>
              <a:schemeClr val="dk2"/>
            </a:solidFill>
            <a:prstDash val="solid"/>
            <a:round/>
            <a:headEnd type="none" w="lg" len="lg"/>
            <a:tailEnd type="triangle" w="lg" len="lg"/>
          </a:ln>
        </p:spPr>
      </p:cxnSp>
      <p:cxnSp>
        <p:nvCxnSpPr>
          <p:cNvPr id="36" name="Shape 97">
            <a:extLst>
              <a:ext uri="{FF2B5EF4-FFF2-40B4-BE49-F238E27FC236}">
                <a16:creationId xmlns:a16="http://schemas.microsoft.com/office/drawing/2014/main" xmlns="" id="{6953DFF4-37AA-464F-B58C-9EC217638D76}"/>
              </a:ext>
            </a:extLst>
          </p:cNvPr>
          <p:cNvCxnSpPr>
            <a:cxnSpLocks/>
            <a:endCxn id="12" idx="1"/>
          </p:cNvCxnSpPr>
          <p:nvPr/>
        </p:nvCxnSpPr>
        <p:spPr>
          <a:xfrm>
            <a:off x="5383212" y="2528864"/>
            <a:ext cx="560364" cy="651606"/>
          </a:xfrm>
          <a:prstGeom prst="straightConnector1">
            <a:avLst/>
          </a:prstGeom>
          <a:noFill/>
          <a:ln w="9525" cap="flat" cmpd="sng">
            <a:solidFill>
              <a:schemeClr val="dk2"/>
            </a:solidFill>
            <a:prstDash val="solid"/>
            <a:round/>
            <a:headEnd type="none" w="lg" len="lg"/>
            <a:tailEnd type="triangle" w="lg" len="lg"/>
          </a:ln>
        </p:spPr>
      </p:cxnSp>
      <p:sp>
        <p:nvSpPr>
          <p:cNvPr id="38" name="TextBox 37">
            <a:extLst>
              <a:ext uri="{FF2B5EF4-FFF2-40B4-BE49-F238E27FC236}">
                <a16:creationId xmlns:a16="http://schemas.microsoft.com/office/drawing/2014/main" xmlns="" id="{3FC1B245-80FC-CF4D-8286-ACE302B09EE4}"/>
              </a:ext>
            </a:extLst>
          </p:cNvPr>
          <p:cNvSpPr txBox="1"/>
          <p:nvPr/>
        </p:nvSpPr>
        <p:spPr>
          <a:xfrm>
            <a:off x="1009216" y="5841315"/>
            <a:ext cx="8145935" cy="707886"/>
          </a:xfrm>
          <a:prstGeom prst="rect">
            <a:avLst/>
          </a:prstGeom>
          <a:noFill/>
        </p:spPr>
        <p:txBody>
          <a:bodyPr wrap="square" rtlCol="0">
            <a:spAutoFit/>
          </a:bodyPr>
          <a:lstStyle/>
          <a:p>
            <a:pPr lvl="0"/>
            <a:r>
              <a:rPr lang="en-US" altLang="zh-CN" sz="2000" dirty="0"/>
              <a:t>The set of variables that were estimated from blue box signals are: mean, </a:t>
            </a:r>
            <a:r>
              <a:rPr lang="en-US" altLang="zh-CN" sz="2000" dirty="0" err="1"/>
              <a:t>std</a:t>
            </a:r>
            <a:r>
              <a:rPr lang="en-US" altLang="zh-CN" sz="2000" dirty="0"/>
              <a:t>, max, min, etc.</a:t>
            </a:r>
            <a:endParaRPr lang="en-US" sz="2000" dirty="0"/>
          </a:p>
        </p:txBody>
      </p:sp>
      <p:sp>
        <p:nvSpPr>
          <p:cNvPr id="39" name="TextBox 38">
            <a:extLst>
              <a:ext uri="{FF2B5EF4-FFF2-40B4-BE49-F238E27FC236}">
                <a16:creationId xmlns:a16="http://schemas.microsoft.com/office/drawing/2014/main" xmlns="" id="{F7DCB0E1-862E-ED47-8997-8F1A9FA985D3}"/>
              </a:ext>
            </a:extLst>
          </p:cNvPr>
          <p:cNvSpPr txBox="1"/>
          <p:nvPr/>
        </p:nvSpPr>
        <p:spPr>
          <a:xfrm>
            <a:off x="3303292" y="5232803"/>
            <a:ext cx="4720203" cy="369332"/>
          </a:xfrm>
          <a:prstGeom prst="rect">
            <a:avLst/>
          </a:prstGeom>
          <a:noFill/>
        </p:spPr>
        <p:txBody>
          <a:bodyPr wrap="none" rtlCol="0">
            <a:spAutoFit/>
          </a:bodyPr>
          <a:lstStyle/>
          <a:p>
            <a:pPr algn="ctr"/>
            <a:r>
              <a:rPr lang="en-US" dirty="0"/>
              <a:t>Figure 1. The pre-process of the raw signals</a:t>
            </a:r>
          </a:p>
        </p:txBody>
      </p:sp>
    </p:spTree>
    <p:extLst>
      <p:ext uri="{BB962C8B-B14F-4D97-AF65-F5344CB8AC3E}">
        <p14:creationId xmlns:p14="http://schemas.microsoft.com/office/powerpoint/2010/main" val="130496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24E27-F42C-824C-A4DE-7FB45ED54F89}"/>
              </a:ext>
            </a:extLst>
          </p:cNvPr>
          <p:cNvSpPr>
            <a:spLocks noGrp="1"/>
          </p:cNvSpPr>
          <p:nvPr>
            <p:ph type="title"/>
          </p:nvPr>
        </p:nvSpPr>
        <p:spPr/>
        <p:txBody>
          <a:bodyPr/>
          <a:lstStyle/>
          <a:p>
            <a:r>
              <a:rPr lang="en-US" b="1" dirty="0">
                <a:solidFill>
                  <a:srgbClr val="C00000"/>
                </a:solidFill>
              </a:rPr>
              <a:t>Attribute Information (Continue):</a:t>
            </a:r>
            <a:endParaRPr lang="en-US" dirty="0"/>
          </a:p>
        </p:txBody>
      </p:sp>
      <p:sp>
        <p:nvSpPr>
          <p:cNvPr id="3" name="Content Placeholder 2">
            <a:extLst>
              <a:ext uri="{FF2B5EF4-FFF2-40B4-BE49-F238E27FC236}">
                <a16:creationId xmlns:a16="http://schemas.microsoft.com/office/drawing/2014/main" xmlns="" id="{25686D4D-22BF-F443-B81C-7C8325988345}"/>
              </a:ext>
            </a:extLst>
          </p:cNvPr>
          <p:cNvSpPr>
            <a:spLocks noGrp="1"/>
          </p:cNvSpPr>
          <p:nvPr>
            <p:ph idx="1"/>
          </p:nvPr>
        </p:nvSpPr>
        <p:spPr>
          <a:xfrm>
            <a:off x="677334" y="1375933"/>
            <a:ext cx="8596668" cy="4558551"/>
          </a:xfrm>
        </p:spPr>
        <p:txBody>
          <a:bodyPr/>
          <a:lstStyle/>
          <a:p>
            <a:r>
              <a:rPr lang="en-US" altLang="zh-CN" sz="2400" dirty="0" smtClean="0"/>
              <a:t>R</a:t>
            </a:r>
            <a:r>
              <a:rPr lang="en-US" sz="2400" dirty="0" smtClean="0"/>
              <a:t>eal </a:t>
            </a:r>
            <a:r>
              <a:rPr lang="en-US" sz="2400" dirty="0"/>
              <a:t>features:</a:t>
            </a:r>
          </a:p>
          <a:p>
            <a:pPr lvl="1"/>
            <a:r>
              <a:rPr lang="en-US" altLang="zh-CN" sz="2000" dirty="0"/>
              <a:t>All features are normalized and bounded within [-1, 1].</a:t>
            </a:r>
          </a:p>
          <a:p>
            <a:pPr lvl="1"/>
            <a:r>
              <a:rPr lang="en-US" sz="2000" dirty="0"/>
              <a:t>The UCI dataset has done the pre-process the raw signals already.</a:t>
            </a:r>
          </a:p>
          <a:p>
            <a:pPr lvl="1"/>
            <a:r>
              <a:rPr lang="en-US" sz="2000" dirty="0"/>
              <a:t>The features we got from UCI dataset </a:t>
            </a:r>
            <a:r>
              <a:rPr lang="en-US" sz="1800" dirty="0"/>
              <a:t>are the numeral.</a:t>
            </a:r>
          </a:p>
          <a:p>
            <a:pPr marL="457200" lvl="1" indent="0">
              <a:buNone/>
            </a:pPr>
            <a:endParaRPr lang="en-US" sz="2200" dirty="0"/>
          </a:p>
          <a:p>
            <a:r>
              <a:rPr lang="en-US" altLang="zh-CN" sz="2400" dirty="0"/>
              <a:t>S</a:t>
            </a:r>
            <a:r>
              <a:rPr lang="en-US" sz="2400" dirty="0" smtClean="0"/>
              <a:t>ummary </a:t>
            </a:r>
            <a:r>
              <a:rPr lang="en-US" sz="2400" dirty="0"/>
              <a:t>of dataset</a:t>
            </a:r>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p:txBody>
      </p:sp>
      <p:graphicFrame>
        <p:nvGraphicFramePr>
          <p:cNvPr id="4" name="Table 3">
            <a:extLst>
              <a:ext uri="{FF2B5EF4-FFF2-40B4-BE49-F238E27FC236}">
                <a16:creationId xmlns:a16="http://schemas.microsoft.com/office/drawing/2014/main" xmlns="" id="{A1444F6A-99DD-E348-8107-36D0F4ED09CD}"/>
              </a:ext>
            </a:extLst>
          </p:cNvPr>
          <p:cNvGraphicFramePr>
            <a:graphicFrameLocks noGrp="1"/>
          </p:cNvGraphicFramePr>
          <p:nvPr>
            <p:extLst>
              <p:ext uri="{D42A27DB-BD31-4B8C-83A1-F6EECF244321}">
                <p14:modId xmlns:p14="http://schemas.microsoft.com/office/powerpoint/2010/main" val="1770122864"/>
              </p:ext>
            </p:extLst>
          </p:nvPr>
        </p:nvGraphicFramePr>
        <p:xfrm>
          <a:off x="1437262" y="4198067"/>
          <a:ext cx="7504580" cy="1838638"/>
        </p:xfrm>
        <a:graphic>
          <a:graphicData uri="http://schemas.openxmlformats.org/drawingml/2006/table">
            <a:tbl>
              <a:tblPr firstRow="1" bandRow="1">
                <a:tableStyleId>{5C22544A-7EE6-4342-B048-85BDC9FD1C3A}</a:tableStyleId>
              </a:tblPr>
              <a:tblGrid>
                <a:gridCol w="3752290">
                  <a:extLst>
                    <a:ext uri="{9D8B030D-6E8A-4147-A177-3AD203B41FA5}">
                      <a16:colId xmlns:a16="http://schemas.microsoft.com/office/drawing/2014/main" xmlns="" val="277914436"/>
                    </a:ext>
                  </a:extLst>
                </a:gridCol>
                <a:gridCol w="3752290">
                  <a:extLst>
                    <a:ext uri="{9D8B030D-6E8A-4147-A177-3AD203B41FA5}">
                      <a16:colId xmlns:a16="http://schemas.microsoft.com/office/drawing/2014/main" xmlns="" val="2269366091"/>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t>Items</a:t>
                      </a:r>
                    </a:p>
                  </a:txBody>
                  <a:tcPr/>
                </a:tc>
                <a:tc>
                  <a:txBody>
                    <a:bodyPr/>
                    <a:lstStyle/>
                    <a:p>
                      <a:pPr algn="ctr"/>
                      <a:r>
                        <a:rPr lang="en-US" sz="1800" b="1" dirty="0"/>
                        <a:t>The number of items</a:t>
                      </a:r>
                    </a:p>
                  </a:txBody>
                  <a:tcPr/>
                </a:tc>
                <a:extLst>
                  <a:ext uri="{0D108BD9-81ED-4DB2-BD59-A6C34878D82A}">
                    <a16:rowId xmlns:a16="http://schemas.microsoft.com/office/drawing/2014/main" xmlns="" val="2435147885"/>
                  </a:ext>
                </a:extLst>
              </a:tr>
              <a:tr h="338812">
                <a:tc>
                  <a:txBody>
                    <a:bodyPr/>
                    <a:lstStyle/>
                    <a:p>
                      <a:pPr algn="ctr"/>
                      <a:r>
                        <a:rPr lang="en-US" sz="1800" b="1" dirty="0"/>
                        <a:t>Number of Instances</a:t>
                      </a:r>
                    </a:p>
                  </a:txBody>
                  <a:tcPr/>
                </a:tc>
                <a:tc>
                  <a:txBody>
                    <a:bodyPr/>
                    <a:lstStyle/>
                    <a:p>
                      <a:pPr algn="ctr"/>
                      <a:r>
                        <a:rPr lang="en-US" sz="1800" b="1" dirty="0"/>
                        <a:t>10299</a:t>
                      </a:r>
                    </a:p>
                  </a:txBody>
                  <a:tcPr/>
                </a:tc>
                <a:extLst>
                  <a:ext uri="{0D108BD9-81ED-4DB2-BD59-A6C34878D82A}">
                    <a16:rowId xmlns:a16="http://schemas.microsoft.com/office/drawing/2014/main" xmlns="" val="3532117435"/>
                  </a:ext>
                </a:extLst>
              </a:tr>
              <a:tr h="338812">
                <a:tc>
                  <a:txBody>
                    <a:bodyPr/>
                    <a:lstStyle/>
                    <a:p>
                      <a:pPr algn="ctr"/>
                      <a:r>
                        <a:rPr lang="en-US" sz="1800" b="1" dirty="0"/>
                        <a:t>Number of Training set</a:t>
                      </a:r>
                    </a:p>
                  </a:txBody>
                  <a:tcPr/>
                </a:tc>
                <a:tc>
                  <a:txBody>
                    <a:bodyPr/>
                    <a:lstStyle/>
                    <a:p>
                      <a:pPr algn="ctr"/>
                      <a:r>
                        <a:rPr lang="en-US" sz="1800" b="1" dirty="0"/>
                        <a:t>7352</a:t>
                      </a:r>
                    </a:p>
                  </a:txBody>
                  <a:tcPr/>
                </a:tc>
                <a:extLst>
                  <a:ext uri="{0D108BD9-81ED-4DB2-BD59-A6C34878D82A}">
                    <a16:rowId xmlns:a16="http://schemas.microsoft.com/office/drawing/2014/main" xmlns="" val="1534191767"/>
                  </a:ext>
                </a:extLst>
              </a:tr>
              <a:tr h="338812">
                <a:tc>
                  <a:txBody>
                    <a:bodyPr/>
                    <a:lstStyle/>
                    <a:p>
                      <a:pPr algn="ctr"/>
                      <a:r>
                        <a:rPr lang="en-US" sz="1800" b="1" dirty="0"/>
                        <a:t>Number of Test set</a:t>
                      </a:r>
                    </a:p>
                  </a:txBody>
                  <a:tcPr/>
                </a:tc>
                <a:tc>
                  <a:txBody>
                    <a:bodyPr/>
                    <a:lstStyle/>
                    <a:p>
                      <a:pPr algn="ctr"/>
                      <a:r>
                        <a:rPr lang="en-US" sz="1800" b="1" dirty="0"/>
                        <a:t>2947</a:t>
                      </a:r>
                    </a:p>
                  </a:txBody>
                  <a:tcPr/>
                </a:tc>
                <a:extLst>
                  <a:ext uri="{0D108BD9-81ED-4DB2-BD59-A6C34878D82A}">
                    <a16:rowId xmlns:a16="http://schemas.microsoft.com/office/drawing/2014/main" xmlns="" val="1714733339"/>
                  </a:ext>
                </a:extLst>
              </a:tr>
              <a:tr h="375598">
                <a:tc>
                  <a:txBody>
                    <a:bodyPr/>
                    <a:lstStyle/>
                    <a:p>
                      <a:pPr algn="ctr"/>
                      <a:r>
                        <a:rPr lang="en-US" sz="1800" b="1" dirty="0"/>
                        <a:t>Number of Attributes</a:t>
                      </a:r>
                    </a:p>
                  </a:txBody>
                  <a:tcPr/>
                </a:tc>
                <a:tc>
                  <a:txBody>
                    <a:bodyPr/>
                    <a:lstStyle/>
                    <a:p>
                      <a:pPr algn="ctr"/>
                      <a:r>
                        <a:rPr lang="en-US" sz="1800" b="1" dirty="0"/>
                        <a:t>561</a:t>
                      </a:r>
                    </a:p>
                  </a:txBody>
                  <a:tcPr/>
                </a:tc>
                <a:extLst>
                  <a:ext uri="{0D108BD9-81ED-4DB2-BD59-A6C34878D82A}">
                    <a16:rowId xmlns:a16="http://schemas.microsoft.com/office/drawing/2014/main" xmlns="" val="1414067107"/>
                  </a:ext>
                </a:extLst>
              </a:tr>
            </a:tbl>
          </a:graphicData>
        </a:graphic>
      </p:graphicFrame>
      <p:sp>
        <p:nvSpPr>
          <p:cNvPr id="5" name="TextBox 4">
            <a:extLst>
              <a:ext uri="{FF2B5EF4-FFF2-40B4-BE49-F238E27FC236}">
                <a16:creationId xmlns:a16="http://schemas.microsoft.com/office/drawing/2014/main" xmlns="" id="{D40CC588-20CA-394B-A461-7FD692C76D4A}"/>
              </a:ext>
            </a:extLst>
          </p:cNvPr>
          <p:cNvSpPr txBox="1"/>
          <p:nvPr/>
        </p:nvSpPr>
        <p:spPr>
          <a:xfrm>
            <a:off x="3384189" y="6179267"/>
            <a:ext cx="5747657" cy="369332"/>
          </a:xfrm>
          <a:prstGeom prst="rect">
            <a:avLst/>
          </a:prstGeom>
          <a:noFill/>
        </p:spPr>
        <p:txBody>
          <a:bodyPr wrap="square" rtlCol="0">
            <a:spAutoFit/>
          </a:bodyPr>
          <a:lstStyle/>
          <a:p>
            <a:r>
              <a:rPr lang="en-US" dirty="0"/>
              <a:t>Table 1: The capacity of dataset</a:t>
            </a:r>
          </a:p>
        </p:txBody>
      </p:sp>
    </p:spTree>
    <p:extLst>
      <p:ext uri="{BB962C8B-B14F-4D97-AF65-F5344CB8AC3E}">
        <p14:creationId xmlns:p14="http://schemas.microsoft.com/office/powerpoint/2010/main" val="307351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04C77A32-E606-364F-B2B7-62B93920F49D}"/>
              </a:ext>
            </a:extLst>
          </p:cNvPr>
          <p:cNvSpPr/>
          <p:nvPr/>
        </p:nvSpPr>
        <p:spPr>
          <a:xfrm>
            <a:off x="6358482" y="5282856"/>
            <a:ext cx="2402460" cy="93259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27C28D1-4A15-024F-BD42-A9DEDAAB08C6}"/>
              </a:ext>
            </a:extLst>
          </p:cNvPr>
          <p:cNvSpPr/>
          <p:nvPr/>
        </p:nvSpPr>
        <p:spPr>
          <a:xfrm>
            <a:off x="6358481" y="3809576"/>
            <a:ext cx="2286955" cy="8027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F71B6A90-9925-E842-9F23-E32497AB658E}"/>
              </a:ext>
            </a:extLst>
          </p:cNvPr>
          <p:cNvSpPr/>
          <p:nvPr/>
        </p:nvSpPr>
        <p:spPr>
          <a:xfrm>
            <a:off x="6358482" y="2766345"/>
            <a:ext cx="2286955" cy="6463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2FFEBAA-C656-9E4B-8D3A-4B10A57E4C01}"/>
              </a:ext>
            </a:extLst>
          </p:cNvPr>
          <p:cNvSpPr>
            <a:spLocks noGrp="1"/>
          </p:cNvSpPr>
          <p:nvPr>
            <p:ph type="title"/>
          </p:nvPr>
        </p:nvSpPr>
        <p:spPr>
          <a:xfrm>
            <a:off x="677334" y="609600"/>
            <a:ext cx="8596668" cy="700216"/>
          </a:xfrm>
        </p:spPr>
        <p:txBody>
          <a:bodyPr/>
          <a:lstStyle/>
          <a:p>
            <a:r>
              <a:rPr lang="en-US" b="1" dirty="0" smtClean="0">
                <a:solidFill>
                  <a:srgbClr val="C00000"/>
                </a:solidFill>
              </a:rPr>
              <a:t>Approach</a:t>
            </a:r>
            <a:endParaRPr lang="en-US" dirty="0"/>
          </a:p>
        </p:txBody>
      </p:sp>
      <p:sp>
        <p:nvSpPr>
          <p:cNvPr id="3" name="Content Placeholder 2">
            <a:extLst>
              <a:ext uri="{FF2B5EF4-FFF2-40B4-BE49-F238E27FC236}">
                <a16:creationId xmlns:a16="http://schemas.microsoft.com/office/drawing/2014/main" xmlns="" id="{F3561A8A-7908-7243-9BE1-396C12F078F5}"/>
              </a:ext>
            </a:extLst>
          </p:cNvPr>
          <p:cNvSpPr>
            <a:spLocks noGrp="1"/>
          </p:cNvSpPr>
          <p:nvPr>
            <p:ph idx="1"/>
          </p:nvPr>
        </p:nvSpPr>
        <p:spPr>
          <a:xfrm>
            <a:off x="677334" y="1433385"/>
            <a:ext cx="8596668" cy="4607978"/>
          </a:xfrm>
        </p:spPr>
        <p:txBody>
          <a:bodyPr>
            <a:normAutofit/>
          </a:bodyPr>
          <a:lstStyle/>
          <a:p>
            <a:r>
              <a:rPr lang="en-US" sz="2400" dirty="0" smtClean="0"/>
              <a:t>MLP </a:t>
            </a:r>
            <a:r>
              <a:rPr lang="en-US" sz="2400" dirty="0"/>
              <a:t>(</a:t>
            </a:r>
            <a:r>
              <a:rPr lang="en-US" sz="2400" dirty="0" smtClean="0"/>
              <a:t>Multi</a:t>
            </a:r>
            <a:r>
              <a:rPr lang="en-US" altLang="zh-CN" sz="2400" dirty="0" smtClean="0"/>
              <a:t>-</a:t>
            </a:r>
            <a:r>
              <a:rPr lang="en-US" sz="2400" dirty="0" smtClean="0"/>
              <a:t>layer </a:t>
            </a:r>
            <a:r>
              <a:rPr lang="en-US" sz="2400" dirty="0"/>
              <a:t>perceptron)</a:t>
            </a:r>
          </a:p>
          <a:p>
            <a:pPr lvl="1"/>
            <a:r>
              <a:rPr lang="en-US" sz="2200" dirty="0" smtClean="0"/>
              <a:t>MLP</a:t>
            </a:r>
            <a:r>
              <a:rPr lang="zh-CN" altLang="en-US" sz="2200" dirty="0" smtClean="0"/>
              <a:t> </a:t>
            </a:r>
            <a:r>
              <a:rPr lang="en-US" altLang="zh-CN" sz="2200" dirty="0" smtClean="0"/>
              <a:t>model</a:t>
            </a:r>
            <a:r>
              <a:rPr lang="en-US" sz="2200" dirty="0" smtClean="0"/>
              <a:t> </a:t>
            </a:r>
            <a:endParaRPr lang="en-US" sz="2200" dirty="0"/>
          </a:p>
          <a:p>
            <a:pPr marL="457200" lvl="1" indent="0">
              <a:buNone/>
            </a:pPr>
            <a:endParaRPr lang="en-US" sz="2200" dirty="0"/>
          </a:p>
          <a:p>
            <a:pPr marL="457200" lvl="1" indent="0">
              <a:buNone/>
            </a:pPr>
            <a:endParaRPr lang="en-US" sz="2200" dirty="0"/>
          </a:p>
        </p:txBody>
      </p:sp>
      <p:sp>
        <p:nvSpPr>
          <p:cNvPr id="6" name="Rounded Rectangle 5">
            <a:extLst>
              <a:ext uri="{FF2B5EF4-FFF2-40B4-BE49-F238E27FC236}">
                <a16:creationId xmlns:a16="http://schemas.microsoft.com/office/drawing/2014/main" xmlns="" id="{ACEC56A9-587D-1B4E-AB13-1C8AFD360E17}"/>
              </a:ext>
            </a:extLst>
          </p:cNvPr>
          <p:cNvSpPr/>
          <p:nvPr/>
        </p:nvSpPr>
        <p:spPr>
          <a:xfrm>
            <a:off x="1341973" y="5301049"/>
            <a:ext cx="1377427"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Acceleration</a:t>
            </a:r>
          </a:p>
          <a:p>
            <a:pPr algn="ctr"/>
            <a:r>
              <a:rPr lang="en-US" dirty="0">
                <a:solidFill>
                  <a:schemeClr val="tx1"/>
                </a:solidFill>
              </a:rPr>
              <a:t>X,Y,Z</a:t>
            </a:r>
          </a:p>
        </p:txBody>
      </p:sp>
      <p:sp>
        <p:nvSpPr>
          <p:cNvPr id="7" name="TextBox 6">
            <a:extLst>
              <a:ext uri="{FF2B5EF4-FFF2-40B4-BE49-F238E27FC236}">
                <a16:creationId xmlns:a16="http://schemas.microsoft.com/office/drawing/2014/main" xmlns="" id="{53DBF05C-0B05-AC4E-BC50-A9E17D083CC1}"/>
              </a:ext>
            </a:extLst>
          </p:cNvPr>
          <p:cNvSpPr txBox="1"/>
          <p:nvPr/>
        </p:nvSpPr>
        <p:spPr>
          <a:xfrm>
            <a:off x="3031232" y="5573583"/>
            <a:ext cx="531340" cy="369332"/>
          </a:xfrm>
          <a:prstGeom prst="rect">
            <a:avLst/>
          </a:prstGeom>
          <a:noFill/>
        </p:spPr>
        <p:txBody>
          <a:bodyPr wrap="square" rtlCol="0">
            <a:spAutoFit/>
          </a:bodyPr>
          <a:lstStyle/>
          <a:p>
            <a:r>
              <a:rPr lang="en-US" dirty="0"/>
              <a:t>…</a:t>
            </a:r>
          </a:p>
        </p:txBody>
      </p:sp>
      <p:sp>
        <p:nvSpPr>
          <p:cNvPr id="8" name="Rounded Rectangle 7">
            <a:extLst>
              <a:ext uri="{FF2B5EF4-FFF2-40B4-BE49-F238E27FC236}">
                <a16:creationId xmlns:a16="http://schemas.microsoft.com/office/drawing/2014/main" xmlns="" id="{98AFBDDE-64CA-3847-A413-423E1F1CE9E9}"/>
              </a:ext>
            </a:extLst>
          </p:cNvPr>
          <p:cNvSpPr/>
          <p:nvPr/>
        </p:nvSpPr>
        <p:spPr>
          <a:xfrm>
            <a:off x="3673783" y="5301049"/>
            <a:ext cx="1375849"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Gyro</a:t>
            </a:r>
          </a:p>
          <a:p>
            <a:pPr algn="ctr"/>
            <a:r>
              <a:rPr lang="en-US" dirty="0">
                <a:solidFill>
                  <a:schemeClr val="tx1"/>
                </a:solidFill>
              </a:rPr>
              <a:t>X,Y,Z</a:t>
            </a:r>
          </a:p>
        </p:txBody>
      </p:sp>
      <p:sp>
        <p:nvSpPr>
          <p:cNvPr id="9" name="Rounded Rectangle 8">
            <a:extLst>
              <a:ext uri="{FF2B5EF4-FFF2-40B4-BE49-F238E27FC236}">
                <a16:creationId xmlns:a16="http://schemas.microsoft.com/office/drawing/2014/main" xmlns="" id="{98B8AD96-B945-E842-AB7E-EAE52C036FE7}"/>
              </a:ext>
            </a:extLst>
          </p:cNvPr>
          <p:cNvSpPr/>
          <p:nvPr/>
        </p:nvSpPr>
        <p:spPr>
          <a:xfrm>
            <a:off x="1350522" y="4707924"/>
            <a:ext cx="3699110" cy="28420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Relu</a:t>
            </a:r>
            <a:endParaRPr lang="en-US" dirty="0">
              <a:solidFill>
                <a:schemeClr val="tx1"/>
              </a:solidFill>
            </a:endParaRPr>
          </a:p>
        </p:txBody>
      </p:sp>
      <p:sp>
        <p:nvSpPr>
          <p:cNvPr id="10" name="Right Arrow 9">
            <a:extLst>
              <a:ext uri="{FF2B5EF4-FFF2-40B4-BE49-F238E27FC236}">
                <a16:creationId xmlns:a16="http://schemas.microsoft.com/office/drawing/2014/main" xmlns="" id="{3419CFC3-7CE1-964F-A89C-C111B519F066}"/>
              </a:ext>
            </a:extLst>
          </p:cNvPr>
          <p:cNvSpPr/>
          <p:nvPr/>
        </p:nvSpPr>
        <p:spPr>
          <a:xfrm rot="16200000">
            <a:off x="4202918" y="4949223"/>
            <a:ext cx="358346" cy="308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xmlns="" id="{8CBAC695-8BD3-A84F-9334-8E0EDCDEED91}"/>
              </a:ext>
            </a:extLst>
          </p:cNvPr>
          <p:cNvSpPr/>
          <p:nvPr/>
        </p:nvSpPr>
        <p:spPr>
          <a:xfrm rot="16200000">
            <a:off x="1911788" y="4967758"/>
            <a:ext cx="358346" cy="308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xmlns="" id="{FEB5002F-4BC2-4F4E-826B-5BDE2DA8E663}"/>
              </a:ext>
            </a:extLst>
          </p:cNvPr>
          <p:cNvSpPr/>
          <p:nvPr/>
        </p:nvSpPr>
        <p:spPr>
          <a:xfrm rot="16200000">
            <a:off x="3020904" y="4340480"/>
            <a:ext cx="358346" cy="308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xmlns="" id="{4F5D5858-254B-6A45-B4F9-2A59C25360FF}"/>
              </a:ext>
            </a:extLst>
          </p:cNvPr>
          <p:cNvSpPr/>
          <p:nvPr/>
        </p:nvSpPr>
        <p:spPr>
          <a:xfrm>
            <a:off x="1350522" y="3805880"/>
            <a:ext cx="3699110" cy="47607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Hidden layer</a:t>
            </a:r>
          </a:p>
        </p:txBody>
      </p:sp>
      <p:sp>
        <p:nvSpPr>
          <p:cNvPr id="15" name="Right Arrow 14">
            <a:extLst>
              <a:ext uri="{FF2B5EF4-FFF2-40B4-BE49-F238E27FC236}">
                <a16:creationId xmlns:a16="http://schemas.microsoft.com/office/drawing/2014/main" xmlns="" id="{54DC94E0-E0B8-5A44-9641-8649789C8AD4}"/>
              </a:ext>
            </a:extLst>
          </p:cNvPr>
          <p:cNvSpPr/>
          <p:nvPr/>
        </p:nvSpPr>
        <p:spPr>
          <a:xfrm rot="16200000">
            <a:off x="3006520" y="3455342"/>
            <a:ext cx="358346" cy="308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xmlns="" id="{87953CB2-ADC2-044B-B6A0-C6B970730D1E}"/>
              </a:ext>
            </a:extLst>
          </p:cNvPr>
          <p:cNvSpPr/>
          <p:nvPr/>
        </p:nvSpPr>
        <p:spPr>
          <a:xfrm>
            <a:off x="1350522" y="2920740"/>
            <a:ext cx="3699110" cy="47607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 max classifier</a:t>
            </a:r>
          </a:p>
        </p:txBody>
      </p:sp>
      <p:sp>
        <p:nvSpPr>
          <p:cNvPr id="17" name="TextBox 16">
            <a:extLst>
              <a:ext uri="{FF2B5EF4-FFF2-40B4-BE49-F238E27FC236}">
                <a16:creationId xmlns:a16="http://schemas.microsoft.com/office/drawing/2014/main" xmlns="" id="{75C0670C-DEE0-B147-9667-B0E01485D8AE}"/>
              </a:ext>
            </a:extLst>
          </p:cNvPr>
          <p:cNvSpPr txBox="1"/>
          <p:nvPr/>
        </p:nvSpPr>
        <p:spPr>
          <a:xfrm>
            <a:off x="6367422" y="5296584"/>
            <a:ext cx="2616422" cy="923330"/>
          </a:xfrm>
          <a:prstGeom prst="rect">
            <a:avLst/>
          </a:prstGeom>
          <a:noFill/>
        </p:spPr>
        <p:txBody>
          <a:bodyPr wrap="none" rtlCol="0">
            <a:spAutoFit/>
          </a:bodyPr>
          <a:lstStyle/>
          <a:p>
            <a:r>
              <a:rPr lang="en-US" dirty="0"/>
              <a:t>       Input layer</a:t>
            </a:r>
          </a:p>
          <a:p>
            <a:r>
              <a:rPr lang="en-US" dirty="0"/>
              <a:t>(561 numeral features </a:t>
            </a:r>
          </a:p>
          <a:p>
            <a:r>
              <a:rPr lang="en-US" dirty="0"/>
              <a:t>  from two sensors)</a:t>
            </a:r>
          </a:p>
        </p:txBody>
      </p:sp>
      <p:sp>
        <p:nvSpPr>
          <p:cNvPr id="19" name="TextBox 18">
            <a:extLst>
              <a:ext uri="{FF2B5EF4-FFF2-40B4-BE49-F238E27FC236}">
                <a16:creationId xmlns:a16="http://schemas.microsoft.com/office/drawing/2014/main" xmlns="" id="{79A45A02-70CF-F54D-89C0-086F05148205}"/>
              </a:ext>
            </a:extLst>
          </p:cNvPr>
          <p:cNvSpPr txBox="1"/>
          <p:nvPr/>
        </p:nvSpPr>
        <p:spPr>
          <a:xfrm>
            <a:off x="6441999" y="3871361"/>
            <a:ext cx="2165978" cy="646331"/>
          </a:xfrm>
          <a:prstGeom prst="rect">
            <a:avLst/>
          </a:prstGeom>
          <a:noFill/>
        </p:spPr>
        <p:txBody>
          <a:bodyPr wrap="none" rtlCol="0">
            <a:spAutoFit/>
          </a:bodyPr>
          <a:lstStyle/>
          <a:p>
            <a:r>
              <a:rPr lang="en-US" dirty="0"/>
              <a:t>Hidden linear layer</a:t>
            </a:r>
          </a:p>
          <a:p>
            <a:r>
              <a:rPr lang="en-US" dirty="0"/>
              <a:t>     (512 units)</a:t>
            </a:r>
          </a:p>
        </p:txBody>
      </p:sp>
      <p:sp>
        <p:nvSpPr>
          <p:cNvPr id="20" name="TextBox 19">
            <a:extLst>
              <a:ext uri="{FF2B5EF4-FFF2-40B4-BE49-F238E27FC236}">
                <a16:creationId xmlns:a16="http://schemas.microsoft.com/office/drawing/2014/main" xmlns="" id="{7CE2A936-021D-9F41-BDB2-FC82067AA26A}"/>
              </a:ext>
            </a:extLst>
          </p:cNvPr>
          <p:cNvSpPr txBox="1"/>
          <p:nvPr/>
        </p:nvSpPr>
        <p:spPr>
          <a:xfrm>
            <a:off x="6503930" y="2770209"/>
            <a:ext cx="2081019" cy="646331"/>
          </a:xfrm>
          <a:prstGeom prst="rect">
            <a:avLst/>
          </a:prstGeom>
          <a:noFill/>
        </p:spPr>
        <p:txBody>
          <a:bodyPr wrap="none" rtlCol="0">
            <a:spAutoFit/>
          </a:bodyPr>
          <a:lstStyle/>
          <a:p>
            <a:r>
              <a:rPr lang="en-US" dirty="0"/>
              <a:t>   Output layer</a:t>
            </a:r>
          </a:p>
          <a:p>
            <a:r>
              <a:rPr lang="en-US" dirty="0"/>
              <a:t>(6*1 of six classes)</a:t>
            </a:r>
          </a:p>
        </p:txBody>
      </p:sp>
      <p:sp>
        <p:nvSpPr>
          <p:cNvPr id="24" name="Right Arrow 23">
            <a:extLst>
              <a:ext uri="{FF2B5EF4-FFF2-40B4-BE49-F238E27FC236}">
                <a16:creationId xmlns:a16="http://schemas.microsoft.com/office/drawing/2014/main" xmlns="" id="{90667B22-31AC-3C46-A684-C19F64917F1F}"/>
              </a:ext>
            </a:extLst>
          </p:cNvPr>
          <p:cNvSpPr/>
          <p:nvPr/>
        </p:nvSpPr>
        <p:spPr>
          <a:xfrm rot="16200000">
            <a:off x="7272394" y="4753593"/>
            <a:ext cx="647185" cy="36465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xmlns="" id="{C9FB8203-3178-6D47-8FE2-EAD448407B04}"/>
              </a:ext>
            </a:extLst>
          </p:cNvPr>
          <p:cNvSpPr/>
          <p:nvPr/>
        </p:nvSpPr>
        <p:spPr>
          <a:xfrm rot="16200000">
            <a:off x="7355018" y="3470994"/>
            <a:ext cx="401087" cy="2838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C2E8801A-732E-2F48-8252-96B79E355FC0}"/>
              </a:ext>
            </a:extLst>
          </p:cNvPr>
          <p:cNvSpPr txBox="1"/>
          <p:nvPr/>
        </p:nvSpPr>
        <p:spPr>
          <a:xfrm>
            <a:off x="3879743" y="6350282"/>
            <a:ext cx="3533916" cy="338554"/>
          </a:xfrm>
          <a:prstGeom prst="rect">
            <a:avLst/>
          </a:prstGeom>
          <a:noFill/>
        </p:spPr>
        <p:txBody>
          <a:bodyPr wrap="none" rtlCol="0">
            <a:spAutoFit/>
          </a:bodyPr>
          <a:lstStyle/>
          <a:p>
            <a:r>
              <a:rPr lang="en-US" sz="1600" dirty="0"/>
              <a:t>Figure 4. The figure if MLP modeling</a:t>
            </a:r>
          </a:p>
        </p:txBody>
      </p:sp>
    </p:spTree>
    <p:extLst>
      <p:ext uri="{BB962C8B-B14F-4D97-AF65-F5344CB8AC3E}">
        <p14:creationId xmlns:p14="http://schemas.microsoft.com/office/powerpoint/2010/main" val="168051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8A0B8-F4E6-ED43-BB59-86581558F6B0}"/>
              </a:ext>
            </a:extLst>
          </p:cNvPr>
          <p:cNvSpPr>
            <a:spLocks noGrp="1"/>
          </p:cNvSpPr>
          <p:nvPr>
            <p:ph type="title"/>
          </p:nvPr>
        </p:nvSpPr>
        <p:spPr>
          <a:xfrm>
            <a:off x="677334" y="609600"/>
            <a:ext cx="8596668" cy="687859"/>
          </a:xfrm>
        </p:spPr>
        <p:txBody>
          <a:bodyPr/>
          <a:lstStyle/>
          <a:p>
            <a:r>
              <a:rPr lang="en-US" b="1" dirty="0" smtClean="0">
                <a:solidFill>
                  <a:srgbClr val="C00000"/>
                </a:solidFill>
              </a:rPr>
              <a:t>Experiment</a:t>
            </a:r>
            <a:endParaRPr lang="en-US" dirty="0"/>
          </a:p>
        </p:txBody>
      </p:sp>
      <p:sp>
        <p:nvSpPr>
          <p:cNvPr id="3" name="Content Placeholder 2">
            <a:extLst>
              <a:ext uri="{FF2B5EF4-FFF2-40B4-BE49-F238E27FC236}">
                <a16:creationId xmlns:a16="http://schemas.microsoft.com/office/drawing/2014/main" xmlns="" id="{CC5A4E11-74A0-7544-B9B4-3931AD259293}"/>
              </a:ext>
            </a:extLst>
          </p:cNvPr>
          <p:cNvSpPr>
            <a:spLocks noGrp="1"/>
          </p:cNvSpPr>
          <p:nvPr>
            <p:ph idx="1"/>
          </p:nvPr>
        </p:nvSpPr>
        <p:spPr>
          <a:xfrm>
            <a:off x="677334" y="1445741"/>
            <a:ext cx="8596668" cy="4595621"/>
          </a:xfrm>
        </p:spPr>
        <p:txBody>
          <a:bodyPr/>
          <a:lstStyle/>
          <a:p>
            <a:r>
              <a:rPr lang="en-US" sz="2400" dirty="0" smtClean="0"/>
              <a:t>MLP</a:t>
            </a:r>
            <a:endParaRPr lang="en-US" sz="2400" dirty="0"/>
          </a:p>
          <a:p>
            <a:pPr lvl="1"/>
            <a:r>
              <a:rPr lang="en-US" altLang="zh-CN" sz="2000" dirty="0" smtClean="0"/>
              <a:t>P</a:t>
            </a:r>
            <a:r>
              <a:rPr lang="en-US" sz="2000" dirty="0" smtClean="0"/>
              <a:t>arameter </a:t>
            </a:r>
            <a:r>
              <a:rPr lang="en-US" sz="2000" dirty="0"/>
              <a:t>setting</a:t>
            </a:r>
          </a:p>
          <a:p>
            <a:pPr lvl="1"/>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pPr lvl="1"/>
            <a:r>
              <a:rPr lang="en-US" altLang="zh-CN" sz="2000" dirty="0" smtClean="0"/>
              <a:t>R</a:t>
            </a:r>
            <a:r>
              <a:rPr lang="en-US" sz="2000" dirty="0" smtClean="0"/>
              <a:t>esult</a:t>
            </a:r>
          </a:p>
          <a:p>
            <a:pPr marL="857250" lvl="2" indent="0">
              <a:buNone/>
            </a:pPr>
            <a:r>
              <a:rPr lang="en-US" altLang="zh-CN" sz="1800" dirty="0" smtClean="0"/>
              <a:t>Best</a:t>
            </a:r>
            <a:r>
              <a:rPr lang="zh-CN" altLang="en-US" sz="1800" dirty="0" smtClean="0"/>
              <a:t> </a:t>
            </a:r>
            <a:r>
              <a:rPr lang="en-US" altLang="zh-CN" sz="1800" dirty="0" smtClean="0"/>
              <a:t>test</a:t>
            </a:r>
            <a:r>
              <a:rPr lang="zh-CN" altLang="en-US" sz="1800" dirty="0" smtClean="0"/>
              <a:t> </a:t>
            </a:r>
            <a:r>
              <a:rPr lang="en-US" altLang="zh-CN" sz="1800" dirty="0" smtClean="0"/>
              <a:t>accuracy</a:t>
            </a:r>
            <a:r>
              <a:rPr lang="zh-CN" altLang="en-US" sz="1800" dirty="0" smtClean="0"/>
              <a:t> </a:t>
            </a:r>
            <a:r>
              <a:rPr lang="en-US" altLang="zh-CN" sz="1800" dirty="0" smtClean="0"/>
              <a:t>is</a:t>
            </a:r>
            <a:r>
              <a:rPr lang="zh-CN" altLang="en-US" sz="1800" dirty="0" smtClean="0"/>
              <a:t> </a:t>
            </a:r>
            <a:r>
              <a:rPr lang="en-US" altLang="zh-CN" sz="1800" dirty="0" smtClean="0"/>
              <a:t>95.555%</a:t>
            </a:r>
            <a:r>
              <a:rPr lang="zh-CN" altLang="en-US" sz="1800" dirty="0" smtClean="0"/>
              <a:t> </a:t>
            </a:r>
            <a:r>
              <a:rPr lang="en-US" altLang="zh-CN" sz="1800" dirty="0" smtClean="0"/>
              <a:t>achieved</a:t>
            </a:r>
            <a:r>
              <a:rPr lang="zh-CN" altLang="en-US" sz="1800" dirty="0" smtClean="0"/>
              <a:t> </a:t>
            </a:r>
            <a:r>
              <a:rPr lang="en-US" altLang="zh-CN" sz="1800" dirty="0" smtClean="0"/>
              <a:t>at</a:t>
            </a:r>
            <a:r>
              <a:rPr lang="zh-CN" altLang="en-US" sz="1800" dirty="0" smtClean="0"/>
              <a:t> </a:t>
            </a:r>
            <a:r>
              <a:rPr lang="en-US" altLang="zh-CN" sz="1800" dirty="0" smtClean="0"/>
              <a:t>epoch</a:t>
            </a:r>
            <a:r>
              <a:rPr lang="zh-CN" altLang="en-US" sz="1800" dirty="0" smtClean="0"/>
              <a:t> </a:t>
            </a:r>
            <a:r>
              <a:rPr lang="en-US" altLang="zh-CN" sz="1800" dirty="0" smtClean="0"/>
              <a:t>31.</a:t>
            </a:r>
            <a:r>
              <a:rPr lang="zh-CN" altLang="en-US" sz="1800" dirty="0" smtClean="0"/>
              <a:t> </a:t>
            </a:r>
            <a:r>
              <a:rPr lang="en-US" altLang="zh-CN" sz="1800" dirty="0" smtClean="0"/>
              <a:t>Test</a:t>
            </a:r>
            <a:r>
              <a:rPr lang="zh-CN" altLang="en-US" sz="1800" dirty="0" smtClean="0"/>
              <a:t> </a:t>
            </a:r>
            <a:r>
              <a:rPr lang="en-US" altLang="zh-CN" sz="1800" dirty="0" smtClean="0"/>
              <a:t>loss</a:t>
            </a:r>
            <a:r>
              <a:rPr lang="zh-CN" altLang="en-US" sz="1800" dirty="0" smtClean="0"/>
              <a:t> </a:t>
            </a:r>
            <a:r>
              <a:rPr lang="en-US" altLang="zh-CN" sz="1800" dirty="0" smtClean="0"/>
              <a:t>is</a:t>
            </a:r>
            <a:r>
              <a:rPr lang="zh-CN" altLang="en-US" sz="1800" dirty="0" smtClean="0"/>
              <a:t> </a:t>
            </a:r>
            <a:r>
              <a:rPr lang="zh-CN" altLang="en-US" sz="1800" dirty="0"/>
              <a:t> </a:t>
            </a:r>
            <a:r>
              <a:rPr lang="zh-CN" altLang="en-US" sz="1800" dirty="0" smtClean="0"/>
              <a:t>        </a:t>
            </a:r>
            <a:r>
              <a:rPr lang="en-US" altLang="zh-CN" sz="1800" dirty="0" smtClean="0"/>
              <a:t>0.13719.</a:t>
            </a:r>
            <a:endParaRPr lang="en-US" altLang="zh-CN" sz="1800" dirty="0"/>
          </a:p>
          <a:p>
            <a:pPr marL="457200" lvl="1" indent="0">
              <a:buNone/>
            </a:pPr>
            <a:endParaRPr lang="en-US" sz="2000" dirty="0"/>
          </a:p>
          <a:p>
            <a:pPr lvl="1"/>
            <a:endParaRPr lang="en-US" sz="2200" dirty="0"/>
          </a:p>
          <a:p>
            <a:pPr marL="457200" lvl="1" indent="0">
              <a:buNone/>
            </a:pPr>
            <a:endParaRPr lang="en-US" dirty="0"/>
          </a:p>
        </p:txBody>
      </p:sp>
      <p:graphicFrame>
        <p:nvGraphicFramePr>
          <p:cNvPr id="4" name="Table 3">
            <a:extLst>
              <a:ext uri="{FF2B5EF4-FFF2-40B4-BE49-F238E27FC236}">
                <a16:creationId xmlns:a16="http://schemas.microsoft.com/office/drawing/2014/main" xmlns="" id="{E3783BDC-1007-7846-BD74-81FBD1E1A9D6}"/>
              </a:ext>
            </a:extLst>
          </p:cNvPr>
          <p:cNvGraphicFramePr>
            <a:graphicFrameLocks noGrp="1"/>
          </p:cNvGraphicFramePr>
          <p:nvPr>
            <p:extLst>
              <p:ext uri="{D42A27DB-BD31-4B8C-83A1-F6EECF244321}">
                <p14:modId xmlns:p14="http://schemas.microsoft.com/office/powerpoint/2010/main" val="623772296"/>
              </p:ext>
            </p:extLst>
          </p:nvPr>
        </p:nvGraphicFramePr>
        <p:xfrm>
          <a:off x="1364735" y="250624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466650843"/>
                    </a:ext>
                  </a:extLst>
                </a:gridCol>
                <a:gridCol w="4064000">
                  <a:extLst>
                    <a:ext uri="{9D8B030D-6E8A-4147-A177-3AD203B41FA5}">
                      <a16:colId xmlns:a16="http://schemas.microsoft.com/office/drawing/2014/main" xmlns="" val="182211457"/>
                    </a:ext>
                  </a:extLst>
                </a:gridCol>
              </a:tblGrid>
              <a:tr h="370840">
                <a:tc>
                  <a:txBody>
                    <a:bodyPr/>
                    <a:lstStyle/>
                    <a:p>
                      <a:pPr algn="ctr"/>
                      <a:r>
                        <a:rPr lang="en-US" dirty="0"/>
                        <a:t>Items</a:t>
                      </a:r>
                    </a:p>
                  </a:txBody>
                  <a:tcPr/>
                </a:tc>
                <a:tc>
                  <a:txBody>
                    <a:bodyPr/>
                    <a:lstStyle/>
                    <a:p>
                      <a:pPr algn="ctr"/>
                      <a:r>
                        <a:rPr lang="en-US" dirty="0"/>
                        <a:t>Explanation of items</a:t>
                      </a:r>
                    </a:p>
                  </a:txBody>
                  <a:tcPr/>
                </a:tc>
                <a:extLst>
                  <a:ext uri="{0D108BD9-81ED-4DB2-BD59-A6C34878D82A}">
                    <a16:rowId xmlns:a16="http://schemas.microsoft.com/office/drawing/2014/main" xmlns="" val="3412725237"/>
                  </a:ext>
                </a:extLst>
              </a:tr>
              <a:tr h="370840">
                <a:tc>
                  <a:txBody>
                    <a:bodyPr/>
                    <a:lstStyle/>
                    <a:p>
                      <a:pPr algn="ctr"/>
                      <a:r>
                        <a:rPr lang="en-US" dirty="0"/>
                        <a:t>Hidden dimension</a:t>
                      </a:r>
                    </a:p>
                  </a:txBody>
                  <a:tcPr/>
                </a:tc>
                <a:tc>
                  <a:txBody>
                    <a:bodyPr/>
                    <a:lstStyle/>
                    <a:p>
                      <a:pPr algn="ctr"/>
                      <a:r>
                        <a:rPr lang="en-US" dirty="0"/>
                        <a:t>512</a:t>
                      </a:r>
                    </a:p>
                  </a:txBody>
                  <a:tcPr/>
                </a:tc>
                <a:extLst>
                  <a:ext uri="{0D108BD9-81ED-4DB2-BD59-A6C34878D82A}">
                    <a16:rowId xmlns:a16="http://schemas.microsoft.com/office/drawing/2014/main" xmlns="" val="924422963"/>
                  </a:ext>
                </a:extLst>
              </a:tr>
              <a:tr h="370840">
                <a:tc>
                  <a:txBody>
                    <a:bodyPr/>
                    <a:lstStyle/>
                    <a:p>
                      <a:pPr algn="ctr"/>
                      <a:r>
                        <a:rPr lang="en-US" dirty="0"/>
                        <a:t>Mini batch size</a:t>
                      </a:r>
                    </a:p>
                  </a:txBody>
                  <a:tcPr/>
                </a:tc>
                <a:tc>
                  <a:txBody>
                    <a:bodyPr/>
                    <a:lstStyle/>
                    <a:p>
                      <a:pPr algn="ctr"/>
                      <a:r>
                        <a:rPr lang="en-US" dirty="0"/>
                        <a:t>32</a:t>
                      </a:r>
                    </a:p>
                  </a:txBody>
                  <a:tcPr/>
                </a:tc>
                <a:extLst>
                  <a:ext uri="{0D108BD9-81ED-4DB2-BD59-A6C34878D82A}">
                    <a16:rowId xmlns:a16="http://schemas.microsoft.com/office/drawing/2014/main" xmlns="" val="1713862366"/>
                  </a:ext>
                </a:extLst>
              </a:tr>
              <a:tr h="370840">
                <a:tc>
                  <a:txBody>
                    <a:bodyPr/>
                    <a:lstStyle/>
                    <a:p>
                      <a:pPr algn="ctr"/>
                      <a:r>
                        <a:rPr lang="en-US" dirty="0"/>
                        <a:t>Optimizer</a:t>
                      </a:r>
                    </a:p>
                  </a:txBody>
                  <a:tcPr/>
                </a:tc>
                <a:tc>
                  <a:txBody>
                    <a:bodyPr/>
                    <a:lstStyle/>
                    <a:p>
                      <a:pPr algn="ctr"/>
                      <a:r>
                        <a:rPr lang="en-US" dirty="0"/>
                        <a:t>SGD (</a:t>
                      </a:r>
                      <a:r>
                        <a:rPr lang="en-US" dirty="0" err="1" smtClean="0"/>
                        <a:t>lr</a:t>
                      </a:r>
                      <a:r>
                        <a:rPr lang="en-US" dirty="0" smtClean="0"/>
                        <a:t>=0.00</a:t>
                      </a:r>
                      <a:r>
                        <a:rPr lang="en-US" altLang="zh-CN" dirty="0" smtClean="0"/>
                        <a:t>09</a:t>
                      </a:r>
                      <a:r>
                        <a:rPr lang="en-US" dirty="0" smtClean="0"/>
                        <a:t>, </a:t>
                      </a:r>
                      <a:r>
                        <a:rPr lang="en-US" dirty="0"/>
                        <a:t>momentum=0.9)</a:t>
                      </a:r>
                    </a:p>
                  </a:txBody>
                  <a:tcPr/>
                </a:tc>
                <a:extLst>
                  <a:ext uri="{0D108BD9-81ED-4DB2-BD59-A6C34878D82A}">
                    <a16:rowId xmlns:a16="http://schemas.microsoft.com/office/drawing/2014/main" xmlns="" val="920045009"/>
                  </a:ext>
                </a:extLst>
              </a:tr>
              <a:tr h="370840">
                <a:tc>
                  <a:txBody>
                    <a:bodyPr/>
                    <a:lstStyle/>
                    <a:p>
                      <a:pPr algn="ctr"/>
                      <a:r>
                        <a:rPr lang="en-US" dirty="0"/>
                        <a:t>Criterion function</a:t>
                      </a:r>
                    </a:p>
                  </a:txBody>
                  <a:tcPr/>
                </a:tc>
                <a:tc>
                  <a:txBody>
                    <a:bodyPr/>
                    <a:lstStyle/>
                    <a:p>
                      <a:pPr algn="ctr"/>
                      <a:r>
                        <a:rPr lang="en-US" dirty="0" err="1"/>
                        <a:t>CrossEntropy</a:t>
                      </a:r>
                      <a:endParaRPr lang="en-US" dirty="0"/>
                    </a:p>
                  </a:txBody>
                  <a:tcPr/>
                </a:tc>
                <a:extLst>
                  <a:ext uri="{0D108BD9-81ED-4DB2-BD59-A6C34878D82A}">
                    <a16:rowId xmlns:a16="http://schemas.microsoft.com/office/drawing/2014/main" xmlns="" val="3042454632"/>
                  </a:ext>
                </a:extLst>
              </a:tr>
            </a:tbl>
          </a:graphicData>
        </a:graphic>
      </p:graphicFrame>
      <p:sp>
        <p:nvSpPr>
          <p:cNvPr id="6" name="TextBox 5">
            <a:extLst>
              <a:ext uri="{FF2B5EF4-FFF2-40B4-BE49-F238E27FC236}">
                <a16:creationId xmlns:a16="http://schemas.microsoft.com/office/drawing/2014/main" xmlns="" id="{581C2951-FBB2-284D-95B1-186FDDCB66D4}"/>
              </a:ext>
            </a:extLst>
          </p:cNvPr>
          <p:cNvSpPr txBox="1"/>
          <p:nvPr/>
        </p:nvSpPr>
        <p:spPr>
          <a:xfrm>
            <a:off x="3896497" y="4662616"/>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xmlns="" id="{78B967DD-8789-234F-8D45-BD58B1731AB2}"/>
              </a:ext>
            </a:extLst>
          </p:cNvPr>
          <p:cNvSpPr txBox="1"/>
          <p:nvPr/>
        </p:nvSpPr>
        <p:spPr>
          <a:xfrm>
            <a:off x="3570085" y="4508728"/>
            <a:ext cx="3291157" cy="338554"/>
          </a:xfrm>
          <a:prstGeom prst="rect">
            <a:avLst/>
          </a:prstGeom>
          <a:noFill/>
        </p:spPr>
        <p:txBody>
          <a:bodyPr wrap="none" rtlCol="0">
            <a:spAutoFit/>
          </a:bodyPr>
          <a:lstStyle/>
          <a:p>
            <a:r>
              <a:rPr lang="en-US" sz="1600" dirty="0"/>
              <a:t>Table 2. </a:t>
            </a:r>
            <a:r>
              <a:rPr lang="en-US" altLang="zh-CN" sz="1600" dirty="0"/>
              <a:t>P</a:t>
            </a:r>
            <a:r>
              <a:rPr lang="en-US" sz="1600" dirty="0" smtClean="0"/>
              <a:t>arameter </a:t>
            </a:r>
            <a:r>
              <a:rPr lang="en-US" sz="1600" dirty="0"/>
              <a:t>setting of MLP</a:t>
            </a:r>
          </a:p>
        </p:txBody>
      </p:sp>
    </p:spTree>
    <p:extLst>
      <p:ext uri="{BB962C8B-B14F-4D97-AF65-F5344CB8AC3E}">
        <p14:creationId xmlns:p14="http://schemas.microsoft.com/office/powerpoint/2010/main" val="172555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3B4E4-BED1-7446-90D8-3DD9AD3E10AC}"/>
              </a:ext>
            </a:extLst>
          </p:cNvPr>
          <p:cNvSpPr>
            <a:spLocks noGrp="1"/>
          </p:cNvSpPr>
          <p:nvPr>
            <p:ph type="title"/>
          </p:nvPr>
        </p:nvSpPr>
        <p:spPr>
          <a:xfrm>
            <a:off x="677334" y="609600"/>
            <a:ext cx="8596668" cy="661060"/>
          </a:xfrm>
        </p:spPr>
        <p:txBody>
          <a:bodyPr/>
          <a:lstStyle/>
          <a:p>
            <a:r>
              <a:rPr lang="en-US" b="1" dirty="0" smtClean="0">
                <a:solidFill>
                  <a:srgbClr val="C00000"/>
                </a:solidFill>
              </a:rPr>
              <a:t>Approach</a:t>
            </a:r>
            <a:endParaRPr lang="en-US" b="1" dirty="0">
              <a:solidFill>
                <a:srgbClr val="C00000"/>
              </a:solidFill>
            </a:endParaRPr>
          </a:p>
        </p:txBody>
      </p:sp>
      <p:sp>
        <p:nvSpPr>
          <p:cNvPr id="3" name="Content Placeholder 2">
            <a:extLst>
              <a:ext uri="{FF2B5EF4-FFF2-40B4-BE49-F238E27FC236}">
                <a16:creationId xmlns:a16="http://schemas.microsoft.com/office/drawing/2014/main" xmlns="" id="{ECD5C11B-DD58-364D-8453-B38207D33911}"/>
              </a:ext>
            </a:extLst>
          </p:cNvPr>
          <p:cNvSpPr>
            <a:spLocks noGrp="1"/>
          </p:cNvSpPr>
          <p:nvPr>
            <p:ph idx="1"/>
          </p:nvPr>
        </p:nvSpPr>
        <p:spPr>
          <a:xfrm>
            <a:off x="534829" y="1270660"/>
            <a:ext cx="9333565" cy="5248895"/>
          </a:xfrm>
        </p:spPr>
        <p:txBody>
          <a:bodyPr/>
          <a:lstStyle/>
          <a:p>
            <a:r>
              <a:rPr lang="en-US" sz="2400" dirty="0"/>
              <a:t>1. RNN with LSTM</a:t>
            </a:r>
          </a:p>
          <a:p>
            <a:pPr lvl="1"/>
            <a:r>
              <a:rPr lang="en-US" sz="2000" dirty="0" smtClean="0"/>
              <a:t>LSTM</a:t>
            </a:r>
            <a:r>
              <a:rPr lang="zh-CN" altLang="en-US" sz="2000" dirty="0" smtClean="0"/>
              <a:t> </a:t>
            </a:r>
            <a:r>
              <a:rPr lang="en-US" altLang="zh-CN" sz="2000" dirty="0" smtClean="0"/>
              <a:t>model</a:t>
            </a:r>
            <a:endParaRPr lang="en-US" sz="2000" dirty="0"/>
          </a:p>
        </p:txBody>
      </p:sp>
      <p:sp>
        <p:nvSpPr>
          <p:cNvPr id="4" name="Rectangle 3">
            <a:extLst>
              <a:ext uri="{FF2B5EF4-FFF2-40B4-BE49-F238E27FC236}">
                <a16:creationId xmlns:a16="http://schemas.microsoft.com/office/drawing/2014/main" xmlns="" id="{3C5FDC1D-EDA3-FD41-86F6-4450B14CE7A2}"/>
              </a:ext>
            </a:extLst>
          </p:cNvPr>
          <p:cNvSpPr/>
          <p:nvPr/>
        </p:nvSpPr>
        <p:spPr>
          <a:xfrm>
            <a:off x="1130516" y="5302931"/>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485E1555-640C-6442-9188-614FAAA37EA1}"/>
              </a:ext>
            </a:extLst>
          </p:cNvPr>
          <p:cNvSpPr/>
          <p:nvPr/>
        </p:nvSpPr>
        <p:spPr>
          <a:xfrm>
            <a:off x="2635885" y="5302931"/>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B12B975A-3472-DD43-907C-E24834B33D15}"/>
              </a:ext>
            </a:extLst>
          </p:cNvPr>
          <p:cNvSpPr/>
          <p:nvPr/>
        </p:nvSpPr>
        <p:spPr>
          <a:xfrm>
            <a:off x="6542819" y="5302931"/>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44FBC256-EFCE-0248-96BA-2E44171E67C8}"/>
              </a:ext>
            </a:extLst>
          </p:cNvPr>
          <p:cNvSpPr txBox="1"/>
          <p:nvPr/>
        </p:nvSpPr>
        <p:spPr>
          <a:xfrm>
            <a:off x="5590401" y="5427023"/>
            <a:ext cx="961808" cy="369332"/>
          </a:xfrm>
          <a:prstGeom prst="rect">
            <a:avLst/>
          </a:prstGeom>
          <a:noFill/>
        </p:spPr>
        <p:txBody>
          <a:bodyPr wrap="square" rtlCol="0">
            <a:spAutoFit/>
          </a:bodyPr>
          <a:lstStyle/>
          <a:p>
            <a:r>
              <a:rPr lang="en-US" dirty="0"/>
              <a:t>…</a:t>
            </a:r>
          </a:p>
        </p:txBody>
      </p:sp>
      <p:sp>
        <p:nvSpPr>
          <p:cNvPr id="8" name="Rectangle 7">
            <a:extLst>
              <a:ext uri="{FF2B5EF4-FFF2-40B4-BE49-F238E27FC236}">
                <a16:creationId xmlns:a16="http://schemas.microsoft.com/office/drawing/2014/main" xmlns="" id="{4C60E45E-EC44-574B-AC93-175F24C47D90}"/>
              </a:ext>
            </a:extLst>
          </p:cNvPr>
          <p:cNvSpPr/>
          <p:nvPr/>
        </p:nvSpPr>
        <p:spPr>
          <a:xfrm>
            <a:off x="4078208" y="5302931"/>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02E5266C-71ED-9646-824F-7174B48F7083}"/>
              </a:ext>
            </a:extLst>
          </p:cNvPr>
          <p:cNvSpPr/>
          <p:nvPr/>
        </p:nvSpPr>
        <p:spPr>
          <a:xfrm>
            <a:off x="1112962" y="4013857"/>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D6374AD-16F7-3143-8137-495F68DE6906}"/>
              </a:ext>
            </a:extLst>
          </p:cNvPr>
          <p:cNvSpPr/>
          <p:nvPr/>
        </p:nvSpPr>
        <p:spPr>
          <a:xfrm>
            <a:off x="2591397" y="4013857"/>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97804DA-2026-7C4B-9392-C19B56DC0B93}"/>
              </a:ext>
            </a:extLst>
          </p:cNvPr>
          <p:cNvSpPr/>
          <p:nvPr/>
        </p:nvSpPr>
        <p:spPr>
          <a:xfrm>
            <a:off x="4069832" y="4013857"/>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3F083D0-66BB-3C48-8CBD-F8958BBFFCA9}"/>
              </a:ext>
            </a:extLst>
          </p:cNvPr>
          <p:cNvSpPr/>
          <p:nvPr/>
        </p:nvSpPr>
        <p:spPr>
          <a:xfrm>
            <a:off x="6542819" y="4013856"/>
            <a:ext cx="938150" cy="6175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13C1CBD2-B7AD-1840-9903-4F023F6F1C92}"/>
              </a:ext>
            </a:extLst>
          </p:cNvPr>
          <p:cNvSpPr txBox="1"/>
          <p:nvPr/>
        </p:nvSpPr>
        <p:spPr>
          <a:xfrm>
            <a:off x="5590401" y="4103421"/>
            <a:ext cx="403403" cy="369332"/>
          </a:xfrm>
          <a:prstGeom prst="rect">
            <a:avLst/>
          </a:prstGeom>
          <a:noFill/>
        </p:spPr>
        <p:txBody>
          <a:bodyPr wrap="square" rtlCol="0">
            <a:spAutoFit/>
          </a:bodyPr>
          <a:lstStyle/>
          <a:p>
            <a:r>
              <a:rPr lang="en-US" dirty="0"/>
              <a:t>…</a:t>
            </a:r>
          </a:p>
        </p:txBody>
      </p:sp>
      <p:sp>
        <p:nvSpPr>
          <p:cNvPr id="20" name="Rectangle 19">
            <a:extLst>
              <a:ext uri="{FF2B5EF4-FFF2-40B4-BE49-F238E27FC236}">
                <a16:creationId xmlns:a16="http://schemas.microsoft.com/office/drawing/2014/main" xmlns="" id="{B39EC793-F474-734D-B9AD-22CC5A6DCE9D}"/>
              </a:ext>
            </a:extLst>
          </p:cNvPr>
          <p:cNvSpPr/>
          <p:nvPr/>
        </p:nvSpPr>
        <p:spPr>
          <a:xfrm>
            <a:off x="6552209" y="3006559"/>
            <a:ext cx="928760" cy="4470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366123F-5A18-724B-BE1A-8EFA72C8A505}"/>
              </a:ext>
            </a:extLst>
          </p:cNvPr>
          <p:cNvSpPr/>
          <p:nvPr/>
        </p:nvSpPr>
        <p:spPr>
          <a:xfrm>
            <a:off x="6532054" y="2016401"/>
            <a:ext cx="938149" cy="4470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xmlns="" id="{7913B837-6DE9-7446-A78A-C59BE0226F1E}"/>
              </a:ext>
            </a:extLst>
          </p:cNvPr>
          <p:cNvSpPr/>
          <p:nvPr/>
        </p:nvSpPr>
        <p:spPr>
          <a:xfrm>
            <a:off x="2080279" y="4241690"/>
            <a:ext cx="522731" cy="22643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xmlns="" id="{7FBFDCA0-C24C-B448-B100-5E4178C0BFAD}"/>
              </a:ext>
            </a:extLst>
          </p:cNvPr>
          <p:cNvSpPr/>
          <p:nvPr/>
        </p:nvSpPr>
        <p:spPr>
          <a:xfrm>
            <a:off x="3547101" y="4241690"/>
            <a:ext cx="522731" cy="234964"/>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xmlns="" id="{CE7F1BD1-5080-8944-A060-C59E638C20CE}"/>
              </a:ext>
            </a:extLst>
          </p:cNvPr>
          <p:cNvSpPr/>
          <p:nvPr/>
        </p:nvSpPr>
        <p:spPr>
          <a:xfrm>
            <a:off x="5034266" y="4250222"/>
            <a:ext cx="522731" cy="22643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xmlns="" id="{A747B4C4-F741-2F48-8882-6D79C4CB892B}"/>
              </a:ext>
            </a:extLst>
          </p:cNvPr>
          <p:cNvSpPr/>
          <p:nvPr/>
        </p:nvSpPr>
        <p:spPr>
          <a:xfrm>
            <a:off x="5993804" y="4246321"/>
            <a:ext cx="522731" cy="22643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xmlns="" id="{235AC49E-0886-644C-8894-8678232EF72F}"/>
              </a:ext>
            </a:extLst>
          </p:cNvPr>
          <p:cNvCxnSpPr>
            <a:stCxn id="4" idx="0"/>
          </p:cNvCxnSpPr>
          <p:nvPr/>
        </p:nvCxnSpPr>
        <p:spPr>
          <a:xfrm flipV="1">
            <a:off x="1599591" y="4631372"/>
            <a:ext cx="0" cy="671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xmlns="" id="{7B593F78-F0D2-0749-8B7F-99488BB57DF5}"/>
              </a:ext>
            </a:extLst>
          </p:cNvPr>
          <p:cNvCxnSpPr/>
          <p:nvPr/>
        </p:nvCxnSpPr>
        <p:spPr>
          <a:xfrm flipV="1">
            <a:off x="3111278" y="4631372"/>
            <a:ext cx="0" cy="671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A1E0D8BD-BAAD-F445-826A-E997CE264DAC}"/>
              </a:ext>
            </a:extLst>
          </p:cNvPr>
          <p:cNvCxnSpPr/>
          <p:nvPr/>
        </p:nvCxnSpPr>
        <p:spPr>
          <a:xfrm flipV="1">
            <a:off x="4547283" y="4631372"/>
            <a:ext cx="0" cy="671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xmlns="" id="{235AC49E-0886-644C-8894-8678232EF72F}"/>
              </a:ext>
            </a:extLst>
          </p:cNvPr>
          <p:cNvCxnSpPr/>
          <p:nvPr/>
        </p:nvCxnSpPr>
        <p:spPr>
          <a:xfrm flipV="1">
            <a:off x="7695591" y="8060372"/>
            <a:ext cx="0" cy="671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xmlns="" id="{D7A227F7-1F56-7848-935B-C9B91B58E0E2}"/>
              </a:ext>
            </a:extLst>
          </p:cNvPr>
          <p:cNvCxnSpPr/>
          <p:nvPr/>
        </p:nvCxnSpPr>
        <p:spPr>
          <a:xfrm flipV="1">
            <a:off x="7025745" y="4631372"/>
            <a:ext cx="0" cy="671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xmlns="" id="{D766D9C0-B8CA-7A4E-81C4-7D4C2F5EF418}"/>
              </a:ext>
            </a:extLst>
          </p:cNvPr>
          <p:cNvCxnSpPr>
            <a:cxnSpLocks/>
          </p:cNvCxnSpPr>
          <p:nvPr/>
        </p:nvCxnSpPr>
        <p:spPr>
          <a:xfrm flipH="1" flipV="1">
            <a:off x="7004563" y="3470130"/>
            <a:ext cx="2816" cy="566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6" name="Straight Arrow Connector 125">
            <a:extLst>
              <a:ext uri="{FF2B5EF4-FFF2-40B4-BE49-F238E27FC236}">
                <a16:creationId xmlns:a16="http://schemas.microsoft.com/office/drawing/2014/main" xmlns="" id="{5D822C66-20A0-564A-90FC-C1C7B1F158BF}"/>
              </a:ext>
            </a:extLst>
          </p:cNvPr>
          <p:cNvCxnSpPr>
            <a:cxnSpLocks/>
          </p:cNvCxnSpPr>
          <p:nvPr/>
        </p:nvCxnSpPr>
        <p:spPr>
          <a:xfrm flipH="1" flipV="1">
            <a:off x="7004563" y="2442953"/>
            <a:ext cx="2816" cy="566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xmlns="" id="{174211F5-3530-BB42-9248-9FB73C6919BF}"/>
              </a:ext>
            </a:extLst>
          </p:cNvPr>
          <p:cNvSpPr txBox="1"/>
          <p:nvPr/>
        </p:nvSpPr>
        <p:spPr>
          <a:xfrm>
            <a:off x="7933027" y="2100071"/>
            <a:ext cx="2117140" cy="369332"/>
          </a:xfrm>
          <a:prstGeom prst="rect">
            <a:avLst/>
          </a:prstGeom>
          <a:noFill/>
        </p:spPr>
        <p:txBody>
          <a:bodyPr wrap="square" rtlCol="0">
            <a:spAutoFit/>
          </a:bodyPr>
          <a:lstStyle/>
          <a:p>
            <a:r>
              <a:rPr lang="en-US" b="1" dirty="0"/>
              <a:t>Predict label</a:t>
            </a:r>
          </a:p>
        </p:txBody>
      </p:sp>
      <p:sp>
        <p:nvSpPr>
          <p:cNvPr id="130" name="TextBox 129">
            <a:extLst>
              <a:ext uri="{FF2B5EF4-FFF2-40B4-BE49-F238E27FC236}">
                <a16:creationId xmlns:a16="http://schemas.microsoft.com/office/drawing/2014/main" xmlns="" id="{F01BD50F-D58A-584D-8344-369BD7AE10A9}"/>
              </a:ext>
            </a:extLst>
          </p:cNvPr>
          <p:cNvSpPr txBox="1"/>
          <p:nvPr/>
        </p:nvSpPr>
        <p:spPr>
          <a:xfrm>
            <a:off x="7913613" y="3044878"/>
            <a:ext cx="3051108" cy="646331"/>
          </a:xfrm>
          <a:prstGeom prst="rect">
            <a:avLst/>
          </a:prstGeom>
          <a:noFill/>
        </p:spPr>
        <p:txBody>
          <a:bodyPr wrap="square" rtlCol="0">
            <a:spAutoFit/>
          </a:bodyPr>
          <a:lstStyle/>
          <a:p>
            <a:r>
              <a:rPr lang="en-US" b="1" dirty="0"/>
              <a:t>Output layer</a:t>
            </a:r>
          </a:p>
          <a:p>
            <a:r>
              <a:rPr lang="en-US" b="1" dirty="0"/>
              <a:t>(Six </a:t>
            </a:r>
            <a:r>
              <a:rPr lang="en-US" b="1" dirty="0" smtClean="0"/>
              <a:t>classes</a:t>
            </a:r>
            <a:r>
              <a:rPr lang="zh-CN" altLang="en-US" b="1" dirty="0" smtClean="0"/>
              <a:t> </a:t>
            </a:r>
            <a:r>
              <a:rPr lang="en-US" altLang="zh-CN" b="1" dirty="0" smtClean="0"/>
              <a:t>probabilities</a:t>
            </a:r>
            <a:r>
              <a:rPr lang="en-US" b="1" dirty="0" smtClean="0"/>
              <a:t>)</a:t>
            </a:r>
            <a:endParaRPr lang="en-US" b="1" dirty="0"/>
          </a:p>
        </p:txBody>
      </p:sp>
      <p:sp>
        <p:nvSpPr>
          <p:cNvPr id="131" name="TextBox 130">
            <a:extLst>
              <a:ext uri="{FF2B5EF4-FFF2-40B4-BE49-F238E27FC236}">
                <a16:creationId xmlns:a16="http://schemas.microsoft.com/office/drawing/2014/main" xmlns="" id="{C3C969AB-15BC-B34A-A94C-EBF331452818}"/>
              </a:ext>
            </a:extLst>
          </p:cNvPr>
          <p:cNvSpPr txBox="1"/>
          <p:nvPr/>
        </p:nvSpPr>
        <p:spPr>
          <a:xfrm>
            <a:off x="7891609" y="4013856"/>
            <a:ext cx="3095117" cy="646331"/>
          </a:xfrm>
          <a:prstGeom prst="rect">
            <a:avLst/>
          </a:prstGeom>
          <a:noFill/>
        </p:spPr>
        <p:txBody>
          <a:bodyPr wrap="square" rtlCol="0">
            <a:spAutoFit/>
          </a:bodyPr>
          <a:lstStyle/>
          <a:p>
            <a:r>
              <a:rPr lang="en-US" b="1" dirty="0"/>
              <a:t>Recurrent Hidden layer (</a:t>
            </a:r>
            <a:r>
              <a:rPr lang="en-US" b="1" dirty="0" smtClean="0"/>
              <a:t>LSTM)</a:t>
            </a:r>
            <a:endParaRPr lang="en-US" b="1" dirty="0"/>
          </a:p>
        </p:txBody>
      </p:sp>
      <p:sp>
        <p:nvSpPr>
          <p:cNvPr id="132" name="TextBox 131">
            <a:extLst>
              <a:ext uri="{FF2B5EF4-FFF2-40B4-BE49-F238E27FC236}">
                <a16:creationId xmlns:a16="http://schemas.microsoft.com/office/drawing/2014/main" xmlns="" id="{935E8BFC-459D-9043-A922-B4A2E79A65E6}"/>
              </a:ext>
            </a:extLst>
          </p:cNvPr>
          <p:cNvSpPr txBox="1"/>
          <p:nvPr/>
        </p:nvSpPr>
        <p:spPr>
          <a:xfrm>
            <a:off x="7923156" y="4881186"/>
            <a:ext cx="2887802" cy="923330"/>
          </a:xfrm>
          <a:prstGeom prst="rect">
            <a:avLst/>
          </a:prstGeom>
          <a:noFill/>
        </p:spPr>
        <p:txBody>
          <a:bodyPr wrap="square" rtlCol="0">
            <a:spAutoFit/>
          </a:bodyPr>
          <a:lstStyle/>
          <a:p>
            <a:r>
              <a:rPr lang="en-US" b="1" dirty="0"/>
              <a:t> </a:t>
            </a:r>
          </a:p>
          <a:p>
            <a:r>
              <a:rPr lang="en-US" b="1" dirty="0"/>
              <a:t>   Input layer</a:t>
            </a:r>
          </a:p>
          <a:p>
            <a:r>
              <a:rPr lang="en-US" b="1" dirty="0"/>
              <a:t>(561 numeral data)</a:t>
            </a:r>
          </a:p>
        </p:txBody>
      </p:sp>
      <p:sp>
        <p:nvSpPr>
          <p:cNvPr id="133" name="Right Arrow 132">
            <a:extLst>
              <a:ext uri="{FF2B5EF4-FFF2-40B4-BE49-F238E27FC236}">
                <a16:creationId xmlns:a16="http://schemas.microsoft.com/office/drawing/2014/main" xmlns="" id="{3BB10686-BC82-0D4F-B223-802562169715}"/>
              </a:ext>
            </a:extLst>
          </p:cNvPr>
          <p:cNvSpPr/>
          <p:nvPr/>
        </p:nvSpPr>
        <p:spPr>
          <a:xfrm>
            <a:off x="7555099" y="2261126"/>
            <a:ext cx="377928" cy="8921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a:extLst>
              <a:ext uri="{FF2B5EF4-FFF2-40B4-BE49-F238E27FC236}">
                <a16:creationId xmlns:a16="http://schemas.microsoft.com/office/drawing/2014/main" xmlns="" id="{C31F913F-C34F-2A4D-B268-200C5CFD2E31}"/>
              </a:ext>
            </a:extLst>
          </p:cNvPr>
          <p:cNvSpPr/>
          <p:nvPr/>
        </p:nvSpPr>
        <p:spPr>
          <a:xfrm>
            <a:off x="7545228" y="3185497"/>
            <a:ext cx="377928" cy="8921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a:extLst>
              <a:ext uri="{FF2B5EF4-FFF2-40B4-BE49-F238E27FC236}">
                <a16:creationId xmlns:a16="http://schemas.microsoft.com/office/drawing/2014/main" xmlns="" id="{B49B11B2-10E8-8B4E-8330-D64F0E7E2EF7}"/>
              </a:ext>
            </a:extLst>
          </p:cNvPr>
          <p:cNvSpPr/>
          <p:nvPr/>
        </p:nvSpPr>
        <p:spPr>
          <a:xfrm>
            <a:off x="7555099" y="4322614"/>
            <a:ext cx="377928" cy="8921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37">
            <a:extLst>
              <a:ext uri="{FF2B5EF4-FFF2-40B4-BE49-F238E27FC236}">
                <a16:creationId xmlns:a16="http://schemas.microsoft.com/office/drawing/2014/main" xmlns="" id="{FBB63C7F-A3F2-EE47-ABA4-E0C2FB155051}"/>
              </a:ext>
            </a:extLst>
          </p:cNvPr>
          <p:cNvSpPr/>
          <p:nvPr/>
        </p:nvSpPr>
        <p:spPr>
          <a:xfrm>
            <a:off x="7555099" y="5580227"/>
            <a:ext cx="377928" cy="8921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Left Brace 138">
            <a:extLst>
              <a:ext uri="{FF2B5EF4-FFF2-40B4-BE49-F238E27FC236}">
                <a16:creationId xmlns:a16="http://schemas.microsoft.com/office/drawing/2014/main" xmlns="" id="{B3C5BA09-F436-F34E-B260-0388493FF03B}"/>
              </a:ext>
            </a:extLst>
          </p:cNvPr>
          <p:cNvSpPr/>
          <p:nvPr/>
        </p:nvSpPr>
        <p:spPr>
          <a:xfrm rot="16200000">
            <a:off x="4169788" y="3225239"/>
            <a:ext cx="399000" cy="58372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40" name="TextBox 139">
            <a:extLst>
              <a:ext uri="{FF2B5EF4-FFF2-40B4-BE49-F238E27FC236}">
                <a16:creationId xmlns:a16="http://schemas.microsoft.com/office/drawing/2014/main" xmlns="" id="{0F5155AF-5E22-CA44-82E9-9D71A22A0EB3}"/>
              </a:ext>
            </a:extLst>
          </p:cNvPr>
          <p:cNvSpPr txBox="1"/>
          <p:nvPr/>
        </p:nvSpPr>
        <p:spPr>
          <a:xfrm>
            <a:off x="3375450" y="6372314"/>
            <a:ext cx="2190023" cy="369332"/>
          </a:xfrm>
          <a:prstGeom prst="rect">
            <a:avLst/>
          </a:prstGeom>
          <a:noFill/>
        </p:spPr>
        <p:txBody>
          <a:bodyPr wrap="none" rtlCol="0">
            <a:spAutoFit/>
          </a:bodyPr>
          <a:lstStyle/>
          <a:p>
            <a:r>
              <a:rPr lang="en-US" b="1" dirty="0"/>
              <a:t>Input 561 features</a:t>
            </a:r>
          </a:p>
        </p:txBody>
      </p:sp>
    </p:spTree>
    <p:extLst>
      <p:ext uri="{BB962C8B-B14F-4D97-AF65-F5344CB8AC3E}">
        <p14:creationId xmlns:p14="http://schemas.microsoft.com/office/powerpoint/2010/main" val="247920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284B5-6FFB-6E48-A347-AE5BF94C3CE8}"/>
              </a:ext>
            </a:extLst>
          </p:cNvPr>
          <p:cNvSpPr>
            <a:spLocks noGrp="1"/>
          </p:cNvSpPr>
          <p:nvPr>
            <p:ph type="title"/>
          </p:nvPr>
        </p:nvSpPr>
        <p:spPr>
          <a:xfrm>
            <a:off x="677334" y="609600"/>
            <a:ext cx="8596668" cy="712573"/>
          </a:xfrm>
        </p:spPr>
        <p:txBody>
          <a:bodyPr/>
          <a:lstStyle/>
          <a:p>
            <a:r>
              <a:rPr lang="en-US" b="1" dirty="0" smtClean="0">
                <a:solidFill>
                  <a:srgbClr val="C00000"/>
                </a:solidFill>
              </a:rPr>
              <a:t>Experiment</a:t>
            </a:r>
            <a:endParaRPr lang="en-US" b="1" dirty="0">
              <a:solidFill>
                <a:srgbClr val="C00000"/>
              </a:solidFill>
            </a:endParaRPr>
          </a:p>
        </p:txBody>
      </p:sp>
      <p:sp>
        <p:nvSpPr>
          <p:cNvPr id="3" name="Content Placeholder 2">
            <a:extLst>
              <a:ext uri="{FF2B5EF4-FFF2-40B4-BE49-F238E27FC236}">
                <a16:creationId xmlns:a16="http://schemas.microsoft.com/office/drawing/2014/main" xmlns="" id="{9B7E1A88-4B45-CD46-ABEE-565A8645A499}"/>
              </a:ext>
            </a:extLst>
          </p:cNvPr>
          <p:cNvSpPr>
            <a:spLocks noGrp="1"/>
          </p:cNvSpPr>
          <p:nvPr>
            <p:ph idx="1"/>
          </p:nvPr>
        </p:nvSpPr>
        <p:spPr>
          <a:xfrm>
            <a:off x="677334" y="1322173"/>
            <a:ext cx="8596668" cy="4719189"/>
          </a:xfrm>
        </p:spPr>
        <p:txBody>
          <a:bodyPr/>
          <a:lstStyle/>
          <a:p>
            <a:r>
              <a:rPr lang="en-US" sz="2400" dirty="0" smtClean="0"/>
              <a:t>LSTM</a:t>
            </a:r>
            <a:endParaRPr lang="en-US" sz="2400" dirty="0"/>
          </a:p>
          <a:p>
            <a:pPr lvl="1"/>
            <a:r>
              <a:rPr lang="en-US" altLang="zh-CN" sz="2000" dirty="0"/>
              <a:t>P</a:t>
            </a:r>
            <a:r>
              <a:rPr lang="en-US" sz="2000" dirty="0" smtClean="0"/>
              <a:t>arameter </a:t>
            </a:r>
            <a:r>
              <a:rPr lang="en-US" sz="2000" dirty="0"/>
              <a:t>setting</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altLang="zh-CN" sz="2000" dirty="0" smtClean="0"/>
              <a:t>R</a:t>
            </a:r>
            <a:r>
              <a:rPr lang="en-US" sz="2000" dirty="0" smtClean="0"/>
              <a:t>esult</a:t>
            </a:r>
          </a:p>
          <a:p>
            <a:pPr marL="457200" lvl="1" indent="0">
              <a:buNone/>
            </a:pPr>
            <a:r>
              <a:rPr lang="zh-CN" altLang="en-US" sz="1800" dirty="0" smtClean="0"/>
              <a:t>     </a:t>
            </a:r>
            <a:r>
              <a:rPr lang="en-US" altLang="zh-CN" sz="1800" dirty="0" smtClean="0"/>
              <a:t>Best</a:t>
            </a:r>
            <a:r>
              <a:rPr lang="zh-CN" altLang="en-US" sz="1800" dirty="0" smtClean="0"/>
              <a:t> </a:t>
            </a:r>
            <a:r>
              <a:rPr lang="en-US" altLang="zh-CN" sz="1800" dirty="0" smtClean="0"/>
              <a:t>test</a:t>
            </a:r>
            <a:r>
              <a:rPr lang="zh-CN" altLang="en-US" sz="1800" dirty="0" smtClean="0"/>
              <a:t> </a:t>
            </a:r>
            <a:r>
              <a:rPr lang="en-US" altLang="zh-CN" sz="1800" dirty="0" smtClean="0"/>
              <a:t>accuracy</a:t>
            </a:r>
            <a:r>
              <a:rPr lang="zh-CN" altLang="en-US" sz="1800" dirty="0" smtClean="0"/>
              <a:t> </a:t>
            </a:r>
            <a:r>
              <a:rPr lang="en-US" altLang="zh-CN" sz="1800" dirty="0" smtClean="0"/>
              <a:t>is</a:t>
            </a:r>
            <a:r>
              <a:rPr lang="zh-CN" altLang="en-US" sz="1800" dirty="0" smtClean="0"/>
              <a:t> </a:t>
            </a:r>
            <a:r>
              <a:rPr lang="en-US" altLang="zh-CN" sz="1800" dirty="0"/>
              <a:t>95.623% </a:t>
            </a:r>
            <a:r>
              <a:rPr lang="en-US" altLang="zh-CN" sz="1800" dirty="0" smtClean="0"/>
              <a:t>achieved</a:t>
            </a:r>
            <a:r>
              <a:rPr lang="zh-CN" altLang="en-US" sz="1800" dirty="0" smtClean="0"/>
              <a:t> </a:t>
            </a:r>
            <a:r>
              <a:rPr lang="en-US" altLang="zh-CN" sz="1800" dirty="0" smtClean="0"/>
              <a:t>at</a:t>
            </a:r>
            <a:r>
              <a:rPr lang="zh-CN" altLang="en-US" sz="1800" dirty="0" smtClean="0"/>
              <a:t> </a:t>
            </a:r>
            <a:r>
              <a:rPr lang="en-US" altLang="zh-CN" sz="1800" dirty="0" smtClean="0"/>
              <a:t>epoch</a:t>
            </a:r>
            <a:r>
              <a:rPr lang="zh-CN" altLang="en-US" sz="1800" dirty="0" smtClean="0"/>
              <a:t> </a:t>
            </a:r>
            <a:r>
              <a:rPr lang="en-US" altLang="zh-CN" sz="1800" dirty="0" smtClean="0"/>
              <a:t>36.</a:t>
            </a:r>
            <a:r>
              <a:rPr lang="zh-CN" altLang="en-US" sz="1800" dirty="0" smtClean="0"/>
              <a:t> </a:t>
            </a:r>
            <a:endParaRPr lang="en-US" dirty="0"/>
          </a:p>
          <a:p>
            <a:pPr marL="457200" lvl="1" indent="0">
              <a:buNone/>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endParaRPr lang="en-US"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457200" lvl="1" indent="0">
              <a:buNone/>
            </a:pPr>
            <a:endParaRPr lang="en-US" sz="2200" dirty="0"/>
          </a:p>
          <a:p>
            <a:pPr lvl="1"/>
            <a:endParaRPr lang="en-US" sz="2200" dirty="0"/>
          </a:p>
          <a:p>
            <a:pPr marL="0" indent="0">
              <a:buNone/>
            </a:pPr>
            <a:endParaRPr lang="en-US" sz="2400" dirty="0"/>
          </a:p>
          <a:p>
            <a:endParaRPr lang="en-US" dirty="0"/>
          </a:p>
          <a:p>
            <a:endParaRPr lang="en-US" dirty="0"/>
          </a:p>
          <a:p>
            <a:pPr marL="0" indent="0">
              <a:buNone/>
            </a:pPr>
            <a:endParaRPr lang="en-US" b="1" dirty="0"/>
          </a:p>
        </p:txBody>
      </p:sp>
      <p:graphicFrame>
        <p:nvGraphicFramePr>
          <p:cNvPr id="6" name="Table 5">
            <a:extLst>
              <a:ext uri="{FF2B5EF4-FFF2-40B4-BE49-F238E27FC236}">
                <a16:creationId xmlns:a16="http://schemas.microsoft.com/office/drawing/2014/main" xmlns="" id="{B7D834D8-AC2D-4448-87AB-026E17F43AA1}"/>
              </a:ext>
            </a:extLst>
          </p:cNvPr>
          <p:cNvGraphicFramePr>
            <a:graphicFrameLocks noGrp="1"/>
          </p:cNvGraphicFramePr>
          <p:nvPr>
            <p:extLst>
              <p:ext uri="{D42A27DB-BD31-4B8C-83A1-F6EECF244321}">
                <p14:modId xmlns:p14="http://schemas.microsoft.com/office/powerpoint/2010/main" val="2114881166"/>
              </p:ext>
            </p:extLst>
          </p:nvPr>
        </p:nvGraphicFramePr>
        <p:xfrm>
          <a:off x="1499757" y="2303075"/>
          <a:ext cx="7763220" cy="2194560"/>
        </p:xfrm>
        <a:graphic>
          <a:graphicData uri="http://schemas.openxmlformats.org/drawingml/2006/table">
            <a:tbl>
              <a:tblPr firstRow="1" bandRow="1">
                <a:tableStyleId>{5C22544A-7EE6-4342-B048-85BDC9FD1C3A}</a:tableStyleId>
              </a:tblPr>
              <a:tblGrid>
                <a:gridCol w="3881610">
                  <a:extLst>
                    <a:ext uri="{9D8B030D-6E8A-4147-A177-3AD203B41FA5}">
                      <a16:colId xmlns:a16="http://schemas.microsoft.com/office/drawing/2014/main" xmlns="" val="3473442759"/>
                    </a:ext>
                  </a:extLst>
                </a:gridCol>
                <a:gridCol w="3881610">
                  <a:extLst>
                    <a:ext uri="{9D8B030D-6E8A-4147-A177-3AD203B41FA5}">
                      <a16:colId xmlns:a16="http://schemas.microsoft.com/office/drawing/2014/main" xmlns="" val="749457022"/>
                    </a:ext>
                  </a:extLst>
                </a:gridCol>
              </a:tblGrid>
              <a:tr h="329418">
                <a:tc>
                  <a:txBody>
                    <a:bodyPr/>
                    <a:lstStyle/>
                    <a:p>
                      <a:pPr algn="ctr"/>
                      <a:r>
                        <a:rPr lang="en-US" dirty="0"/>
                        <a:t>Items</a:t>
                      </a:r>
                    </a:p>
                  </a:txBody>
                  <a:tcPr/>
                </a:tc>
                <a:tc>
                  <a:txBody>
                    <a:bodyPr/>
                    <a:lstStyle/>
                    <a:p>
                      <a:pPr algn="ctr"/>
                      <a:r>
                        <a:rPr lang="en-US" dirty="0"/>
                        <a:t>Explanation of items</a:t>
                      </a:r>
                    </a:p>
                  </a:txBody>
                  <a:tcPr/>
                </a:tc>
                <a:extLst>
                  <a:ext uri="{0D108BD9-81ED-4DB2-BD59-A6C34878D82A}">
                    <a16:rowId xmlns:a16="http://schemas.microsoft.com/office/drawing/2014/main" xmlns="" val="3762818974"/>
                  </a:ext>
                </a:extLst>
              </a:tr>
              <a:tr h="333994">
                <a:tc>
                  <a:txBody>
                    <a:bodyPr/>
                    <a:lstStyle/>
                    <a:p>
                      <a:pPr algn="ctr"/>
                      <a:r>
                        <a:rPr lang="en-US" dirty="0"/>
                        <a:t>Hidden dimension</a:t>
                      </a:r>
                    </a:p>
                  </a:txBody>
                  <a:tcPr/>
                </a:tc>
                <a:tc>
                  <a:txBody>
                    <a:bodyPr/>
                    <a:lstStyle/>
                    <a:p>
                      <a:pPr algn="ctr"/>
                      <a:r>
                        <a:rPr lang="en-US" dirty="0"/>
                        <a:t>512</a:t>
                      </a:r>
                    </a:p>
                  </a:txBody>
                  <a:tcPr/>
                </a:tc>
                <a:extLst>
                  <a:ext uri="{0D108BD9-81ED-4DB2-BD59-A6C34878D82A}">
                    <a16:rowId xmlns:a16="http://schemas.microsoft.com/office/drawing/2014/main" xmlns="" val="3141587746"/>
                  </a:ext>
                </a:extLst>
              </a:tr>
              <a:tr h="333994">
                <a:tc>
                  <a:txBody>
                    <a:bodyPr/>
                    <a:lstStyle/>
                    <a:p>
                      <a:pPr algn="ctr"/>
                      <a:r>
                        <a:rPr lang="en-US" dirty="0"/>
                        <a:t>Mini batch size</a:t>
                      </a:r>
                    </a:p>
                  </a:txBody>
                  <a:tcPr/>
                </a:tc>
                <a:tc>
                  <a:txBody>
                    <a:bodyPr/>
                    <a:lstStyle/>
                    <a:p>
                      <a:pPr algn="ctr"/>
                      <a:r>
                        <a:rPr lang="en-US" dirty="0"/>
                        <a:t>32</a:t>
                      </a:r>
                    </a:p>
                  </a:txBody>
                  <a:tcPr/>
                </a:tc>
                <a:extLst>
                  <a:ext uri="{0D108BD9-81ED-4DB2-BD59-A6C34878D82A}">
                    <a16:rowId xmlns:a16="http://schemas.microsoft.com/office/drawing/2014/main" xmlns="" val="2420059611"/>
                  </a:ext>
                </a:extLst>
              </a:tr>
              <a:tr h="333994">
                <a:tc>
                  <a:txBody>
                    <a:bodyPr/>
                    <a:lstStyle/>
                    <a:p>
                      <a:pPr algn="ctr"/>
                      <a:r>
                        <a:rPr lang="en-US" dirty="0"/>
                        <a:t>Dropout</a:t>
                      </a:r>
                    </a:p>
                  </a:txBody>
                  <a:tcPr/>
                </a:tc>
                <a:tc>
                  <a:txBody>
                    <a:bodyPr/>
                    <a:lstStyle/>
                    <a:p>
                      <a:pPr algn="ctr"/>
                      <a:r>
                        <a:rPr lang="en-US" dirty="0"/>
                        <a:t>0.5</a:t>
                      </a:r>
                    </a:p>
                  </a:txBody>
                  <a:tcPr/>
                </a:tc>
                <a:extLst>
                  <a:ext uri="{0D108BD9-81ED-4DB2-BD59-A6C34878D82A}">
                    <a16:rowId xmlns:a16="http://schemas.microsoft.com/office/drawing/2014/main" xmlns="" val="3189614743"/>
                  </a:ext>
                </a:extLst>
              </a:tr>
              <a:tr h="333994">
                <a:tc>
                  <a:txBody>
                    <a:bodyPr/>
                    <a:lstStyle/>
                    <a:p>
                      <a:pPr algn="ctr"/>
                      <a:r>
                        <a:rPr lang="en-US" dirty="0"/>
                        <a:t>Optimizer</a:t>
                      </a:r>
                    </a:p>
                  </a:txBody>
                  <a:tcPr/>
                </a:tc>
                <a:tc>
                  <a:txBody>
                    <a:bodyPr/>
                    <a:lstStyle/>
                    <a:p>
                      <a:pPr algn="ctr"/>
                      <a:r>
                        <a:rPr lang="en-US" dirty="0"/>
                        <a:t>SGD (</a:t>
                      </a:r>
                      <a:r>
                        <a:rPr lang="en-US" dirty="0" err="1" smtClean="0"/>
                        <a:t>lr</a:t>
                      </a:r>
                      <a:r>
                        <a:rPr lang="en-US" dirty="0" smtClean="0"/>
                        <a:t>=0.00</a:t>
                      </a:r>
                      <a:r>
                        <a:rPr lang="en-US" altLang="zh-CN" dirty="0" smtClean="0"/>
                        <a:t>16</a:t>
                      </a:r>
                      <a:r>
                        <a:rPr lang="en-US" dirty="0" smtClean="0"/>
                        <a:t>, </a:t>
                      </a:r>
                      <a:r>
                        <a:rPr lang="en-US" dirty="0"/>
                        <a:t>momentum=0.9)</a:t>
                      </a:r>
                    </a:p>
                  </a:txBody>
                  <a:tcPr/>
                </a:tc>
                <a:extLst>
                  <a:ext uri="{0D108BD9-81ED-4DB2-BD59-A6C34878D82A}">
                    <a16:rowId xmlns:a16="http://schemas.microsoft.com/office/drawing/2014/main" xmlns="" val="1991988742"/>
                  </a:ext>
                </a:extLst>
              </a:tr>
              <a:tr h="333994">
                <a:tc>
                  <a:txBody>
                    <a:bodyPr/>
                    <a:lstStyle/>
                    <a:p>
                      <a:pPr algn="ctr"/>
                      <a:r>
                        <a:rPr lang="en-US" dirty="0"/>
                        <a:t>Criterion function</a:t>
                      </a:r>
                    </a:p>
                  </a:txBody>
                  <a:tcPr/>
                </a:tc>
                <a:tc>
                  <a:txBody>
                    <a:bodyPr/>
                    <a:lstStyle/>
                    <a:p>
                      <a:pPr algn="ctr"/>
                      <a:r>
                        <a:rPr lang="en-US" dirty="0" err="1"/>
                        <a:t>CrossEntropy</a:t>
                      </a:r>
                      <a:endParaRPr lang="en-US" dirty="0"/>
                    </a:p>
                  </a:txBody>
                  <a:tcPr/>
                </a:tc>
                <a:extLst>
                  <a:ext uri="{0D108BD9-81ED-4DB2-BD59-A6C34878D82A}">
                    <a16:rowId xmlns:a16="http://schemas.microsoft.com/office/drawing/2014/main" xmlns="" val="718932016"/>
                  </a:ext>
                </a:extLst>
              </a:tr>
            </a:tbl>
          </a:graphicData>
        </a:graphic>
      </p:graphicFrame>
      <p:sp>
        <p:nvSpPr>
          <p:cNvPr id="7" name="TextBox 6">
            <a:extLst>
              <a:ext uri="{FF2B5EF4-FFF2-40B4-BE49-F238E27FC236}">
                <a16:creationId xmlns:a16="http://schemas.microsoft.com/office/drawing/2014/main" xmlns="" id="{9DBF9AD0-662B-3741-BE81-5BB0F8F52DB6}"/>
              </a:ext>
            </a:extLst>
          </p:cNvPr>
          <p:cNvSpPr txBox="1"/>
          <p:nvPr/>
        </p:nvSpPr>
        <p:spPr>
          <a:xfrm>
            <a:off x="3323967" y="4545223"/>
            <a:ext cx="4831492" cy="369332"/>
          </a:xfrm>
          <a:prstGeom prst="rect">
            <a:avLst/>
          </a:prstGeom>
          <a:noFill/>
        </p:spPr>
        <p:txBody>
          <a:bodyPr wrap="square" rtlCol="0">
            <a:spAutoFit/>
          </a:bodyPr>
          <a:lstStyle/>
          <a:p>
            <a:r>
              <a:rPr lang="en-US" dirty="0"/>
              <a:t>Table 2. </a:t>
            </a:r>
            <a:r>
              <a:rPr lang="en-US" altLang="zh-CN" dirty="0"/>
              <a:t>P</a:t>
            </a:r>
            <a:r>
              <a:rPr lang="en-US" dirty="0" smtClean="0"/>
              <a:t>arameter </a:t>
            </a:r>
            <a:r>
              <a:rPr lang="en-US" dirty="0"/>
              <a:t>setting of LSTM</a:t>
            </a:r>
          </a:p>
        </p:txBody>
      </p:sp>
    </p:spTree>
    <p:extLst>
      <p:ext uri="{BB962C8B-B14F-4D97-AF65-F5344CB8AC3E}">
        <p14:creationId xmlns:p14="http://schemas.microsoft.com/office/powerpoint/2010/main" val="3571743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{142B1117-E656-BF44-90A0-5846FABAB5B9}tf10001060</Template>
  <TotalTime>1691</TotalTime>
  <Words>1307</Words>
  <Application>Microsoft Macintosh PowerPoint</Application>
  <PresentationFormat>Widescreen</PresentationFormat>
  <Paragraphs>346</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Times</vt:lpstr>
      <vt:lpstr>Toppan Bunkyu Gothic</vt:lpstr>
      <vt:lpstr>Trebuchet MS</vt:lpstr>
      <vt:lpstr>Wingdings 3</vt:lpstr>
      <vt:lpstr>华文新魏</vt:lpstr>
      <vt:lpstr>方正姚体</vt:lpstr>
      <vt:lpstr>Arial</vt:lpstr>
      <vt:lpstr>Facet</vt:lpstr>
      <vt:lpstr>Human Activity Recognition  with Smartphones</vt:lpstr>
      <vt:lpstr>Background:</vt:lpstr>
      <vt:lpstr>Dataset</vt:lpstr>
      <vt:lpstr>Attribute Information:</vt:lpstr>
      <vt:lpstr>Attribute Information (Continue):</vt:lpstr>
      <vt:lpstr>Approach</vt:lpstr>
      <vt:lpstr>Experiment</vt:lpstr>
      <vt:lpstr>Approach</vt:lpstr>
      <vt:lpstr>Experiment</vt:lpstr>
      <vt:lpstr>Result Analysis</vt:lpstr>
      <vt:lpstr>Result Analysis</vt:lpstr>
      <vt:lpstr>Result Analysis</vt:lpstr>
      <vt:lpstr>Improvement</vt:lpstr>
      <vt:lpstr>Improvement</vt:lpstr>
      <vt:lpstr>Comparison with other methods reference: K. Nakano and B. Chakraborty, “Effect of dynamic feature for human activity recognition using smartphone sensors” 2017 IEEE 8th International Conference.</vt:lpstr>
      <vt:lpstr>Conclusion:</vt:lpstr>
      <vt:lpstr>Reference:</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Smartphones</dc:title>
  <dc:creator>Liu, Jiale</dc:creator>
  <cp:lastModifiedBy>zhou fang</cp:lastModifiedBy>
  <cp:revision>114</cp:revision>
  <dcterms:created xsi:type="dcterms:W3CDTF">2018-03-18T21:42:42Z</dcterms:created>
  <dcterms:modified xsi:type="dcterms:W3CDTF">2018-03-20T02:00:29Z</dcterms:modified>
</cp:coreProperties>
</file>