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393" r:id="rId3"/>
    <p:sldId id="396" r:id="rId4"/>
    <p:sldId id="397" r:id="rId5"/>
    <p:sldId id="398" r:id="rId6"/>
    <p:sldId id="394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5" r:id="rId15"/>
    <p:sldId id="414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291EC-275F-4B87-9328-6C7FCC9B4130}">
          <p14:sldIdLst>
            <p14:sldId id="257"/>
            <p14:sldId id="393"/>
            <p14:sldId id="396"/>
            <p14:sldId id="397"/>
            <p14:sldId id="398"/>
            <p14:sldId id="394"/>
            <p14:sldId id="407"/>
            <p14:sldId id="408"/>
            <p14:sldId id="409"/>
            <p14:sldId id="410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Avançada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8286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Informática</a:t>
            </a:r>
            <a:r>
              <a:rPr lang="en-US" dirty="0"/>
              <a:t> 2023/2024</a:t>
            </a:r>
          </a:p>
          <a:p>
            <a:r>
              <a:rPr lang="en-US" dirty="0"/>
              <a:t>Aula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Em alternativa podemos tentar aceder à base de dados quando fazemos a ligação: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1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Criar uma tabela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criar uma tabela no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, use a instrução "CREATE TABLE".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Certifiquem-se de definir o nome da base de dados ao criar a conexão.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("CREATE TABLE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(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 VARCHAR(255),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VARCHAR(255))")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Verificar se a tabela existe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verificar se uma tabela existe no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, use a instrução "SHOW TABLES".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("SHOW TABLES")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29600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Chave primária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Ao criar uma tabela, vocês também devem criar uma coluna com uma chave exclusiva para cada registro (na maioria das situações).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Isso pode ser feito definindo uma CHAVE PRIMÁRIA.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Usamos a instrução "INT AUTO_INCREMENT PRIMARY KEY" que irá inserir um número único para cada registro. Começando em 1 e aumentado em um para cada registro.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 err="1">
                <a:solidFill>
                  <a:schemeClr val="tx1"/>
                </a:solidFill>
              </a:rPr>
              <a:t>mycursor.execute</a:t>
            </a:r>
            <a:r>
              <a:rPr lang="en-US" sz="1400" dirty="0">
                <a:solidFill>
                  <a:schemeClr val="tx1"/>
                </a:solidFill>
              </a:rPr>
              <a:t>("DROP TABLE customers")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>
                <a:solidFill>
                  <a:schemeClr val="tx1"/>
                </a:solidFill>
              </a:rPr>
              <a:t>(“CREATE </a:t>
            </a:r>
            <a:r>
              <a:rPr lang="pt-PT" sz="1400" dirty="0">
                <a:solidFill>
                  <a:schemeClr val="tx1"/>
                </a:solidFill>
              </a:rPr>
              <a:t>TABLE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(id INT AUTO_INCREMENT PRIMARY KEY, 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 VARCHAR(255),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VARCHAR(255))")</a:t>
            </a:r>
          </a:p>
        </p:txBody>
      </p:sp>
    </p:spTree>
    <p:extLst>
      <p:ext uri="{BB962C8B-B14F-4D97-AF65-F5344CB8AC3E}">
        <p14:creationId xmlns:p14="http://schemas.microsoft.com/office/powerpoint/2010/main" val="46304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Chave primária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Caso a tabela já exista, usem o comando “ALTER TABLE”: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(“ALTER TABLE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ADD COLUMN id INT AUTO_INCREMENT PRIMARY KEY")</a:t>
            </a:r>
          </a:p>
        </p:txBody>
      </p:sp>
    </p:spTree>
    <p:extLst>
      <p:ext uri="{BB962C8B-B14F-4D97-AF65-F5344CB8AC3E}">
        <p14:creationId xmlns:p14="http://schemas.microsoft.com/office/powerpoint/2010/main" val="6516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Inserir registos numa tabela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preencher uma tabela no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, use a instrução "INSERT INTO".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"INSERT INTO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(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,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) VALUES (%s, %s)"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val</a:t>
            </a:r>
            <a:r>
              <a:rPr lang="pt-PT" sz="1400" dirty="0">
                <a:solidFill>
                  <a:schemeClr val="tx1"/>
                </a:solidFill>
              </a:rPr>
              <a:t> = ("John", "</a:t>
            </a:r>
            <a:r>
              <a:rPr lang="pt-PT" sz="1400" dirty="0" err="1">
                <a:solidFill>
                  <a:schemeClr val="tx1"/>
                </a:solidFill>
              </a:rPr>
              <a:t>Highway</a:t>
            </a:r>
            <a:r>
              <a:rPr lang="pt-PT" sz="1400" dirty="0">
                <a:solidFill>
                  <a:schemeClr val="tx1"/>
                </a:solidFill>
              </a:rPr>
              <a:t> 21")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, </a:t>
            </a:r>
            <a:r>
              <a:rPr lang="pt-PT" sz="1400" dirty="0" err="1">
                <a:solidFill>
                  <a:schemeClr val="tx1"/>
                </a:solidFill>
              </a:rPr>
              <a:t>val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b="1" dirty="0" err="1">
                <a:solidFill>
                  <a:srgbClr val="002060"/>
                </a:solidFill>
              </a:rPr>
              <a:t>mydb.commit</a:t>
            </a:r>
            <a:r>
              <a:rPr lang="pt-PT" sz="1400" b="1" dirty="0">
                <a:solidFill>
                  <a:srgbClr val="002060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</a:t>
            </a:r>
            <a:r>
              <a:rPr lang="pt-PT" sz="1400" dirty="0" err="1">
                <a:solidFill>
                  <a:schemeClr val="tx1"/>
                </a:solidFill>
              </a:rPr>
              <a:t>mycursor.rowcount</a:t>
            </a:r>
            <a:r>
              <a:rPr lang="pt-PT" sz="1400" dirty="0">
                <a:solidFill>
                  <a:schemeClr val="tx1"/>
                </a:solidFill>
              </a:rPr>
              <a:t>, "record </a:t>
            </a:r>
            <a:r>
              <a:rPr lang="pt-PT" sz="1400" dirty="0" err="1">
                <a:solidFill>
                  <a:schemeClr val="tx1"/>
                </a:solidFill>
              </a:rPr>
              <a:t>inserted</a:t>
            </a:r>
            <a:r>
              <a:rPr lang="pt-PT" sz="1400" dirty="0">
                <a:solidFill>
                  <a:schemeClr val="tx1"/>
                </a:solidFill>
              </a:rPr>
              <a:t>.")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	</a:t>
            </a:r>
            <a:r>
              <a:rPr lang="pt-PT" sz="1400" b="1" u="sng" dirty="0">
                <a:solidFill>
                  <a:schemeClr val="tx1"/>
                </a:solidFill>
              </a:rPr>
              <a:t> Importante!:</a:t>
            </a:r>
            <a:r>
              <a:rPr lang="pt-PT" sz="1400" dirty="0">
                <a:solidFill>
                  <a:schemeClr val="tx1"/>
                </a:solidFill>
              </a:rPr>
              <a:t> Observe a instrução: </a:t>
            </a:r>
            <a:r>
              <a:rPr lang="pt-PT" sz="1400" dirty="0" err="1">
                <a:solidFill>
                  <a:schemeClr val="tx1"/>
                </a:solidFill>
              </a:rPr>
              <a:t>mydb.commit</a:t>
            </a:r>
            <a:r>
              <a:rPr lang="pt-PT" sz="1400" dirty="0">
                <a:solidFill>
                  <a:schemeClr val="tx1"/>
                </a:solidFill>
              </a:rPr>
              <a:t>(). É necessário, caso contrário, nenhuma alteração será feita na tabela.</a:t>
            </a:r>
          </a:p>
        </p:txBody>
      </p:sp>
    </p:spTree>
    <p:extLst>
      <p:ext uri="{BB962C8B-B14F-4D97-AF65-F5344CB8AC3E}">
        <p14:creationId xmlns:p14="http://schemas.microsoft.com/office/powerpoint/2010/main" val="380480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 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01ED66-3361-499A-967E-8822726063AF}"/>
              </a:ext>
            </a:extLst>
          </p:cNvPr>
          <p:cNvSpPr/>
          <p:nvPr/>
        </p:nvSpPr>
        <p:spPr>
          <a:xfrm>
            <a:off x="744071" y="1443318"/>
            <a:ext cx="10973499" cy="4997520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mysql.connector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</a:p>
          <a:p>
            <a:r>
              <a:rPr lang="en-US" dirty="0"/>
              <a:t>  host="localhost",</a:t>
            </a:r>
          </a:p>
          <a:p>
            <a:r>
              <a:rPr lang="en-US" dirty="0"/>
              <a:t>  user="</a:t>
            </a:r>
            <a:r>
              <a:rPr lang="en-US" dirty="0" err="1"/>
              <a:t>yourusername</a:t>
            </a:r>
            <a:r>
              <a:rPr lang="en-US" dirty="0"/>
              <a:t>",</a:t>
            </a:r>
          </a:p>
          <a:p>
            <a:r>
              <a:rPr lang="en-US" dirty="0"/>
              <a:t>  password="</a:t>
            </a:r>
            <a:r>
              <a:rPr lang="en-US" dirty="0" err="1"/>
              <a:t>yourpassword</a:t>
            </a:r>
            <a:r>
              <a:rPr lang="en-US" dirty="0"/>
              <a:t>",</a:t>
            </a:r>
          </a:p>
          <a:p>
            <a:r>
              <a:rPr lang="en-US" dirty="0"/>
              <a:t> 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= "INSERT INTO customers (name, address) VALUES (%s, %s)"</a:t>
            </a:r>
          </a:p>
          <a:p>
            <a:r>
              <a:rPr lang="en-US" dirty="0" err="1"/>
              <a:t>val</a:t>
            </a:r>
            <a:r>
              <a:rPr lang="en-US" dirty="0"/>
              <a:t> = [</a:t>
            </a:r>
          </a:p>
          <a:p>
            <a:r>
              <a:rPr lang="en-US" dirty="0"/>
              <a:t>  ('Peter', '</a:t>
            </a:r>
            <a:r>
              <a:rPr lang="en-US" dirty="0" err="1"/>
              <a:t>Lowstreet</a:t>
            </a:r>
            <a:r>
              <a:rPr lang="en-US" dirty="0"/>
              <a:t> 4'),</a:t>
            </a:r>
          </a:p>
          <a:p>
            <a:r>
              <a:rPr lang="en-US" dirty="0"/>
              <a:t>  ('Amy', 'Apple </a:t>
            </a:r>
            <a:r>
              <a:rPr lang="en-US" dirty="0" err="1"/>
              <a:t>st</a:t>
            </a:r>
            <a:r>
              <a:rPr lang="en-US" dirty="0"/>
              <a:t> 652'),</a:t>
            </a:r>
          </a:p>
          <a:p>
            <a:r>
              <a:rPr lang="en-US" dirty="0"/>
              <a:t>  ('Hannah', 'Mountain 21'),</a:t>
            </a:r>
          </a:p>
          <a:p>
            <a:r>
              <a:rPr lang="en-US" dirty="0"/>
              <a:t>  ('Michael', 'Valley 345'),</a:t>
            </a:r>
          </a:p>
          <a:p>
            <a:r>
              <a:rPr lang="en-US" dirty="0"/>
              <a:t>  ('Sandy', 'Ocean </a:t>
            </a:r>
            <a:r>
              <a:rPr lang="en-US" dirty="0" err="1"/>
              <a:t>blvd</a:t>
            </a:r>
            <a:r>
              <a:rPr lang="en-US" dirty="0"/>
              <a:t> 2'),</a:t>
            </a:r>
          </a:p>
          <a:p>
            <a:r>
              <a:rPr lang="en-US" dirty="0"/>
              <a:t>  ('Betty', 'Green Grass 1'),</a:t>
            </a:r>
          </a:p>
          <a:p>
            <a:r>
              <a:rPr lang="en-US" dirty="0"/>
              <a:t>  ('Richard', 'Sky </a:t>
            </a:r>
            <a:r>
              <a:rPr lang="en-US" dirty="0" err="1"/>
              <a:t>st</a:t>
            </a:r>
            <a:r>
              <a:rPr lang="en-US" dirty="0"/>
              <a:t> 331'),</a:t>
            </a:r>
          </a:p>
          <a:p>
            <a:r>
              <a:rPr lang="en-US" dirty="0"/>
              <a:t>  ('Susan', 'One way 98'),</a:t>
            </a:r>
          </a:p>
          <a:p>
            <a:r>
              <a:rPr lang="en-US" dirty="0"/>
              <a:t>  ('Vicky', 'Yellow Garden 2'),</a:t>
            </a:r>
          </a:p>
          <a:p>
            <a:r>
              <a:rPr lang="en-US" dirty="0"/>
              <a:t>  ('Ben', 'Park Lane 38'),</a:t>
            </a:r>
          </a:p>
          <a:p>
            <a:r>
              <a:rPr lang="en-US" dirty="0"/>
              <a:t>  ('William', 'Central </a:t>
            </a:r>
            <a:r>
              <a:rPr lang="en-US" dirty="0" err="1"/>
              <a:t>st</a:t>
            </a:r>
            <a:r>
              <a:rPr lang="en-US" dirty="0"/>
              <a:t> 954'),</a:t>
            </a:r>
          </a:p>
          <a:p>
            <a:r>
              <a:rPr lang="en-US" dirty="0"/>
              <a:t>  ('Chuck', 'Main Road 989'),</a:t>
            </a:r>
          </a:p>
          <a:p>
            <a:r>
              <a:rPr lang="en-US" dirty="0"/>
              <a:t>  ('Viola', 'Sideway 1633')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mycursor.executemany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mydb.commit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 "was inserted.")</a:t>
            </a:r>
          </a:p>
        </p:txBody>
      </p:sp>
    </p:spTree>
    <p:extLst>
      <p:ext uri="{BB962C8B-B14F-4D97-AF65-F5344CB8AC3E}">
        <p14:creationId xmlns:p14="http://schemas.microsoft.com/office/powerpoint/2010/main" val="365168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Vocês podem obter o id da linha que acabaram de inserir perguntando ao objeto cursor. 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"INSERT INTO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(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,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) VALUES (%s, %s)"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val</a:t>
            </a:r>
            <a:r>
              <a:rPr lang="pt-PT" sz="1400" dirty="0">
                <a:solidFill>
                  <a:schemeClr val="tx1"/>
                </a:solidFill>
              </a:rPr>
              <a:t> = ("Michelle", "</a:t>
            </a:r>
            <a:r>
              <a:rPr lang="pt-PT" sz="1400" dirty="0" err="1">
                <a:solidFill>
                  <a:schemeClr val="tx1"/>
                </a:solidFill>
              </a:rPr>
              <a:t>Blue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Village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, </a:t>
            </a:r>
            <a:r>
              <a:rPr lang="pt-PT" sz="1400" dirty="0" err="1">
                <a:solidFill>
                  <a:schemeClr val="tx1"/>
                </a:solidFill>
              </a:rPr>
              <a:t>val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mydb.commit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print("1 record </a:t>
            </a:r>
            <a:r>
              <a:rPr lang="pt-PT" sz="1400" dirty="0" err="1">
                <a:solidFill>
                  <a:schemeClr val="tx1"/>
                </a:solidFill>
              </a:rPr>
              <a:t>inserted</a:t>
            </a:r>
            <a:r>
              <a:rPr lang="pt-PT" sz="1400" dirty="0">
                <a:solidFill>
                  <a:schemeClr val="tx1"/>
                </a:solidFill>
              </a:rPr>
              <a:t>, ID:", </a:t>
            </a:r>
            <a:r>
              <a:rPr lang="pt-PT" sz="1400" dirty="0" err="1">
                <a:solidFill>
                  <a:schemeClr val="tx1"/>
                </a:solidFill>
              </a:rPr>
              <a:t>mycursor.lastrowid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1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 err="1">
                <a:solidFill>
                  <a:schemeClr val="tx1"/>
                </a:solidFill>
              </a:rPr>
              <a:t>Seleccionando</a:t>
            </a:r>
            <a:r>
              <a:rPr lang="pt-PT" sz="1400" b="1" u="sng" dirty="0">
                <a:solidFill>
                  <a:schemeClr val="tx1"/>
                </a:solidFill>
              </a:rPr>
              <a:t> registos de uma </a:t>
            </a:r>
            <a:r>
              <a:rPr lang="pt-PT" sz="1400" b="1" u="sng" dirty="0" err="1">
                <a:solidFill>
                  <a:schemeClr val="tx1"/>
                </a:solidFill>
              </a:rPr>
              <a:t>Table</a:t>
            </a:r>
            <a:endParaRPr lang="pt-PT" sz="1400" b="1" u="sng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selecionar de uma tabela no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, usem a instrução "SELECT":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		 </a:t>
            </a:r>
            <a:r>
              <a:rPr lang="pt-PT" sz="1400" b="1" dirty="0">
                <a:solidFill>
                  <a:schemeClr val="tx1"/>
                </a:solidFill>
              </a:rPr>
              <a:t>Nota</a:t>
            </a:r>
            <a:r>
              <a:rPr lang="pt-PT" sz="1400" dirty="0">
                <a:solidFill>
                  <a:schemeClr val="tx1"/>
                </a:solidFill>
              </a:rPr>
              <a:t>: Usamos o método </a:t>
            </a:r>
            <a:r>
              <a:rPr lang="pt-PT" sz="1400" dirty="0" err="1">
                <a:solidFill>
                  <a:schemeClr val="tx1"/>
                </a:solidFill>
              </a:rPr>
              <a:t>fetchall</a:t>
            </a:r>
            <a:r>
              <a:rPr lang="pt-PT" sz="1400" dirty="0">
                <a:solidFill>
                  <a:schemeClr val="tx1"/>
                </a:solidFill>
              </a:rPr>
              <a:t>(), que busca todas as linhas da última instrução executada.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4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 err="1">
                <a:solidFill>
                  <a:schemeClr val="tx1"/>
                </a:solidFill>
              </a:rPr>
              <a:t>Seleccionando</a:t>
            </a:r>
            <a:r>
              <a:rPr lang="pt-PT" sz="1400" b="1" u="sng" dirty="0">
                <a:solidFill>
                  <a:schemeClr val="tx1"/>
                </a:solidFill>
              </a:rPr>
              <a:t> colunas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selecionar apenas algumas das colunas em uma tabela, usem a instrução "SELECT" seguida do(s) nome(s) da(s) coluna(s):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("SELECT 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,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5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- </a:t>
            </a:r>
            <a:r>
              <a:rPr lang="pt-PT" sz="2400" b="1" dirty="0" err="1">
                <a:solidFill>
                  <a:schemeClr val="tx1"/>
                </a:solidFill>
              </a:rPr>
              <a:t>enum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 é uma classe em </a:t>
            </a:r>
            <a:r>
              <a:rPr lang="pt-PT" sz="1400" dirty="0" err="1">
                <a:solidFill>
                  <a:schemeClr val="tx1"/>
                </a:solidFill>
              </a:rPr>
              <a:t>python</a:t>
            </a:r>
            <a:r>
              <a:rPr lang="pt-PT" sz="1400" dirty="0">
                <a:solidFill>
                  <a:schemeClr val="tx1"/>
                </a:solidFill>
              </a:rPr>
              <a:t> para criar enumerações, que são um conjunto de nomes simbólicos (membros) vinculados a valores únicos e constantes. Os membros de uma enumeração podem ser comparados por esses nomes simbólicos, e a própria enumeração pode ser iterada. Um </a:t>
            </a:r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 tem as seguintes características.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As enumerações são representações de </a:t>
            </a:r>
            <a:r>
              <a:rPr lang="pt-PT" sz="1400" dirty="0" err="1">
                <a:solidFill>
                  <a:schemeClr val="tx1"/>
                </a:solidFill>
              </a:rPr>
              <a:t>string</a:t>
            </a:r>
            <a:r>
              <a:rPr lang="pt-PT" sz="1400" dirty="0">
                <a:solidFill>
                  <a:schemeClr val="tx1"/>
                </a:solidFill>
              </a:rPr>
              <a:t> avaliáveis de um objeto também chamado </a:t>
            </a:r>
            <a:r>
              <a:rPr lang="pt-PT" sz="1400" dirty="0" err="1">
                <a:solidFill>
                  <a:schemeClr val="tx1"/>
                </a:solidFill>
              </a:rPr>
              <a:t>repr</a:t>
            </a:r>
            <a:r>
              <a:rPr lang="pt-PT" sz="1400" dirty="0">
                <a:solidFill>
                  <a:schemeClr val="tx1"/>
                </a:solidFill>
              </a:rPr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O nome do </a:t>
            </a:r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 é exibido usando a ‘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’ palavra-chave.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Usando </a:t>
            </a:r>
            <a:r>
              <a:rPr lang="pt-PT" sz="1400" dirty="0" err="1">
                <a:solidFill>
                  <a:schemeClr val="tx1"/>
                </a:solidFill>
              </a:rPr>
              <a:t>type</a:t>
            </a:r>
            <a:r>
              <a:rPr lang="pt-PT" sz="1400" dirty="0">
                <a:solidFill>
                  <a:schemeClr val="tx1"/>
                </a:solidFill>
              </a:rPr>
              <a:t>() podemos verificar os tipos de enumeração.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Exemplo: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72E43-63CE-4555-BD32-26A0F356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08" y="3659939"/>
            <a:ext cx="10844784" cy="25677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2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endParaRPr lang="en-US" altLang="en-US" sz="11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# Using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class create enumerations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class Days(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enum.Enum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  Sun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  Mon =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  Tue =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# print the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 as a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("The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 as a string is : ",end="")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Days.Mon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# print the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 as a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repr</a:t>
            </a:r>
            <a:endParaRPr lang="en-US" altLang="en-US" sz="11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("he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 as a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repr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is : ",end="")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repr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Days.Sun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# Check type of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("The type of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 is : ",end ="")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(type(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Days.Mon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# print name of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("The name of </a:t>
            </a:r>
            <a:r>
              <a:rPr lang="en-US" altLang="en-US" sz="1100" dirty="0" err="1">
                <a:solidFill>
                  <a:srgbClr val="000088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 member is : ",end ="")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88"/>
                </a:solidFill>
                <a:latin typeface="Courier New" panose="02070309020205020404" pitchFamily="49" charset="0"/>
              </a:rPr>
              <a:t>print (Days.Tue.name)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5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 err="1">
                <a:solidFill>
                  <a:schemeClr val="tx1"/>
                </a:solidFill>
              </a:rPr>
              <a:t>Seleccionando</a:t>
            </a:r>
            <a:r>
              <a:rPr lang="pt-PT" sz="1400" b="1" u="sng" dirty="0">
                <a:solidFill>
                  <a:schemeClr val="tx1"/>
                </a:solidFill>
              </a:rPr>
              <a:t> colunas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Se vocês estiverem interessados apenas em uma linha, podem usar o método </a:t>
            </a:r>
            <a:r>
              <a:rPr lang="pt-PT" sz="1400" dirty="0" err="1">
                <a:solidFill>
                  <a:schemeClr val="tx1"/>
                </a:solidFill>
              </a:rPr>
              <a:t>fetchone</a:t>
            </a:r>
            <a:r>
              <a:rPr lang="pt-PT" sz="1400" dirty="0">
                <a:solidFill>
                  <a:schemeClr val="tx1"/>
                </a:solidFill>
              </a:rPr>
              <a:t>().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O método </a:t>
            </a:r>
            <a:r>
              <a:rPr lang="pt-PT" sz="1400" dirty="0" err="1">
                <a:solidFill>
                  <a:schemeClr val="tx1"/>
                </a:solidFill>
              </a:rPr>
              <a:t>fetchone</a:t>
            </a:r>
            <a:r>
              <a:rPr lang="pt-PT" sz="1400" dirty="0">
                <a:solidFill>
                  <a:schemeClr val="tx1"/>
                </a:solidFill>
              </a:rPr>
              <a:t>() retornará a primeira linha do resultado: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mycursor.fetchone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08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 err="1">
                <a:solidFill>
                  <a:schemeClr val="tx1"/>
                </a:solidFill>
              </a:rPr>
              <a:t>Seleccionando</a:t>
            </a:r>
            <a:r>
              <a:rPr lang="pt-PT" sz="1400" b="1" u="sng" dirty="0">
                <a:solidFill>
                  <a:schemeClr val="tx1"/>
                </a:solidFill>
              </a:rPr>
              <a:t> com filtros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Ao selecionar registros de uma tabela, vocês podem filtrar a seleção usando a instrução "WHERE":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WHERE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='</a:t>
            </a:r>
            <a:r>
              <a:rPr lang="pt-PT" sz="1400" dirty="0" err="1">
                <a:solidFill>
                  <a:schemeClr val="tx1"/>
                </a:solidFill>
              </a:rPr>
              <a:t>Park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Lane</a:t>
            </a:r>
            <a:r>
              <a:rPr lang="pt-PT" sz="1400" dirty="0">
                <a:solidFill>
                  <a:schemeClr val="tx1"/>
                </a:solidFill>
              </a:rPr>
              <a:t> 38'"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1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Caracteres curinga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Vocês também podem selecionar os registos que começam, incluem ou terminam com uma determinada letra ou frase.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Usem o % para representar caracteres curinga: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WHERE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LIKE '%</a:t>
            </a:r>
            <a:r>
              <a:rPr lang="pt-PT" sz="1400" dirty="0" err="1">
                <a:solidFill>
                  <a:schemeClr val="tx1"/>
                </a:solidFill>
              </a:rPr>
              <a:t>way</a:t>
            </a:r>
            <a:r>
              <a:rPr lang="pt-PT" sz="1400" dirty="0">
                <a:solidFill>
                  <a:schemeClr val="tx1"/>
                </a:solidFill>
              </a:rPr>
              <a:t>%'"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0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Ordenando o resultado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Use a instrução ORDER BY para classificar o resultado em ordem crescente ou decrescente.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A palavra-chave ORDER BY classifica o resultado em ordem crescente por padrão. Para classificar o resultado em ordem decrescente, use a palavra-chave DESC.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ORDER BY 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"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0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Ordenando o resultado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Use a palavra-chave DESC para classificar o resultado em ordem decrescente.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ORDER BY </a:t>
            </a:r>
            <a:r>
              <a:rPr lang="pt-PT" sz="1400" dirty="0" err="1">
                <a:solidFill>
                  <a:schemeClr val="tx1"/>
                </a:solidFill>
              </a:rPr>
              <a:t>name</a:t>
            </a:r>
            <a:r>
              <a:rPr lang="pt-PT" sz="1400" dirty="0">
                <a:solidFill>
                  <a:schemeClr val="tx1"/>
                </a:solidFill>
              </a:rPr>
              <a:t> DESC"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1584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Eliminando registos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Você pode excluir registos de uma tabela existente usando a instrução "DELETE FROM":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"DELETE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WHERE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= '</a:t>
            </a:r>
            <a:r>
              <a:rPr lang="pt-PT" sz="1400" dirty="0" err="1">
                <a:solidFill>
                  <a:schemeClr val="tx1"/>
                </a:solidFill>
              </a:rPr>
              <a:t>Mountain</a:t>
            </a:r>
            <a:r>
              <a:rPr lang="pt-PT" sz="1400" dirty="0">
                <a:solidFill>
                  <a:schemeClr val="tx1"/>
                </a:solidFill>
              </a:rPr>
              <a:t> 21'"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mydb.commit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</a:t>
            </a:r>
            <a:r>
              <a:rPr lang="pt-PT" sz="1400" dirty="0" err="1">
                <a:solidFill>
                  <a:schemeClr val="tx1"/>
                </a:solidFill>
              </a:rPr>
              <a:t>mycursor.rowcount</a:t>
            </a:r>
            <a:r>
              <a:rPr lang="pt-PT" sz="1400" dirty="0">
                <a:solidFill>
                  <a:schemeClr val="tx1"/>
                </a:solidFill>
              </a:rPr>
              <a:t>, "record(s) </a:t>
            </a:r>
            <a:r>
              <a:rPr lang="pt-PT" sz="1400" dirty="0" err="1">
                <a:solidFill>
                  <a:schemeClr val="tx1"/>
                </a:solidFill>
              </a:rPr>
              <a:t>deleted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b="1" dirty="0">
                <a:solidFill>
                  <a:schemeClr val="tx1"/>
                </a:solidFill>
              </a:rPr>
              <a:t>Observem a cláusula WHERE na sintaxe DELETE:</a:t>
            </a:r>
            <a:r>
              <a:rPr lang="pt-PT" sz="1400" dirty="0">
                <a:solidFill>
                  <a:schemeClr val="tx1"/>
                </a:solidFill>
              </a:rPr>
              <a:t> A cláusula WHERE especifica quais registos devem ser excluídos. Se vocês omitirem a cláusula WHERE, todos os registos serão excluídos!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1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Apagar uma tabela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Vocês podem excluir uma tabela existente usando a instrução "DROP TABLE":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"DROP TABLE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"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097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Apagar uma tabela, apenas se existir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Se a tabela que vocês desejam excluir já foi excluída, ou por qualquer outro motivo não existe, vocês podem usar a palavra-chave IF EXISTS para evitar erros.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"DROP TABLE IF EXISTS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"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60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 err="1">
                <a:solidFill>
                  <a:schemeClr val="tx1"/>
                </a:solidFill>
              </a:rPr>
              <a:t>Actualizar</a:t>
            </a:r>
            <a:r>
              <a:rPr lang="pt-PT" sz="1400" b="1" u="sng" dirty="0">
                <a:solidFill>
                  <a:schemeClr val="tx1"/>
                </a:solidFill>
              </a:rPr>
              <a:t> uma tabela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Vocês podem atualizar os registos existentes numa tabela usando a instrução "UPDATE":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=“ipt2024"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"UPDATE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SET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= 'Canyon 123' WHERE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= '</a:t>
            </a:r>
            <a:r>
              <a:rPr lang="pt-PT" sz="1400" dirty="0" err="1">
                <a:solidFill>
                  <a:schemeClr val="tx1"/>
                </a:solidFill>
              </a:rPr>
              <a:t>Valley</a:t>
            </a:r>
            <a:r>
              <a:rPr lang="pt-PT" sz="1400" dirty="0">
                <a:solidFill>
                  <a:schemeClr val="tx1"/>
                </a:solidFill>
              </a:rPr>
              <a:t> 345'"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mydb.commit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</a:t>
            </a:r>
            <a:r>
              <a:rPr lang="pt-PT" sz="1400" dirty="0" err="1">
                <a:solidFill>
                  <a:schemeClr val="tx1"/>
                </a:solidFill>
              </a:rPr>
              <a:t>mycursor.rowcount</a:t>
            </a:r>
            <a:r>
              <a:rPr lang="pt-PT" sz="1400" dirty="0">
                <a:solidFill>
                  <a:schemeClr val="tx1"/>
                </a:solidFill>
              </a:rPr>
              <a:t>, "record(s) </a:t>
            </a:r>
            <a:r>
              <a:rPr lang="pt-PT" sz="1400" dirty="0" err="1">
                <a:solidFill>
                  <a:schemeClr val="tx1"/>
                </a:solidFill>
              </a:rPr>
              <a:t>affected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6005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Prevenir SQL INJECTION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É considerado uma boa prática escapar os valores de qualquer consulta, também em instruções de atualização.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Isso é para evitar injeções de SQL, que é uma técnica comum de hackers na Web para destruir ou usar indevidamente seu banco de dados.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O módulo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r>
              <a:rPr lang="pt-PT" sz="1400" dirty="0">
                <a:solidFill>
                  <a:schemeClr val="tx1"/>
                </a:solidFill>
              </a:rPr>
              <a:t> usa o espaço reservado %s para valores de escape na instrução delete: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 = "UPDATE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SET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= %s WHERE </a:t>
            </a:r>
            <a:r>
              <a:rPr lang="pt-PT" sz="1400" dirty="0" err="1">
                <a:solidFill>
                  <a:schemeClr val="tx1"/>
                </a:solidFill>
              </a:rPr>
              <a:t>address</a:t>
            </a:r>
            <a:r>
              <a:rPr lang="pt-PT" sz="1400" dirty="0">
                <a:solidFill>
                  <a:schemeClr val="tx1"/>
                </a:solidFill>
              </a:rPr>
              <a:t> = %s"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val</a:t>
            </a:r>
            <a:r>
              <a:rPr lang="pt-PT" sz="1400" dirty="0">
                <a:solidFill>
                  <a:schemeClr val="tx1"/>
                </a:solidFill>
              </a:rPr>
              <a:t> = ("</a:t>
            </a:r>
            <a:r>
              <a:rPr lang="pt-PT" sz="1400" dirty="0" err="1">
                <a:solidFill>
                  <a:schemeClr val="tx1"/>
                </a:solidFill>
              </a:rPr>
              <a:t>Valley</a:t>
            </a:r>
            <a:r>
              <a:rPr lang="pt-PT" sz="1400" dirty="0">
                <a:solidFill>
                  <a:schemeClr val="tx1"/>
                </a:solidFill>
              </a:rPr>
              <a:t> 345", "Canyon 123")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  <a:r>
              <a:rPr lang="pt-PT" sz="1400" dirty="0" err="1">
                <a:solidFill>
                  <a:schemeClr val="tx1"/>
                </a:solidFill>
              </a:rPr>
              <a:t>sql</a:t>
            </a:r>
            <a:r>
              <a:rPr lang="pt-PT" sz="1400" dirty="0">
                <a:solidFill>
                  <a:schemeClr val="tx1"/>
                </a:solidFill>
              </a:rPr>
              <a:t>, </a:t>
            </a:r>
            <a:r>
              <a:rPr lang="pt-PT" sz="1400" dirty="0" err="1">
                <a:solidFill>
                  <a:schemeClr val="tx1"/>
                </a:solidFill>
              </a:rPr>
              <a:t>val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mydb.commit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</a:t>
            </a:r>
            <a:r>
              <a:rPr lang="pt-PT" sz="1400" dirty="0" err="1">
                <a:solidFill>
                  <a:schemeClr val="tx1"/>
                </a:solidFill>
              </a:rPr>
              <a:t>mycursor.rowcount</a:t>
            </a:r>
            <a:r>
              <a:rPr lang="pt-PT" sz="1400" dirty="0">
                <a:solidFill>
                  <a:schemeClr val="tx1"/>
                </a:solidFill>
              </a:rPr>
              <a:t>, "record(s) </a:t>
            </a:r>
            <a:r>
              <a:rPr lang="pt-PT" sz="1400" dirty="0" err="1">
                <a:solidFill>
                  <a:schemeClr val="tx1"/>
                </a:solidFill>
              </a:rPr>
              <a:t>affected</a:t>
            </a:r>
            <a:r>
              <a:rPr lang="pt-PT" sz="1400" dirty="0">
                <a:solidFill>
                  <a:schemeClr val="tx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6847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- </a:t>
            </a:r>
            <a:r>
              <a:rPr lang="pt-PT" sz="2400" b="1" dirty="0" err="1">
                <a:solidFill>
                  <a:schemeClr val="tx1"/>
                </a:solidFill>
              </a:rPr>
              <a:t>enum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As enumerações são iteráveis . Eles podem ser iterados usando </a:t>
            </a:r>
            <a:r>
              <a:rPr lang="pt-PT" sz="1400" dirty="0" err="1">
                <a:solidFill>
                  <a:schemeClr val="tx1"/>
                </a:solidFill>
              </a:rPr>
              <a:t>loops</a:t>
            </a:r>
            <a:endParaRPr lang="pt-PT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Enumerações suportam </a:t>
            </a:r>
            <a:r>
              <a:rPr lang="pt-PT" sz="1400" b="1" dirty="0" err="1">
                <a:solidFill>
                  <a:schemeClr val="tx1"/>
                </a:solidFill>
              </a:rPr>
              <a:t>hashing</a:t>
            </a:r>
            <a:r>
              <a:rPr lang="pt-PT" sz="1400" dirty="0">
                <a:solidFill>
                  <a:schemeClr val="tx1"/>
                </a:solidFill>
              </a:rPr>
              <a:t> . </a:t>
            </a:r>
            <a:r>
              <a:rPr lang="pt-PT" sz="1400" dirty="0" err="1">
                <a:solidFill>
                  <a:schemeClr val="tx1"/>
                </a:solidFill>
              </a:rPr>
              <a:t>Enums</a:t>
            </a:r>
            <a:r>
              <a:rPr lang="pt-PT" sz="1400" dirty="0">
                <a:solidFill>
                  <a:schemeClr val="tx1"/>
                </a:solidFill>
              </a:rPr>
              <a:t> podem ser usados ​​em dicionários ou conjuntos.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						Output: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Modos de acesso: os membros </a:t>
            </a:r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 podem ser acedidos ​​de duas maneiras: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	1. Por valor :    Neste método, o valor do membro </a:t>
            </a:r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 é passado.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	2. Por nome :  Neste método, o nome do membro </a:t>
            </a:r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 é passado.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426525-9650-4389-86EF-9EFC2FF2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10" y="2255041"/>
            <a:ext cx="4302019" cy="32624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Animal(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enum.Enum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dog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lion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("All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values are : 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(Animal):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print(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di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di[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Animal.dog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]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'bark’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di[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Animal.lion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]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'roar’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di=={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Animal.dog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: 'bark',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Animal.lion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: 'roar'}: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is hashed")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Arial Unicode MS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is not hashed")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251750-C87A-4D7D-BF0E-2CCA42D1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471" y="2559841"/>
            <a:ext cx="4500282" cy="116955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são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Animal.dog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Animal.lion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 hash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7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Limitar os resultados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Você pode limitar o número de registros retornados da consulta, usando a instrução "LIMIT":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LIMIT 5")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432374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Limitar os resultados, começando de outra posição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Se vocês desejam retornar cinco registos, a partir do terceiro registo, vocês podem usar a palavra-chave "OFFSET":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database</a:t>
            </a:r>
            <a:r>
              <a:rPr lang="pt-PT" sz="1400" dirty="0">
                <a:solidFill>
                  <a:schemeClr val="tx1"/>
                </a:solidFill>
              </a:rPr>
              <a:t>=" ipt2024"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("SELECT * FROM </a:t>
            </a:r>
            <a:r>
              <a:rPr lang="pt-PT" sz="1400" dirty="0" err="1">
                <a:solidFill>
                  <a:schemeClr val="tx1"/>
                </a:solidFill>
              </a:rPr>
              <a:t>customers</a:t>
            </a:r>
            <a:r>
              <a:rPr lang="pt-PT" sz="1400" dirty="0">
                <a:solidFill>
                  <a:schemeClr val="tx1"/>
                </a:solidFill>
              </a:rPr>
              <a:t> LIMIT 5 OFFSET 2")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mycursor.fetchall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myresult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199154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- </a:t>
            </a:r>
            <a:r>
              <a:rPr lang="pt-PT" sz="2400" b="1" dirty="0" err="1">
                <a:solidFill>
                  <a:schemeClr val="tx1"/>
                </a:solidFill>
              </a:rPr>
              <a:t>enum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Valores ou nomes separados também podem ser acedidos ​​usando a palavra-chave “ nome ” ou “ valor ”.</a:t>
            </a:r>
          </a:p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Comparação</a:t>
            </a:r>
            <a:r>
              <a:rPr lang="pt-PT" sz="1400" dirty="0">
                <a:solidFill>
                  <a:schemeClr val="tx1"/>
                </a:solidFill>
              </a:rPr>
              <a:t>: as enumerações suportam dois tipos de comparações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pt-PT" sz="1400" dirty="0">
                <a:solidFill>
                  <a:schemeClr val="tx1"/>
                </a:solidFill>
              </a:rPr>
              <a:t>Identidade : São verificados com as palavras-chave “ é ” e “ não é ”.</a:t>
            </a:r>
          </a:p>
          <a:p>
            <a:pPr marL="342900" indent="-342900" algn="just">
              <a:buAutoNum type="arabicPeriod"/>
            </a:pPr>
            <a:r>
              <a:rPr lang="pt-PT" sz="1400" dirty="0">
                <a:solidFill>
                  <a:schemeClr val="tx1"/>
                </a:solidFill>
              </a:rPr>
              <a:t>Igualdade :  Comparações de igualdade dos tipos “ == ” e “ ! = ” Também são suportadas.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557F0D-9A2A-48B7-BA69-6A6D66C8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8" y="2721064"/>
            <a:ext cx="7635240" cy="27180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FFFFFF"/>
              </a:solidFill>
              <a:latin typeface="Arial Unicode MS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Animal(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enum.Enum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dog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cat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lion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 member associated with value 2 is : ",end="")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(Animal(2))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 member associated with name lion is : ",end="")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(Animal['lion’])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mem 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Animal.dog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("The value associated with dog is : ",end="")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mem.value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("The name associated with 1 is : ",end="")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(mem.name)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Animal.dog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 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Animal.cat: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("Dog and cat are same animals")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Arial Unicode MS"/>
                <a:cs typeface="Courier New" panose="020703090202050204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("Dog and cat are different animals")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Animal.lion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 !=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Animal.cat: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("Lions and cat are different")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Arial Unicode MS"/>
                <a:cs typeface="Courier New" panose="020703090202050204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cs typeface="Courier New" panose="02070309020205020404" pitchFamily="49" charset="0"/>
              </a:rPr>
              <a:t>("Lions and cat are same")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61BDAE-6DB4-4234-9BF0-26C2D1CF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54" y="5505627"/>
            <a:ext cx="8113059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valor 2 é: Animal.cat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lion é: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Animal.lion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valor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é: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1 é: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cachorro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Cão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são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diferentes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Leões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são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diferentes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– </a:t>
            </a:r>
            <a:r>
              <a:rPr lang="pt-PT" sz="2400" b="1" dirty="0" err="1">
                <a:solidFill>
                  <a:schemeClr val="tx1"/>
                </a:solidFill>
              </a:rPr>
              <a:t>Tkinter</a:t>
            </a:r>
            <a:r>
              <a:rPr lang="pt-PT" sz="2400" b="1" dirty="0">
                <a:solidFill>
                  <a:schemeClr val="tx1"/>
                </a:solidFill>
              </a:rPr>
              <a:t> (Exercícios)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Façam os seguintes exercícios utilizando a biblioteca </a:t>
            </a:r>
            <a:r>
              <a:rPr lang="pt-PT" sz="1400" dirty="0" err="1">
                <a:solidFill>
                  <a:schemeClr val="tx1"/>
                </a:solidFill>
              </a:rPr>
              <a:t>Tkinter</a:t>
            </a:r>
            <a:r>
              <a:rPr lang="pt-PT" sz="1400" dirty="0">
                <a:solidFill>
                  <a:schemeClr val="tx1"/>
                </a:solidFill>
              </a:rPr>
              <a:t> (modo gráfico):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</a:rPr>
              <a:t>Criem uma aplicação com menu que permita realizar as seguintes </a:t>
            </a:r>
            <a:r>
              <a:rPr lang="pt-PT" sz="1400" dirty="0" err="1">
                <a:solidFill>
                  <a:schemeClr val="tx1"/>
                </a:solidFill>
              </a:rPr>
              <a:t>acções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Criar cliente (Número, nome e Morada)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Altere dados do cliente (com </a:t>
            </a:r>
            <a:r>
              <a:rPr lang="pt-PT" sz="1400" dirty="0" err="1">
                <a:solidFill>
                  <a:schemeClr val="tx1"/>
                </a:solidFill>
              </a:rPr>
              <a:t>excepção</a:t>
            </a:r>
            <a:r>
              <a:rPr lang="pt-PT" sz="1400" dirty="0">
                <a:solidFill>
                  <a:schemeClr val="tx1"/>
                </a:solidFill>
              </a:rPr>
              <a:t> do número)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Elimine cliente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Criar produtos (Código, designação e preço)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Registar compra do cliente (Número </a:t>
            </a:r>
            <a:r>
              <a:rPr lang="pt-PT" sz="1400">
                <a:solidFill>
                  <a:schemeClr val="tx1"/>
                </a:solidFill>
              </a:rPr>
              <a:t>do cliente, Data</a:t>
            </a:r>
            <a:r>
              <a:rPr lang="pt-PT" sz="1400" dirty="0">
                <a:solidFill>
                  <a:schemeClr val="tx1"/>
                </a:solidFill>
              </a:rPr>
              <a:t>, código do produto e preço)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Mostrar histórico de compras realizadas pelo cliente, ordenado por data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Escolhendo um cliente mostrar os dias da semana em que mais compra (usar o </a:t>
            </a:r>
            <a:r>
              <a:rPr lang="pt-PT" sz="1400" dirty="0" err="1">
                <a:solidFill>
                  <a:schemeClr val="tx1"/>
                </a:solidFill>
              </a:rPr>
              <a:t>enum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pt-PT" sz="1400" dirty="0">
                <a:solidFill>
                  <a:schemeClr val="tx1"/>
                </a:solidFill>
              </a:rPr>
              <a:t>Sair da aplicação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</a:rPr>
              <a:t>Criem um ficheiro com os gostos do cliente (cor, produto)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</a:rPr>
              <a:t>Alterem o programa para que a cor de fundo do ecrã seja a de gosto do cliente</a:t>
            </a:r>
          </a:p>
          <a:p>
            <a:pPr marL="800100" lvl="1" indent="-342900" algn="just">
              <a:buFont typeface="+mj-lt"/>
              <a:buAutoNum type="arabicPeriod"/>
            </a:pP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5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err="1">
                <a:solidFill>
                  <a:schemeClr val="tx1"/>
                </a:solidFill>
              </a:rPr>
              <a:t>Python</a:t>
            </a:r>
            <a:r>
              <a:rPr lang="pt-PT" sz="1400" dirty="0">
                <a:solidFill>
                  <a:schemeClr val="tx1"/>
                </a:solidFill>
              </a:rPr>
              <a:t> pode ser usado em aplicações que utilizem base de dados. Uma das bases de dados mais populares é 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 e é a que vamos utilizar para aprender todo o processo.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b="1" u="sng" dirty="0" err="1">
                <a:solidFill>
                  <a:schemeClr val="tx1"/>
                </a:solidFill>
              </a:rPr>
              <a:t>Install</a:t>
            </a:r>
            <a:r>
              <a:rPr lang="pt-PT" sz="1400" b="1" u="sng" dirty="0">
                <a:solidFill>
                  <a:schemeClr val="tx1"/>
                </a:solidFill>
              </a:rPr>
              <a:t> </a:t>
            </a:r>
            <a:r>
              <a:rPr lang="pt-PT" sz="1400" b="1" u="sng" dirty="0" err="1">
                <a:solidFill>
                  <a:schemeClr val="tx1"/>
                </a:solidFill>
              </a:rPr>
              <a:t>MySQL</a:t>
            </a:r>
            <a:r>
              <a:rPr lang="pt-PT" sz="1400" b="1" u="sng" dirty="0">
                <a:solidFill>
                  <a:schemeClr val="tx1"/>
                </a:solidFill>
              </a:rPr>
              <a:t> Driver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err="1">
                <a:solidFill>
                  <a:schemeClr val="tx1"/>
                </a:solidFill>
              </a:rPr>
              <a:t>Python</a:t>
            </a:r>
            <a:r>
              <a:rPr lang="pt-PT" sz="1400" dirty="0">
                <a:solidFill>
                  <a:schemeClr val="tx1"/>
                </a:solidFill>
              </a:rPr>
              <a:t> precisa de um driver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 para aceder à base de dados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. No nosso caso vamos usar o “</a:t>
            </a:r>
            <a:r>
              <a:rPr lang="pt-PT" sz="1400" dirty="0" err="1">
                <a:solidFill>
                  <a:schemeClr val="tx1"/>
                </a:solidFill>
              </a:rPr>
              <a:t>mysql-connector-python</a:t>
            </a:r>
            <a:r>
              <a:rPr lang="pt-PT" sz="1400" dirty="0">
                <a:solidFill>
                  <a:schemeClr val="tx1"/>
                </a:solidFill>
              </a:rPr>
              <a:t>”.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Devem instalar no </a:t>
            </a:r>
            <a:r>
              <a:rPr lang="pt-PT" sz="1400" dirty="0" err="1">
                <a:solidFill>
                  <a:schemeClr val="tx1"/>
                </a:solidFill>
              </a:rPr>
              <a:t>PyCharm</a:t>
            </a:r>
            <a:r>
              <a:rPr lang="pt-PT" sz="1400" dirty="0">
                <a:solidFill>
                  <a:schemeClr val="tx1"/>
                </a:solidFill>
              </a:rPr>
              <a:t> como fazem com qualquer outra biblioteca.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testar se a instalação foi bem-sucedida ou se você já possui o "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Connector</a:t>
            </a:r>
            <a:r>
              <a:rPr lang="pt-PT" sz="1400" dirty="0">
                <a:solidFill>
                  <a:schemeClr val="tx1"/>
                </a:solidFill>
              </a:rPr>
              <a:t>" instalado, crie uma página </a:t>
            </a:r>
            <a:r>
              <a:rPr lang="pt-PT" sz="1400" dirty="0" err="1">
                <a:solidFill>
                  <a:schemeClr val="tx1"/>
                </a:solidFill>
              </a:rPr>
              <a:t>Python</a:t>
            </a:r>
            <a:r>
              <a:rPr lang="pt-PT" sz="1400" dirty="0">
                <a:solidFill>
                  <a:schemeClr val="tx1"/>
                </a:solidFill>
              </a:rPr>
              <a:t> com o seguinte conteúdo: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Se o código acima foi executado sem erros, o "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Connector</a:t>
            </a:r>
            <a:r>
              <a:rPr lang="pt-PT" sz="1400" dirty="0">
                <a:solidFill>
                  <a:schemeClr val="tx1"/>
                </a:solidFill>
              </a:rPr>
              <a:t>" está instalado e pronto para ser usado.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Em seguida deveremos ir ao site: </a:t>
            </a:r>
            <a:r>
              <a:rPr lang="pt-PT" sz="1400" dirty="0">
                <a:solidFill>
                  <a:schemeClr val="tx1"/>
                </a:solidFill>
                <a:hlinkClick r:id="rId2"/>
              </a:rPr>
              <a:t>https://www.mysql.com/downloads/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Baixar a versão </a:t>
            </a:r>
            <a:r>
              <a:rPr lang="pt-PT" sz="1400" dirty="0" err="1">
                <a:solidFill>
                  <a:schemeClr val="tx1"/>
                </a:solidFill>
              </a:rPr>
              <a:t>community</a:t>
            </a:r>
            <a:r>
              <a:rPr lang="pt-PT" sz="1400" dirty="0">
                <a:solidFill>
                  <a:schemeClr val="tx1"/>
                </a:solidFill>
              </a:rPr>
              <a:t> do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 e instalar no </a:t>
            </a:r>
            <a:r>
              <a:rPr lang="pt-PT" sz="1400" dirty="0" err="1">
                <a:solidFill>
                  <a:schemeClr val="tx1"/>
                </a:solidFill>
              </a:rPr>
              <a:t>pc</a:t>
            </a:r>
            <a:r>
              <a:rPr lang="pt-PT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2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Criar uma ligação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Comecemos por criar uma conexão com a base de dados.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Use o nome do utilizador e password da sua base de dados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print(</a:t>
            </a:r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8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b="1" u="sng" dirty="0">
                <a:solidFill>
                  <a:schemeClr val="tx1"/>
                </a:solidFill>
              </a:rPr>
              <a:t>Criar uma Base de Dados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Comecemos por criar uma conexão com a base de dados.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Para criar uma base de dados no </a:t>
            </a:r>
            <a:r>
              <a:rPr lang="pt-PT" sz="1400" dirty="0" err="1">
                <a:solidFill>
                  <a:schemeClr val="tx1"/>
                </a:solidFill>
              </a:rPr>
              <a:t>MySQL</a:t>
            </a:r>
            <a:r>
              <a:rPr lang="pt-PT" sz="1400" dirty="0">
                <a:solidFill>
                  <a:schemeClr val="tx1"/>
                </a:solidFill>
              </a:rPr>
              <a:t>, use a instrução "CREATE DATABASE":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("CREATE DATABASE IPT2024")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5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01360-5A72-4A69-96A2-D4EA7A820A1E}"/>
              </a:ext>
            </a:extLst>
          </p:cNvPr>
          <p:cNvSpPr/>
          <p:nvPr/>
        </p:nvSpPr>
        <p:spPr>
          <a:xfrm>
            <a:off x="474430" y="630314"/>
            <a:ext cx="11350627" cy="48827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PT" sz="2400" b="1" dirty="0" err="1">
                <a:solidFill>
                  <a:schemeClr val="tx1"/>
                </a:solidFill>
              </a:rPr>
              <a:t>Python</a:t>
            </a:r>
            <a:r>
              <a:rPr lang="pt-PT" sz="2400" b="1" dirty="0">
                <a:solidFill>
                  <a:schemeClr val="tx1"/>
                </a:solidFill>
              </a:rPr>
              <a:t> com </a:t>
            </a:r>
            <a:r>
              <a:rPr lang="pt-PT" sz="2400" b="1" dirty="0" err="1">
                <a:solidFill>
                  <a:schemeClr val="tx1"/>
                </a:solidFill>
              </a:rPr>
              <a:t>MySQL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7CC05E-C28B-43D8-8B9F-356F5CB2E628}"/>
              </a:ext>
            </a:extLst>
          </p:cNvPr>
          <p:cNvSpPr/>
          <p:nvPr/>
        </p:nvSpPr>
        <p:spPr>
          <a:xfrm>
            <a:off x="474430" y="1340527"/>
            <a:ext cx="11350627" cy="524853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algn="just"/>
            <a:r>
              <a:rPr lang="pt-PT" sz="1400" dirty="0">
                <a:solidFill>
                  <a:schemeClr val="tx1"/>
                </a:solidFill>
              </a:rPr>
              <a:t>Vamos verificar se a BD foi bem criada, listando todas as bases de dados do sistema usando a instrução "SHOW DATABASES":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import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 err="1">
                <a:solidFill>
                  <a:schemeClr val="tx1"/>
                </a:solidFill>
              </a:rPr>
              <a:t>mysql.connector</a:t>
            </a:r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mydb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mysql.connector.connect</a:t>
            </a:r>
            <a:r>
              <a:rPr lang="pt-PT" sz="14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host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localhost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</a:t>
            </a:r>
            <a:r>
              <a:rPr lang="pt-PT" sz="1400" dirty="0" err="1">
                <a:solidFill>
                  <a:schemeClr val="tx1"/>
                </a:solidFill>
              </a:rPr>
              <a:t>user</a:t>
            </a:r>
            <a:r>
              <a:rPr lang="pt-PT" sz="1400" dirty="0">
                <a:solidFill>
                  <a:schemeClr val="tx1"/>
                </a:solidFill>
              </a:rPr>
              <a:t>="</a:t>
            </a:r>
            <a:r>
              <a:rPr lang="pt-PT" sz="1400" dirty="0" err="1">
                <a:solidFill>
                  <a:schemeClr val="tx1"/>
                </a:solidFill>
              </a:rPr>
              <a:t>yourusername</a:t>
            </a:r>
            <a:r>
              <a:rPr lang="pt-PT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password="</a:t>
            </a:r>
            <a:r>
              <a:rPr lang="pt-PT" sz="1400" dirty="0" err="1">
                <a:solidFill>
                  <a:schemeClr val="tx1"/>
                </a:solidFill>
              </a:rPr>
              <a:t>yourpassword</a:t>
            </a:r>
            <a:r>
              <a:rPr lang="pt-PT" sz="1400" dirty="0">
                <a:solidFill>
                  <a:schemeClr val="tx1"/>
                </a:solidFill>
              </a:rPr>
              <a:t>"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 = </a:t>
            </a:r>
            <a:r>
              <a:rPr lang="pt-PT" sz="1400" dirty="0" err="1">
                <a:solidFill>
                  <a:schemeClr val="tx1"/>
                </a:solidFill>
              </a:rPr>
              <a:t>mydb.cursor</a:t>
            </a:r>
            <a:r>
              <a:rPr lang="pt-PT" sz="1400" dirty="0">
                <a:solidFill>
                  <a:schemeClr val="tx1"/>
                </a:solidFill>
              </a:rPr>
              <a:t>()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 err="1">
                <a:solidFill>
                  <a:schemeClr val="tx1"/>
                </a:solidFill>
              </a:rPr>
              <a:t>mycursor.execute</a:t>
            </a:r>
            <a:r>
              <a:rPr lang="pt-PT" sz="1400" dirty="0">
                <a:solidFill>
                  <a:schemeClr val="tx1"/>
                </a:solidFill>
              </a:rPr>
              <a:t>("SHOW DATABASES")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for x in </a:t>
            </a:r>
            <a:r>
              <a:rPr lang="pt-PT" sz="1400" dirty="0" err="1">
                <a:solidFill>
                  <a:schemeClr val="tx1"/>
                </a:solidFill>
              </a:rPr>
              <a:t>mycursor</a:t>
            </a:r>
            <a:r>
              <a:rPr lang="pt-PT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PT" sz="1400" dirty="0">
                <a:solidFill>
                  <a:schemeClr val="tx1"/>
                </a:solidFill>
              </a:rPr>
              <a:t>  print(x)</a:t>
            </a: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  <a:p>
            <a:pPr algn="just"/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2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3550</Words>
  <Application>Microsoft Office PowerPoint</Application>
  <PresentationFormat>Ecrã Panorâmico</PresentationFormat>
  <Paragraphs>677</Paragraphs>
  <Slides>31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Courier New</vt:lpstr>
      <vt:lpstr>Franklin Gothic Book</vt:lpstr>
      <vt:lpstr>Franklin Gothic Demi</vt:lpstr>
      <vt:lpstr>Wingdings 2</vt:lpstr>
      <vt:lpstr>DividendVTI</vt:lpstr>
      <vt:lpstr>Programação Avançada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2021-10-22T11:36:56Z</dcterms:created>
  <dcterms:modified xsi:type="dcterms:W3CDTF">2024-04-16T21:19:19Z</dcterms:modified>
</cp:coreProperties>
</file>